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7" r:id="rId2"/>
    <p:sldId id="418" r:id="rId3"/>
    <p:sldId id="421" r:id="rId4"/>
    <p:sldId id="423" r:id="rId5"/>
    <p:sldId id="449" r:id="rId6"/>
    <p:sldId id="446" r:id="rId7"/>
    <p:sldId id="424" r:id="rId8"/>
    <p:sldId id="458" r:id="rId9"/>
    <p:sldId id="426" r:id="rId10"/>
    <p:sldId id="427" r:id="rId11"/>
    <p:sldId id="456" r:id="rId12"/>
    <p:sldId id="461" r:id="rId13"/>
    <p:sldId id="435" r:id="rId14"/>
    <p:sldId id="428" r:id="rId15"/>
    <p:sldId id="438" r:id="rId16"/>
    <p:sldId id="450" r:id="rId17"/>
    <p:sldId id="451" r:id="rId18"/>
    <p:sldId id="441" r:id="rId19"/>
    <p:sldId id="440" r:id="rId20"/>
    <p:sldId id="442" r:id="rId21"/>
    <p:sldId id="419" r:id="rId22"/>
    <p:sldId id="462" r:id="rId23"/>
    <p:sldId id="452" r:id="rId24"/>
    <p:sldId id="457" r:id="rId25"/>
    <p:sldId id="447" r:id="rId26"/>
    <p:sldId id="448" r:id="rId27"/>
    <p:sldId id="453" r:id="rId28"/>
    <p:sldId id="454" r:id="rId29"/>
    <p:sldId id="455" r:id="rId30"/>
    <p:sldId id="459" r:id="rId31"/>
    <p:sldId id="460" r:id="rId32"/>
    <p:sldId id="430" r:id="rId33"/>
    <p:sldId id="444" r:id="rId34"/>
    <p:sldId id="445"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88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2"/>
    <p:restoredTop sz="86646"/>
  </p:normalViewPr>
  <p:slideViewPr>
    <p:cSldViewPr snapToGrid="0">
      <p:cViewPr>
        <p:scale>
          <a:sx n="99" d="100"/>
          <a:sy n="99" d="100"/>
        </p:scale>
        <p:origin x="760" y="152"/>
      </p:cViewPr>
      <p:guideLst/>
    </p:cSldViewPr>
  </p:slideViewPr>
  <p:outlineViewPr>
    <p:cViewPr>
      <p:scale>
        <a:sx n="33" d="100"/>
        <a:sy n="33" d="100"/>
      </p:scale>
      <p:origin x="0" y="0"/>
    </p:cViewPr>
  </p:outlineViewPr>
  <p:notesTextViewPr>
    <p:cViewPr>
      <p:scale>
        <a:sx n="40" d="100"/>
        <a:sy n="40" d="100"/>
      </p:scale>
      <p:origin x="0" y="0"/>
    </p:cViewPr>
  </p:notesTextViewPr>
  <p:sorterViewPr>
    <p:cViewPr>
      <p:scale>
        <a:sx n="80" d="100"/>
        <a:sy n="80" d="100"/>
      </p:scale>
      <p:origin x="0" y="0"/>
    </p:cViewPr>
  </p:sorterViewPr>
  <p:notesViewPr>
    <p:cSldViewPr snapToGrid="0">
      <p:cViewPr>
        <p:scale>
          <a:sx n="161" d="100"/>
          <a:sy n="161" d="100"/>
        </p:scale>
        <p:origin x="2312" y="-20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868DD06D-A894-FAE4-0A3C-DBF92425D3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4778709-C48F-7A5E-BBD7-66896F5AB9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6320BA-6403-6A45-BC5A-69105FF6E4F6}" type="datetimeFigureOut">
              <a:rPr kumimoji="1" lang="zh-CN" altLang="en-US" smtClean="0"/>
              <a:t>2025/11/2</a:t>
            </a:fld>
            <a:endParaRPr kumimoji="1" lang="zh-CN" altLang="en-US"/>
          </a:p>
        </p:txBody>
      </p:sp>
      <p:sp>
        <p:nvSpPr>
          <p:cNvPr id="4" name="页脚占位符 3">
            <a:extLst>
              <a:ext uri="{FF2B5EF4-FFF2-40B4-BE49-F238E27FC236}">
                <a16:creationId xmlns:a16="http://schemas.microsoft.com/office/drawing/2014/main" id="{1D6CC4BC-8731-F09E-C0A4-1EA74C3753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A4EE7FA9-A42F-1977-5DDB-20FD605FCA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5B017B-497A-3A4F-9DAF-FE6067A93C4D}" type="slidenum">
              <a:rPr kumimoji="1" lang="zh-CN" altLang="en-US" smtClean="0"/>
              <a:t>‹#›</a:t>
            </a:fld>
            <a:endParaRPr kumimoji="1" lang="zh-CN" altLang="en-US"/>
          </a:p>
        </p:txBody>
      </p:sp>
    </p:spTree>
    <p:extLst>
      <p:ext uri="{BB962C8B-B14F-4D97-AF65-F5344CB8AC3E}">
        <p14:creationId xmlns:p14="http://schemas.microsoft.com/office/powerpoint/2010/main" val="2945655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AF31D-D388-CF42-A733-E50F7BD1126E}" type="datetimeFigureOut">
              <a:rPr kumimoji="1" lang="zh-CN" altLang="en-US" smtClean="0"/>
              <a:t>2025/11/2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BB80D-0C89-CC49-9B13-E8DA4D73C141}" type="slidenum">
              <a:rPr kumimoji="1" lang="zh-CN" altLang="en-US" smtClean="0"/>
              <a:t>‹#›</a:t>
            </a:fld>
            <a:endParaRPr kumimoji="1" lang="zh-CN" altLang="en-US"/>
          </a:p>
        </p:txBody>
      </p:sp>
    </p:spTree>
    <p:extLst>
      <p:ext uri="{BB962C8B-B14F-4D97-AF65-F5344CB8AC3E}">
        <p14:creationId xmlns:p14="http://schemas.microsoft.com/office/powerpoint/2010/main" val="2341493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cmd://Speak/_us_/specific"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cmd://Speak/_us_/constraint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700" kern="100" baseline="0" dirty="0">
                <a:effectLst/>
                <a:latin typeface="DengXian" panose="02010600030101010101" pitchFamily="2" charset="-122"/>
                <a:ea typeface="DengXian" panose="02010600030101010101" pitchFamily="2" charset="-122"/>
                <a:cs typeface="Times New Roman" panose="02020603050405020304" pitchFamily="18" charset="0"/>
              </a:rPr>
              <a:t>各位老师大家好，我是程政，来自南京航空航天大学，我的导师是吕梦蛟老师，我今天报告的题目是：</a:t>
            </a:r>
            <a:r>
              <a:rPr lang="zh-CN" altLang="en-US" sz="700" baseline="0" dirty="0">
                <a:solidFill>
                  <a:srgbClr val="0070C0"/>
                </a:solidFill>
                <a:latin typeface="Times" pitchFamily="2" charset="0"/>
                <a:ea typeface="SimSun" panose="02010600030101010101" pitchFamily="2" charset="-122"/>
                <a:cs typeface="Times New Roman" panose="02020603050405020304" pitchFamily="18" charset="0"/>
              </a:rPr>
              <a:t>双智能体耦合驱动的碳同位素奇特结团结构与衰变研究。</a:t>
            </a:r>
            <a:endParaRPr lang="zh-CN" altLang="en-US" sz="700" baseline="0" dirty="0">
              <a:solidFill>
                <a:srgbClr val="0070C0"/>
              </a:solidFill>
              <a:latin typeface="Times" pitchFamily="2" charset="0"/>
              <a:ea typeface="SimSun" panose="02010600030101010101" pitchFamily="2" charset="-122"/>
              <a:cs typeface="Times New Roman" panose="02020603050405020304" pitchFamily="18" charset="0"/>
              <a:sym typeface="Helvetica Neue"/>
            </a:endParaRPr>
          </a:p>
          <a:p>
            <a:endParaRPr lang="zh-CN" altLang="zh-CN" sz="9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1</a:t>
            </a:fld>
            <a:endParaRPr kumimoji="1" lang="zh-CN" altLang="en-US"/>
          </a:p>
        </p:txBody>
      </p:sp>
    </p:spTree>
    <p:extLst>
      <p:ext uri="{BB962C8B-B14F-4D97-AF65-F5344CB8AC3E}">
        <p14:creationId xmlns:p14="http://schemas.microsoft.com/office/powerpoint/2010/main" val="454319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17</a:t>
            </a:fld>
            <a:endParaRPr kumimoji="1" lang="zh-CN" altLang="en-US"/>
          </a:p>
        </p:txBody>
      </p:sp>
    </p:spTree>
    <p:extLst>
      <p:ext uri="{BB962C8B-B14F-4D97-AF65-F5344CB8AC3E}">
        <p14:creationId xmlns:p14="http://schemas.microsoft.com/office/powerpoint/2010/main" val="2910924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19</a:t>
            </a:fld>
            <a:endParaRPr kumimoji="1" lang="zh-CN" altLang="en-US"/>
          </a:p>
        </p:txBody>
      </p:sp>
    </p:spTree>
    <p:extLst>
      <p:ext uri="{BB962C8B-B14F-4D97-AF65-F5344CB8AC3E}">
        <p14:creationId xmlns:p14="http://schemas.microsoft.com/office/powerpoint/2010/main" val="560290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产生双价中子配对</a:t>
            </a:r>
            <a:endParaRPr kumimoji="1" lang="en-US" altLang="zh-CN" dirty="0"/>
          </a:p>
          <a:p>
            <a:r>
              <a:rPr kumimoji="1" lang="en-US" altLang="zh-CN" dirty="0"/>
              <a:t>2n</a:t>
            </a:r>
            <a:r>
              <a:rPr kumimoji="1" lang="zh-CN" altLang="en-US" dirty="0"/>
              <a:t>结团运动较为随机</a:t>
            </a:r>
            <a:endParaRPr kumimoji="1" lang="en-US" altLang="zh-CN" dirty="0"/>
          </a:p>
          <a:p>
            <a:r>
              <a:rPr kumimoji="1" lang="zh-CN" altLang="en-US" dirty="0"/>
              <a:t>具有</a:t>
            </a:r>
            <a:r>
              <a:rPr kumimoji="1" lang="en-US" altLang="zh-CN" dirty="0"/>
              <a:t>6He+8Be</a:t>
            </a:r>
            <a:r>
              <a:rPr kumimoji="1" lang="zh-CN" altLang="en-US" dirty="0"/>
              <a:t>构型</a:t>
            </a:r>
          </a:p>
          <a:p>
            <a:endParaRPr kumimoji="1" lang="zh-CN" altLang="en-US"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20</a:t>
            </a:fld>
            <a:endParaRPr kumimoji="1" lang="zh-CN" altLang="en-US"/>
          </a:p>
        </p:txBody>
      </p:sp>
    </p:spTree>
    <p:extLst>
      <p:ext uri="{BB962C8B-B14F-4D97-AF65-F5344CB8AC3E}">
        <p14:creationId xmlns:p14="http://schemas.microsoft.com/office/powerpoint/2010/main" val="1540919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 sz="200" dirty="0">
                <a:effectLst/>
              </a:rPr>
              <a:t>（</a:t>
            </a:r>
            <a:r>
              <a:rPr lang="en" altLang="zh-CN" sz="200" dirty="0">
                <a:effectLst/>
              </a:rPr>
              <a:t>_^6</a:t>
            </a:r>
            <a:r>
              <a:rPr lang="zh-CN" altLang="en" sz="200" dirty="0">
                <a:effectLst/>
              </a:rPr>
              <a:t>）</a:t>
            </a:r>
            <a:r>
              <a:rPr lang="en" altLang="zh-CN" sz="200" dirty="0">
                <a:effectLst/>
              </a:rPr>
              <a:t>He</a:t>
            </a:r>
            <a:r>
              <a:rPr lang="zh-CN" altLang="en" sz="200" dirty="0">
                <a:effectLst/>
              </a:rPr>
              <a:t>（</a:t>
            </a:r>
            <a:r>
              <a:rPr lang="en" altLang="zh-CN" sz="200" dirty="0">
                <a:effectLst/>
              </a:rPr>
              <a:t>0_1^+</a:t>
            </a:r>
            <a:r>
              <a:rPr lang="zh-CN" altLang="en" sz="200" dirty="0">
                <a:effectLst/>
              </a:rPr>
              <a:t>）</a:t>
            </a:r>
            <a:r>
              <a:rPr lang="en" altLang="zh-CN" sz="200" dirty="0">
                <a:effectLst/>
              </a:rPr>
              <a:t>+</a:t>
            </a:r>
            <a:r>
              <a:rPr lang="zh-CN" altLang="en" sz="200" dirty="0">
                <a:effectLst/>
              </a:rPr>
              <a:t>（</a:t>
            </a:r>
            <a:r>
              <a:rPr lang="en" altLang="zh-CN" sz="200" dirty="0">
                <a:effectLst/>
              </a:rPr>
              <a:t>_^8</a:t>
            </a:r>
            <a:r>
              <a:rPr lang="zh-CN" altLang="en" sz="200" dirty="0">
                <a:effectLst/>
              </a:rPr>
              <a:t>）</a:t>
            </a:r>
            <a:r>
              <a:rPr lang="en" altLang="zh-CN" sz="200" dirty="0">
                <a:effectLst/>
              </a:rPr>
              <a:t>He</a:t>
            </a:r>
            <a:r>
              <a:rPr lang="zh-CN" altLang="en" sz="200" dirty="0">
                <a:effectLst/>
              </a:rPr>
              <a:t>（</a:t>
            </a:r>
            <a:r>
              <a:rPr lang="en" altLang="zh-CN" sz="200" dirty="0">
                <a:effectLst/>
              </a:rPr>
              <a:t>0_1^+</a:t>
            </a:r>
            <a:r>
              <a:rPr lang="zh-CN" altLang="en" sz="200" dirty="0">
                <a:effectLst/>
              </a:rPr>
              <a:t>）</a:t>
            </a:r>
            <a:r>
              <a:rPr lang="zh-CN" altLang="en-US" sz="200" dirty="0">
                <a:effectLst/>
              </a:rPr>
              <a:t>衰减通道</a:t>
            </a:r>
            <a:r>
              <a:rPr lang="en-US" altLang="zh-CN" sz="200" dirty="0">
                <a:effectLst/>
              </a:rPr>
              <a:t>0_𝐵𝐸𝐶^+</a:t>
            </a:r>
            <a:r>
              <a:rPr lang="zh-CN" altLang="en-US" sz="200" dirty="0">
                <a:effectLst/>
              </a:rPr>
              <a:t>状态的</a:t>
            </a:r>
            <a:r>
              <a:rPr lang="en" altLang="zh-CN" sz="200" dirty="0">
                <a:effectLst/>
              </a:rPr>
              <a:t>RWA</a:t>
            </a:r>
            <a:r>
              <a:rPr lang="zh-CN" altLang="en-US" sz="200" dirty="0">
                <a:effectLst/>
              </a:rPr>
              <a:t>显示出明显的振幅，显着大于其他通道。这样的无节点 </a:t>
            </a:r>
            <a:r>
              <a:rPr lang="en-US" altLang="zh-CN" sz="200" dirty="0">
                <a:effectLst/>
              </a:rPr>
              <a:t>- </a:t>
            </a:r>
            <a:r>
              <a:rPr lang="zh-CN" altLang="en-US" sz="200" dirty="0">
                <a:effectLst/>
              </a:rPr>
              <a:t>大幅度振幅</a:t>
            </a:r>
            <a:r>
              <a:rPr lang="en" altLang="zh-CN" sz="200" dirty="0">
                <a:effectLst/>
              </a:rPr>
              <a:t>RWA</a:t>
            </a:r>
            <a:r>
              <a:rPr lang="zh-CN" altLang="en-US" sz="200" dirty="0">
                <a:effectLst/>
              </a:rPr>
              <a:t>是（</a:t>
            </a:r>
            <a:r>
              <a:rPr lang="en-US" altLang="zh-CN" sz="200" dirty="0">
                <a:effectLst/>
              </a:rPr>
              <a:t>0</a:t>
            </a:r>
            <a:r>
              <a:rPr lang="en" altLang="zh-CN" sz="200" dirty="0">
                <a:effectLst/>
              </a:rPr>
              <a:t>s</a:t>
            </a:r>
            <a:r>
              <a:rPr lang="zh-CN" altLang="en" sz="200" dirty="0">
                <a:effectLst/>
              </a:rPr>
              <a:t>） </a:t>
            </a:r>
            <a:r>
              <a:rPr lang="en" altLang="zh-CN" sz="200" dirty="0">
                <a:effectLst/>
              </a:rPr>
              <a:t>- </a:t>
            </a:r>
            <a:r>
              <a:rPr lang="zh-CN" altLang="en" sz="200" dirty="0">
                <a:effectLst/>
              </a:rPr>
              <a:t>（</a:t>
            </a:r>
            <a:r>
              <a:rPr lang="en" altLang="zh-CN" sz="200" dirty="0">
                <a:effectLst/>
              </a:rPr>
              <a:t>_ ^6</a:t>
            </a:r>
            <a:r>
              <a:rPr lang="zh-CN" altLang="en" sz="200" dirty="0">
                <a:effectLst/>
              </a:rPr>
              <a:t>）</a:t>
            </a:r>
            <a:r>
              <a:rPr lang="en" altLang="zh-CN" sz="200" dirty="0">
                <a:effectLst/>
              </a:rPr>
              <a:t>He</a:t>
            </a:r>
            <a:r>
              <a:rPr lang="zh-CN" altLang="en-US" sz="200" dirty="0">
                <a:effectLst/>
              </a:rPr>
              <a:t>聚集和</a:t>
            </a:r>
            <a:r>
              <a:rPr lang="el-GR" altLang="zh-CN" sz="200" dirty="0">
                <a:effectLst/>
              </a:rPr>
              <a:t>α</a:t>
            </a:r>
            <a:r>
              <a:rPr lang="zh-CN" altLang="en-US" sz="200" dirty="0">
                <a:effectLst/>
              </a:rPr>
              <a:t>簇之间的相对（</a:t>
            </a:r>
            <a:r>
              <a:rPr lang="en-US" altLang="zh-CN" sz="200" dirty="0">
                <a:effectLst/>
              </a:rPr>
              <a:t>0</a:t>
            </a:r>
            <a:r>
              <a:rPr lang="en" altLang="zh-CN" sz="200" dirty="0">
                <a:effectLst/>
              </a:rPr>
              <a:t>s</a:t>
            </a:r>
            <a:r>
              <a:rPr lang="zh-CN" altLang="en" sz="200" dirty="0">
                <a:effectLst/>
              </a:rPr>
              <a:t>） </a:t>
            </a:r>
            <a:r>
              <a:rPr lang="en" altLang="zh-CN" sz="200" dirty="0">
                <a:effectLst/>
              </a:rPr>
              <a:t>- </a:t>
            </a:r>
            <a:r>
              <a:rPr lang="zh-CN" altLang="en-US" sz="200" dirty="0">
                <a:effectLst/>
              </a:rPr>
              <a:t>波运动的标志。因此，</a:t>
            </a:r>
            <a:r>
              <a:rPr lang="en-US" altLang="zh-CN" sz="200" dirty="0">
                <a:effectLst/>
              </a:rPr>
              <a:t>0_𝐵𝐸𝐶 ^ +</a:t>
            </a:r>
            <a:r>
              <a:rPr lang="zh-CN" altLang="en-US" sz="200" dirty="0">
                <a:effectLst/>
              </a:rPr>
              <a:t>状态位于激发能量的激发能量大约为</a:t>
            </a:r>
            <a:r>
              <a:rPr lang="en" altLang="zh-CN" sz="200" dirty="0" err="1">
                <a:effectLst/>
              </a:rPr>
              <a:t>eₓubememe</a:t>
            </a:r>
            <a:r>
              <a:rPr lang="zh-CN" altLang="en" sz="200" dirty="0">
                <a:effectLst/>
              </a:rPr>
              <a:t>（</a:t>
            </a:r>
            <a:r>
              <a:rPr lang="en" altLang="zh-CN" sz="200" dirty="0">
                <a:effectLst/>
              </a:rPr>
              <a:t>_ ^6</a:t>
            </a:r>
            <a:r>
              <a:rPr lang="zh-CN" altLang="en" sz="200" dirty="0">
                <a:effectLst/>
              </a:rPr>
              <a:t>）</a:t>
            </a:r>
            <a:r>
              <a:rPr lang="en" altLang="zh-CN" sz="200" dirty="0">
                <a:effectLst/>
              </a:rPr>
              <a:t>He</a:t>
            </a:r>
            <a:r>
              <a:rPr lang="zh-CN" altLang="en" sz="200" dirty="0">
                <a:effectLst/>
              </a:rPr>
              <a:t>（</a:t>
            </a:r>
            <a:r>
              <a:rPr lang="en" altLang="zh-CN" sz="200" dirty="0">
                <a:effectLst/>
              </a:rPr>
              <a:t>0₁⁺</a:t>
            </a:r>
            <a:r>
              <a:rPr lang="zh-CN" altLang="en" sz="200" dirty="0">
                <a:effectLst/>
              </a:rPr>
              <a:t>）</a:t>
            </a:r>
            <a:r>
              <a:rPr lang="zh-CN" altLang="en-US" sz="200" dirty="0">
                <a:effectLst/>
              </a:rPr>
              <a:t>阈值上方，是</a:t>
            </a:r>
            <a:r>
              <a:rPr lang="en" altLang="zh-CN" sz="200" dirty="0">
                <a:effectLst/>
              </a:rPr>
              <a:t>A He Condensate</a:t>
            </a:r>
            <a:r>
              <a:rPr lang="zh-CN" altLang="en-US" sz="200" dirty="0">
                <a:effectLst/>
              </a:rPr>
              <a:t>状态的强大候选者（</a:t>
            </a:r>
            <a:r>
              <a:rPr lang="en-US" altLang="zh-CN" sz="200" dirty="0">
                <a:effectLst/>
              </a:rPr>
              <a:t>_ ^6</a:t>
            </a:r>
            <a:r>
              <a:rPr lang="zh-CN" altLang="en-US" sz="200" dirty="0">
                <a:effectLst/>
              </a:rPr>
              <a:t>）。 在𝛼 </a:t>
            </a:r>
            <a:r>
              <a:rPr lang="en-US" altLang="zh-CN" sz="200" dirty="0">
                <a:effectLst/>
              </a:rPr>
              <a:t>+ 𝛼 +</a:t>
            </a:r>
            <a:r>
              <a:rPr lang="zh-CN" altLang="en-US" sz="200" dirty="0">
                <a:effectLst/>
              </a:rPr>
              <a:t>（</a:t>
            </a:r>
            <a:r>
              <a:rPr lang="en-US" altLang="zh-CN" sz="200" dirty="0">
                <a:effectLst/>
              </a:rPr>
              <a:t>_ ^6</a:t>
            </a:r>
            <a:r>
              <a:rPr lang="zh-CN" altLang="en-US" sz="200" dirty="0">
                <a:effectLst/>
              </a:rPr>
              <a:t>）中，他凝结了结构，（</a:t>
            </a:r>
            <a:r>
              <a:rPr lang="en-US" altLang="zh-CN" sz="200" dirty="0">
                <a:effectLst/>
              </a:rPr>
              <a:t>_ ^6</a:t>
            </a:r>
            <a:r>
              <a:rPr lang="zh-CN" altLang="en-US" sz="200" dirty="0">
                <a:effectLst/>
              </a:rPr>
              <a:t>）他（</a:t>
            </a:r>
            <a:r>
              <a:rPr lang="en-US" altLang="zh-CN" sz="200" dirty="0">
                <a:effectLst/>
              </a:rPr>
              <a:t>0_1 ^ +</a:t>
            </a:r>
            <a:r>
              <a:rPr lang="zh-CN" altLang="en-US" sz="200" dirty="0">
                <a:effectLst/>
              </a:rPr>
              <a:t>）整体形成了玻色子。这种三体冷凝物与（</a:t>
            </a:r>
            <a:r>
              <a:rPr lang="en-US" altLang="zh-CN" sz="200" dirty="0">
                <a:effectLst/>
              </a:rPr>
              <a:t>_ ^12</a:t>
            </a:r>
            <a:r>
              <a:rPr lang="zh-CN" altLang="en-US" sz="200" dirty="0">
                <a:effectLst/>
              </a:rPr>
              <a:t>）</a:t>
            </a:r>
            <a:r>
              <a:rPr lang="en" altLang="zh-CN" sz="200" dirty="0">
                <a:effectLst/>
              </a:rPr>
              <a:t>C </a:t>
            </a:r>
            <a:r>
              <a:rPr lang="en" altLang="zh-CN" sz="200" dirty="0" err="1">
                <a:effectLst/>
              </a:rPr>
              <a:t>hoyle</a:t>
            </a:r>
            <a:r>
              <a:rPr lang="zh-CN" altLang="en-US" sz="200" dirty="0">
                <a:effectLst/>
              </a:rPr>
              <a:t>状态的𝛼 </a:t>
            </a:r>
            <a:r>
              <a:rPr lang="en-US" altLang="zh-CN" sz="200" dirty="0">
                <a:effectLst/>
              </a:rPr>
              <a:t>+ + + 𝛼 + </a:t>
            </a:r>
            <a:r>
              <a:rPr lang="en" altLang="zh-CN" sz="200" dirty="0">
                <a:effectLst/>
              </a:rPr>
              <a:t>c</a:t>
            </a:r>
            <a:r>
              <a:rPr lang="zh-CN" altLang="en-US" sz="200" dirty="0">
                <a:effectLst/>
              </a:rPr>
              <a:t>冷凝物结构相似，因此，</a:t>
            </a:r>
            <a:r>
              <a:rPr lang="en-US" altLang="zh-CN" sz="200" dirty="0">
                <a:effectLst/>
              </a:rPr>
              <a:t>0_𝐵𝐸𝐶 ^ +</a:t>
            </a:r>
            <a:r>
              <a:rPr lang="zh-CN" altLang="en-US" sz="200" dirty="0">
                <a:effectLst/>
              </a:rPr>
              <a:t>状态可以解释为类似</a:t>
            </a:r>
            <a:r>
              <a:rPr lang="en" altLang="zh-CN" sz="200" dirty="0">
                <a:effectLst/>
              </a:rPr>
              <a:t>Hoyle</a:t>
            </a:r>
            <a:r>
              <a:rPr lang="zh-CN" altLang="en-US" sz="200" dirty="0">
                <a:effectLst/>
              </a:rPr>
              <a:t>的状态。 （</a:t>
            </a:r>
            <a:r>
              <a:rPr lang="en-US" altLang="zh-CN" sz="200" dirty="0">
                <a:effectLst/>
              </a:rPr>
              <a:t>_ ^12</a:t>
            </a:r>
            <a:r>
              <a:rPr lang="zh-CN" altLang="en-US" sz="200" dirty="0">
                <a:effectLst/>
              </a:rPr>
              <a:t>）</a:t>
            </a:r>
            <a:r>
              <a:rPr lang="en" altLang="zh-CN" sz="200" dirty="0">
                <a:effectLst/>
              </a:rPr>
              <a:t>C</a:t>
            </a:r>
            <a:r>
              <a:rPr lang="zh-CN" altLang="en" sz="200" dirty="0">
                <a:effectLst/>
              </a:rPr>
              <a:t>（</a:t>
            </a:r>
            <a:r>
              <a:rPr lang="en" altLang="zh-CN" sz="200" dirty="0">
                <a:effectLst/>
              </a:rPr>
              <a:t>0_2 ^ +</a:t>
            </a:r>
            <a:r>
              <a:rPr lang="zh-CN" altLang="en" sz="200" dirty="0">
                <a:effectLst/>
              </a:rPr>
              <a:t>） </a:t>
            </a:r>
            <a:r>
              <a:rPr lang="en" altLang="zh-CN" sz="200" dirty="0">
                <a:effectLst/>
              </a:rPr>
              <a:t>+</a:t>
            </a:r>
            <a:r>
              <a:rPr lang="zh-CN" altLang="en" sz="200" dirty="0">
                <a:effectLst/>
              </a:rPr>
              <a:t>（</a:t>
            </a:r>
            <a:r>
              <a:rPr lang="en" altLang="zh-CN" sz="200" dirty="0">
                <a:effectLst/>
              </a:rPr>
              <a:t>_ ^2</a:t>
            </a:r>
            <a:r>
              <a:rPr lang="zh-CN" altLang="en" sz="200" dirty="0">
                <a:effectLst/>
              </a:rPr>
              <a:t>）</a:t>
            </a:r>
            <a:r>
              <a:rPr lang="en" altLang="zh-CN" sz="200" dirty="0">
                <a:effectLst/>
              </a:rPr>
              <a:t>n</a:t>
            </a:r>
            <a:r>
              <a:rPr lang="zh-CN" altLang="en-US" sz="200" dirty="0">
                <a:effectLst/>
              </a:rPr>
              <a:t>的</a:t>
            </a:r>
            <a:r>
              <a:rPr lang="en" altLang="zh-CN" sz="200" dirty="0">
                <a:effectLst/>
              </a:rPr>
              <a:t>RWA</a:t>
            </a:r>
            <a:r>
              <a:rPr lang="zh-CN" altLang="en-US" sz="200" dirty="0">
                <a:effectLst/>
              </a:rPr>
              <a:t>表现出重要的</a:t>
            </a:r>
            <a:r>
              <a:rPr lang="en" altLang="zh-CN" sz="200" dirty="0">
                <a:effectLst/>
              </a:rPr>
              <a:t>S</a:t>
            </a:r>
            <a:r>
              <a:rPr lang="zh-CN" altLang="en-US" sz="200" dirty="0">
                <a:effectLst/>
              </a:rPr>
              <a:t>波特性，证实了此量子状态也具有𝛼 </a:t>
            </a:r>
            <a:r>
              <a:rPr lang="en-US" altLang="zh-CN" sz="200" dirty="0">
                <a:effectLst/>
              </a:rPr>
              <a:t>+ 𝛼 + + + +</a:t>
            </a:r>
            <a:r>
              <a:rPr lang="zh-CN" altLang="en-US" sz="200" dirty="0">
                <a:effectLst/>
              </a:rPr>
              <a:t>（</a:t>
            </a:r>
            <a:r>
              <a:rPr lang="en-US" altLang="zh-CN" sz="200" dirty="0">
                <a:effectLst/>
              </a:rPr>
              <a:t>_ ^2</a:t>
            </a:r>
            <a:r>
              <a:rPr lang="zh-CN" altLang="en-US" sz="200" dirty="0">
                <a:effectLst/>
              </a:rPr>
              <a:t>）</a:t>
            </a:r>
            <a:r>
              <a:rPr lang="en" altLang="zh-CN" sz="200" dirty="0">
                <a:effectLst/>
              </a:rPr>
              <a:t>N</a:t>
            </a:r>
            <a:r>
              <a:rPr lang="zh-CN" altLang="en-US" sz="200" dirty="0">
                <a:effectLst/>
              </a:rPr>
              <a:t>四体凝结物组件。这些结果支持</a:t>
            </a:r>
            <a:r>
              <a:rPr lang="en-US" altLang="zh-CN" sz="200" dirty="0">
                <a:effectLst/>
              </a:rPr>
              <a:t>0_𝐵𝐸𝐶^+</a:t>
            </a:r>
            <a:r>
              <a:rPr lang="zh-CN" altLang="en-US" sz="200" dirty="0">
                <a:effectLst/>
              </a:rPr>
              <a:t>状态是具有共存三体和四体冷凝物成分的</a:t>
            </a:r>
            <a:r>
              <a:rPr lang="en" altLang="zh-CN" sz="200" dirty="0">
                <a:effectLst/>
              </a:rPr>
              <a:t>BEC</a:t>
            </a:r>
            <a:r>
              <a:rPr lang="zh-CN" altLang="en-US" sz="200" dirty="0">
                <a:effectLst/>
              </a:rPr>
              <a:t>状态。</a:t>
            </a:r>
          </a:p>
          <a:p>
            <a:endParaRPr kumimoji="1" lang="zh-CN" altLang="en-US" sz="200"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21</a:t>
            </a:fld>
            <a:endParaRPr kumimoji="1" lang="zh-CN" altLang="en-US"/>
          </a:p>
        </p:txBody>
      </p:sp>
    </p:spTree>
    <p:extLst>
      <p:ext uri="{BB962C8B-B14F-4D97-AF65-F5344CB8AC3E}">
        <p14:creationId xmlns:p14="http://schemas.microsoft.com/office/powerpoint/2010/main" val="417450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C091F-C261-ACE1-BBA6-1C1340FA3D6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3F8694B-D122-79FA-4B35-B3C882B2EF6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90E4A75-2E00-A7F0-D7B8-0D4DFBC358CC}"/>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E7693F32-FB49-265B-B47B-45DBF1BE26D6}"/>
              </a:ext>
            </a:extLst>
          </p:cNvPr>
          <p:cNvSpPr>
            <a:spLocks noGrp="1"/>
          </p:cNvSpPr>
          <p:nvPr>
            <p:ph type="sldNum" sz="quarter" idx="5"/>
          </p:nvPr>
        </p:nvSpPr>
        <p:spPr/>
        <p:txBody>
          <a:bodyPr/>
          <a:lstStyle/>
          <a:p>
            <a:fld id="{266BB80D-0C89-CC49-9B13-E8DA4D73C141}" type="slidenum">
              <a:rPr kumimoji="1" lang="zh-CN" altLang="en-US" smtClean="0"/>
              <a:t>22</a:t>
            </a:fld>
            <a:endParaRPr kumimoji="1" lang="zh-CN" altLang="en-US"/>
          </a:p>
        </p:txBody>
      </p:sp>
    </p:spTree>
    <p:extLst>
      <p:ext uri="{BB962C8B-B14F-4D97-AF65-F5344CB8AC3E}">
        <p14:creationId xmlns:p14="http://schemas.microsoft.com/office/powerpoint/2010/main" val="1505882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24</a:t>
            </a:fld>
            <a:endParaRPr kumimoji="1" lang="zh-CN" altLang="en-US"/>
          </a:p>
        </p:txBody>
      </p:sp>
    </p:spTree>
    <p:extLst>
      <p:ext uri="{BB962C8B-B14F-4D97-AF65-F5344CB8AC3E}">
        <p14:creationId xmlns:p14="http://schemas.microsoft.com/office/powerpoint/2010/main" val="2736549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其中，</a:t>
            </a:r>
            <a:r>
              <a:rPr kumimoji="1" lang="en-US" altLang="zh-CN" dirty="0"/>
              <a:t>Brink</a:t>
            </a:r>
            <a:r>
              <a:rPr kumimoji="1" lang="zh-CN" altLang="en-US" dirty="0"/>
              <a:t>波函数用于描述结团态，比如</a:t>
            </a:r>
            <a:r>
              <a:rPr kumimoji="1" lang="en-US" altLang="zh-CN" dirty="0"/>
              <a:t>12C</a:t>
            </a:r>
            <a:r>
              <a:rPr kumimoji="1" lang="zh-CN" altLang="en-US" dirty="0"/>
              <a:t>的</a:t>
            </a:r>
            <a:r>
              <a:rPr kumimoji="1" lang="en-US" altLang="zh-CN" dirty="0"/>
              <a:t>Hoyle</a:t>
            </a:r>
            <a:r>
              <a:rPr kumimoji="1" lang="zh-CN" altLang="en-US" dirty="0"/>
              <a:t>态等</a:t>
            </a:r>
            <a:endParaRPr kumimoji="1" lang="en-US" altLang="zh-CN" dirty="0"/>
          </a:p>
          <a:p>
            <a:r>
              <a:rPr kumimoji="1" lang="en-US" altLang="zh-CN" dirty="0"/>
              <a:t>CB- Brink</a:t>
            </a:r>
            <a:r>
              <a:rPr kumimoji="1" lang="zh-CN" altLang="en-US" dirty="0"/>
              <a:t>波函，通过引入高动量核子对</a:t>
            </a:r>
            <a:r>
              <a:rPr kumimoji="1" lang="en-US" altLang="zh-CN" dirty="0"/>
              <a:t>Di</a:t>
            </a:r>
            <a:r>
              <a:rPr kumimoji="1" lang="zh-CN" altLang="en-US" dirty="0"/>
              <a:t>来实现结团的溶解，从而描述类壳构型</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26</a:t>
            </a:fld>
            <a:endParaRPr kumimoji="1" lang="zh-CN" altLang="en-US"/>
          </a:p>
        </p:txBody>
      </p:sp>
    </p:spTree>
    <p:extLst>
      <p:ext uri="{BB962C8B-B14F-4D97-AF65-F5344CB8AC3E}">
        <p14:creationId xmlns:p14="http://schemas.microsoft.com/office/powerpoint/2010/main" val="2245044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6AB8D-3671-D644-1183-0B4FFA50654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B83F5B7-1A6E-ED3F-0818-C443D7EE676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86703B4-D519-6668-E301-284022D6350D}"/>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674C3EE4-8EF1-8377-630E-A7F871A543C0}"/>
              </a:ext>
            </a:extLst>
          </p:cNvPr>
          <p:cNvSpPr>
            <a:spLocks noGrp="1"/>
          </p:cNvSpPr>
          <p:nvPr>
            <p:ph type="sldNum" sz="quarter" idx="5"/>
          </p:nvPr>
        </p:nvSpPr>
        <p:spPr/>
        <p:txBody>
          <a:bodyPr/>
          <a:lstStyle/>
          <a:p>
            <a:fld id="{266BB80D-0C89-CC49-9B13-E8DA4D73C141}" type="slidenum">
              <a:rPr kumimoji="1" lang="zh-CN" altLang="en-US" smtClean="0"/>
              <a:t>27</a:t>
            </a:fld>
            <a:endParaRPr kumimoji="1" lang="zh-CN" altLang="en-US"/>
          </a:p>
        </p:txBody>
      </p:sp>
    </p:spTree>
    <p:extLst>
      <p:ext uri="{BB962C8B-B14F-4D97-AF65-F5344CB8AC3E}">
        <p14:creationId xmlns:p14="http://schemas.microsoft.com/office/powerpoint/2010/main" val="3163595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13246-BAFD-82C2-88DA-781F59BFDDF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C4FE2CE-0A5D-5C35-E6C6-61F18825BAF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3BC095D-4C5B-3458-1A15-5AB7F02E8E26}"/>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78B788A2-826B-B06E-30FB-590A9657BC7A}"/>
              </a:ext>
            </a:extLst>
          </p:cNvPr>
          <p:cNvSpPr>
            <a:spLocks noGrp="1"/>
          </p:cNvSpPr>
          <p:nvPr>
            <p:ph type="sldNum" sz="quarter" idx="5"/>
          </p:nvPr>
        </p:nvSpPr>
        <p:spPr/>
        <p:txBody>
          <a:bodyPr/>
          <a:lstStyle/>
          <a:p>
            <a:fld id="{266BB80D-0C89-CC49-9B13-E8DA4D73C141}" type="slidenum">
              <a:rPr kumimoji="1" lang="zh-CN" altLang="en-US" smtClean="0"/>
              <a:t>28</a:t>
            </a:fld>
            <a:endParaRPr kumimoji="1" lang="zh-CN" altLang="en-US"/>
          </a:p>
        </p:txBody>
      </p:sp>
    </p:spTree>
    <p:extLst>
      <p:ext uri="{BB962C8B-B14F-4D97-AF65-F5344CB8AC3E}">
        <p14:creationId xmlns:p14="http://schemas.microsoft.com/office/powerpoint/2010/main" val="196157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44280-7043-4526-2748-2E34AC8FA31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C94D584-354E-9795-1A8C-5AD2FCDEC2B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4990575-D569-EFEA-B7D6-819B88841B0D}"/>
              </a:ext>
            </a:extLst>
          </p:cNvPr>
          <p:cNvSpPr>
            <a:spLocks noGrp="1"/>
          </p:cNvSpPr>
          <p:nvPr>
            <p:ph type="body" idx="1"/>
          </p:nvPr>
        </p:nvSpPr>
        <p:spPr/>
        <p:txBody>
          <a:bodyPr/>
          <a:lstStyle/>
          <a:p>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In our works, we propose a Control Neural Network (</a:t>
            </a:r>
            <a:r>
              <a:rPr lang="en-US" altLang="zh-CN" sz="1600" kern="100" dirty="0" err="1">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Ctrl.NN</a:t>
            </a:r>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 which accepts parameters in the microscopic wave function as input and learns from </a:t>
            </a:r>
            <a:r>
              <a:rPr lang="en-US" altLang="zh-CN" sz="1600" b="1"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multiple constraint conditions with high efficiency in the evolution of quantum state.</a:t>
            </a:r>
            <a:endParaRPr lang="zh-CN" altLang="zh-CN" sz="1600" kern="100" dirty="0">
              <a:effectLst/>
              <a:latin typeface="STKaiti" panose="02010600040101010101" pitchFamily="2" charset="-122"/>
              <a:ea typeface="STKaiti" panose="02010600040101010101" pitchFamily="2" charset="-122"/>
              <a:cs typeface="Times New Roman" panose="02020603050405020304" pitchFamily="18" charset="0"/>
            </a:endParaRPr>
          </a:p>
          <a:p>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Here, I explain the fundamental concepts of this control neural network.</a:t>
            </a:r>
            <a:endParaRPr lang="zh-CN" altLang="zh-CN" sz="1600" kern="100" dirty="0">
              <a:effectLst/>
              <a:latin typeface="STKaiti" panose="02010600040101010101" pitchFamily="2" charset="-122"/>
              <a:ea typeface="STKaiti" panose="02010600040101010101" pitchFamily="2" charset="-122"/>
              <a:cs typeface="Times New Roman" panose="02020603050405020304" pitchFamily="18" charset="0"/>
            </a:endParaRPr>
          </a:p>
          <a:p>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Left figure shows the structure of our network</a:t>
            </a:r>
            <a:r>
              <a:rPr lang="zh-CN"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a:t>
            </a:r>
            <a:endParaRPr lang="zh-CN" altLang="zh-CN" sz="1600" kern="100" dirty="0">
              <a:effectLst/>
              <a:latin typeface="STKaiti" panose="02010600040101010101" pitchFamily="2" charset="-122"/>
              <a:ea typeface="STKaiti" panose="02010600040101010101" pitchFamily="2" charset="-122"/>
              <a:cs typeface="Times New Roman" panose="02020603050405020304" pitchFamily="18" charset="0"/>
            </a:endParaRPr>
          </a:p>
          <a:p>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The input of network is the generation coordinates of the three alpha clusters and the intrinsic energy.</a:t>
            </a:r>
            <a:endParaRPr lang="zh-CN" altLang="zh-CN" sz="1600" kern="100" dirty="0">
              <a:effectLst/>
              <a:latin typeface="STKaiti" panose="02010600040101010101" pitchFamily="2" charset="-122"/>
              <a:ea typeface="STKaiti" panose="02010600040101010101" pitchFamily="2" charset="-122"/>
              <a:cs typeface="Times New Roman" panose="02020603050405020304" pitchFamily="18" charset="0"/>
            </a:endParaRPr>
          </a:p>
          <a:p>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The output is the amount of change in generated coordinates.</a:t>
            </a:r>
            <a:endParaRPr lang="zh-CN" altLang="zh-CN" sz="1600" kern="100" dirty="0">
              <a:effectLst/>
              <a:latin typeface="STKaiti" panose="02010600040101010101" pitchFamily="2" charset="-122"/>
              <a:ea typeface="STKaiti" panose="02010600040101010101" pitchFamily="2" charset="-122"/>
              <a:cs typeface="Times New Roman" panose="02020603050405020304" pitchFamily="18" charset="0"/>
            </a:endParaRPr>
          </a:p>
          <a:p>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Our loss function contains three items. </a:t>
            </a:r>
            <a:endParaRPr lang="zh-CN" altLang="zh-CN" sz="1600" kern="100" dirty="0">
              <a:effectLst/>
              <a:latin typeface="STKaiti" panose="02010600040101010101" pitchFamily="2" charset="-122"/>
              <a:ea typeface="STKaiti" panose="02010600040101010101" pitchFamily="2" charset="-122"/>
              <a:cs typeface="Times New Roman" panose="02020603050405020304" pitchFamily="18" charset="0"/>
            </a:endParaRPr>
          </a:p>
          <a:p>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The first item is the intrinsic energy of a specific(</a:t>
            </a:r>
            <a:r>
              <a:rPr lang="en-US" altLang="zh-CN" sz="1600" u="none" strike="noStrike"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hlinkClick r:id="rId3"/>
              </a:rPr>
              <a:t>/spəˈsɪfɪk/</a:t>
            </a:r>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 number of bases,</a:t>
            </a:r>
            <a:endParaRPr lang="zh-CN" altLang="zh-CN" sz="1600" kern="100" dirty="0">
              <a:effectLst/>
              <a:latin typeface="STKaiti" panose="02010600040101010101" pitchFamily="2" charset="-122"/>
              <a:ea typeface="STKaiti" panose="02010600040101010101" pitchFamily="2" charset="-122"/>
              <a:cs typeface="Times New Roman" panose="02020603050405020304" pitchFamily="18" charset="0"/>
            </a:endParaRPr>
          </a:p>
          <a:p>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the second item describes the space constraint(</a:t>
            </a:r>
            <a:r>
              <a:rPr lang="en-US" altLang="zh-CN" sz="1600" u="none" strike="noStrike"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hlinkClick r:id="rId4"/>
              </a:rPr>
              <a:t>/kən'streint/</a:t>
            </a:r>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 </a:t>
            </a:r>
            <a:endParaRPr lang="zh-CN" altLang="zh-CN" sz="1600" kern="100" dirty="0">
              <a:effectLst/>
              <a:latin typeface="STKaiti" panose="02010600040101010101" pitchFamily="2" charset="-122"/>
              <a:ea typeface="STKaiti" panose="02010600040101010101" pitchFamily="2" charset="-122"/>
              <a:cs typeface="Times New Roman" panose="02020603050405020304" pitchFamily="18" charset="0"/>
            </a:endParaRPr>
          </a:p>
          <a:p>
            <a:r>
              <a:rPr lang="en-US" altLang="zh-CN" sz="1600" kern="100" dirty="0">
                <a:solidFill>
                  <a:srgbClr val="0070C0"/>
                </a:solidFill>
                <a:effectLst/>
                <a:latin typeface="STKaiti" panose="02010600040101010101" pitchFamily="2" charset="-122"/>
                <a:ea typeface="STKaiti" panose="02010600040101010101" pitchFamily="2" charset="-122"/>
                <a:cs typeface="Times New Roman" panose="02020603050405020304" pitchFamily="18" charset="0"/>
              </a:rPr>
              <a:t>and the third item is used to restore the partly rotational symmetry.</a:t>
            </a:r>
            <a:endParaRPr lang="zh-CN" altLang="zh-CN" sz="1600" kern="100" dirty="0">
              <a:effectLst/>
              <a:latin typeface="STKaiti" panose="02010600040101010101" pitchFamily="2" charset="-122"/>
              <a:ea typeface="STKaiti" panose="02010600040101010101" pitchFamily="2" charset="-122"/>
              <a:cs typeface="Times New Roman" panose="02020603050405020304" pitchFamily="18" charset="0"/>
            </a:endParaRPr>
          </a:p>
          <a:p>
            <a:pPr marL="285750" indent="-285750">
              <a:lnSpc>
                <a:spcPct val="200000"/>
              </a:lnSpc>
              <a:buFont typeface="Wingdings" pitchFamily="2" charset="2"/>
              <a:buChar char="Ø"/>
            </a:pPr>
            <a:endParaRPr lang="en" altLang="zh-CN" sz="1600" b="1" dirty="0">
              <a:latin typeface="STKaiti" panose="02010600040101010101" pitchFamily="2" charset="-122"/>
              <a:ea typeface="STKaiti" panose="02010600040101010101" pitchFamily="2" charset="-122"/>
            </a:endParaRPr>
          </a:p>
        </p:txBody>
      </p:sp>
      <p:sp>
        <p:nvSpPr>
          <p:cNvPr id="4" name="灯片编号占位符 3">
            <a:extLst>
              <a:ext uri="{FF2B5EF4-FFF2-40B4-BE49-F238E27FC236}">
                <a16:creationId xmlns:a16="http://schemas.microsoft.com/office/drawing/2014/main" id="{ECA4A01F-7F4E-BCB7-927F-C77E33B54A48}"/>
              </a:ext>
            </a:extLst>
          </p:cNvPr>
          <p:cNvSpPr>
            <a:spLocks noGrp="1"/>
          </p:cNvSpPr>
          <p:nvPr>
            <p:ph type="sldNum" sz="quarter" idx="5"/>
          </p:nvPr>
        </p:nvSpPr>
        <p:spPr/>
        <p:txBody>
          <a:bodyPr/>
          <a:lstStyle/>
          <a:p>
            <a:fld id="{266BB80D-0C89-CC49-9B13-E8DA4D73C141}" type="slidenum">
              <a:rPr kumimoji="1" lang="zh-CN" altLang="en-US" smtClean="0"/>
              <a:t>29</a:t>
            </a:fld>
            <a:endParaRPr kumimoji="1" lang="zh-CN" altLang="en-US"/>
          </a:p>
        </p:txBody>
      </p:sp>
    </p:spTree>
    <p:extLst>
      <p:ext uri="{BB962C8B-B14F-4D97-AF65-F5344CB8AC3E}">
        <p14:creationId xmlns:p14="http://schemas.microsoft.com/office/powerpoint/2010/main" val="2191903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在核结构研究中，最有趣的目标之一是发现奇异的量子态，例如玻色</a:t>
            </a:r>
            <a:r>
              <a:rPr kumimoji="1" lang="en-US" altLang="zh-CN" dirty="0"/>
              <a:t>-</a:t>
            </a:r>
            <a:r>
              <a:rPr kumimoji="1" lang="zh-CN" altLang="en-US" dirty="0"/>
              <a:t>爱因斯坦凝聚、分子结构，云结构，以及呼吸模式激发等等。</a:t>
            </a:r>
            <a:endParaRPr kumimoji="1" lang="en-US" altLang="zh-CN" dirty="0"/>
          </a:p>
          <a:p>
            <a:endParaRPr kumimoji="1" lang="en-US" altLang="zh-CN" dirty="0"/>
          </a:p>
          <a:p>
            <a:r>
              <a:rPr kumimoji="1" lang="zh-CN" altLang="en-US" dirty="0"/>
              <a:t>在我们的研究中，所关注的物理问题是</a:t>
            </a:r>
            <a:r>
              <a:rPr kumimoji="1" lang="en-US" altLang="zh-CN" dirty="0"/>
              <a:t>alpha</a:t>
            </a:r>
            <a:r>
              <a:rPr kumimoji="1" lang="zh-CN" altLang="en-US" dirty="0"/>
              <a:t>结团态。</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0070C0"/>
                </a:solidFill>
                <a:latin typeface="Candara" panose="020E0502030303020204" pitchFamily="34" charset="0"/>
              </a:rPr>
              <a:t>原子核 </a:t>
            </a:r>
            <a:r>
              <a:rPr lang="el-GR" altLang="zh-CN" sz="1200" b="1" dirty="0">
                <a:solidFill>
                  <a:srgbClr val="0070C0"/>
                </a:solidFill>
                <a:latin typeface="Candara" panose="020E0502030303020204" pitchFamily="34" charset="0"/>
              </a:rPr>
              <a:t>α-</a:t>
            </a:r>
            <a:r>
              <a:rPr lang="zh-CN" altLang="en-US" sz="1200" b="1" dirty="0">
                <a:solidFill>
                  <a:srgbClr val="0070C0"/>
                </a:solidFill>
                <a:latin typeface="Candara" panose="020E0502030303020204" pitchFamily="34" charset="0"/>
              </a:rPr>
              <a:t>结团的 </a:t>
            </a:r>
            <a:r>
              <a:rPr lang="en" altLang="zh-CN" sz="1200" b="1" dirty="0">
                <a:solidFill>
                  <a:srgbClr val="0070C0"/>
                </a:solidFill>
                <a:latin typeface="Candara" panose="020E0502030303020204" pitchFamily="34" charset="0"/>
              </a:rPr>
              <a:t>Ikeda </a:t>
            </a:r>
            <a:r>
              <a:rPr lang="zh-CN" altLang="en-US" sz="1200" b="1" dirty="0">
                <a:solidFill>
                  <a:srgbClr val="0070C0"/>
                </a:solidFill>
                <a:latin typeface="Candara" panose="020E0502030303020204" pitchFamily="34" charset="0"/>
              </a:rPr>
              <a:t>图中，显示了随激发能的增加原子核中</a:t>
            </a:r>
            <a:r>
              <a:rPr lang="zh-CN" altLang="en-US" sz="1200" b="1" dirty="0">
                <a:solidFill>
                  <a:srgbClr val="FF0000"/>
                </a:solidFill>
                <a:latin typeface="Candara" panose="020E0502030303020204" pitchFamily="34" charset="0"/>
              </a:rPr>
              <a:t>结团自由度</a:t>
            </a:r>
            <a:r>
              <a:rPr lang="zh-CN" altLang="en-US" sz="1200" b="1" dirty="0">
                <a:solidFill>
                  <a:srgbClr val="0070C0"/>
                </a:solidFill>
                <a:latin typeface="Candara" panose="020E0502030303020204" pitchFamily="34" charset="0"/>
              </a:rPr>
              <a:t>的出现。</a:t>
            </a:r>
            <a:endParaRPr lang="en-US" altLang="zh-CN" sz="1200" b="1" dirty="0">
              <a:solidFill>
                <a:srgbClr val="0070C0"/>
              </a:solidFill>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0070C0"/>
              </a:solidFill>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0070C0"/>
                </a:solidFill>
                <a:latin typeface="Candara" panose="020E0502030303020204" pitchFamily="34" charset="0"/>
              </a:rPr>
              <a:t>最近由</a:t>
            </a:r>
            <a:r>
              <a:rPr lang="en-US" altLang="zh-CN" sz="1200" b="1" dirty="0">
                <a:solidFill>
                  <a:srgbClr val="0070C0"/>
                </a:solidFill>
                <a:latin typeface="Candara" panose="020E0502030303020204" pitchFamily="34" charset="0"/>
              </a:rPr>
              <a:t>5alpha</a:t>
            </a:r>
            <a:r>
              <a:rPr lang="zh-CN" altLang="en-US" sz="1200" b="1" dirty="0">
                <a:solidFill>
                  <a:srgbClr val="0070C0"/>
                </a:solidFill>
                <a:latin typeface="Candara" panose="020E0502030303020204" pitchFamily="34" charset="0"/>
              </a:rPr>
              <a:t>结团构成的凝聚态被理论证实存在。</a:t>
            </a:r>
            <a:endParaRPr lang="en-US" altLang="zh-CN" sz="1200" b="1" dirty="0">
              <a:solidFill>
                <a:srgbClr val="0070C0"/>
              </a:solidFill>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0070C0"/>
              </a:solidFill>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0070C0"/>
                </a:solidFill>
                <a:latin typeface="Candara" panose="020E0502030303020204" pitchFamily="34" charset="0"/>
              </a:rPr>
              <a:t>目前对</a:t>
            </a:r>
            <a:r>
              <a:rPr lang="en-US" altLang="zh-CN" sz="1200" b="1" dirty="0">
                <a:solidFill>
                  <a:srgbClr val="0070C0"/>
                </a:solidFill>
                <a:latin typeface="Candara" panose="020E0502030303020204" pitchFamily="34" charset="0"/>
              </a:rPr>
              <a:t>alpha</a:t>
            </a:r>
            <a:r>
              <a:rPr lang="zh-CN" altLang="en-US" sz="1200" b="1" dirty="0">
                <a:solidFill>
                  <a:srgbClr val="0070C0"/>
                </a:solidFill>
                <a:latin typeface="Candara" panose="020E0502030303020204" pitchFamily="34" charset="0"/>
              </a:rPr>
              <a:t>凝聚态的研究主要集中在</a:t>
            </a:r>
            <a:r>
              <a:rPr lang="en-US" altLang="zh-CN" sz="1200" b="1" dirty="0">
                <a:solidFill>
                  <a:srgbClr val="0070C0"/>
                </a:solidFill>
                <a:latin typeface="Candara" panose="020E0502030303020204" pitchFamily="34" charset="0"/>
              </a:rPr>
              <a:t>12C</a:t>
            </a:r>
            <a:r>
              <a:rPr lang="zh-CN" altLang="en-US" sz="1200" b="1" dirty="0">
                <a:solidFill>
                  <a:srgbClr val="0070C0"/>
                </a:solidFill>
                <a:latin typeface="Candara" panose="020E0502030303020204" pitchFamily="34" charset="0"/>
              </a:rPr>
              <a:t>，</a:t>
            </a:r>
            <a:r>
              <a:rPr lang="en-US" altLang="zh-CN" sz="1200" b="1" dirty="0">
                <a:solidFill>
                  <a:srgbClr val="0070C0"/>
                </a:solidFill>
                <a:latin typeface="Candara" panose="020E0502030303020204" pitchFamily="34" charset="0"/>
              </a:rPr>
              <a:t>16O</a:t>
            </a:r>
            <a:r>
              <a:rPr lang="zh-CN" altLang="en-US" sz="1200" b="1" dirty="0">
                <a:solidFill>
                  <a:srgbClr val="0070C0"/>
                </a:solidFill>
                <a:latin typeface="Candara" panose="020E0502030303020204" pitchFamily="34" charset="0"/>
              </a:rPr>
              <a:t>核</a:t>
            </a:r>
            <a:r>
              <a:rPr lang="en-US" altLang="zh-CN" sz="1200" b="1" dirty="0">
                <a:solidFill>
                  <a:srgbClr val="0070C0"/>
                </a:solidFill>
                <a:latin typeface="Candara" panose="020E0502030303020204" pitchFamily="34" charset="0"/>
              </a:rPr>
              <a:t>20Ne</a:t>
            </a:r>
            <a:r>
              <a:rPr lang="zh-CN" altLang="en-US" sz="1200" b="1" dirty="0">
                <a:solidFill>
                  <a:srgbClr val="0070C0"/>
                </a:solidFill>
                <a:latin typeface="Candara" panose="020E0502030303020204" pitchFamily="34" charset="0"/>
              </a:rPr>
              <a:t>核</a:t>
            </a:r>
            <a:endParaRPr lang="en-US" altLang="zh-CN" sz="1200" b="1" dirty="0">
              <a:solidFill>
                <a:srgbClr val="0070C0"/>
              </a:solidFill>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0070C0"/>
                </a:solidFill>
                <a:latin typeface="Candara" panose="020E0502030303020204" pitchFamily="34" charset="0"/>
              </a:rPr>
              <a:t>然而，对于</a:t>
            </a:r>
            <a:r>
              <a:rPr lang="en-US" altLang="zh-CN" sz="1200" b="1" dirty="0">
                <a:solidFill>
                  <a:srgbClr val="0070C0"/>
                </a:solidFill>
                <a:latin typeface="Candara" panose="020E0502030303020204" pitchFamily="34" charset="0"/>
              </a:rPr>
              <a:t>14C</a:t>
            </a:r>
            <a:r>
              <a:rPr lang="zh-CN" altLang="en-US" sz="1200" b="1" dirty="0">
                <a:solidFill>
                  <a:srgbClr val="0070C0"/>
                </a:solidFill>
                <a:latin typeface="Candara" panose="020E0502030303020204" pitchFamily="34" charset="0"/>
              </a:rPr>
              <a:t>，</a:t>
            </a:r>
            <a:r>
              <a:rPr lang="en-US" altLang="zh-CN" sz="1200" b="1" dirty="0">
                <a:solidFill>
                  <a:srgbClr val="0070C0"/>
                </a:solidFill>
                <a:latin typeface="Candara" panose="020E0502030303020204" pitchFamily="34" charset="0"/>
              </a:rPr>
              <a:t>16C</a:t>
            </a:r>
            <a:r>
              <a:rPr lang="zh-CN" altLang="en-US" sz="1200" b="1" dirty="0">
                <a:solidFill>
                  <a:srgbClr val="0070C0"/>
                </a:solidFill>
                <a:latin typeface="Candara" panose="020E0502030303020204" pitchFamily="34" charset="0"/>
              </a:rPr>
              <a:t>等丰中子核中是否存在类</a:t>
            </a:r>
            <a:r>
              <a:rPr lang="en-US" altLang="zh-CN" sz="1200" b="1" dirty="0">
                <a:solidFill>
                  <a:srgbClr val="0070C0"/>
                </a:solidFill>
                <a:latin typeface="Candara" panose="020E0502030303020204" pitchFamily="34" charset="0"/>
              </a:rPr>
              <a:t>Hoyle</a:t>
            </a:r>
            <a:r>
              <a:rPr lang="zh-CN" altLang="en-US" sz="1200" b="1" dirty="0">
                <a:solidFill>
                  <a:srgbClr val="0070C0"/>
                </a:solidFill>
                <a:latin typeface="Candara" panose="020E0502030303020204" pitchFamily="34" charset="0"/>
              </a:rPr>
              <a:t>态还未有理论研究</a:t>
            </a:r>
            <a:endParaRPr lang="en-US" altLang="zh-CN" sz="1200" b="1" dirty="0">
              <a:solidFill>
                <a:srgbClr val="0070C0"/>
              </a:solidFill>
              <a:latin typeface="Candara" panose="020E0502030303020204" pitchFamily="34" charset="0"/>
            </a:endParaRPr>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2</a:t>
            </a:fld>
            <a:endParaRPr kumimoji="1" lang="zh-CN" altLang="en-US"/>
          </a:p>
        </p:txBody>
      </p:sp>
    </p:spTree>
    <p:extLst>
      <p:ext uri="{BB962C8B-B14F-4D97-AF65-F5344CB8AC3E}">
        <p14:creationId xmlns:p14="http://schemas.microsoft.com/office/powerpoint/2010/main" val="575121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34</a:t>
            </a:fld>
            <a:endParaRPr kumimoji="1" lang="zh-CN" altLang="en-US"/>
          </a:p>
        </p:txBody>
      </p:sp>
    </p:spTree>
    <p:extLst>
      <p:ext uri="{BB962C8B-B14F-4D97-AF65-F5344CB8AC3E}">
        <p14:creationId xmlns:p14="http://schemas.microsoft.com/office/powerpoint/2010/main" val="1529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在碳同位素中最为著名的结团态是</a:t>
            </a:r>
            <a:r>
              <a:rPr kumimoji="1" lang="en-US" altLang="zh-CN" dirty="0"/>
              <a:t>12C</a:t>
            </a:r>
            <a:r>
              <a:rPr kumimoji="1" lang="zh-CN" altLang="en-US" dirty="0"/>
              <a:t>的</a:t>
            </a:r>
            <a:r>
              <a:rPr kumimoji="1" lang="en-US" altLang="zh-CN" dirty="0"/>
              <a:t>Hoyle</a:t>
            </a:r>
            <a:r>
              <a:rPr kumimoji="1" lang="zh-CN" altLang="en-US" dirty="0"/>
              <a:t>态，它被认为与宇宙早期核合成，以及更重同位素的产生有着至关重要的作用</a:t>
            </a:r>
            <a:endParaRPr kumimoji="1" lang="en-US" altLang="zh-CN" dirty="0"/>
          </a:p>
          <a:p>
            <a:endParaRPr kumimoji="1" lang="en-US" altLang="zh-CN" dirty="0"/>
          </a:p>
          <a:p>
            <a:r>
              <a:rPr kumimoji="1" lang="en-US" altLang="zh-CN" dirty="0"/>
              <a:t>2001</a:t>
            </a:r>
            <a:r>
              <a:rPr kumimoji="1" lang="zh-CN" altLang="en-US" dirty="0"/>
              <a:t>年，四位科学家通过</a:t>
            </a:r>
            <a:r>
              <a:rPr kumimoji="1" lang="en-US" altLang="zh-CN" dirty="0"/>
              <a:t>THSR</a:t>
            </a:r>
            <a:r>
              <a:rPr kumimoji="1" lang="zh-CN" altLang="en-US" dirty="0"/>
              <a:t>方法证实</a:t>
            </a:r>
            <a:r>
              <a:rPr kumimoji="1" lang="en-US" altLang="zh-CN" dirty="0"/>
              <a:t>12C</a:t>
            </a:r>
            <a:r>
              <a:rPr kumimoji="1" lang="zh-CN" altLang="en-US" dirty="0"/>
              <a:t>的</a:t>
            </a:r>
            <a:r>
              <a:rPr kumimoji="1" lang="en-US" altLang="zh-CN" dirty="0"/>
              <a:t>Hoyle</a:t>
            </a:r>
            <a:r>
              <a:rPr kumimoji="1" lang="zh-CN" altLang="en-US" dirty="0"/>
              <a:t>态是</a:t>
            </a:r>
            <a:r>
              <a:rPr kumimoji="1" lang="en-US" altLang="zh-CN" dirty="0"/>
              <a:t>3alpha</a:t>
            </a:r>
            <a:r>
              <a:rPr kumimoji="1" lang="zh-CN" altLang="en-US" dirty="0"/>
              <a:t>凝聚态</a:t>
            </a:r>
            <a:endParaRPr kumimoji="1" lang="en-US" altLang="zh-CN" dirty="0"/>
          </a:p>
          <a:p>
            <a:endParaRPr kumimoji="1" lang="en-US" altLang="zh-CN" dirty="0"/>
          </a:p>
          <a:p>
            <a:r>
              <a:rPr kumimoji="1" lang="zh-CN" altLang="en-US" dirty="0"/>
              <a:t>后续研究进一步得到了</a:t>
            </a:r>
            <a:r>
              <a:rPr kumimoji="1" lang="en-US" altLang="zh-CN" dirty="0"/>
              <a:t>Hoyle</a:t>
            </a:r>
            <a:r>
              <a:rPr kumimoji="1" lang="zh-CN" altLang="en-US" dirty="0"/>
              <a:t>态的呼吸态，并且在</a:t>
            </a:r>
            <a:r>
              <a:rPr kumimoji="1" lang="en-US" altLang="zh-CN" dirty="0"/>
              <a:t>2019</a:t>
            </a:r>
            <a:r>
              <a:rPr kumimoji="1" lang="zh-CN" altLang="en-US" dirty="0"/>
              <a:t>年的实验文章也为呼吸模式的存在提供证据。</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3</a:t>
            </a:fld>
            <a:endParaRPr kumimoji="1" lang="zh-CN" altLang="en-US"/>
          </a:p>
        </p:txBody>
      </p:sp>
    </p:spTree>
    <p:extLst>
      <p:ext uri="{BB962C8B-B14F-4D97-AF65-F5344CB8AC3E}">
        <p14:creationId xmlns:p14="http://schemas.microsoft.com/office/powerpoint/2010/main" val="494306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对于丰中子核</a:t>
            </a:r>
            <a:r>
              <a:rPr kumimoji="1" lang="en-US" altLang="zh-CN" dirty="0"/>
              <a:t>alpha</a:t>
            </a:r>
            <a:r>
              <a:rPr kumimoji="1" lang="zh-CN" altLang="en-US" dirty="0"/>
              <a:t>结团态的研究，在</a:t>
            </a:r>
            <a:r>
              <a:rPr kumimoji="1" lang="en-US" altLang="zh-CN" dirty="0"/>
              <a:t>14C</a:t>
            </a:r>
            <a:r>
              <a:rPr kumimoji="1" lang="zh-CN" altLang="en-US" dirty="0"/>
              <a:t>核中</a:t>
            </a:r>
            <a:r>
              <a:rPr kumimoji="1" lang="en-US" altLang="zh-CN" dirty="0"/>
              <a:t>AMD</a:t>
            </a:r>
            <a:r>
              <a:rPr kumimoji="1" lang="zh-CN" altLang="en-US" dirty="0"/>
              <a:t>方法预言了由</a:t>
            </a:r>
            <a:r>
              <a:rPr kumimoji="1" lang="en-US" altLang="zh-CN" dirty="0"/>
              <a:t>3alpha</a:t>
            </a:r>
            <a:r>
              <a:rPr kumimoji="1" lang="zh-CN" altLang="en-US" dirty="0"/>
              <a:t>构成的链式分子态，其中</a:t>
            </a:r>
            <a:r>
              <a:rPr kumimoji="1" lang="en-US" altLang="zh-CN" dirty="0"/>
              <a:t>2</a:t>
            </a:r>
            <a:r>
              <a:rPr kumimoji="1" lang="zh-CN" altLang="en-US" dirty="0"/>
              <a:t>中子占据</a:t>
            </a:r>
            <a:r>
              <a:rPr kumimoji="1" lang="en-US" altLang="zh-CN" dirty="0"/>
              <a:t>pi</a:t>
            </a:r>
            <a:r>
              <a:rPr kumimoji="1" lang="zh-CN" altLang="en-US" dirty="0"/>
              <a:t>轨道的链式态被叶沿林教授团队所证实存在。</a:t>
            </a:r>
            <a:endParaRPr kumimoji="1" lang="en-US" altLang="zh-CN" dirty="0"/>
          </a:p>
          <a:p>
            <a:endParaRPr kumimoji="1" lang="en-US" altLang="zh-CN" dirty="0"/>
          </a:p>
          <a:p>
            <a:r>
              <a:rPr kumimoji="1" lang="zh-CN" altLang="en-US" dirty="0"/>
              <a:t>在</a:t>
            </a:r>
            <a:r>
              <a:rPr kumimoji="1" lang="en-US" altLang="zh-CN" dirty="0"/>
              <a:t>8He</a:t>
            </a:r>
            <a:r>
              <a:rPr kumimoji="1" lang="zh-CN" altLang="en-US" dirty="0"/>
              <a:t>核中，最新研究表明其</a:t>
            </a:r>
            <a:r>
              <a:rPr kumimoji="1" lang="en-US" altLang="zh-CN" dirty="0"/>
              <a:t>02+</a:t>
            </a:r>
            <a:r>
              <a:rPr kumimoji="1" lang="zh-CN" altLang="en-US" dirty="0"/>
              <a:t>激发态具有</a:t>
            </a:r>
            <a:r>
              <a:rPr kumimoji="1" lang="en-US" altLang="zh-CN" dirty="0"/>
              <a:t>alpha+2n+2n</a:t>
            </a:r>
            <a:r>
              <a:rPr kumimoji="1" lang="zh-CN" altLang="en-US" dirty="0"/>
              <a:t>凝聚成份</a:t>
            </a:r>
            <a:endParaRPr kumimoji="1" lang="en-US" altLang="zh-CN" dirty="0"/>
          </a:p>
          <a:p>
            <a:endParaRPr kumimoji="1" lang="en-US" altLang="zh-CN" dirty="0"/>
          </a:p>
          <a:p>
            <a:r>
              <a:rPr kumimoji="1" lang="zh-CN" altLang="en-US" dirty="0"/>
              <a:t>在</a:t>
            </a:r>
            <a:r>
              <a:rPr kumimoji="1" lang="en-US" altLang="zh-CN" dirty="0"/>
              <a:t>2023</a:t>
            </a:r>
            <a:r>
              <a:rPr kumimoji="1" lang="zh-CN" altLang="en-US" dirty="0"/>
              <a:t>年全国核物理大会上，叶沿林教授团队的魏康博士的报告就对</a:t>
            </a:r>
            <a:r>
              <a:rPr kumimoji="1" lang="en-US" altLang="zh-CN" dirty="0"/>
              <a:t>14C</a:t>
            </a:r>
            <a:r>
              <a:rPr kumimoji="1" lang="zh-CN" altLang="en-US" dirty="0"/>
              <a:t>，</a:t>
            </a:r>
            <a:r>
              <a:rPr kumimoji="1" lang="en-US" altLang="zh-CN" dirty="0"/>
              <a:t>16C</a:t>
            </a:r>
            <a:r>
              <a:rPr kumimoji="1" lang="zh-CN" altLang="en-US" dirty="0"/>
              <a:t>核中是否存在类</a:t>
            </a:r>
            <a:r>
              <a:rPr kumimoji="1" lang="en-US" altLang="zh-CN" dirty="0"/>
              <a:t>Hoyle</a:t>
            </a:r>
            <a:r>
              <a:rPr kumimoji="1" lang="zh-CN" altLang="en-US" dirty="0"/>
              <a:t>态提出了研究意见。</a:t>
            </a:r>
            <a:endParaRPr kumimoji="1" lang="en-US" altLang="zh-CN" dirty="0"/>
          </a:p>
          <a:p>
            <a:endParaRPr kumimoji="1" lang="en-US" altLang="zh-CN" dirty="0"/>
          </a:p>
          <a:p>
            <a:r>
              <a:rPr kumimoji="1" lang="zh-CN" altLang="en-US" dirty="0"/>
              <a:t>我们在其意见基础上，对</a:t>
            </a:r>
            <a:r>
              <a:rPr kumimoji="1" lang="en-US" altLang="zh-CN" dirty="0"/>
              <a:t>12C</a:t>
            </a:r>
            <a:r>
              <a:rPr kumimoji="1" lang="zh-CN" altLang="en-US" dirty="0"/>
              <a:t>和</a:t>
            </a:r>
            <a:r>
              <a:rPr kumimoji="1" lang="en-US" altLang="zh-CN" dirty="0"/>
              <a:t>14C</a:t>
            </a:r>
            <a:r>
              <a:rPr kumimoji="1" lang="zh-CN" altLang="en-US" dirty="0"/>
              <a:t>核进行了研究。</a:t>
            </a:r>
            <a:endParaRPr kumimoji="1" lang="en-US" altLang="zh-CN"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4</a:t>
            </a:fld>
            <a:endParaRPr kumimoji="1" lang="zh-CN" altLang="en-US"/>
          </a:p>
        </p:txBody>
      </p:sp>
    </p:spTree>
    <p:extLst>
      <p:ext uri="{BB962C8B-B14F-4D97-AF65-F5344CB8AC3E}">
        <p14:creationId xmlns:p14="http://schemas.microsoft.com/office/powerpoint/2010/main" val="2682278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我们所选用的核力形式为具有平均场效应的</a:t>
            </a:r>
            <a:r>
              <a:rPr kumimoji="1" lang="en-US" altLang="zh-CN" dirty="0"/>
              <a:t>MV1</a:t>
            </a:r>
            <a:r>
              <a:rPr kumimoji="1" lang="zh-CN" altLang="en-US" dirty="0"/>
              <a:t>型核力，其中哈密顿量为</a:t>
            </a:r>
            <a:r>
              <a:rPr kumimoji="1" lang="en-US" altLang="zh-CN" dirty="0"/>
              <a:t>P</a:t>
            </a:r>
            <a:r>
              <a:rPr kumimoji="1" lang="zh-CN" altLang="en-US" dirty="0"/>
              <a:t>集合可调参数的函数</a:t>
            </a:r>
            <a:endParaRPr kumimoji="1" lang="en-US" altLang="zh-CN" dirty="0"/>
          </a:p>
          <a:p>
            <a:endParaRPr kumimoji="1" lang="en-US" altLang="zh-CN" dirty="0"/>
          </a:p>
          <a:p>
            <a:r>
              <a:rPr kumimoji="1" lang="zh-CN" altLang="en-US" dirty="0"/>
              <a:t>我们所采用的波函数具有两个部分，</a:t>
            </a:r>
            <a:endParaRPr kumimoji="1" lang="en-US" altLang="zh-CN" dirty="0"/>
          </a:p>
          <a:p>
            <a:r>
              <a:rPr kumimoji="1" lang="zh-CN" altLang="en-US" dirty="0"/>
              <a:t>分别为高斯型的</a:t>
            </a:r>
            <a:r>
              <a:rPr kumimoji="1" lang="en-US" altLang="zh-CN" dirty="0"/>
              <a:t>Brink</a:t>
            </a:r>
            <a:r>
              <a:rPr kumimoji="1" lang="zh-CN" altLang="en-US" dirty="0"/>
              <a:t>波函数，和</a:t>
            </a:r>
            <a:r>
              <a:rPr kumimoji="1" lang="en-US" altLang="zh-CN" dirty="0"/>
              <a:t>CB-Brink</a:t>
            </a:r>
            <a:r>
              <a:rPr kumimoji="1" lang="zh-CN" altLang="en-US" dirty="0"/>
              <a:t>波函数</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6</a:t>
            </a:fld>
            <a:endParaRPr kumimoji="1" lang="zh-CN" altLang="en-US"/>
          </a:p>
        </p:txBody>
      </p:sp>
    </p:spTree>
    <p:extLst>
      <p:ext uri="{BB962C8B-B14F-4D97-AF65-F5344CB8AC3E}">
        <p14:creationId xmlns:p14="http://schemas.microsoft.com/office/powerpoint/2010/main" val="3860860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对于轻核高激发态这一陌生研究领域，如何寻找有效哈密顿量是一个难题</a:t>
            </a:r>
            <a:endParaRPr kumimoji="1" lang="en-US" altLang="zh-CN" dirty="0"/>
          </a:p>
          <a:p>
            <a:endParaRPr kumimoji="1" lang="en-US" altLang="zh-CN" dirty="0"/>
          </a:p>
          <a:p>
            <a:endParaRPr kumimoji="1" lang="en-US" altLang="zh-CN" dirty="0"/>
          </a:p>
          <a:p>
            <a:r>
              <a:rPr kumimoji="1" lang="zh-CN" altLang="en-US" dirty="0"/>
              <a:t>在核多体系统微观研究中，存在几个主要的难题，主要集中在数值计算消耗，模型空间复杂度，以及哈密顿量上</a:t>
            </a:r>
            <a:endParaRPr kumimoji="1" lang="en-US" altLang="zh-CN" dirty="0"/>
          </a:p>
          <a:p>
            <a:endParaRPr kumimoji="1" lang="en-US" altLang="zh-CN" dirty="0"/>
          </a:p>
          <a:p>
            <a:r>
              <a:rPr kumimoji="1" lang="zh-CN" altLang="en-US" dirty="0"/>
              <a:t>针对上述四个问题，我们希望借助</a:t>
            </a:r>
            <a:r>
              <a:rPr kumimoji="1" lang="en-US" altLang="zh-CN" dirty="0"/>
              <a:t>AI</a:t>
            </a:r>
            <a:r>
              <a:rPr kumimoji="1" lang="zh-CN" altLang="en-US" dirty="0"/>
              <a:t>算法，来逐一解决。</a:t>
            </a:r>
            <a:endParaRPr kumimoji="1" lang="en-US" altLang="zh-CN" dirty="0"/>
          </a:p>
          <a:p>
            <a:endParaRPr kumimoji="1" lang="en-US" altLang="zh-CN" dirty="0"/>
          </a:p>
          <a:p>
            <a:r>
              <a:rPr kumimoji="1" lang="zh-CN" altLang="en-US" dirty="0"/>
              <a:t>研究计划为：</a:t>
            </a:r>
            <a:endParaRPr kumimoji="1" lang="en-US" altLang="zh-CN" sz="1200" b="0" kern="1200" dirty="0">
              <a:solidFill>
                <a:schemeClr val="tx1"/>
              </a:solidFill>
              <a:latin typeface="+mn-lt"/>
              <a:ea typeface="+mn-ea"/>
            </a:endParaRPr>
          </a:p>
          <a:p>
            <a:r>
              <a:rPr lang="zh-CN" altLang="en-US" sz="1200" b="0" kern="0" dirty="0">
                <a:solidFill>
                  <a:srgbClr val="216AA8"/>
                </a:solidFill>
                <a:latin typeface="STLiti" panose="02010800040101010101" pitchFamily="2" charset="-122"/>
                <a:ea typeface="STLiti" panose="02010800040101010101" pitchFamily="2" charset="-122"/>
              </a:rPr>
              <a:t>使用神经网络方法高效优化模型空间，从而高效求解原子核基态与激发态</a:t>
            </a:r>
            <a:endParaRPr lang="en-US" altLang="zh-CN" sz="1200" b="0" kern="0" dirty="0">
              <a:solidFill>
                <a:srgbClr val="216AA8"/>
              </a:solidFill>
              <a:latin typeface="STLiti" panose="02010800040101010101" pitchFamily="2" charset="-122"/>
              <a:ea typeface="STLiti" panose="02010800040101010101" pitchFamily="2" charset="-122"/>
            </a:endParaRPr>
          </a:p>
          <a:p>
            <a:r>
              <a:rPr lang="zh-CN" altLang="en-US" sz="1200" b="0" kern="0" dirty="0">
                <a:solidFill>
                  <a:srgbClr val="216AA8"/>
                </a:solidFill>
                <a:latin typeface="STLiti" panose="02010800040101010101" pitchFamily="2" charset="-122"/>
                <a:ea typeface="STLiti" panose="02010800040101010101" pitchFamily="2" charset="-122"/>
              </a:rPr>
              <a:t>基于已知实验数据，采用神经网络方法微调核力参数，使所求解系统符合实际物理性质</a:t>
            </a:r>
            <a:endParaRPr lang="en-US" altLang="zh-CN" sz="1200" b="0" kern="0" dirty="0">
              <a:solidFill>
                <a:srgbClr val="216AA8"/>
              </a:solidFill>
              <a:latin typeface="STLiti" panose="02010800040101010101" pitchFamily="2" charset="-122"/>
              <a:ea typeface="STLiti" panose="02010800040101010101" pitchFamily="2" charset="-122"/>
            </a:endParaRPr>
          </a:p>
          <a:p>
            <a:endParaRPr kumimoji="0" lang="en-US" altLang="zh-CN" sz="1200" b="0" kern="0" dirty="0">
              <a:solidFill>
                <a:srgbClr val="216AA8"/>
              </a:solidFill>
              <a:latin typeface="STLiti" panose="02010800040101010101" pitchFamily="2" charset="-122"/>
              <a:ea typeface="STLiti" panose="02010800040101010101" pitchFamily="2" charset="-122"/>
            </a:endParaRPr>
          </a:p>
          <a:p>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7</a:t>
            </a:fld>
            <a:endParaRPr kumimoji="1" lang="zh-CN" altLang="en-US"/>
          </a:p>
        </p:txBody>
      </p:sp>
    </p:spTree>
    <p:extLst>
      <p:ext uri="{BB962C8B-B14F-4D97-AF65-F5344CB8AC3E}">
        <p14:creationId xmlns:p14="http://schemas.microsoft.com/office/powerpoint/2010/main" val="4223568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lnSpc>
                <a:spcPct val="150000"/>
              </a:lnSpc>
              <a:buFont typeface="Wingdings" pitchFamily="2" charset="2"/>
              <a:buChar char="Ø"/>
            </a:pPr>
            <a:r>
              <a:rPr kumimoji="1" lang="zh-CN" altLang="en-US" sz="1200" b="1" dirty="0">
                <a:latin typeface="Times" pitchFamily="2" charset="0"/>
                <a:ea typeface="KaiTi" panose="02010609060101010101" pitchFamily="49" charset="-122"/>
              </a:rPr>
              <a:t>让基矢在约束条件下进行演化，获得覆盖所需模型空间的各类构型，</a:t>
            </a:r>
            <a:endParaRPr kumimoji="1" lang="en-US" altLang="zh-CN" sz="1200" b="1" dirty="0">
              <a:latin typeface="Times" pitchFamily="2" charset="0"/>
              <a:ea typeface="KaiTi" panose="02010609060101010101" pitchFamily="49" charset="-122"/>
            </a:endParaRPr>
          </a:p>
          <a:p>
            <a:pPr marL="342900" indent="-342900">
              <a:lnSpc>
                <a:spcPct val="150000"/>
              </a:lnSpc>
              <a:buFont typeface="Wingdings" pitchFamily="2" charset="2"/>
              <a:buChar char="Ø"/>
            </a:pPr>
            <a:r>
              <a:rPr kumimoji="1" lang="zh-CN" altLang="en-US" sz="1200" b="1" dirty="0">
                <a:latin typeface="Times" pitchFamily="2" charset="0"/>
                <a:ea typeface="KaiTi" panose="02010609060101010101" pitchFamily="49" charset="-122"/>
              </a:rPr>
              <a:t>从而进一步结合广义特征值方法，求解核多体薛定谔方程。</a:t>
            </a:r>
          </a:p>
          <a:p>
            <a:endParaRPr kumimoji="1" lang="zh-CN" altLang="en-US"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10</a:t>
            </a:fld>
            <a:endParaRPr kumimoji="1" lang="zh-CN" altLang="en-US"/>
          </a:p>
        </p:txBody>
      </p:sp>
    </p:spTree>
    <p:extLst>
      <p:ext uri="{BB962C8B-B14F-4D97-AF65-F5344CB8AC3E}">
        <p14:creationId xmlns:p14="http://schemas.microsoft.com/office/powerpoint/2010/main" val="2336240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2C2C36"/>
                </a:solidFill>
                <a:effectLst/>
                <a:latin typeface="system-ui"/>
              </a:rPr>
              <a:t>在</a:t>
            </a:r>
            <a:r>
              <a:rPr lang="en-US" altLang="zh-CN" b="0" i="0" dirty="0">
                <a:solidFill>
                  <a:srgbClr val="2C2C36"/>
                </a:solidFill>
                <a:effectLst/>
                <a:latin typeface="system-ui"/>
              </a:rPr>
              <a:t>3alpha</a:t>
            </a:r>
            <a:r>
              <a:rPr lang="zh-CN" altLang="en-US" b="0" i="0" dirty="0">
                <a:solidFill>
                  <a:srgbClr val="2C2C36"/>
                </a:solidFill>
                <a:effectLst/>
                <a:latin typeface="system-ui"/>
              </a:rPr>
              <a:t>结团态的研究中，我们将控制神经网络方法获取的四个 </a:t>
            </a:r>
            <a:r>
              <a:rPr lang="en-US" altLang="zh-CN" b="0" i="0" dirty="0">
                <a:solidFill>
                  <a:srgbClr val="2C2C36"/>
                </a:solidFill>
                <a:effectLst/>
                <a:latin typeface="system-ui"/>
              </a:rPr>
              <a:t>0⁺ </a:t>
            </a:r>
            <a:r>
              <a:rPr lang="zh-CN" altLang="en-US" b="0" i="0" dirty="0">
                <a:solidFill>
                  <a:srgbClr val="2C2C36"/>
                </a:solidFill>
                <a:effectLst/>
                <a:latin typeface="system-ui"/>
              </a:rPr>
              <a:t>态结果与以往工作进行了比较，如左图所示。</a:t>
            </a:r>
            <a:endParaRPr lang="en-US" altLang="zh-CN" b="0" i="0" dirty="0">
              <a:solidFill>
                <a:srgbClr val="2C2C36"/>
              </a:solidFill>
              <a:effectLst/>
              <a:latin typeface="system-ui"/>
            </a:endParaRPr>
          </a:p>
          <a:p>
            <a:pPr algn="l"/>
            <a:br>
              <a:rPr lang="zh-CN" altLang="en-US" b="0" i="0" dirty="0">
                <a:solidFill>
                  <a:srgbClr val="2C2C36"/>
                </a:solidFill>
                <a:effectLst/>
                <a:latin typeface="system-ui"/>
              </a:rPr>
            </a:br>
            <a:r>
              <a:rPr lang="zh-CN" altLang="en-US" b="0" i="0" dirty="0">
                <a:solidFill>
                  <a:srgbClr val="2C2C36"/>
                </a:solidFill>
                <a:effectLst/>
                <a:latin typeface="system-ui"/>
              </a:rPr>
              <a:t>我们发现，在仅施加单一半径约束或单一能量约束的条件下，</a:t>
            </a:r>
            <a:r>
              <a:rPr lang="en" altLang="zh-CN" b="0" i="0" dirty="0" err="1">
                <a:solidFill>
                  <a:srgbClr val="2C2C36"/>
                </a:solidFill>
                <a:effectLst/>
                <a:latin typeface="system-ui"/>
              </a:rPr>
              <a:t>Ctrl.NN</a:t>
            </a:r>
            <a:r>
              <a:rPr lang="en" altLang="zh-CN" b="0" i="0" dirty="0">
                <a:solidFill>
                  <a:srgbClr val="2C2C36"/>
                </a:solidFill>
                <a:effectLst/>
                <a:latin typeface="system-ui"/>
              </a:rPr>
              <a:t> </a:t>
            </a:r>
            <a:r>
              <a:rPr lang="zh-CN" altLang="en-US" b="0" i="0" dirty="0">
                <a:solidFill>
                  <a:srgbClr val="2C2C36"/>
                </a:solidFill>
                <a:effectLst/>
                <a:latin typeface="system-ui"/>
              </a:rPr>
              <a:t>方法能够分别复现以往工作（如 “</a:t>
            </a:r>
            <a:r>
              <a:rPr lang="en" altLang="zh-CN" b="0" i="0" dirty="0">
                <a:solidFill>
                  <a:srgbClr val="2C2C36"/>
                </a:solidFill>
                <a:effectLst/>
                <a:latin typeface="system-ui"/>
              </a:rPr>
              <a:t>THSR1” </a:t>
            </a:r>
            <a:r>
              <a:rPr lang="zh-CN" altLang="en-US" b="0" i="0" dirty="0">
                <a:solidFill>
                  <a:srgbClr val="2C2C36"/>
                </a:solidFill>
                <a:effectLst/>
                <a:latin typeface="system-ui"/>
              </a:rPr>
              <a:t>和 “</a:t>
            </a:r>
            <a:r>
              <a:rPr lang="en" altLang="zh-CN" b="0" i="0" dirty="0">
                <a:solidFill>
                  <a:srgbClr val="2C2C36"/>
                </a:solidFill>
                <a:effectLst/>
                <a:latin typeface="system-ui"/>
              </a:rPr>
              <a:t>REM”</a:t>
            </a:r>
            <a:r>
              <a:rPr lang="zh-CN" altLang="en" b="0" i="0" dirty="0">
                <a:solidFill>
                  <a:srgbClr val="2C2C36"/>
                </a:solidFill>
                <a:effectLst/>
                <a:latin typeface="system-ui"/>
              </a:rPr>
              <a:t>）</a:t>
            </a:r>
            <a:r>
              <a:rPr lang="zh-CN" altLang="en-US" b="0" i="0" dirty="0">
                <a:solidFill>
                  <a:srgbClr val="2C2C36"/>
                </a:solidFill>
                <a:effectLst/>
                <a:latin typeface="system-ui"/>
              </a:rPr>
              <a:t>的结果。</a:t>
            </a:r>
            <a:endParaRPr lang="en-US" altLang="zh-CN" b="0" i="0" dirty="0">
              <a:solidFill>
                <a:srgbClr val="2C2C36"/>
              </a:solidFill>
              <a:effectLst/>
              <a:latin typeface="system-ui"/>
            </a:endParaRPr>
          </a:p>
          <a:p>
            <a:pPr algn="l"/>
            <a:br>
              <a:rPr lang="zh-CN" altLang="en-US" b="0" i="0" dirty="0">
                <a:solidFill>
                  <a:srgbClr val="2C2C36"/>
                </a:solidFill>
                <a:effectLst/>
                <a:latin typeface="system-ui"/>
              </a:rPr>
            </a:br>
            <a:r>
              <a:rPr lang="zh-CN" altLang="en-US" b="0" i="0" dirty="0">
                <a:solidFill>
                  <a:srgbClr val="2C2C36"/>
                </a:solidFill>
                <a:effectLst/>
                <a:latin typeface="system-ui"/>
              </a:rPr>
              <a:t>而在本研究中采用多目标优化后，所得到的 </a:t>
            </a:r>
            <a:r>
              <a:rPr lang="en-US" altLang="zh-CN" b="0" i="0" dirty="0">
                <a:solidFill>
                  <a:srgbClr val="2C2C36"/>
                </a:solidFill>
                <a:effectLst/>
                <a:latin typeface="system-ui"/>
              </a:rPr>
              <a:t>0⁺ </a:t>
            </a:r>
            <a:r>
              <a:rPr lang="zh-CN" altLang="en-US" b="0" i="0" dirty="0">
                <a:solidFill>
                  <a:srgbClr val="2C2C36"/>
                </a:solidFill>
                <a:effectLst/>
                <a:latin typeface="system-ui"/>
              </a:rPr>
              <a:t>能谱与实验数据的一致性相比其他工作有了明显提升。</a:t>
            </a:r>
            <a:endParaRPr lang="en-US" altLang="zh-CN" b="0" i="0" dirty="0">
              <a:solidFill>
                <a:srgbClr val="2C2C36"/>
              </a:solidFill>
              <a:effectLst/>
              <a:latin typeface="system-ui"/>
            </a:endParaRPr>
          </a:p>
          <a:p>
            <a:pPr algn="l"/>
            <a:endParaRPr lang="zh-CN" altLang="en-US" b="0" i="0" dirty="0">
              <a:solidFill>
                <a:srgbClr val="2C2C36"/>
              </a:solidFill>
              <a:effectLst/>
              <a:latin typeface="system-ui"/>
            </a:endParaRPr>
          </a:p>
          <a:p>
            <a:pPr algn="l"/>
            <a:r>
              <a:rPr lang="zh-CN" altLang="en-US" b="0" i="0" dirty="0">
                <a:solidFill>
                  <a:srgbClr val="2C2C36"/>
                </a:solidFill>
                <a:effectLst/>
                <a:latin typeface="system-ui"/>
              </a:rPr>
              <a:t>在右图中，计算结果与实验吻合，并且正确地描述了已知态在 </a:t>
            </a:r>
            <a:r>
              <a:rPr lang="en-US" altLang="zh-CN" b="0" i="0" dirty="0">
                <a:solidFill>
                  <a:srgbClr val="2C2C36"/>
                </a:solidFill>
                <a:effectLst/>
                <a:latin typeface="system-ui"/>
              </a:rPr>
              <a:t>3</a:t>
            </a:r>
            <a:r>
              <a:rPr lang="el-GR" altLang="zh-CN" b="0" i="0" dirty="0">
                <a:solidFill>
                  <a:srgbClr val="2C2C36"/>
                </a:solidFill>
                <a:effectLst/>
                <a:latin typeface="system-ui"/>
              </a:rPr>
              <a:t>α </a:t>
            </a:r>
            <a:r>
              <a:rPr lang="zh-CN" altLang="en-US" b="0" i="0" dirty="0">
                <a:solidFill>
                  <a:srgbClr val="2C2C36"/>
                </a:solidFill>
                <a:effectLst/>
                <a:latin typeface="system-ui"/>
              </a:rPr>
              <a:t>阈值能量之上的能级顺序和位置。</a:t>
            </a:r>
            <a:endParaRPr lang="en-US" altLang="zh-CN" b="0" i="0" dirty="0">
              <a:solidFill>
                <a:srgbClr val="2C2C36"/>
              </a:solidFill>
              <a:effectLst/>
              <a:latin typeface="system-ui"/>
            </a:endParaRPr>
          </a:p>
          <a:p>
            <a:pPr algn="l"/>
            <a:endParaRPr lang="en-US" altLang="zh-CN" b="0" i="0" dirty="0">
              <a:solidFill>
                <a:srgbClr val="2C2C36"/>
              </a:solidFill>
              <a:effectLst/>
              <a:latin typeface="system-ui"/>
            </a:endParaRPr>
          </a:p>
          <a:p>
            <a:pPr algn="l"/>
            <a:endParaRPr lang="zh-CN" altLang="en-US" b="0" i="0" dirty="0">
              <a:solidFill>
                <a:srgbClr val="2C2C36"/>
              </a:solidFill>
              <a:effectLst/>
              <a:latin typeface="system-ui"/>
            </a:endParaRPr>
          </a:p>
          <a:p>
            <a:endParaRPr kumimoji="1" lang="zh-CN" altLang="en-US" dirty="0"/>
          </a:p>
        </p:txBody>
      </p:sp>
      <p:sp>
        <p:nvSpPr>
          <p:cNvPr id="4" name="灯片编号占位符 3"/>
          <p:cNvSpPr>
            <a:spLocks noGrp="1"/>
          </p:cNvSpPr>
          <p:nvPr>
            <p:ph type="sldNum" sz="quarter" idx="5"/>
          </p:nvPr>
        </p:nvSpPr>
        <p:spPr/>
        <p:txBody>
          <a:bodyPr/>
          <a:lstStyle/>
          <a:p>
            <a:fld id="{266BB80D-0C89-CC49-9B13-E8DA4D73C141}" type="slidenum">
              <a:rPr kumimoji="1" lang="zh-CN" altLang="en-US" smtClean="0"/>
              <a:t>13</a:t>
            </a:fld>
            <a:endParaRPr kumimoji="1" lang="zh-CN" altLang="en-US"/>
          </a:p>
        </p:txBody>
      </p:sp>
    </p:spTree>
    <p:extLst>
      <p:ext uri="{BB962C8B-B14F-4D97-AF65-F5344CB8AC3E}">
        <p14:creationId xmlns:p14="http://schemas.microsoft.com/office/powerpoint/2010/main" val="1335997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BF64B-372A-8411-E3C3-A1FAF760CC1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7CB0B3-01FA-0539-16B2-46D120419123}"/>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a:extLst>
                  <a:ext uri="{FF2B5EF4-FFF2-40B4-BE49-F238E27FC236}">
                    <a16:creationId xmlns:a16="http://schemas.microsoft.com/office/drawing/2014/main" id="{0261D2B5-B466-4BA5-E067-C717938FF0F5}"/>
                  </a:ext>
                </a:extLst>
              </p:cNvPr>
              <p:cNvSpPr>
                <a:spLocks noGrp="1"/>
              </p:cNvSpPr>
              <p:nvPr>
                <p:ph type="body" idx="1"/>
              </p:nvPr>
            </p:nvSpPr>
            <p:spPr/>
            <p:txBody>
              <a:bodyPr/>
              <a:lstStyle/>
              <a:p>
                <a:pPr marL="342900" indent="-342900">
                  <a:buFont typeface="Wingdings" pitchFamily="2" charset="2"/>
                  <a:buChar char="ü"/>
                </a:pPr>
                <a:r>
                  <a:rPr kumimoji="1" lang="zh-CN" altLang="en-US" sz="1200" dirty="0">
                    <a:solidFill>
                      <a:schemeClr val="tx1"/>
                    </a:solidFill>
                    <a:latin typeface="Times" pitchFamily="2" charset="0"/>
                    <a:ea typeface="KaiTi" panose="02010609060101010101" pitchFamily="49" charset="-122"/>
                  </a:rPr>
                  <a:t>通过微调哈密顿量参数，使</a:t>
                </a:r>
                <a:r>
                  <a:rPr kumimoji="1" lang="en-US" altLang="zh-CN" sz="1200" baseline="30000" dirty="0">
                    <a:solidFill>
                      <a:schemeClr val="tx1"/>
                    </a:solidFill>
                    <a:latin typeface="Times" pitchFamily="2" charset="0"/>
                    <a:ea typeface="KaiTi" panose="02010609060101010101" pitchFamily="49" charset="-122"/>
                  </a:rPr>
                  <a:t>10</a:t>
                </a:r>
                <a:r>
                  <a:rPr kumimoji="1" lang="en-US" altLang="zh-CN" sz="1200" dirty="0">
                    <a:solidFill>
                      <a:schemeClr val="tx1"/>
                    </a:solidFill>
                    <a:latin typeface="Times" pitchFamily="2" charset="0"/>
                    <a:ea typeface="KaiTi" panose="02010609060101010101" pitchFamily="49" charset="-122"/>
                  </a:rPr>
                  <a:t>Be(</a:t>
                </a:r>
                <a14:m>
                  <m:oMath xmlns:m="http://schemas.openxmlformats.org/officeDocument/2006/math">
                    <m:sSubSup>
                      <m:sSubSupPr>
                        <m:ctrlPr>
                          <a:rPr kumimoji="1" lang="en-US" altLang="zh-CN" sz="1200" i="1" smtClean="0">
                            <a:solidFill>
                              <a:schemeClr val="tx1"/>
                            </a:solidFill>
                            <a:latin typeface="Cambria Math" panose="02040503050406030204" pitchFamily="18" charset="0"/>
                            <a:ea typeface="KaiTi" panose="02010609060101010101" pitchFamily="49" charset="-122"/>
                          </a:rPr>
                        </m:ctrlPr>
                      </m:sSubSupPr>
                      <m:e>
                        <m:r>
                          <a:rPr kumimoji="1" lang="en-US" altLang="zh-CN" sz="1200" i="1">
                            <a:solidFill>
                              <a:schemeClr val="tx1"/>
                            </a:solidFill>
                            <a:latin typeface="Cambria Math" panose="02040503050406030204" pitchFamily="18" charset="0"/>
                            <a:ea typeface="KaiTi" panose="02010609060101010101" pitchFamily="49" charset="-122"/>
                          </a:rPr>
                          <m:t>0</m:t>
                        </m:r>
                      </m:e>
                      <m:sub>
                        <m:r>
                          <a:rPr kumimoji="1" lang="en-US" altLang="zh-CN" sz="1200" b="0" i="1" smtClean="0">
                            <a:solidFill>
                              <a:schemeClr val="tx1"/>
                            </a:solidFill>
                            <a:latin typeface="Cambria Math" panose="02040503050406030204" pitchFamily="18" charset="0"/>
                            <a:ea typeface="KaiTi" panose="02010609060101010101" pitchFamily="49" charset="-122"/>
                          </a:rPr>
                          <m:t>2</m:t>
                        </m:r>
                      </m:sub>
                      <m:sup>
                        <m:r>
                          <a:rPr kumimoji="1" lang="en-US" altLang="zh-CN" sz="1200" i="1">
                            <a:solidFill>
                              <a:schemeClr val="tx1"/>
                            </a:solidFill>
                            <a:latin typeface="Cambria Math" panose="02040503050406030204" pitchFamily="18" charset="0"/>
                            <a:ea typeface="KaiTi" panose="02010609060101010101" pitchFamily="49" charset="-122"/>
                          </a:rPr>
                          <m:t>+</m:t>
                        </m:r>
                      </m:sup>
                    </m:sSubSup>
                  </m:oMath>
                </a14:m>
                <a:r>
                  <a:rPr kumimoji="1" lang="en-US" altLang="zh-CN" sz="1200" dirty="0">
                    <a:solidFill>
                      <a:schemeClr val="tx1"/>
                    </a:solidFill>
                    <a:latin typeface="Times" pitchFamily="2" charset="0"/>
                    <a:ea typeface="KaiTi" panose="02010609060101010101" pitchFamily="49" charset="-122"/>
                  </a:rPr>
                  <a:t>)+alpha</a:t>
                </a:r>
                <a:r>
                  <a:rPr kumimoji="1" lang="zh-CN" altLang="en-US" sz="1200" dirty="0">
                    <a:solidFill>
                      <a:schemeClr val="tx1"/>
                    </a:solidFill>
                    <a:latin typeface="Times" pitchFamily="2" charset="0"/>
                    <a:ea typeface="KaiTi" panose="02010609060101010101" pitchFamily="49" charset="-122"/>
                  </a:rPr>
                  <a:t>阈值尽可能与实验数据符合。</a:t>
                </a:r>
                <a:endParaRPr kumimoji="1" lang="en-US" altLang="zh-CN" sz="1200" dirty="0">
                  <a:solidFill>
                    <a:schemeClr val="tx1"/>
                  </a:solidFill>
                  <a:latin typeface="Times" pitchFamily="2" charset="0"/>
                  <a:ea typeface="KaiTi" panose="02010609060101010101" pitchFamily="49" charset="-122"/>
                </a:endParaRPr>
              </a:p>
              <a:p>
                <a:pPr marL="342900" indent="-342900">
                  <a:buFont typeface="Wingdings" pitchFamily="2" charset="2"/>
                  <a:buChar char="ü"/>
                </a:pPr>
                <a:r>
                  <a:rPr kumimoji="1" lang="zh-CN" altLang="en-US" sz="1200" dirty="0">
                    <a:solidFill>
                      <a:schemeClr val="tx1"/>
                    </a:solidFill>
                    <a:latin typeface="Times" pitchFamily="2" charset="0"/>
                    <a:ea typeface="KaiTi" panose="02010609060101010101" pitchFamily="49" charset="-122"/>
                  </a:rPr>
                  <a:t>再次过程中</a:t>
                </a:r>
                <a:r>
                  <a:rPr kumimoji="1" lang="en-US" altLang="zh-CN" sz="1200" baseline="30000" dirty="0">
                    <a:solidFill>
                      <a:schemeClr val="tx1"/>
                    </a:solidFill>
                    <a:latin typeface="Times" pitchFamily="2" charset="0"/>
                    <a:ea typeface="KaiTi" panose="02010609060101010101" pitchFamily="49" charset="-122"/>
                  </a:rPr>
                  <a:t>14</a:t>
                </a:r>
                <a:r>
                  <a:rPr kumimoji="1" lang="en-US" altLang="zh-CN" sz="1200" dirty="0">
                    <a:solidFill>
                      <a:schemeClr val="tx1"/>
                    </a:solidFill>
                    <a:latin typeface="Times" pitchFamily="2" charset="0"/>
                    <a:ea typeface="KaiTi" panose="02010609060101010101" pitchFamily="49" charset="-122"/>
                  </a:rPr>
                  <a:t>C</a:t>
                </a:r>
                <a:r>
                  <a:rPr kumimoji="1" lang="zh-CN" altLang="en-US" sz="1200" dirty="0">
                    <a:solidFill>
                      <a:schemeClr val="tx1"/>
                    </a:solidFill>
                    <a:latin typeface="Times" pitchFamily="2" charset="0"/>
                    <a:ea typeface="KaiTi" panose="02010609060101010101" pitchFamily="49" charset="-122"/>
                  </a:rPr>
                  <a:t>核的</a:t>
                </a:r>
                <a14:m>
                  <m:oMath xmlns:m="http://schemas.openxmlformats.org/officeDocument/2006/math">
                    <m:sSubSup>
                      <m:sSubSupPr>
                        <m:ctrlPr>
                          <a:rPr kumimoji="1" lang="en-US" altLang="zh-CN" sz="1200" i="1" smtClean="0">
                            <a:solidFill>
                              <a:schemeClr val="tx1"/>
                            </a:solidFill>
                            <a:latin typeface="Cambria Math" panose="02040503050406030204" pitchFamily="18" charset="0"/>
                            <a:ea typeface="KaiTi" panose="02010609060101010101" pitchFamily="49" charset="-122"/>
                          </a:rPr>
                        </m:ctrlPr>
                      </m:sSubSupPr>
                      <m:e>
                        <m:r>
                          <a:rPr kumimoji="1" lang="en-US" altLang="zh-CN" sz="1200" b="0" i="1" smtClean="0">
                            <a:solidFill>
                              <a:schemeClr val="tx1"/>
                            </a:solidFill>
                            <a:latin typeface="Cambria Math" panose="02040503050406030204" pitchFamily="18" charset="0"/>
                            <a:ea typeface="KaiTi" panose="02010609060101010101" pitchFamily="49" charset="-122"/>
                          </a:rPr>
                          <m:t>0</m:t>
                        </m:r>
                      </m:e>
                      <m:sub>
                        <m:r>
                          <m:rPr>
                            <m:sty m:val="p"/>
                          </m:rPr>
                          <a:rPr kumimoji="1" lang="en-US" altLang="zh-CN" sz="1200" i="1">
                            <a:solidFill>
                              <a:schemeClr val="tx1"/>
                            </a:solidFill>
                            <a:latin typeface="Cambria Math" panose="02040503050406030204" pitchFamily="18" charset="0"/>
                            <a:ea typeface="KaiTi" panose="02010609060101010101" pitchFamily="49" charset="-122"/>
                          </a:rPr>
                          <m:t>sigma</m:t>
                        </m:r>
                      </m:sub>
                      <m:sup>
                        <m:r>
                          <a:rPr kumimoji="1" lang="en-US" altLang="zh-CN" sz="1200" b="0" i="1" smtClean="0">
                            <a:solidFill>
                              <a:schemeClr val="tx1"/>
                            </a:solidFill>
                            <a:latin typeface="Cambria Math" panose="02040503050406030204" pitchFamily="18" charset="0"/>
                            <a:ea typeface="KaiTi" panose="02010609060101010101" pitchFamily="49" charset="-122"/>
                          </a:rPr>
                          <m:t>+</m:t>
                        </m:r>
                      </m:sup>
                    </m:sSubSup>
                  </m:oMath>
                </a14:m>
                <a:r>
                  <a:rPr kumimoji="1" lang="zh-CN" altLang="en-US" sz="1200" dirty="0">
                    <a:solidFill>
                      <a:schemeClr val="tx1"/>
                    </a:solidFill>
                    <a:latin typeface="Times" pitchFamily="2" charset="0"/>
                    <a:ea typeface="KaiTi" panose="02010609060101010101" pitchFamily="49" charset="-122"/>
                  </a:rPr>
                  <a:t>态与实验观测结果越发符合，并且与</a:t>
                </a:r>
                <a14:m>
                  <m:oMath xmlns:m="http://schemas.openxmlformats.org/officeDocument/2006/math">
                    <m:sSubSup>
                      <m:sSubSupPr>
                        <m:ctrlPr>
                          <a:rPr kumimoji="1" lang="en-US" altLang="zh-CN" sz="1200" i="1">
                            <a:solidFill>
                              <a:schemeClr val="tx1"/>
                            </a:solidFill>
                            <a:latin typeface="Cambria Math" panose="02040503050406030204" pitchFamily="18" charset="0"/>
                            <a:ea typeface="KaiTi" panose="02010609060101010101" pitchFamily="49" charset="-122"/>
                          </a:rPr>
                        </m:ctrlPr>
                      </m:sSubSupPr>
                      <m:e>
                        <m:r>
                          <a:rPr kumimoji="1" lang="en-US" altLang="zh-CN" sz="1200" i="1">
                            <a:solidFill>
                              <a:schemeClr val="tx1"/>
                            </a:solidFill>
                            <a:latin typeface="Cambria Math" panose="02040503050406030204" pitchFamily="18" charset="0"/>
                            <a:ea typeface="KaiTi" panose="02010609060101010101" pitchFamily="49" charset="-122"/>
                          </a:rPr>
                          <m:t>0</m:t>
                        </m:r>
                      </m:e>
                      <m:sub>
                        <m:r>
                          <a:rPr kumimoji="1" lang="zh-CN" altLang="en-US" sz="1200" b="0" i="1" smtClean="0">
                            <a:solidFill>
                              <a:schemeClr val="tx1"/>
                            </a:solidFill>
                            <a:latin typeface="Cambria Math" panose="02040503050406030204" pitchFamily="18" charset="0"/>
                            <a:ea typeface="KaiTi" panose="02010609060101010101" pitchFamily="49" charset="-122"/>
                          </a:rPr>
                          <m:t>？</m:t>
                        </m:r>
                      </m:sub>
                      <m:sup>
                        <m:r>
                          <a:rPr kumimoji="1" lang="en-US" altLang="zh-CN" sz="1200" i="1">
                            <a:solidFill>
                              <a:schemeClr val="tx1"/>
                            </a:solidFill>
                            <a:latin typeface="Cambria Math" panose="02040503050406030204" pitchFamily="18" charset="0"/>
                            <a:ea typeface="KaiTi" panose="02010609060101010101" pitchFamily="49" charset="-122"/>
                          </a:rPr>
                          <m:t>+</m:t>
                        </m:r>
                      </m:sup>
                    </m:sSubSup>
                  </m:oMath>
                </a14:m>
                <a:r>
                  <a:rPr kumimoji="1" lang="zh-CN" altLang="en-US" sz="1200" dirty="0">
                    <a:solidFill>
                      <a:schemeClr val="tx1"/>
                    </a:solidFill>
                    <a:latin typeface="Times" pitchFamily="2" charset="0"/>
                    <a:ea typeface="KaiTi" panose="02010609060101010101" pitchFamily="49" charset="-122"/>
                  </a:rPr>
                  <a:t>的能量间隔也和最新实验结果越发吻合</a:t>
                </a:r>
              </a:p>
              <a:p>
                <a:endParaRPr kumimoji="1" lang="zh-CN" altLang="en-US" dirty="0"/>
              </a:p>
            </p:txBody>
          </p:sp>
        </mc:Choice>
        <mc:Fallback xmlns="">
          <p:sp>
            <p:nvSpPr>
              <p:cNvPr id="3" name="备注占位符 2"/>
              <p:cNvSpPr>
                <a:spLocks noGrp="1"/>
              </p:cNvSpPr>
              <p:nvPr>
                <p:ph type="body" idx="1"/>
              </p:nvPr>
            </p:nvSpPr>
            <p:spPr/>
            <p:txBody>
              <a:bodyPr/>
              <a:lstStyle/>
              <a:p>
                <a:pPr marL="342900" indent="-342900">
                  <a:buFont typeface="Wingdings" pitchFamily="2" charset="2"/>
                  <a:buChar char="ü"/>
                </a:pPr>
                <a:r>
                  <a:rPr kumimoji="1" lang="zh-CN" altLang="en-US" sz="1200" dirty="0">
                    <a:solidFill>
                      <a:schemeClr val="tx1"/>
                    </a:solidFill>
                    <a:latin typeface="Times" pitchFamily="2" charset="0"/>
                    <a:ea typeface="KaiTi" panose="02010609060101010101" pitchFamily="49" charset="-122"/>
                  </a:rPr>
                  <a:t>通过微调哈密顿量参数，使</a:t>
                </a:r>
                <a:r>
                  <a:rPr kumimoji="1" lang="en-US" altLang="zh-CN" sz="1200" baseline="30000" dirty="0">
                    <a:solidFill>
                      <a:schemeClr val="tx1"/>
                    </a:solidFill>
                    <a:latin typeface="Times" pitchFamily="2" charset="0"/>
                    <a:ea typeface="KaiTi" panose="02010609060101010101" pitchFamily="49" charset="-122"/>
                  </a:rPr>
                  <a:t>10</a:t>
                </a:r>
                <a:r>
                  <a:rPr kumimoji="1" lang="en-US" altLang="zh-CN" sz="1200" dirty="0">
                    <a:solidFill>
                      <a:schemeClr val="tx1"/>
                    </a:solidFill>
                    <a:latin typeface="Times" pitchFamily="2" charset="0"/>
                    <a:ea typeface="KaiTi" panose="02010609060101010101" pitchFamily="49" charset="-122"/>
                  </a:rPr>
                  <a:t>Be(</a:t>
                </a:r>
                <a:r>
                  <a:rPr kumimoji="1" lang="en-US" altLang="zh-CN" sz="1200" i="0">
                    <a:solidFill>
                      <a:schemeClr val="tx1"/>
                    </a:solidFill>
                    <a:latin typeface="Cambria Math" panose="02040503050406030204" pitchFamily="18" charset="0"/>
                    <a:ea typeface="KaiTi" panose="02010609060101010101" pitchFamily="49" charset="-122"/>
                  </a:rPr>
                  <a:t>0_</a:t>
                </a:r>
                <a:r>
                  <a:rPr kumimoji="1" lang="en-US" altLang="zh-CN" sz="1200" b="0" i="0">
                    <a:solidFill>
                      <a:schemeClr val="tx1"/>
                    </a:solidFill>
                    <a:latin typeface="Cambria Math" panose="02040503050406030204" pitchFamily="18" charset="0"/>
                    <a:ea typeface="KaiTi" panose="02010609060101010101" pitchFamily="49" charset="-122"/>
                  </a:rPr>
                  <a:t>2^</a:t>
                </a:r>
                <a:r>
                  <a:rPr kumimoji="1" lang="en-US" altLang="zh-CN" sz="1200" i="0">
                    <a:solidFill>
                      <a:schemeClr val="tx1"/>
                    </a:solidFill>
                    <a:latin typeface="Cambria Math" panose="02040503050406030204" pitchFamily="18" charset="0"/>
                    <a:ea typeface="KaiTi" panose="02010609060101010101" pitchFamily="49" charset="-122"/>
                  </a:rPr>
                  <a:t>+</a:t>
                </a:r>
                <a:r>
                  <a:rPr kumimoji="1" lang="en-US" altLang="zh-CN" sz="1200" dirty="0">
                    <a:solidFill>
                      <a:schemeClr val="tx1"/>
                    </a:solidFill>
                    <a:latin typeface="Times" pitchFamily="2" charset="0"/>
                    <a:ea typeface="KaiTi" panose="02010609060101010101" pitchFamily="49" charset="-122"/>
                  </a:rPr>
                  <a:t>)+alpha</a:t>
                </a:r>
                <a:r>
                  <a:rPr kumimoji="1" lang="zh-CN" altLang="en-US" sz="1200" dirty="0">
                    <a:solidFill>
                      <a:schemeClr val="tx1"/>
                    </a:solidFill>
                    <a:latin typeface="Times" pitchFamily="2" charset="0"/>
                    <a:ea typeface="KaiTi" panose="02010609060101010101" pitchFamily="49" charset="-122"/>
                  </a:rPr>
                  <a:t>阈值尽可能与实验数据符合。</a:t>
                </a:r>
                <a:endParaRPr kumimoji="1" lang="en-US" altLang="zh-CN" sz="1200" dirty="0">
                  <a:solidFill>
                    <a:schemeClr val="tx1"/>
                  </a:solidFill>
                  <a:latin typeface="Times" pitchFamily="2" charset="0"/>
                  <a:ea typeface="KaiTi" panose="02010609060101010101" pitchFamily="49" charset="-122"/>
                </a:endParaRPr>
              </a:p>
              <a:p>
                <a:pPr marL="342900" indent="-342900">
                  <a:buFont typeface="Wingdings" pitchFamily="2" charset="2"/>
                  <a:buChar char="ü"/>
                </a:pPr>
                <a:r>
                  <a:rPr kumimoji="1" lang="zh-CN" altLang="en-US" sz="1200" dirty="0">
                    <a:solidFill>
                      <a:schemeClr val="tx1"/>
                    </a:solidFill>
                    <a:latin typeface="Times" pitchFamily="2" charset="0"/>
                    <a:ea typeface="KaiTi" panose="02010609060101010101" pitchFamily="49" charset="-122"/>
                  </a:rPr>
                  <a:t>再次过程中</a:t>
                </a:r>
                <a:r>
                  <a:rPr kumimoji="1" lang="en-US" altLang="zh-CN" sz="1200" baseline="30000" dirty="0">
                    <a:solidFill>
                      <a:schemeClr val="tx1"/>
                    </a:solidFill>
                    <a:latin typeface="Times" pitchFamily="2" charset="0"/>
                    <a:ea typeface="KaiTi" panose="02010609060101010101" pitchFamily="49" charset="-122"/>
                  </a:rPr>
                  <a:t>14</a:t>
                </a:r>
                <a:r>
                  <a:rPr kumimoji="1" lang="en-US" altLang="zh-CN" sz="1200" dirty="0">
                    <a:solidFill>
                      <a:schemeClr val="tx1"/>
                    </a:solidFill>
                    <a:latin typeface="Times" pitchFamily="2" charset="0"/>
                    <a:ea typeface="KaiTi" panose="02010609060101010101" pitchFamily="49" charset="-122"/>
                  </a:rPr>
                  <a:t>C</a:t>
                </a:r>
                <a:r>
                  <a:rPr kumimoji="1" lang="zh-CN" altLang="en-US" sz="1200" dirty="0">
                    <a:solidFill>
                      <a:schemeClr val="tx1"/>
                    </a:solidFill>
                    <a:latin typeface="Times" pitchFamily="2" charset="0"/>
                    <a:ea typeface="KaiTi" panose="02010609060101010101" pitchFamily="49" charset="-122"/>
                  </a:rPr>
                  <a:t>核的</a:t>
                </a:r>
                <a:r>
                  <a:rPr kumimoji="1" lang="en-US" altLang="zh-CN" sz="1200" b="0" i="0">
                    <a:solidFill>
                      <a:schemeClr val="tx1"/>
                    </a:solidFill>
                    <a:latin typeface="Cambria Math" panose="02040503050406030204" pitchFamily="18" charset="0"/>
                    <a:ea typeface="KaiTi" panose="02010609060101010101" pitchFamily="49" charset="-122"/>
                  </a:rPr>
                  <a:t>0_</a:t>
                </a:r>
                <a:r>
                  <a:rPr kumimoji="1" lang="en-US" altLang="zh-CN" sz="1200" i="0">
                    <a:solidFill>
                      <a:schemeClr val="tx1"/>
                    </a:solidFill>
                    <a:latin typeface="Cambria Math" panose="02040503050406030204" pitchFamily="18" charset="0"/>
                    <a:ea typeface="KaiTi" panose="02010609060101010101" pitchFamily="49" charset="-122"/>
                  </a:rPr>
                  <a:t>sigma^</a:t>
                </a:r>
                <a:r>
                  <a:rPr kumimoji="1" lang="en-US" altLang="zh-CN" sz="1200" b="0" i="0">
                    <a:solidFill>
                      <a:schemeClr val="tx1"/>
                    </a:solidFill>
                    <a:latin typeface="Cambria Math" panose="02040503050406030204" pitchFamily="18" charset="0"/>
                    <a:ea typeface="KaiTi" panose="02010609060101010101" pitchFamily="49" charset="-122"/>
                  </a:rPr>
                  <a:t>+</a:t>
                </a:r>
                <a:r>
                  <a:rPr kumimoji="1" lang="zh-CN" altLang="en-US" sz="1200" dirty="0">
                    <a:solidFill>
                      <a:schemeClr val="tx1"/>
                    </a:solidFill>
                    <a:latin typeface="Times" pitchFamily="2" charset="0"/>
                    <a:ea typeface="KaiTi" panose="02010609060101010101" pitchFamily="49" charset="-122"/>
                  </a:rPr>
                  <a:t>态与实验观测结果越发符合，并且与</a:t>
                </a:r>
                <a:r>
                  <a:rPr kumimoji="1" lang="en-US" altLang="zh-CN" sz="1200" i="0">
                    <a:solidFill>
                      <a:schemeClr val="tx1"/>
                    </a:solidFill>
                    <a:latin typeface="Cambria Math" panose="02040503050406030204" pitchFamily="18" charset="0"/>
                    <a:ea typeface="KaiTi" panose="02010609060101010101" pitchFamily="49" charset="-122"/>
                  </a:rPr>
                  <a:t>0_</a:t>
                </a:r>
                <a:r>
                  <a:rPr kumimoji="1" lang="zh-CN" altLang="en-US" sz="1200" b="0" i="0">
                    <a:solidFill>
                      <a:schemeClr val="tx1"/>
                    </a:solidFill>
                    <a:latin typeface="Cambria Math" panose="02040503050406030204" pitchFamily="18" charset="0"/>
                    <a:ea typeface="KaiTi" panose="02010609060101010101" pitchFamily="49" charset="-122"/>
                  </a:rPr>
                  <a:t>？^</a:t>
                </a:r>
                <a:r>
                  <a:rPr kumimoji="1" lang="en-US" altLang="zh-CN" sz="1200" i="0">
                    <a:solidFill>
                      <a:schemeClr val="tx1"/>
                    </a:solidFill>
                    <a:latin typeface="Cambria Math" panose="02040503050406030204" pitchFamily="18" charset="0"/>
                    <a:ea typeface="KaiTi" panose="02010609060101010101" pitchFamily="49" charset="-122"/>
                  </a:rPr>
                  <a:t>+</a:t>
                </a:r>
                <a:r>
                  <a:rPr kumimoji="1" lang="zh-CN" altLang="en-US" sz="1200" dirty="0">
                    <a:solidFill>
                      <a:schemeClr val="tx1"/>
                    </a:solidFill>
                    <a:latin typeface="Times" pitchFamily="2" charset="0"/>
                    <a:ea typeface="KaiTi" panose="02010609060101010101" pitchFamily="49" charset="-122"/>
                  </a:rPr>
                  <a:t>的能量间隔也和最新实验结果越发吻合</a:t>
                </a:r>
              </a:p>
              <a:p>
                <a:endParaRPr kumimoji="1" lang="zh-CN" altLang="en-US" dirty="0"/>
              </a:p>
            </p:txBody>
          </p:sp>
        </mc:Fallback>
      </mc:AlternateContent>
      <p:sp>
        <p:nvSpPr>
          <p:cNvPr id="4" name="灯片编号占位符 3">
            <a:extLst>
              <a:ext uri="{FF2B5EF4-FFF2-40B4-BE49-F238E27FC236}">
                <a16:creationId xmlns:a16="http://schemas.microsoft.com/office/drawing/2014/main" id="{E988F8D8-C6D5-C6F8-F22A-5FFF1E1B2DAE}"/>
              </a:ext>
            </a:extLst>
          </p:cNvPr>
          <p:cNvSpPr>
            <a:spLocks noGrp="1"/>
          </p:cNvSpPr>
          <p:nvPr>
            <p:ph type="sldNum" sz="quarter" idx="5"/>
          </p:nvPr>
        </p:nvSpPr>
        <p:spPr/>
        <p:txBody>
          <a:bodyPr/>
          <a:lstStyle/>
          <a:p>
            <a:fld id="{266BB80D-0C89-CC49-9B13-E8DA4D73C141}" type="slidenum">
              <a:rPr kumimoji="1" lang="zh-CN" altLang="en-US" smtClean="0"/>
              <a:t>16</a:t>
            </a:fld>
            <a:endParaRPr kumimoji="1" lang="zh-CN" altLang="en-US"/>
          </a:p>
        </p:txBody>
      </p:sp>
    </p:spTree>
    <p:extLst>
      <p:ext uri="{BB962C8B-B14F-4D97-AF65-F5344CB8AC3E}">
        <p14:creationId xmlns:p14="http://schemas.microsoft.com/office/powerpoint/2010/main" val="3909686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7B7491-2E52-13E6-298B-B7D935CE6E93}"/>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2AD4E97C-27C4-9FE8-D3BE-77E58D2B72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575A26FC-A534-B012-7D75-7387868CBEDE}"/>
              </a:ext>
            </a:extLst>
          </p:cNvPr>
          <p:cNvSpPr>
            <a:spLocks noGrp="1"/>
          </p:cNvSpPr>
          <p:nvPr>
            <p:ph type="dt" sz="half" idx="10"/>
          </p:nvPr>
        </p:nvSpPr>
        <p:spPr/>
        <p:txBody>
          <a:bodyPr/>
          <a:lstStyle/>
          <a:p>
            <a:fld id="{17B8B1ED-7FB5-2540-B873-872935B8242A}" type="datetimeFigureOut">
              <a:rPr kumimoji="1" lang="zh-CN" altLang="en-US" smtClean="0"/>
              <a:t>2025/11/2</a:t>
            </a:fld>
            <a:endParaRPr kumimoji="1" lang="zh-CN" altLang="en-US"/>
          </a:p>
        </p:txBody>
      </p:sp>
      <p:sp>
        <p:nvSpPr>
          <p:cNvPr id="5" name="页脚占位符 4">
            <a:extLst>
              <a:ext uri="{FF2B5EF4-FFF2-40B4-BE49-F238E27FC236}">
                <a16:creationId xmlns:a16="http://schemas.microsoft.com/office/drawing/2014/main" id="{56AE462F-DC22-2F66-3D9F-33DD215EA13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7B11B99-A33F-361A-5DA9-F7B9960BDE1A}"/>
              </a:ext>
            </a:extLst>
          </p:cNvPr>
          <p:cNvSpPr>
            <a:spLocks noGrp="1"/>
          </p:cNvSpPr>
          <p:nvPr>
            <p:ph type="sldNum" sz="quarter" idx="12"/>
          </p:nvPr>
        </p:nvSpPr>
        <p:spPr/>
        <p:txBody>
          <a:bodyPr/>
          <a:lstStyle/>
          <a:p>
            <a:fld id="{F611A1FD-890A-40D7-BC03-C9BD1397C71F}" type="slidenum">
              <a:rPr lang="en-US" altLang="ja-JP" smtClean="0">
                <a:solidFill>
                  <a:srgbClr val="000000"/>
                </a:solidFill>
                <a:ea typeface="ＭＳ Ｐゴシック" pitchFamily="50" charset="-128"/>
              </a:rPr>
              <a:pPr/>
              <a:t>‹#›</a:t>
            </a:fld>
            <a:endParaRPr kumimoji="1" lang="zh-CN" altLang="en-US" dirty="0"/>
          </a:p>
        </p:txBody>
      </p:sp>
    </p:spTree>
    <p:extLst>
      <p:ext uri="{BB962C8B-B14F-4D97-AF65-F5344CB8AC3E}">
        <p14:creationId xmlns:p14="http://schemas.microsoft.com/office/powerpoint/2010/main" val="159707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E0F917-E547-7086-6744-56FCCA4DADE5}"/>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EE199187-5FDF-894F-B9C5-F6D865A50848}"/>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82E2FB0-C3A3-EB40-0EAE-07E099ED7344}"/>
              </a:ext>
            </a:extLst>
          </p:cNvPr>
          <p:cNvSpPr>
            <a:spLocks noGrp="1"/>
          </p:cNvSpPr>
          <p:nvPr>
            <p:ph type="dt" sz="half" idx="10"/>
          </p:nvPr>
        </p:nvSpPr>
        <p:spPr/>
        <p:txBody>
          <a:bodyPr/>
          <a:lstStyle/>
          <a:p>
            <a:fld id="{17B8B1ED-7FB5-2540-B873-872935B8242A}" type="datetimeFigureOut">
              <a:rPr kumimoji="1" lang="zh-CN" altLang="en-US" smtClean="0"/>
              <a:t>2025/11/2</a:t>
            </a:fld>
            <a:endParaRPr kumimoji="1" lang="zh-CN" altLang="en-US"/>
          </a:p>
        </p:txBody>
      </p:sp>
      <p:sp>
        <p:nvSpPr>
          <p:cNvPr id="5" name="页脚占位符 4">
            <a:extLst>
              <a:ext uri="{FF2B5EF4-FFF2-40B4-BE49-F238E27FC236}">
                <a16:creationId xmlns:a16="http://schemas.microsoft.com/office/drawing/2014/main" id="{08C60DDE-9DB5-C18D-CCC8-24CD6BB452D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A8C7497-D739-86FA-0785-AD4F237F9F93}"/>
              </a:ext>
            </a:extLst>
          </p:cNvPr>
          <p:cNvSpPr>
            <a:spLocks noGrp="1"/>
          </p:cNvSpPr>
          <p:nvPr>
            <p:ph type="sldNum" sz="quarter" idx="12"/>
          </p:nvPr>
        </p:nvSpPr>
        <p:spPr/>
        <p:txBody>
          <a:bodyPr/>
          <a:lstStyle/>
          <a:p>
            <a:fld id="{7517523D-5322-1C46-B0B9-CE93DE99CC57}" type="slidenum">
              <a:rPr kumimoji="1" lang="zh-CN" altLang="en-US" smtClean="0"/>
              <a:t>‹#›</a:t>
            </a:fld>
            <a:endParaRPr kumimoji="1" lang="zh-CN" altLang="en-US"/>
          </a:p>
        </p:txBody>
      </p:sp>
    </p:spTree>
    <p:extLst>
      <p:ext uri="{BB962C8B-B14F-4D97-AF65-F5344CB8AC3E}">
        <p14:creationId xmlns:p14="http://schemas.microsoft.com/office/powerpoint/2010/main" val="120854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9837067-4441-428A-737E-65EFECBCF74E}"/>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1CCFA2F-A0C9-9ACA-E787-062C52715398}"/>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C4D5DE-B9C6-A417-B196-009C6AF35E97}"/>
              </a:ext>
            </a:extLst>
          </p:cNvPr>
          <p:cNvSpPr>
            <a:spLocks noGrp="1"/>
          </p:cNvSpPr>
          <p:nvPr>
            <p:ph type="dt" sz="half" idx="10"/>
          </p:nvPr>
        </p:nvSpPr>
        <p:spPr/>
        <p:txBody>
          <a:bodyPr/>
          <a:lstStyle/>
          <a:p>
            <a:fld id="{17B8B1ED-7FB5-2540-B873-872935B8242A}" type="datetimeFigureOut">
              <a:rPr kumimoji="1" lang="zh-CN" altLang="en-US" smtClean="0"/>
              <a:t>2025/11/2</a:t>
            </a:fld>
            <a:endParaRPr kumimoji="1" lang="zh-CN" altLang="en-US"/>
          </a:p>
        </p:txBody>
      </p:sp>
      <p:sp>
        <p:nvSpPr>
          <p:cNvPr id="5" name="页脚占位符 4">
            <a:extLst>
              <a:ext uri="{FF2B5EF4-FFF2-40B4-BE49-F238E27FC236}">
                <a16:creationId xmlns:a16="http://schemas.microsoft.com/office/drawing/2014/main" id="{5F9D5AA7-8E90-6606-EA15-C534C3C1377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843ACCC-B203-2275-0B5A-3948B724B5AA}"/>
              </a:ext>
            </a:extLst>
          </p:cNvPr>
          <p:cNvSpPr>
            <a:spLocks noGrp="1"/>
          </p:cNvSpPr>
          <p:nvPr>
            <p:ph type="sldNum" sz="quarter" idx="12"/>
          </p:nvPr>
        </p:nvSpPr>
        <p:spPr/>
        <p:txBody>
          <a:bodyPr/>
          <a:lstStyle/>
          <a:p>
            <a:fld id="{7517523D-5322-1C46-B0B9-CE93DE99CC57}" type="slidenum">
              <a:rPr kumimoji="1" lang="zh-CN" altLang="en-US" smtClean="0"/>
              <a:t>‹#›</a:t>
            </a:fld>
            <a:endParaRPr kumimoji="1" lang="zh-CN" altLang="en-US"/>
          </a:p>
        </p:txBody>
      </p:sp>
    </p:spTree>
    <p:extLst>
      <p:ext uri="{BB962C8B-B14F-4D97-AF65-F5344CB8AC3E}">
        <p14:creationId xmlns:p14="http://schemas.microsoft.com/office/powerpoint/2010/main" val="364016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23ADBF45-1CCC-AF6C-DF91-8B1B54B92A4A}"/>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10" name="日期占位符 9">
            <a:extLst>
              <a:ext uri="{FF2B5EF4-FFF2-40B4-BE49-F238E27FC236}">
                <a16:creationId xmlns:a16="http://schemas.microsoft.com/office/drawing/2014/main" id="{D30EFC94-E5FE-D53F-EAE0-751E54D945F8}"/>
              </a:ext>
            </a:extLst>
          </p:cNvPr>
          <p:cNvSpPr>
            <a:spLocks noGrp="1"/>
          </p:cNvSpPr>
          <p:nvPr>
            <p:ph type="dt" sz="half" idx="10"/>
          </p:nvPr>
        </p:nvSpPr>
        <p:spPr/>
        <p:txBody>
          <a:bodyPr/>
          <a:lstStyle/>
          <a:p>
            <a:fld id="{17B8B1ED-7FB5-2540-B873-872935B8242A}" type="datetimeFigureOut">
              <a:rPr kumimoji="1" lang="zh-CN" altLang="en-US" smtClean="0"/>
              <a:t>2025/11/2</a:t>
            </a:fld>
            <a:endParaRPr kumimoji="1" lang="zh-CN" altLang="en-US"/>
          </a:p>
        </p:txBody>
      </p:sp>
      <p:sp>
        <p:nvSpPr>
          <p:cNvPr id="11" name="页脚占位符 10">
            <a:extLst>
              <a:ext uri="{FF2B5EF4-FFF2-40B4-BE49-F238E27FC236}">
                <a16:creationId xmlns:a16="http://schemas.microsoft.com/office/drawing/2014/main" id="{7A0AFBD1-9B1C-58EA-BB41-13919DA0CD4F}"/>
              </a:ext>
            </a:extLst>
          </p:cNvPr>
          <p:cNvSpPr>
            <a:spLocks noGrp="1"/>
          </p:cNvSpPr>
          <p:nvPr>
            <p:ph type="ftr" sz="quarter" idx="11"/>
          </p:nvPr>
        </p:nvSpPr>
        <p:spPr/>
        <p:txBody>
          <a:bodyPr/>
          <a:lstStyle/>
          <a:p>
            <a:endParaRPr kumimoji="1" lang="zh-CN" altLang="en-US"/>
          </a:p>
        </p:txBody>
      </p:sp>
      <p:sp>
        <p:nvSpPr>
          <p:cNvPr id="12" name="灯片编号占位符 11">
            <a:extLst>
              <a:ext uri="{FF2B5EF4-FFF2-40B4-BE49-F238E27FC236}">
                <a16:creationId xmlns:a16="http://schemas.microsoft.com/office/drawing/2014/main" id="{0B81F3D0-F919-5406-4853-2CBDE366EBD8}"/>
              </a:ext>
            </a:extLst>
          </p:cNvPr>
          <p:cNvSpPr>
            <a:spLocks noGrp="1"/>
          </p:cNvSpPr>
          <p:nvPr>
            <p:ph type="sldNum" sz="quarter" idx="12"/>
          </p:nvPr>
        </p:nvSpPr>
        <p:spPr/>
        <p:txBody>
          <a:bodyPr/>
          <a:lstStyle/>
          <a:p>
            <a:fld id="{F611A1FD-890A-40D7-BC03-C9BD1397C71F}" type="slidenum">
              <a:rPr lang="en-US" altLang="ja-JP" smtClean="0">
                <a:solidFill>
                  <a:srgbClr val="000000"/>
                </a:solidFill>
                <a:ea typeface="ＭＳ Ｐゴシック" pitchFamily="50" charset="-128"/>
              </a:rPr>
              <a:pPr/>
              <a:t>‹#›</a:t>
            </a:fld>
            <a:endParaRPr kumimoji="1" lang="zh-CN" altLang="en-US" dirty="0"/>
          </a:p>
        </p:txBody>
      </p:sp>
      <p:sp>
        <p:nvSpPr>
          <p:cNvPr id="13" name="标题 12">
            <a:extLst>
              <a:ext uri="{FF2B5EF4-FFF2-40B4-BE49-F238E27FC236}">
                <a16:creationId xmlns:a16="http://schemas.microsoft.com/office/drawing/2014/main" id="{046272A7-99CF-C071-8687-A08249B708F5}"/>
              </a:ext>
            </a:extLst>
          </p:cNvPr>
          <p:cNvSpPr>
            <a:spLocks noGrp="1"/>
          </p:cNvSpPr>
          <p:nvPr>
            <p:ph type="title"/>
          </p:nvPr>
        </p:nvSpPr>
        <p:spPr/>
        <p:txBody>
          <a:bodyPr/>
          <a:lstStyle/>
          <a:p>
            <a:r>
              <a:rPr kumimoji="1" lang="zh-CN" altLang="en-US"/>
              <a:t>单击此处编辑母版标题样式</a:t>
            </a:r>
          </a:p>
        </p:txBody>
      </p:sp>
    </p:spTree>
    <p:extLst>
      <p:ext uri="{BB962C8B-B14F-4D97-AF65-F5344CB8AC3E}">
        <p14:creationId xmlns:p14="http://schemas.microsoft.com/office/powerpoint/2010/main" val="1451110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435F32-9090-50CB-4A93-A393557F3B62}"/>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3693966D-F61F-A156-C971-9CA0B5CD05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3CFD38F-937C-57C8-B230-3201106AF46C}"/>
              </a:ext>
            </a:extLst>
          </p:cNvPr>
          <p:cNvSpPr>
            <a:spLocks noGrp="1"/>
          </p:cNvSpPr>
          <p:nvPr>
            <p:ph type="dt" sz="half" idx="10"/>
          </p:nvPr>
        </p:nvSpPr>
        <p:spPr/>
        <p:txBody>
          <a:bodyPr/>
          <a:lstStyle/>
          <a:p>
            <a:fld id="{17B8B1ED-7FB5-2540-B873-872935B8242A}" type="datetimeFigureOut">
              <a:rPr kumimoji="1" lang="zh-CN" altLang="en-US" smtClean="0"/>
              <a:t>2025/11/2</a:t>
            </a:fld>
            <a:endParaRPr kumimoji="1" lang="zh-CN" altLang="en-US"/>
          </a:p>
        </p:txBody>
      </p:sp>
      <p:sp>
        <p:nvSpPr>
          <p:cNvPr id="5" name="页脚占位符 4">
            <a:extLst>
              <a:ext uri="{FF2B5EF4-FFF2-40B4-BE49-F238E27FC236}">
                <a16:creationId xmlns:a16="http://schemas.microsoft.com/office/drawing/2014/main" id="{87BE47B0-A07B-8830-8CF6-5984F1569F8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19A14D5-0A71-18A3-E500-33ECD0F8C459}"/>
              </a:ext>
            </a:extLst>
          </p:cNvPr>
          <p:cNvSpPr>
            <a:spLocks noGrp="1"/>
          </p:cNvSpPr>
          <p:nvPr>
            <p:ph type="sldNum" sz="quarter" idx="12"/>
          </p:nvPr>
        </p:nvSpPr>
        <p:spPr/>
        <p:txBody>
          <a:bodyPr/>
          <a:lstStyle/>
          <a:p>
            <a:fld id="{7517523D-5322-1C46-B0B9-CE93DE99CC57}" type="slidenum">
              <a:rPr kumimoji="1" lang="zh-CN" altLang="en-US" smtClean="0"/>
              <a:t>‹#›</a:t>
            </a:fld>
            <a:endParaRPr kumimoji="1" lang="zh-CN" altLang="en-US"/>
          </a:p>
        </p:txBody>
      </p:sp>
    </p:spTree>
    <p:extLst>
      <p:ext uri="{BB962C8B-B14F-4D97-AF65-F5344CB8AC3E}">
        <p14:creationId xmlns:p14="http://schemas.microsoft.com/office/powerpoint/2010/main" val="215010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F50D76-6DFF-42A3-FF5E-7D029B3F3D2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326375E-62A0-55FD-BC11-EB3138CC4F90}"/>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1B8AF70-05BE-330E-675C-827F9F7FA6B6}"/>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30608736-3481-4B19-20A1-DD5D184F2321}"/>
              </a:ext>
            </a:extLst>
          </p:cNvPr>
          <p:cNvSpPr>
            <a:spLocks noGrp="1"/>
          </p:cNvSpPr>
          <p:nvPr>
            <p:ph type="dt" sz="half" idx="10"/>
          </p:nvPr>
        </p:nvSpPr>
        <p:spPr/>
        <p:txBody>
          <a:bodyPr/>
          <a:lstStyle/>
          <a:p>
            <a:fld id="{17B8B1ED-7FB5-2540-B873-872935B8242A}" type="datetimeFigureOut">
              <a:rPr kumimoji="1" lang="zh-CN" altLang="en-US" smtClean="0"/>
              <a:t>2025/11/2</a:t>
            </a:fld>
            <a:endParaRPr kumimoji="1" lang="zh-CN" altLang="en-US"/>
          </a:p>
        </p:txBody>
      </p:sp>
      <p:sp>
        <p:nvSpPr>
          <p:cNvPr id="6" name="页脚占位符 5">
            <a:extLst>
              <a:ext uri="{FF2B5EF4-FFF2-40B4-BE49-F238E27FC236}">
                <a16:creationId xmlns:a16="http://schemas.microsoft.com/office/drawing/2014/main" id="{BC754950-8D75-6832-9898-359CB4A67E1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6642A977-2067-B86C-220A-BC9DE9F7372C}"/>
              </a:ext>
            </a:extLst>
          </p:cNvPr>
          <p:cNvSpPr>
            <a:spLocks noGrp="1"/>
          </p:cNvSpPr>
          <p:nvPr>
            <p:ph type="sldNum" sz="quarter" idx="12"/>
          </p:nvPr>
        </p:nvSpPr>
        <p:spPr/>
        <p:txBody>
          <a:bodyPr/>
          <a:lstStyle/>
          <a:p>
            <a:fld id="{7517523D-5322-1C46-B0B9-CE93DE99CC57}" type="slidenum">
              <a:rPr kumimoji="1" lang="zh-CN" altLang="en-US" smtClean="0"/>
              <a:t>‹#›</a:t>
            </a:fld>
            <a:endParaRPr kumimoji="1" lang="zh-CN" altLang="en-US"/>
          </a:p>
        </p:txBody>
      </p:sp>
    </p:spTree>
    <p:extLst>
      <p:ext uri="{BB962C8B-B14F-4D97-AF65-F5344CB8AC3E}">
        <p14:creationId xmlns:p14="http://schemas.microsoft.com/office/powerpoint/2010/main" val="205145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C6A0E0-6036-8D36-4459-860BF8081217}"/>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90813752-B540-513F-9FCA-0187B83108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B150746-5D2C-7DC4-FDD5-D40CBECC93A8}"/>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E81E76AC-0392-F545-AE31-10A04D24F8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839014B7-8241-572F-52EC-8278E2CB9D2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3B40A8B2-A6C0-DD09-F407-B56525737EDB}"/>
              </a:ext>
            </a:extLst>
          </p:cNvPr>
          <p:cNvSpPr>
            <a:spLocks noGrp="1"/>
          </p:cNvSpPr>
          <p:nvPr>
            <p:ph type="dt" sz="half" idx="10"/>
          </p:nvPr>
        </p:nvSpPr>
        <p:spPr/>
        <p:txBody>
          <a:bodyPr/>
          <a:lstStyle/>
          <a:p>
            <a:fld id="{17B8B1ED-7FB5-2540-B873-872935B8242A}" type="datetimeFigureOut">
              <a:rPr kumimoji="1" lang="zh-CN" altLang="en-US" smtClean="0"/>
              <a:t>2025/11/2</a:t>
            </a:fld>
            <a:endParaRPr kumimoji="1" lang="zh-CN" altLang="en-US"/>
          </a:p>
        </p:txBody>
      </p:sp>
      <p:sp>
        <p:nvSpPr>
          <p:cNvPr id="8" name="页脚占位符 7">
            <a:extLst>
              <a:ext uri="{FF2B5EF4-FFF2-40B4-BE49-F238E27FC236}">
                <a16:creationId xmlns:a16="http://schemas.microsoft.com/office/drawing/2014/main" id="{50D1ACF5-5E30-DBBD-5E0A-C4C1B7B1D9CA}"/>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AAB1FA56-284E-BCF7-3A58-EFC223380220}"/>
              </a:ext>
            </a:extLst>
          </p:cNvPr>
          <p:cNvSpPr>
            <a:spLocks noGrp="1"/>
          </p:cNvSpPr>
          <p:nvPr>
            <p:ph type="sldNum" sz="quarter" idx="12"/>
          </p:nvPr>
        </p:nvSpPr>
        <p:spPr/>
        <p:txBody>
          <a:bodyPr/>
          <a:lstStyle/>
          <a:p>
            <a:fld id="{7517523D-5322-1C46-B0B9-CE93DE99CC57}" type="slidenum">
              <a:rPr kumimoji="1" lang="zh-CN" altLang="en-US" smtClean="0"/>
              <a:t>‹#›</a:t>
            </a:fld>
            <a:endParaRPr kumimoji="1" lang="zh-CN" altLang="en-US"/>
          </a:p>
        </p:txBody>
      </p:sp>
    </p:spTree>
    <p:extLst>
      <p:ext uri="{BB962C8B-B14F-4D97-AF65-F5344CB8AC3E}">
        <p14:creationId xmlns:p14="http://schemas.microsoft.com/office/powerpoint/2010/main" val="112550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F4FD98-E9DB-BFAF-C6D1-4B5216C933EC}"/>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5CB9BE17-1611-9354-04C0-49F6AD111D90}"/>
              </a:ext>
            </a:extLst>
          </p:cNvPr>
          <p:cNvSpPr>
            <a:spLocks noGrp="1"/>
          </p:cNvSpPr>
          <p:nvPr>
            <p:ph type="dt" sz="half" idx="10"/>
          </p:nvPr>
        </p:nvSpPr>
        <p:spPr/>
        <p:txBody>
          <a:bodyPr/>
          <a:lstStyle/>
          <a:p>
            <a:fld id="{17B8B1ED-7FB5-2540-B873-872935B8242A}" type="datetimeFigureOut">
              <a:rPr kumimoji="1" lang="zh-CN" altLang="en-US" smtClean="0"/>
              <a:t>2025/11/2</a:t>
            </a:fld>
            <a:endParaRPr kumimoji="1" lang="zh-CN" altLang="en-US"/>
          </a:p>
        </p:txBody>
      </p:sp>
      <p:sp>
        <p:nvSpPr>
          <p:cNvPr id="4" name="页脚占位符 3">
            <a:extLst>
              <a:ext uri="{FF2B5EF4-FFF2-40B4-BE49-F238E27FC236}">
                <a16:creationId xmlns:a16="http://schemas.microsoft.com/office/drawing/2014/main" id="{87142459-3F2D-F2EB-4F47-A1A0C4B1C15F}"/>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16C1B89E-C19D-E950-004A-7355C5194DE9}"/>
              </a:ext>
            </a:extLst>
          </p:cNvPr>
          <p:cNvSpPr>
            <a:spLocks noGrp="1"/>
          </p:cNvSpPr>
          <p:nvPr>
            <p:ph type="sldNum" sz="quarter" idx="12"/>
          </p:nvPr>
        </p:nvSpPr>
        <p:spPr/>
        <p:txBody>
          <a:bodyPr/>
          <a:lstStyle/>
          <a:p>
            <a:fld id="{7517523D-5322-1C46-B0B9-CE93DE99CC57}" type="slidenum">
              <a:rPr kumimoji="1" lang="zh-CN" altLang="en-US" smtClean="0"/>
              <a:t>‹#›</a:t>
            </a:fld>
            <a:endParaRPr kumimoji="1" lang="zh-CN" altLang="en-US"/>
          </a:p>
        </p:txBody>
      </p:sp>
    </p:spTree>
    <p:extLst>
      <p:ext uri="{BB962C8B-B14F-4D97-AF65-F5344CB8AC3E}">
        <p14:creationId xmlns:p14="http://schemas.microsoft.com/office/powerpoint/2010/main" val="3394927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FD35D30-EBB8-4DCF-D82D-EEFC5746F601}"/>
              </a:ext>
            </a:extLst>
          </p:cNvPr>
          <p:cNvSpPr>
            <a:spLocks noGrp="1"/>
          </p:cNvSpPr>
          <p:nvPr>
            <p:ph type="dt" sz="half" idx="10"/>
          </p:nvPr>
        </p:nvSpPr>
        <p:spPr/>
        <p:txBody>
          <a:bodyPr/>
          <a:lstStyle/>
          <a:p>
            <a:fld id="{17B8B1ED-7FB5-2540-B873-872935B8242A}" type="datetimeFigureOut">
              <a:rPr kumimoji="1" lang="zh-CN" altLang="en-US" smtClean="0"/>
              <a:t>2025/11/2</a:t>
            </a:fld>
            <a:endParaRPr kumimoji="1" lang="zh-CN" altLang="en-US"/>
          </a:p>
        </p:txBody>
      </p:sp>
      <p:sp>
        <p:nvSpPr>
          <p:cNvPr id="3" name="页脚占位符 2">
            <a:extLst>
              <a:ext uri="{FF2B5EF4-FFF2-40B4-BE49-F238E27FC236}">
                <a16:creationId xmlns:a16="http://schemas.microsoft.com/office/drawing/2014/main" id="{A960E3DD-7B75-E976-174F-E76CD569D5E9}"/>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679E7BD0-EBF7-C783-A1BC-9A2EF7ACB26F}"/>
              </a:ext>
            </a:extLst>
          </p:cNvPr>
          <p:cNvSpPr>
            <a:spLocks noGrp="1"/>
          </p:cNvSpPr>
          <p:nvPr>
            <p:ph type="sldNum" sz="quarter" idx="12"/>
          </p:nvPr>
        </p:nvSpPr>
        <p:spPr/>
        <p:txBody>
          <a:bodyPr/>
          <a:lstStyle/>
          <a:p>
            <a:fld id="{7517523D-5322-1C46-B0B9-CE93DE99CC57}" type="slidenum">
              <a:rPr kumimoji="1" lang="zh-CN" altLang="en-US" smtClean="0"/>
              <a:t>‹#›</a:t>
            </a:fld>
            <a:endParaRPr kumimoji="1" lang="zh-CN" altLang="en-US"/>
          </a:p>
        </p:txBody>
      </p:sp>
    </p:spTree>
    <p:extLst>
      <p:ext uri="{BB962C8B-B14F-4D97-AF65-F5344CB8AC3E}">
        <p14:creationId xmlns:p14="http://schemas.microsoft.com/office/powerpoint/2010/main" val="1725818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731E3E-DCEB-215E-FFFE-2D66422951F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0CAA3C0-C0B5-913A-F8FA-F4ED5905DC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E46C3741-F3C4-8F2F-57E8-7D3FC667D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3A28B79A-53B0-966A-BDB1-EFE3DC4C9A31}"/>
              </a:ext>
            </a:extLst>
          </p:cNvPr>
          <p:cNvSpPr>
            <a:spLocks noGrp="1"/>
          </p:cNvSpPr>
          <p:nvPr>
            <p:ph type="dt" sz="half" idx="10"/>
          </p:nvPr>
        </p:nvSpPr>
        <p:spPr/>
        <p:txBody>
          <a:bodyPr/>
          <a:lstStyle/>
          <a:p>
            <a:fld id="{17B8B1ED-7FB5-2540-B873-872935B8242A}" type="datetimeFigureOut">
              <a:rPr kumimoji="1" lang="zh-CN" altLang="en-US" smtClean="0"/>
              <a:t>2025/11/2</a:t>
            </a:fld>
            <a:endParaRPr kumimoji="1" lang="zh-CN" altLang="en-US"/>
          </a:p>
        </p:txBody>
      </p:sp>
      <p:sp>
        <p:nvSpPr>
          <p:cNvPr id="6" name="页脚占位符 5">
            <a:extLst>
              <a:ext uri="{FF2B5EF4-FFF2-40B4-BE49-F238E27FC236}">
                <a16:creationId xmlns:a16="http://schemas.microsoft.com/office/drawing/2014/main" id="{EE008ED1-82CE-B53F-CEA5-973E269CC7B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1239B546-CB1B-404B-C908-DE3A288F0545}"/>
              </a:ext>
            </a:extLst>
          </p:cNvPr>
          <p:cNvSpPr>
            <a:spLocks noGrp="1"/>
          </p:cNvSpPr>
          <p:nvPr>
            <p:ph type="sldNum" sz="quarter" idx="12"/>
          </p:nvPr>
        </p:nvSpPr>
        <p:spPr/>
        <p:txBody>
          <a:bodyPr/>
          <a:lstStyle/>
          <a:p>
            <a:fld id="{7517523D-5322-1C46-B0B9-CE93DE99CC57}" type="slidenum">
              <a:rPr kumimoji="1" lang="zh-CN" altLang="en-US" smtClean="0"/>
              <a:t>‹#›</a:t>
            </a:fld>
            <a:endParaRPr kumimoji="1" lang="zh-CN" altLang="en-US"/>
          </a:p>
        </p:txBody>
      </p:sp>
    </p:spTree>
    <p:extLst>
      <p:ext uri="{BB962C8B-B14F-4D97-AF65-F5344CB8AC3E}">
        <p14:creationId xmlns:p14="http://schemas.microsoft.com/office/powerpoint/2010/main" val="152550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AE02F-CD4A-561B-0302-284A03EC4CA4}"/>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CF64A8D0-D014-F20E-D14E-305BAC0612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2DD22F90-93DD-4EB0-A9A8-44F481F32C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268D2DF1-F5AB-E621-4F6F-096EA8D6A77D}"/>
              </a:ext>
            </a:extLst>
          </p:cNvPr>
          <p:cNvSpPr>
            <a:spLocks noGrp="1"/>
          </p:cNvSpPr>
          <p:nvPr>
            <p:ph type="dt" sz="half" idx="10"/>
          </p:nvPr>
        </p:nvSpPr>
        <p:spPr/>
        <p:txBody>
          <a:bodyPr/>
          <a:lstStyle/>
          <a:p>
            <a:fld id="{17B8B1ED-7FB5-2540-B873-872935B8242A}" type="datetimeFigureOut">
              <a:rPr kumimoji="1" lang="zh-CN" altLang="en-US" smtClean="0"/>
              <a:t>2025/11/2</a:t>
            </a:fld>
            <a:endParaRPr kumimoji="1" lang="zh-CN" altLang="en-US"/>
          </a:p>
        </p:txBody>
      </p:sp>
      <p:sp>
        <p:nvSpPr>
          <p:cNvPr id="6" name="页脚占位符 5">
            <a:extLst>
              <a:ext uri="{FF2B5EF4-FFF2-40B4-BE49-F238E27FC236}">
                <a16:creationId xmlns:a16="http://schemas.microsoft.com/office/drawing/2014/main" id="{5E267F21-D4E9-920B-E44A-F754F29F090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6052030-50A8-A373-D415-0773E06ED827}"/>
              </a:ext>
            </a:extLst>
          </p:cNvPr>
          <p:cNvSpPr>
            <a:spLocks noGrp="1"/>
          </p:cNvSpPr>
          <p:nvPr>
            <p:ph type="sldNum" sz="quarter" idx="12"/>
          </p:nvPr>
        </p:nvSpPr>
        <p:spPr/>
        <p:txBody>
          <a:bodyPr/>
          <a:lstStyle/>
          <a:p>
            <a:fld id="{7517523D-5322-1C46-B0B9-CE93DE99CC57}" type="slidenum">
              <a:rPr kumimoji="1" lang="zh-CN" altLang="en-US" smtClean="0"/>
              <a:t>‹#›</a:t>
            </a:fld>
            <a:endParaRPr kumimoji="1" lang="zh-CN" altLang="en-US"/>
          </a:p>
        </p:txBody>
      </p:sp>
    </p:spTree>
    <p:extLst>
      <p:ext uri="{BB962C8B-B14F-4D97-AF65-F5344CB8AC3E}">
        <p14:creationId xmlns:p14="http://schemas.microsoft.com/office/powerpoint/2010/main" val="2410543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11DF3F6-D3B3-21E7-1337-47F4A3E3AD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3EC6E2F-6DFB-8F48-ED09-8130B07034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AC5AAF7-83F0-FE32-B2D1-3A48B9297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8B1ED-7FB5-2540-B873-872935B8242A}" type="datetimeFigureOut">
              <a:rPr kumimoji="1" lang="zh-CN" altLang="en-US" smtClean="0"/>
              <a:t>2025/11/2</a:t>
            </a:fld>
            <a:endParaRPr kumimoji="1" lang="zh-CN" altLang="en-US"/>
          </a:p>
        </p:txBody>
      </p:sp>
      <p:sp>
        <p:nvSpPr>
          <p:cNvPr id="5" name="页脚占位符 4">
            <a:extLst>
              <a:ext uri="{FF2B5EF4-FFF2-40B4-BE49-F238E27FC236}">
                <a16:creationId xmlns:a16="http://schemas.microsoft.com/office/drawing/2014/main" id="{7D6184E6-5BB1-863E-33D7-B00E9343D5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2885C64D-CF37-3261-6D8D-C92749A3AE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1A1FD-890A-40D7-BC03-C9BD1397C71F}" type="slidenum">
              <a:rPr lang="en-US" altLang="ja-JP" smtClean="0">
                <a:solidFill>
                  <a:srgbClr val="000000"/>
                </a:solidFill>
                <a:ea typeface="ＭＳ Ｐゴシック" pitchFamily="50" charset="-128"/>
              </a:rPr>
              <a:pPr/>
              <a:t>‹#›</a:t>
            </a:fld>
            <a:endParaRPr kumimoji="1" lang="zh-CN" altLang="en-US" dirty="0"/>
          </a:p>
        </p:txBody>
      </p:sp>
    </p:spTree>
    <p:extLst>
      <p:ext uri="{BB962C8B-B14F-4D97-AF65-F5344CB8AC3E}">
        <p14:creationId xmlns:p14="http://schemas.microsoft.com/office/powerpoint/2010/main" val="670869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video" Target="../media/media1.mp4"/><Relationship Id="rId7" Type="http://schemas.openxmlformats.org/officeDocument/2006/relationships/image" Target="../media/image45.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44.jpeg"/><Relationship Id="rId5" Type="http://schemas.openxmlformats.org/officeDocument/2006/relationships/notesSlide" Target="../notesSlides/notesSlide7.xml"/><Relationship Id="rId10" Type="http://schemas.openxmlformats.org/officeDocument/2006/relationships/image" Target="../media/image47.emf"/><Relationship Id="rId4" Type="http://schemas.openxmlformats.org/officeDocument/2006/relationships/slideLayout" Target="../slideLayouts/slideLayout2.xml"/><Relationship Id="rId9" Type="http://schemas.openxmlformats.org/officeDocument/2006/relationships/image" Target="../media/image310.png"/></Relationships>
</file>

<file path=ppt/slides/_rels/slide11.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45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emf"/><Relationship Id="rId11" Type="http://schemas.openxmlformats.org/officeDocument/2006/relationships/image" Target="../media/image440.pn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750.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7.emf"/><Relationship Id="rId4" Type="http://schemas.openxmlformats.org/officeDocument/2006/relationships/image" Target="../media/image56.jpe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80.png"/><Relationship Id="rId5" Type="http://schemas.openxmlformats.org/officeDocument/2006/relationships/image" Target="../media/image67.emf"/><Relationship Id="rId4" Type="http://schemas.openxmlformats.org/officeDocument/2006/relationships/image" Target="../media/image66.png"/><Relationship Id="rId9" Type="http://schemas.openxmlformats.org/officeDocument/2006/relationships/image" Target="../media/image68.emf"/></Relationships>
</file>

<file path=ppt/slides/_rels/slide1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70.png"/><Relationship Id="rId4" Type="http://schemas.openxmlformats.org/officeDocument/2006/relationships/image" Target="../media/image93.png"/><Relationship Id="rId9" Type="http://schemas.openxmlformats.org/officeDocument/2006/relationships/image" Target="../media/image69.emf"/></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77.emf"/><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9.emf"/><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0.emf"/></Relationships>
</file>

<file path=ppt/slides/_rels/slide2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69.emf"/><Relationship Id="rId7"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7.png"/><Relationship Id="rId4" Type="http://schemas.openxmlformats.org/officeDocument/2006/relationships/image" Target="../media/image86.emf"/><Relationship Id="rId9" Type="http://schemas.openxmlformats.org/officeDocument/2006/relationships/image" Target="../media/image1110.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89.emf"/></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png"/><Relationship Id="rId3" Type="http://schemas.openxmlformats.org/officeDocument/2006/relationships/image" Target="../media/image87.emf"/><Relationship Id="rId7" Type="http://schemas.openxmlformats.org/officeDocument/2006/relationships/image" Target="../media/image41.jpeg"/><Relationship Id="rId12"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90.emf"/><Relationship Id="rId5" Type="http://schemas.openxmlformats.org/officeDocument/2006/relationships/image" Target="../media/image57.emf"/><Relationship Id="rId10" Type="http://schemas.microsoft.com/office/2007/relationships/hdphoto" Target="../media/hdphoto1.wdp"/><Relationship Id="rId4" Type="http://schemas.openxmlformats.org/officeDocument/2006/relationships/image" Target="../media/image69.emf"/><Relationship Id="rId9" Type="http://schemas.openxmlformats.org/officeDocument/2006/relationships/image" Target="../media/image43.png"/><Relationship Id="rId1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1.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104.emf"/><Relationship Id="rId13" Type="http://schemas.openxmlformats.org/officeDocument/2006/relationships/image" Target="../media/image106.emf"/><Relationship Id="rId3" Type="http://schemas.openxmlformats.org/officeDocument/2006/relationships/image" Target="../media/image99.emf"/><Relationship Id="rId7" Type="http://schemas.openxmlformats.org/officeDocument/2006/relationships/image" Target="../media/image103.png"/><Relationship Id="rId12" Type="http://schemas.openxmlformats.org/officeDocument/2006/relationships/image" Target="../media/image400.png"/><Relationship Id="rId2" Type="http://schemas.openxmlformats.org/officeDocument/2006/relationships/notesSlide" Target="../notesSlides/notesSlide16.xml"/><Relationship Id="rId16" Type="http://schemas.openxmlformats.org/officeDocument/2006/relationships/image" Target="../media/image441.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390.png"/><Relationship Id="rId5" Type="http://schemas.openxmlformats.org/officeDocument/2006/relationships/image" Target="../media/image330.png"/><Relationship Id="rId15" Type="http://schemas.openxmlformats.org/officeDocument/2006/relationships/image" Target="../media/image107.png"/><Relationship Id="rId10" Type="http://schemas.openxmlformats.org/officeDocument/2006/relationships/image" Target="../media/image380.png"/><Relationship Id="rId4" Type="http://schemas.openxmlformats.org/officeDocument/2006/relationships/image" Target="../media/image100.emf"/><Relationship Id="rId9" Type="http://schemas.openxmlformats.org/officeDocument/2006/relationships/image" Target="../media/image105.emf"/><Relationship Id="rId14" Type="http://schemas.openxmlformats.org/officeDocument/2006/relationships/image" Target="../media/image42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11.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61.png"/><Relationship Id="rId1" Type="http://schemas.openxmlformats.org/officeDocument/2006/relationships/slideLayout" Target="../slideLayouts/slideLayout2.xml"/><Relationship Id="rId4" Type="http://schemas.openxmlformats.org/officeDocument/2006/relationships/image" Target="../media/image480.png"/></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90.png"/><Relationship Id="rId1" Type="http://schemas.openxmlformats.org/officeDocument/2006/relationships/slideLayout" Target="../slideLayouts/slideLayout2.xml"/><Relationship Id="rId5" Type="http://schemas.openxmlformats.org/officeDocument/2006/relationships/image" Target="../media/image112.emf"/><Relationship Id="rId4" Type="http://schemas.openxmlformats.org/officeDocument/2006/relationships/image" Target="../media/image1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960.png"/><Relationship Id="rId5" Type="http://schemas.openxmlformats.org/officeDocument/2006/relationships/image" Target="../media/image134.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8" Type="http://schemas.openxmlformats.org/officeDocument/2006/relationships/image" Target="../media/image1230.png"/><Relationship Id="rId3" Type="http://schemas.openxmlformats.org/officeDocument/2006/relationships/image" Target="../media/image116.emf"/><Relationship Id="rId7" Type="http://schemas.openxmlformats.org/officeDocument/2006/relationships/image" Target="../media/image119.png"/><Relationship Id="rId2" Type="http://schemas.openxmlformats.org/officeDocument/2006/relationships/image" Target="../media/image1120.png"/><Relationship Id="rId1" Type="http://schemas.openxmlformats.org/officeDocument/2006/relationships/slideLayout" Target="../slideLayouts/slideLayout2.xml"/><Relationship Id="rId6" Type="http://schemas.openxmlformats.org/officeDocument/2006/relationships/image" Target="../media/image118.emf"/><Relationship Id="rId5" Type="http://schemas.openxmlformats.org/officeDocument/2006/relationships/image" Target="../media/image1150.png"/><Relationship Id="rId4" Type="http://schemas.openxmlformats.org/officeDocument/2006/relationships/image" Target="../media/image117.emf"/></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0.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emf"/></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9FADDF95-12C3-772F-630F-CABF2B751347}"/>
              </a:ext>
            </a:extLst>
          </p:cNvPr>
          <p:cNvSpPr txBox="1">
            <a:spLocks/>
          </p:cNvSpPr>
          <p:nvPr/>
        </p:nvSpPr>
        <p:spPr bwMode="auto">
          <a:xfrm>
            <a:off x="938148" y="1178796"/>
            <a:ext cx="10616140" cy="96694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oAutofit/>
          </a:bodyPr>
          <a:lstStyle>
            <a:lvl1pPr marL="0" indent="0" algn="l" rtl="0" eaLnBrk="0" fontAlgn="base" hangingPunct="0">
              <a:lnSpc>
                <a:spcPct val="90000"/>
              </a:lnSpc>
              <a:spcBef>
                <a:spcPct val="0"/>
              </a:spcBef>
              <a:spcAft>
                <a:spcPct val="0"/>
              </a:spcAft>
              <a:defRPr sz="5000" b="1">
                <a:solidFill>
                  <a:srgbClr val="D33325"/>
                </a:solidFill>
                <a:latin typeface="Arial" charset="0"/>
                <a:ea typeface="+mj-ea"/>
                <a:cs typeface="+mj-cs"/>
              </a:defRPr>
            </a:lvl1pPr>
            <a:lvl2pPr marL="450850" indent="-450850" algn="l" rtl="0" eaLnBrk="0" fontAlgn="base" hangingPunct="0">
              <a:lnSpc>
                <a:spcPct val="90000"/>
              </a:lnSpc>
              <a:spcBef>
                <a:spcPct val="0"/>
              </a:spcBef>
              <a:spcAft>
                <a:spcPct val="0"/>
              </a:spcAft>
              <a:defRPr sz="3000" b="1">
                <a:solidFill>
                  <a:srgbClr val="D33325"/>
                </a:solidFill>
                <a:latin typeface="Times New Roman" charset="0"/>
              </a:defRPr>
            </a:lvl2pPr>
            <a:lvl3pPr marL="450850" indent="-450850" algn="l" rtl="0" eaLnBrk="0" fontAlgn="base" hangingPunct="0">
              <a:lnSpc>
                <a:spcPct val="90000"/>
              </a:lnSpc>
              <a:spcBef>
                <a:spcPct val="0"/>
              </a:spcBef>
              <a:spcAft>
                <a:spcPct val="0"/>
              </a:spcAft>
              <a:defRPr sz="3000" b="1">
                <a:solidFill>
                  <a:srgbClr val="D33325"/>
                </a:solidFill>
                <a:latin typeface="Times New Roman" charset="0"/>
              </a:defRPr>
            </a:lvl3pPr>
            <a:lvl4pPr marL="450850" indent="-450850" algn="l" rtl="0" eaLnBrk="0" fontAlgn="base" hangingPunct="0">
              <a:lnSpc>
                <a:spcPct val="90000"/>
              </a:lnSpc>
              <a:spcBef>
                <a:spcPct val="0"/>
              </a:spcBef>
              <a:spcAft>
                <a:spcPct val="0"/>
              </a:spcAft>
              <a:defRPr sz="3000" b="1">
                <a:solidFill>
                  <a:srgbClr val="D33325"/>
                </a:solidFill>
                <a:latin typeface="Times New Roman" charset="0"/>
              </a:defRPr>
            </a:lvl4pPr>
            <a:lvl5pPr marL="450850" indent="-450850" algn="l" rtl="0" eaLnBrk="0" fontAlgn="base" hangingPunct="0">
              <a:lnSpc>
                <a:spcPct val="90000"/>
              </a:lnSpc>
              <a:spcBef>
                <a:spcPct val="0"/>
              </a:spcBef>
              <a:spcAft>
                <a:spcPct val="0"/>
              </a:spcAft>
              <a:defRPr sz="3000" b="1">
                <a:solidFill>
                  <a:srgbClr val="D33325"/>
                </a:solidFill>
                <a:latin typeface="Times New Roman" charset="0"/>
              </a:defRPr>
            </a:lvl5pPr>
            <a:lvl6pPr marL="908050" indent="-450850" algn="l" rtl="0" fontAlgn="base">
              <a:lnSpc>
                <a:spcPct val="90000"/>
              </a:lnSpc>
              <a:spcBef>
                <a:spcPct val="0"/>
              </a:spcBef>
              <a:spcAft>
                <a:spcPct val="0"/>
              </a:spcAft>
              <a:defRPr sz="3000" b="1">
                <a:solidFill>
                  <a:srgbClr val="D33325"/>
                </a:solidFill>
                <a:latin typeface="Times New Roman" charset="0"/>
              </a:defRPr>
            </a:lvl6pPr>
            <a:lvl7pPr marL="1365250" indent="-450850" algn="l" rtl="0" fontAlgn="base">
              <a:lnSpc>
                <a:spcPct val="90000"/>
              </a:lnSpc>
              <a:spcBef>
                <a:spcPct val="0"/>
              </a:spcBef>
              <a:spcAft>
                <a:spcPct val="0"/>
              </a:spcAft>
              <a:defRPr sz="3000" b="1">
                <a:solidFill>
                  <a:srgbClr val="D33325"/>
                </a:solidFill>
                <a:latin typeface="Times New Roman" charset="0"/>
              </a:defRPr>
            </a:lvl7pPr>
            <a:lvl8pPr marL="1822450" indent="-450850" algn="l" rtl="0" fontAlgn="base">
              <a:lnSpc>
                <a:spcPct val="90000"/>
              </a:lnSpc>
              <a:spcBef>
                <a:spcPct val="0"/>
              </a:spcBef>
              <a:spcAft>
                <a:spcPct val="0"/>
              </a:spcAft>
              <a:defRPr sz="3000" b="1">
                <a:solidFill>
                  <a:srgbClr val="D33325"/>
                </a:solidFill>
                <a:latin typeface="Times New Roman" charset="0"/>
              </a:defRPr>
            </a:lvl8pPr>
            <a:lvl9pPr marL="2279650" indent="-450850" algn="l" rtl="0" fontAlgn="base">
              <a:lnSpc>
                <a:spcPct val="90000"/>
              </a:lnSpc>
              <a:spcBef>
                <a:spcPct val="0"/>
              </a:spcBef>
              <a:spcAft>
                <a:spcPct val="0"/>
              </a:spcAft>
              <a:defRPr sz="3000" b="1">
                <a:solidFill>
                  <a:srgbClr val="D33325"/>
                </a:solidFill>
                <a:latin typeface="Times New Roman" charset="0"/>
              </a:defRPr>
            </a:lvl9pPr>
          </a:lstStyle>
          <a:p>
            <a:pPr algn="ctr">
              <a:defRPr/>
            </a:pPr>
            <a:r>
              <a:rPr lang="zh-CN" altLang="en-US" sz="3200" dirty="0">
                <a:solidFill>
                  <a:srgbClr val="0070C0"/>
                </a:solidFill>
                <a:latin typeface="Times" pitchFamily="2" charset="0"/>
                <a:ea typeface="SimSun" panose="02010600030101010101" pitchFamily="2" charset="-122"/>
                <a:cs typeface="Times New Roman" panose="02020603050405020304" pitchFamily="18" charset="0"/>
              </a:rPr>
              <a:t>双智能体耦合驱动的碳同位素奇特结团结构与衰变研究</a:t>
            </a:r>
            <a:endParaRPr lang="zh-CN" altLang="en-US" sz="3200" dirty="0">
              <a:solidFill>
                <a:srgbClr val="0070C0"/>
              </a:solidFill>
              <a:latin typeface="Times" pitchFamily="2" charset="0"/>
              <a:ea typeface="SimSun" panose="02010600030101010101" pitchFamily="2" charset="-122"/>
              <a:cs typeface="Times New Roman" panose="02020603050405020304" pitchFamily="18" charset="0"/>
              <a:sym typeface="Helvetica Neue"/>
            </a:endParaRPr>
          </a:p>
        </p:txBody>
      </p:sp>
      <p:sp>
        <p:nvSpPr>
          <p:cNvPr id="8" name="文本框 12">
            <a:extLst>
              <a:ext uri="{FF2B5EF4-FFF2-40B4-BE49-F238E27FC236}">
                <a16:creationId xmlns:a16="http://schemas.microsoft.com/office/drawing/2014/main" id="{9C99514B-2A12-E131-B9FE-52EA2D45B655}"/>
              </a:ext>
            </a:extLst>
          </p:cNvPr>
          <p:cNvSpPr txBox="1">
            <a:spLocks noChangeArrowheads="1"/>
          </p:cNvSpPr>
          <p:nvPr/>
        </p:nvSpPr>
        <p:spPr bwMode="auto">
          <a:xfrm>
            <a:off x="2669579" y="5899342"/>
            <a:ext cx="7153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9pPr>
          </a:lstStyle>
          <a:p>
            <a:pPr algn="ctr">
              <a:lnSpc>
                <a:spcPct val="100000"/>
              </a:lnSpc>
              <a:spcBef>
                <a:spcPct val="0"/>
              </a:spcBef>
              <a:buNone/>
            </a:pPr>
            <a:r>
              <a:rPr lang="zh-CN" altLang="en-US" sz="2400" dirty="0">
                <a:latin typeface="Times" pitchFamily="2" charset="0"/>
                <a:ea typeface="KaiTi" panose="02010609060101010101" pitchFamily="49" charset="-122"/>
              </a:rPr>
              <a:t>第</a:t>
            </a:r>
            <a:r>
              <a:rPr lang="en-US" altLang="zh-CN" sz="2400" dirty="0">
                <a:latin typeface="Times" pitchFamily="2" charset="0"/>
                <a:ea typeface="KaiTi" panose="02010609060101010101" pitchFamily="49" charset="-122"/>
              </a:rPr>
              <a:t>4</a:t>
            </a:r>
            <a:r>
              <a:rPr lang="zh-CN" altLang="en-US" sz="2400" dirty="0">
                <a:latin typeface="Times" pitchFamily="2" charset="0"/>
                <a:ea typeface="KaiTi" panose="02010609060101010101" pitchFamily="49" charset="-122"/>
              </a:rPr>
              <a:t>届全国核物理及核数据中的机器学习应用研讨会</a:t>
            </a:r>
            <a:endParaRPr lang="en-US" altLang="zh-CN" sz="2400" dirty="0">
              <a:latin typeface="Times" pitchFamily="2" charset="0"/>
              <a:ea typeface="KaiTi" panose="02010609060101010101" pitchFamily="49" charset="-122"/>
            </a:endParaRPr>
          </a:p>
          <a:p>
            <a:pPr algn="ctr">
              <a:lnSpc>
                <a:spcPct val="100000"/>
              </a:lnSpc>
              <a:spcBef>
                <a:spcPct val="0"/>
              </a:spcBef>
              <a:buNone/>
            </a:pPr>
            <a:r>
              <a:rPr lang="zh-CN" altLang="en-US" sz="2400" dirty="0">
                <a:latin typeface="Times" pitchFamily="2" charset="0"/>
                <a:ea typeface="KaiTi" panose="02010609060101010101" pitchFamily="49" charset="-122"/>
              </a:rPr>
              <a:t>湖南衡阳 南华大学  </a:t>
            </a:r>
            <a:r>
              <a:rPr lang="en-US" altLang="zh-CN" sz="2400" dirty="0">
                <a:latin typeface="Times" pitchFamily="2" charset="0"/>
                <a:ea typeface="KaiTi" panose="02010609060101010101" pitchFamily="49" charset="-122"/>
              </a:rPr>
              <a:t>2025</a:t>
            </a:r>
            <a:r>
              <a:rPr lang="zh-CN" altLang="en-US" sz="2400" dirty="0">
                <a:latin typeface="Times" pitchFamily="2" charset="0"/>
                <a:ea typeface="KaiTi" panose="02010609060101010101" pitchFamily="49" charset="-122"/>
              </a:rPr>
              <a:t>年</a:t>
            </a:r>
            <a:r>
              <a:rPr lang="en-US" altLang="zh-CN" sz="2400" dirty="0">
                <a:latin typeface="Times" pitchFamily="2" charset="0"/>
                <a:ea typeface="KaiTi" panose="02010609060101010101" pitchFamily="49" charset="-122"/>
              </a:rPr>
              <a:t>11</a:t>
            </a:r>
            <a:r>
              <a:rPr lang="zh-CN" altLang="en-US" sz="2400" dirty="0">
                <a:latin typeface="Times" pitchFamily="2" charset="0"/>
                <a:ea typeface="KaiTi" panose="02010609060101010101" pitchFamily="49" charset="-122"/>
              </a:rPr>
              <a:t>月</a:t>
            </a:r>
            <a:r>
              <a:rPr lang="en-US" altLang="zh-CN" sz="2400" dirty="0">
                <a:latin typeface="Times" pitchFamily="2" charset="0"/>
                <a:ea typeface="KaiTi" panose="02010609060101010101" pitchFamily="49" charset="-122"/>
              </a:rPr>
              <a:t>2</a:t>
            </a:r>
            <a:r>
              <a:rPr lang="zh-CN" altLang="en-US" sz="2400" dirty="0">
                <a:latin typeface="Times" pitchFamily="2" charset="0"/>
                <a:ea typeface="KaiTi" panose="02010609060101010101" pitchFamily="49" charset="-122"/>
              </a:rPr>
              <a:t>日</a:t>
            </a:r>
          </a:p>
        </p:txBody>
      </p:sp>
      <p:pic>
        <p:nvPicPr>
          <p:cNvPr id="9" name="Picture 4" descr="Nanjing University of Aeronautics and Astronautics - Wikipedia">
            <a:extLst>
              <a:ext uri="{FF2B5EF4-FFF2-40B4-BE49-F238E27FC236}">
                <a16:creationId xmlns:a16="http://schemas.microsoft.com/office/drawing/2014/main" id="{385170DB-9D74-2835-497E-2F36905E5792}"/>
              </a:ext>
            </a:extLst>
          </p:cNvPr>
          <p:cNvPicPr>
            <a:picLocks noChangeAspect="1" noChangeArrowheads="1"/>
          </p:cNvPicPr>
          <p:nvPr/>
        </p:nvPicPr>
        <p:blipFill>
          <a:blip r:embed="rId3" cstate="print">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01881" y="154924"/>
            <a:ext cx="736267" cy="71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6CD31C10-3142-F93F-08D3-0353B28FE335}"/>
              </a:ext>
            </a:extLst>
          </p:cNvPr>
          <p:cNvPicPr>
            <a:picLocks noChangeAspect="1" noChangeArrowheads="1"/>
          </p:cNvPicPr>
          <p:nvPr/>
        </p:nvPicPr>
        <p:blipFill>
          <a:blip r:embed="rId4">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38148" y="196814"/>
            <a:ext cx="3799347" cy="673302"/>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856DE848-50AB-7491-860B-10C70C76E1CA}"/>
              </a:ext>
            </a:extLst>
          </p:cNvPr>
          <p:cNvSpPr/>
          <p:nvPr/>
        </p:nvSpPr>
        <p:spPr>
          <a:xfrm>
            <a:off x="2973650" y="5041182"/>
            <a:ext cx="6545134" cy="461665"/>
          </a:xfrm>
          <a:prstGeom prst="rect">
            <a:avLst/>
          </a:prstGeom>
        </p:spPr>
        <p:txBody>
          <a:bodyPr wrap="square">
            <a:spAutoFit/>
          </a:bodyPr>
          <a:lstStyle/>
          <a:p>
            <a:pPr algn="ctr">
              <a:lnSpc>
                <a:spcPct val="100000"/>
              </a:lnSpc>
            </a:pPr>
            <a:r>
              <a:rPr lang="zh-CN" altLang="en-US" sz="2400" kern="100" spc="-50" dirty="0">
                <a:solidFill>
                  <a:schemeClr val="bg2">
                    <a:lumMod val="10000"/>
                  </a:schemeClr>
                </a:solidFill>
                <a:latin typeface="KaiTi" panose="02010609060101010101" pitchFamily="49" charset="-122"/>
                <a:ea typeface="KaiTi" panose="02010609060101010101" pitchFamily="49" charset="-122"/>
                <a:cs typeface="Times New Roman" panose="02020603050405020304" pitchFamily="18" charset="0"/>
              </a:rPr>
              <a:t>南京航空航天大学物理学院 科学人工智能团队</a:t>
            </a:r>
            <a:endParaRPr lang="en-US" altLang="zh-CN" sz="2400" i="1" kern="100" spc="-38" dirty="0">
              <a:solidFill>
                <a:schemeClr val="bg2">
                  <a:lumMod val="10000"/>
                </a:schemeClr>
              </a:solidFill>
              <a:latin typeface="KaiTi" panose="02010609060101010101" pitchFamily="49" charset="-122"/>
              <a:ea typeface="KaiTi" panose="02010609060101010101" pitchFamily="49" charset="-122"/>
              <a:cs typeface="Times New Roman" panose="02020603050405020304" pitchFamily="18" charset="0"/>
            </a:endParaRPr>
          </a:p>
        </p:txBody>
      </p:sp>
      <p:sp>
        <p:nvSpPr>
          <p:cNvPr id="15" name="副标题 2">
            <a:extLst>
              <a:ext uri="{FF2B5EF4-FFF2-40B4-BE49-F238E27FC236}">
                <a16:creationId xmlns:a16="http://schemas.microsoft.com/office/drawing/2014/main" id="{2EF6D153-DD3C-A17F-6C44-EE6FD7F7AF20}"/>
              </a:ext>
            </a:extLst>
          </p:cNvPr>
          <p:cNvSpPr txBox="1">
            <a:spLocks/>
          </p:cNvSpPr>
          <p:nvPr/>
        </p:nvSpPr>
        <p:spPr>
          <a:xfrm>
            <a:off x="5011609" y="4424612"/>
            <a:ext cx="2168769" cy="464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1pPr>
            <a:lvl2pPr marL="0" marR="0" indent="2286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2pPr>
            <a:lvl3pPr marL="0" marR="0" indent="4572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3pPr>
            <a:lvl4pPr marL="0" marR="0" indent="6858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4pPr>
            <a:lvl5pPr marL="0" marR="0" indent="9144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a:lstStyle>
          <a:p>
            <a:pPr hangingPunct="1"/>
            <a:r>
              <a:rPr lang="zh-CN" altLang="en-US" sz="2400" dirty="0">
                <a:solidFill>
                  <a:schemeClr val="bg2">
                    <a:lumMod val="10000"/>
                  </a:schemeClr>
                </a:solidFill>
                <a:latin typeface="KaiTi" panose="02010609060101010101" pitchFamily="49" charset="-122"/>
                <a:ea typeface="KaiTi" panose="02010609060101010101" pitchFamily="49" charset="-122"/>
                <a:cs typeface="Times New Roman" panose="02020603050405020304" pitchFamily="18" charset="0"/>
              </a:rPr>
              <a:t>程政，吕梦蛟</a:t>
            </a:r>
            <a:r>
              <a:rPr lang="zh-CN" altLang="en-US" sz="2400" baseline="30000" dirty="0">
                <a:solidFill>
                  <a:schemeClr val="bg2">
                    <a:lumMod val="10000"/>
                  </a:schemeClr>
                </a:solidFill>
                <a:latin typeface="KaiTi" panose="02010609060101010101" pitchFamily="49" charset="-122"/>
                <a:ea typeface="KaiTi" panose="02010609060101010101" pitchFamily="49" charset="-122"/>
                <a:cs typeface="Times New Roman" panose="02020603050405020304" pitchFamily="18" charset="0"/>
              </a:rPr>
              <a:t>*</a:t>
            </a:r>
            <a:endParaRPr lang="x-none" altLang="zh-CN" sz="2400" baseline="30000" dirty="0">
              <a:solidFill>
                <a:schemeClr val="bg2">
                  <a:lumMod val="10000"/>
                </a:schemeClr>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18" name="图片 17">
            <a:extLst>
              <a:ext uri="{FF2B5EF4-FFF2-40B4-BE49-F238E27FC236}">
                <a16:creationId xmlns:a16="http://schemas.microsoft.com/office/drawing/2014/main" id="{0933D830-2C5F-2563-3A7A-776F19294928}"/>
              </a:ext>
            </a:extLst>
          </p:cNvPr>
          <p:cNvPicPr>
            <a:picLocks noChangeAspect="1"/>
          </p:cNvPicPr>
          <p:nvPr/>
        </p:nvPicPr>
        <p:blipFill>
          <a:blip r:embed="rId5"/>
          <a:stretch>
            <a:fillRect/>
          </a:stretch>
        </p:blipFill>
        <p:spPr>
          <a:xfrm>
            <a:off x="124546" y="2155261"/>
            <a:ext cx="3618764" cy="2069170"/>
          </a:xfrm>
          <a:prstGeom prst="rect">
            <a:avLst/>
          </a:prstGeom>
        </p:spPr>
      </p:pic>
      <p:pic>
        <p:nvPicPr>
          <p:cNvPr id="11" name="图形 300">
            <a:extLst>
              <a:ext uri="{FF2B5EF4-FFF2-40B4-BE49-F238E27FC236}">
                <a16:creationId xmlns:a16="http://schemas.microsoft.com/office/drawing/2014/main" id="{42FE312B-1417-D9D9-B688-26B50BB787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24096" y="2274683"/>
            <a:ext cx="3967904" cy="1730659"/>
          </a:xfrm>
          <a:prstGeom prst="rect">
            <a:avLst/>
          </a:prstGeom>
        </p:spPr>
      </p:pic>
      <p:pic>
        <p:nvPicPr>
          <p:cNvPr id="12" name="图形 11">
            <a:extLst>
              <a:ext uri="{FF2B5EF4-FFF2-40B4-BE49-F238E27FC236}">
                <a16:creationId xmlns:a16="http://schemas.microsoft.com/office/drawing/2014/main" id="{B8F2CD91-7BA4-997E-91BF-C3E231478F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57597" y="2125155"/>
            <a:ext cx="4423635" cy="2069170"/>
          </a:xfrm>
          <a:prstGeom prst="rect">
            <a:avLst/>
          </a:prstGeom>
        </p:spPr>
      </p:pic>
    </p:spTree>
    <p:extLst>
      <p:ext uri="{BB962C8B-B14F-4D97-AF65-F5344CB8AC3E}">
        <p14:creationId xmlns:p14="http://schemas.microsoft.com/office/powerpoint/2010/main" val="1460585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D5C3136-47A2-E7A9-4ACA-344AA936FE1D}"/>
              </a:ext>
            </a:extLst>
          </p:cNvPr>
          <p:cNvSpPr txBox="1"/>
          <p:nvPr/>
        </p:nvSpPr>
        <p:spPr>
          <a:xfrm>
            <a:off x="282593" y="77813"/>
            <a:ext cx="2339102"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rPr>
              <a:t>控制神经网络</a:t>
            </a:r>
            <a:endParaRPr lang="zh-CN" altLang="en-US" sz="2800" dirty="0"/>
          </a:p>
        </p:txBody>
      </p:sp>
      <p:cxnSp>
        <p:nvCxnSpPr>
          <p:cNvPr id="5" name="直线连接符 4">
            <a:extLst>
              <a:ext uri="{FF2B5EF4-FFF2-40B4-BE49-F238E27FC236}">
                <a16:creationId xmlns:a16="http://schemas.microsoft.com/office/drawing/2014/main" id="{2557E760-B65A-F49C-7BD8-DCC4AD4FF884}"/>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A913DB80-BBFE-88E5-74DC-9E85F05857E3}"/>
              </a:ext>
            </a:extLst>
          </p:cNvPr>
          <p:cNvPicPr>
            <a:picLocks noChangeAspect="1"/>
          </p:cNvPicPr>
          <p:nvPr/>
        </p:nvPicPr>
        <p:blipFill>
          <a:blip r:embed="rId6"/>
          <a:stretch>
            <a:fillRect/>
          </a:stretch>
        </p:blipFill>
        <p:spPr>
          <a:xfrm>
            <a:off x="269046" y="870099"/>
            <a:ext cx="5779623" cy="3113994"/>
          </a:xfrm>
          <a:prstGeom prst="rect">
            <a:avLst/>
          </a:prstGeom>
        </p:spPr>
      </p:pic>
      <p:sp>
        <p:nvSpPr>
          <p:cNvPr id="10" name="矩形 9">
            <a:extLst>
              <a:ext uri="{FF2B5EF4-FFF2-40B4-BE49-F238E27FC236}">
                <a16:creationId xmlns:a16="http://schemas.microsoft.com/office/drawing/2014/main" id="{68121D07-C9FC-017F-3BA8-D2CBC4589EC6}"/>
              </a:ext>
            </a:extLst>
          </p:cNvPr>
          <p:cNvSpPr/>
          <p:nvPr/>
        </p:nvSpPr>
        <p:spPr>
          <a:xfrm>
            <a:off x="346439" y="3984093"/>
            <a:ext cx="6019265" cy="943528"/>
          </a:xfrm>
          <a:prstGeom prst="rect">
            <a:avLst/>
          </a:prstGeom>
          <a:noFill/>
        </p:spPr>
        <p:txBody>
          <a:bodyPr wrap="square" anchor="ctr" anchorCtr="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1pPr>
            <a:lvl2pPr marL="0" marR="0" indent="2286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2pPr>
            <a:lvl3pPr marL="0" marR="0" indent="4572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3pPr>
            <a:lvl4pPr marL="0" marR="0" indent="6858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4pPr>
            <a:lvl5pPr marL="0" marR="0" indent="9144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5pPr>
            <a:lvl6pPr marL="0" marR="0" indent="11430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6pPr>
            <a:lvl7pPr marL="0" marR="0" indent="13716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7pPr>
            <a:lvl8pPr marL="0" marR="0" indent="16002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8pPr>
            <a:lvl9pPr marL="0" marR="0" indent="18288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9pPr>
          </a:lstStyle>
          <a:p>
            <a:pPr marL="447675" indent="-447675">
              <a:lnSpc>
                <a:spcPct val="150000"/>
              </a:lnSpc>
              <a:buClr>
                <a:srgbClr val="C00000"/>
              </a:buClr>
              <a:buSzPct val="66000"/>
            </a:pPr>
            <a:r>
              <a:rPr lang="zh-CN" altLang="en-US" sz="2000" dirty="0">
                <a:solidFill>
                  <a:schemeClr val="tx1"/>
                </a:solidFill>
                <a:latin typeface="SimSun" panose="02010600030101010101" pitchFamily="2" charset="-122"/>
                <a:ea typeface="SimSun" panose="02010600030101010101" pitchFamily="2" charset="-122"/>
              </a:rPr>
              <a:t>在强化学习中</a:t>
            </a:r>
            <a:r>
              <a:rPr lang="zh-CN" altLang="en-US" sz="2000" b="1" dirty="0">
                <a:solidFill>
                  <a:srgbClr val="0070C0"/>
                </a:solidFill>
                <a:latin typeface="SimSun" panose="02010600030101010101" pitchFamily="2" charset="-122"/>
                <a:ea typeface="SimSun" panose="02010600030101010101" pitchFamily="2" charset="-122"/>
              </a:rPr>
              <a:t>嵌入</a:t>
            </a:r>
            <a:r>
              <a:rPr lang="zh-CN" altLang="en-US" sz="2000" dirty="0">
                <a:solidFill>
                  <a:schemeClr val="tx1"/>
                </a:solidFill>
                <a:latin typeface="SimSun" panose="02010600030101010101" pitchFamily="2" charset="-122"/>
                <a:ea typeface="SimSun" panose="02010600030101010101" pitchFamily="2" charset="-122"/>
              </a:rPr>
              <a:t>时空对称性等</a:t>
            </a:r>
            <a:r>
              <a:rPr lang="zh-CN" altLang="en-US" sz="2000" b="1" dirty="0">
                <a:solidFill>
                  <a:srgbClr val="0070C0"/>
                </a:solidFill>
                <a:latin typeface="SimSun" panose="02010600030101010101" pitchFamily="2" charset="-122"/>
                <a:ea typeface="SimSun" panose="02010600030101010101" pitchFamily="2" charset="-122"/>
              </a:rPr>
              <a:t>物理学领域知识</a:t>
            </a:r>
            <a:r>
              <a:rPr lang="zh-CN" altLang="en-US" sz="2000" dirty="0">
                <a:solidFill>
                  <a:schemeClr val="tx1"/>
                </a:solidFill>
                <a:latin typeface="SimSun" panose="02010600030101010101" pitchFamily="2" charset="-122"/>
                <a:ea typeface="SimSun" panose="02010600030101010101" pitchFamily="2" charset="-122"/>
              </a:rPr>
              <a:t>，</a:t>
            </a:r>
            <a:endParaRPr lang="en-US" altLang="zh-CN" sz="2000" dirty="0">
              <a:solidFill>
                <a:schemeClr val="tx1"/>
              </a:solidFill>
              <a:latin typeface="SimSun" panose="02010600030101010101" pitchFamily="2" charset="-122"/>
              <a:ea typeface="SimSun" panose="02010600030101010101" pitchFamily="2" charset="-122"/>
            </a:endParaRPr>
          </a:p>
          <a:p>
            <a:pPr marL="447675" indent="-447675">
              <a:lnSpc>
                <a:spcPct val="150000"/>
              </a:lnSpc>
              <a:buClr>
                <a:srgbClr val="C00000"/>
              </a:buClr>
              <a:buSzPct val="66000"/>
            </a:pPr>
            <a:r>
              <a:rPr lang="zh-CN" altLang="en-US" sz="2000" dirty="0">
                <a:solidFill>
                  <a:schemeClr val="tx1"/>
                </a:solidFill>
                <a:latin typeface="SimSun" panose="02010600030101010101" pitchFamily="2" charset="-122"/>
                <a:ea typeface="SimSun" panose="02010600030101010101" pitchFamily="2" charset="-122"/>
              </a:rPr>
              <a:t>约束神经网络，</a:t>
            </a:r>
            <a:r>
              <a:rPr lang="zh-CN" altLang="en-US" sz="2000" b="1" dirty="0">
                <a:solidFill>
                  <a:srgbClr val="0070C0"/>
                </a:solidFill>
                <a:latin typeface="SimSun" panose="02010600030101010101" pitchFamily="2" charset="-122"/>
                <a:ea typeface="SimSun" panose="02010600030101010101" pitchFamily="2" charset="-122"/>
              </a:rPr>
              <a:t>获取</a:t>
            </a:r>
            <a:r>
              <a:rPr lang="zh-CN" altLang="en-US" sz="2000" dirty="0">
                <a:solidFill>
                  <a:schemeClr val="tx1"/>
                </a:solidFill>
                <a:latin typeface="SimSun" panose="02010600030101010101" pitchFamily="2" charset="-122"/>
                <a:ea typeface="SimSun" panose="02010600030101010101" pitchFamily="2" charset="-122"/>
              </a:rPr>
              <a:t>求解物理问题</a:t>
            </a:r>
            <a:r>
              <a:rPr lang="zh-CN" altLang="en-US" sz="2000" b="1" dirty="0">
                <a:solidFill>
                  <a:srgbClr val="0070C0"/>
                </a:solidFill>
                <a:latin typeface="SimSun" panose="02010600030101010101" pitchFamily="2" charset="-122"/>
                <a:ea typeface="SimSun" panose="02010600030101010101" pitchFamily="2" charset="-122"/>
              </a:rPr>
              <a:t>最优模型空间</a:t>
            </a:r>
            <a:r>
              <a:rPr lang="zh-CN" altLang="en-US" sz="2000" dirty="0">
                <a:solidFill>
                  <a:srgbClr val="0070C0"/>
                </a:solidFill>
                <a:latin typeface="SimSun" panose="02010600030101010101" pitchFamily="2" charset="-122"/>
                <a:ea typeface="SimSun" panose="02010600030101010101" pitchFamily="2" charset="-122"/>
              </a:rPr>
              <a:t>。</a:t>
            </a:r>
            <a:endParaRPr lang="en-US" altLang="zh-CN" sz="2000" dirty="0">
              <a:solidFill>
                <a:srgbClr val="0070C0"/>
              </a:solidFill>
              <a:latin typeface="SimSun" panose="02010600030101010101" pitchFamily="2" charset="-122"/>
              <a:ea typeface="SimSun" panose="02010600030101010101" pitchFamily="2" charset="-122"/>
            </a:endParaRPr>
          </a:p>
        </p:txBody>
      </p:sp>
      <p:pic>
        <p:nvPicPr>
          <p:cNvPr id="15" name="output_video_25s">
            <a:hlinkClick r:id="" action="ppaction://media"/>
            <a:extLst>
              <a:ext uri="{FF2B5EF4-FFF2-40B4-BE49-F238E27FC236}">
                <a16:creationId xmlns:a16="http://schemas.microsoft.com/office/drawing/2014/main" id="{AB9CB36E-486A-5255-0B1F-E41C7A42A538}"/>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5983621" y="1243760"/>
            <a:ext cx="6243104" cy="2837578"/>
          </a:xfrm>
          <a:prstGeom prst="rect">
            <a:avLst/>
          </a:prstGeom>
        </p:spPr>
      </p:pic>
      <p:pic>
        <p:nvPicPr>
          <p:cNvPr id="16" name="图片 15">
            <a:extLst>
              <a:ext uri="{FF2B5EF4-FFF2-40B4-BE49-F238E27FC236}">
                <a16:creationId xmlns:a16="http://schemas.microsoft.com/office/drawing/2014/main" id="{06B46E3B-8F20-118B-3330-F77972A349F3}"/>
              </a:ext>
            </a:extLst>
          </p:cNvPr>
          <p:cNvPicPr>
            <a:picLocks noChangeAspect="1"/>
          </p:cNvPicPr>
          <p:nvPr/>
        </p:nvPicPr>
        <p:blipFill rotWithShape="1">
          <a:blip r:embed="rId8"/>
          <a:srcRect t="82633" b="2377"/>
          <a:stretch/>
        </p:blipFill>
        <p:spPr>
          <a:xfrm>
            <a:off x="6682740" y="1132245"/>
            <a:ext cx="5143500" cy="334484"/>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F1F1A075-8F39-C13F-58D7-654E70BDDBF3}"/>
                  </a:ext>
                </a:extLst>
              </p:cNvPr>
              <p:cNvSpPr txBox="1"/>
              <p:nvPr/>
            </p:nvSpPr>
            <p:spPr>
              <a:xfrm>
                <a:off x="6036207" y="750548"/>
                <a:ext cx="5972909" cy="344133"/>
              </a:xfrm>
              <a:prstGeom prst="rect">
                <a:avLst/>
              </a:prstGeom>
              <a:noFill/>
            </p:spPr>
            <p:txBody>
              <a:bodyPr wrap="square">
                <a:spAutoFit/>
              </a:bodyPr>
              <a:lstStyle/>
              <a:p>
                <a:pPr marL="285750" indent="-285750">
                  <a:buFont typeface="Wingdings" pitchFamily="2" charset="2"/>
                  <a:buChar char="ü"/>
                </a:pPr>
                <a14:m>
                  <m:oMath xmlns:m="http://schemas.openxmlformats.org/officeDocument/2006/math">
                    <m:sPre>
                      <m:sPrePr>
                        <m:ctrlPr>
                          <a:rPr lang="en" altLang="zh-CN" sz="1600" b="1" i="1">
                            <a:solidFill>
                              <a:srgbClr val="0070C0"/>
                            </a:solidFill>
                            <a:latin typeface="Cambria Math" panose="02040503050406030204" pitchFamily="18" charset="0"/>
                          </a:rPr>
                        </m:ctrlPr>
                      </m:sPrePr>
                      <m:sub>
                        <m:r>
                          <a:rPr lang="zh-CN" altLang="en-US" sz="1600" b="1">
                            <a:solidFill>
                              <a:srgbClr val="0070C0"/>
                            </a:solidFill>
                            <a:latin typeface="Cambria Math" panose="02040503050406030204" pitchFamily="18" charset="0"/>
                          </a:rPr>
                          <m:t> </m:t>
                        </m:r>
                      </m:sub>
                      <m:sup>
                        <m:r>
                          <a:rPr lang="en-US" altLang="zh-CN" sz="1600" b="1">
                            <a:solidFill>
                              <a:srgbClr val="0070C0"/>
                            </a:solidFill>
                            <a:latin typeface="Cambria Math" panose="02040503050406030204" pitchFamily="18" charset="0"/>
                          </a:rPr>
                          <m:t>𝟏𝟐</m:t>
                        </m:r>
                      </m:sup>
                      <m:e>
                        <m:r>
                          <a:rPr lang="en-US" altLang="zh-CN" sz="1600" b="1">
                            <a:solidFill>
                              <a:srgbClr val="0070C0"/>
                            </a:solidFill>
                            <a:latin typeface="Cambria Math" panose="02040503050406030204" pitchFamily="18" charset="0"/>
                          </a:rPr>
                          <m:t>𝐂</m:t>
                        </m:r>
                      </m:e>
                    </m:sPre>
                  </m:oMath>
                </a14:m>
                <a:r>
                  <a:rPr lang="zh-CN" altLang="en-US" sz="1600" b="1" dirty="0">
                    <a:solidFill>
                      <a:srgbClr val="0070C0"/>
                    </a:solidFill>
                    <a:latin typeface="Candara" panose="020E0502030303020204" pitchFamily="34" charset="0"/>
                  </a:rPr>
                  <a:t> </a:t>
                </a:r>
                <a:r>
                  <a:rPr lang="zh-CN" altLang="en" sz="1600" b="1" dirty="0">
                    <a:solidFill>
                      <a:srgbClr val="0070C0"/>
                    </a:solidFill>
                    <a:latin typeface="Candara" panose="020E0502030303020204" pitchFamily="34" charset="0"/>
                  </a:rPr>
                  <a:t>原子核</a:t>
                </a:r>
                <a:r>
                  <a:rPr lang="en-US" altLang="zh-CN" sz="1600" b="1" dirty="0">
                    <a:solidFill>
                      <a:srgbClr val="0070C0"/>
                    </a:solidFill>
                    <a:latin typeface="Candara" panose="020E0502030303020204" pitchFamily="34" charset="0"/>
                  </a:rPr>
                  <a:t>Brink</a:t>
                </a:r>
                <a:r>
                  <a:rPr lang="zh-CN" altLang="en-US" sz="1600" b="1" dirty="0">
                    <a:solidFill>
                      <a:srgbClr val="0070C0"/>
                    </a:solidFill>
                    <a:latin typeface="Candara" panose="020E0502030303020204" pitchFamily="34" charset="0"/>
                  </a:rPr>
                  <a:t>波函数的虚时演化</a:t>
                </a:r>
              </a:p>
            </p:txBody>
          </p:sp>
        </mc:Choice>
        <mc:Fallback xmlns="">
          <p:sp>
            <p:nvSpPr>
              <p:cNvPr id="17" name="文本框 16">
                <a:extLst>
                  <a:ext uri="{FF2B5EF4-FFF2-40B4-BE49-F238E27FC236}">
                    <a16:creationId xmlns:a16="http://schemas.microsoft.com/office/drawing/2014/main" id="{F1F1A075-8F39-C13F-58D7-654E70BDDBF3}"/>
                  </a:ext>
                </a:extLst>
              </p:cNvPr>
              <p:cNvSpPr txBox="1">
                <a:spLocks noRot="1" noChangeAspect="1" noMove="1" noResize="1" noEditPoints="1" noAdjustHandles="1" noChangeArrowheads="1" noChangeShapeType="1" noTextEdit="1"/>
              </p:cNvSpPr>
              <p:nvPr/>
            </p:nvSpPr>
            <p:spPr>
              <a:xfrm>
                <a:off x="6036207" y="750548"/>
                <a:ext cx="5972909" cy="344133"/>
              </a:xfrm>
              <a:prstGeom prst="rect">
                <a:avLst/>
              </a:prstGeom>
              <a:blipFill>
                <a:blip r:embed="rId9"/>
                <a:stretch>
                  <a:fillRect l="-425" t="-3571" b="-21429"/>
                </a:stretch>
              </a:blipFill>
            </p:spPr>
            <p:txBody>
              <a:bodyPr/>
              <a:lstStyle/>
              <a:p>
                <a:r>
                  <a:rPr lang="zh-CN" altLang="en-US">
                    <a:noFill/>
                  </a:rPr>
                  <a:t> </a:t>
                </a:r>
              </a:p>
            </p:txBody>
          </p:sp>
        </mc:Fallback>
      </mc:AlternateContent>
      <p:cxnSp>
        <p:nvCxnSpPr>
          <p:cNvPr id="18" name="直线连接符 17">
            <a:extLst>
              <a:ext uri="{FF2B5EF4-FFF2-40B4-BE49-F238E27FC236}">
                <a16:creationId xmlns:a16="http://schemas.microsoft.com/office/drawing/2014/main" id="{F568782A-3C10-20A7-25FD-E424DA1DF9A0}"/>
              </a:ext>
            </a:extLst>
          </p:cNvPr>
          <p:cNvCxnSpPr/>
          <p:nvPr/>
        </p:nvCxnSpPr>
        <p:spPr>
          <a:xfrm>
            <a:off x="8987153" y="1540042"/>
            <a:ext cx="41295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3B6470D2-524F-6659-EB47-25F91C60B429}"/>
              </a:ext>
            </a:extLst>
          </p:cNvPr>
          <p:cNvCxnSpPr/>
          <p:nvPr/>
        </p:nvCxnSpPr>
        <p:spPr>
          <a:xfrm>
            <a:off x="10020584" y="1540042"/>
            <a:ext cx="412955"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线连接符 19">
            <a:extLst>
              <a:ext uri="{FF2B5EF4-FFF2-40B4-BE49-F238E27FC236}">
                <a16:creationId xmlns:a16="http://schemas.microsoft.com/office/drawing/2014/main" id="{BCD19274-1227-8DC5-6D4F-37DD8D7DAB65}"/>
              </a:ext>
            </a:extLst>
          </p:cNvPr>
          <p:cNvCxnSpPr/>
          <p:nvPr/>
        </p:nvCxnSpPr>
        <p:spPr>
          <a:xfrm>
            <a:off x="11193399" y="1540042"/>
            <a:ext cx="412955"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2CF587AE-6CF0-0C2E-889F-05A1AEF8F114}"/>
              </a:ext>
            </a:extLst>
          </p:cNvPr>
          <p:cNvSpPr txBox="1"/>
          <p:nvPr/>
        </p:nvSpPr>
        <p:spPr>
          <a:xfrm>
            <a:off x="6036206" y="3944054"/>
            <a:ext cx="5972909" cy="338554"/>
          </a:xfrm>
          <a:prstGeom prst="rect">
            <a:avLst/>
          </a:prstGeom>
          <a:noFill/>
        </p:spPr>
        <p:txBody>
          <a:bodyPr wrap="square">
            <a:spAutoFit/>
          </a:bodyPr>
          <a:lstStyle/>
          <a:p>
            <a:pPr marL="285750" indent="-285750">
              <a:buFont typeface="Wingdings" pitchFamily="2" charset="2"/>
              <a:buChar char="ü"/>
            </a:pPr>
            <a:r>
              <a:rPr lang="zh-CN" altLang="en-US" sz="1600" b="1" dirty="0">
                <a:solidFill>
                  <a:srgbClr val="0070C0"/>
                </a:solidFill>
                <a:latin typeface="Candara" panose="020E0502030303020204" pitchFamily="34" charset="0"/>
              </a:rPr>
              <a:t>不同初始化条件下的</a:t>
            </a:r>
            <a:r>
              <a:rPr lang="en-US" altLang="zh-CN" sz="1600" b="1" dirty="0">
                <a:solidFill>
                  <a:srgbClr val="0070C0"/>
                </a:solidFill>
                <a:latin typeface="Candara" panose="020E0502030303020204" pitchFamily="34" charset="0"/>
              </a:rPr>
              <a:t>Loss</a:t>
            </a:r>
            <a:r>
              <a:rPr lang="zh-CN" altLang="en-US" sz="1600" b="1" dirty="0">
                <a:solidFill>
                  <a:srgbClr val="0070C0"/>
                </a:solidFill>
                <a:latin typeface="Candara" panose="020E0502030303020204" pitchFamily="34" charset="0"/>
              </a:rPr>
              <a:t>函数</a:t>
            </a:r>
          </a:p>
        </p:txBody>
      </p:sp>
      <p:pic>
        <p:nvPicPr>
          <p:cNvPr id="24" name="图片 23">
            <a:extLst>
              <a:ext uri="{FF2B5EF4-FFF2-40B4-BE49-F238E27FC236}">
                <a16:creationId xmlns:a16="http://schemas.microsoft.com/office/drawing/2014/main" id="{6DD7DECD-696E-4CCF-A067-C2915857CCD1}"/>
              </a:ext>
            </a:extLst>
          </p:cNvPr>
          <p:cNvPicPr>
            <a:picLocks noChangeAspect="1"/>
          </p:cNvPicPr>
          <p:nvPr/>
        </p:nvPicPr>
        <p:blipFill>
          <a:blip r:embed="rId10"/>
          <a:stretch>
            <a:fillRect/>
          </a:stretch>
        </p:blipFill>
        <p:spPr>
          <a:xfrm>
            <a:off x="6783380" y="4354280"/>
            <a:ext cx="3957927" cy="2405653"/>
          </a:xfrm>
          <a:prstGeom prst="rect">
            <a:avLst/>
          </a:prstGeom>
        </p:spPr>
      </p:pic>
      <p:sp>
        <p:nvSpPr>
          <p:cNvPr id="2" name="文本框 1">
            <a:extLst>
              <a:ext uri="{FF2B5EF4-FFF2-40B4-BE49-F238E27FC236}">
                <a16:creationId xmlns:a16="http://schemas.microsoft.com/office/drawing/2014/main" id="{11B2AE64-D777-95F3-7E1D-BD99E7B1826D}"/>
              </a:ext>
            </a:extLst>
          </p:cNvPr>
          <p:cNvSpPr txBox="1"/>
          <p:nvPr/>
        </p:nvSpPr>
        <p:spPr>
          <a:xfrm>
            <a:off x="346439" y="5164696"/>
            <a:ext cx="4939830" cy="1200329"/>
          </a:xfrm>
          <a:prstGeom prst="rect">
            <a:avLst/>
          </a:prstGeom>
          <a:noFill/>
        </p:spPr>
        <p:txBody>
          <a:bodyPr wrap="square">
            <a:spAutoFit/>
          </a:bodyPr>
          <a:lstStyle/>
          <a:p>
            <a:r>
              <a:rPr lang="en-US" altLang="zh-CN" dirty="0">
                <a:solidFill>
                  <a:srgbClr val="000000"/>
                </a:solidFill>
                <a:latin typeface="Times New Roman" panose="02020603050405020304" pitchFamily="18" charset="0"/>
                <a:cs typeface="Times New Roman" panose="02020603050405020304" pitchFamily="18" charset="0"/>
              </a:rPr>
              <a:t>[1] Cheng </a:t>
            </a:r>
            <a:r>
              <a:rPr lang="en-US" altLang="zh-CN" i="1" dirty="0">
                <a:solidFill>
                  <a:srgbClr val="000000"/>
                </a:solidFill>
                <a:latin typeface="Times New Roman" panose="02020603050405020304" pitchFamily="18" charset="0"/>
                <a:cs typeface="Times New Roman" panose="02020603050405020304" pitchFamily="18" charset="0"/>
              </a:rPr>
              <a:t>et al</a:t>
            </a:r>
            <a:r>
              <a:rPr lang="en-US" altLang="zh-CN" dirty="0">
                <a:solidFill>
                  <a:srgbClr val="000000"/>
                </a:solidFill>
                <a:latin typeface="Times New Roman" panose="02020603050405020304" pitchFamily="18" charset="0"/>
                <a:cs typeface="Times New Roman" panose="02020603050405020304" pitchFamily="18" charset="0"/>
              </a:rPr>
              <a:t>., Phys. Lett. B </a:t>
            </a:r>
            <a:r>
              <a:rPr lang="en-US" altLang="zh-CN" b="1" dirty="0">
                <a:solidFill>
                  <a:srgbClr val="000000"/>
                </a:solidFill>
                <a:latin typeface="Times New Roman" panose="02020603050405020304" pitchFamily="18" charset="0"/>
                <a:cs typeface="Times New Roman" panose="02020603050405020304" pitchFamily="18" charset="0"/>
              </a:rPr>
              <a:t>864</a:t>
            </a:r>
            <a:r>
              <a:rPr lang="en-US" altLang="zh-CN" dirty="0">
                <a:solidFill>
                  <a:srgbClr val="000000"/>
                </a:solidFill>
                <a:latin typeface="Times New Roman" panose="02020603050405020304" pitchFamily="18" charset="0"/>
                <a:cs typeface="Times New Roman" panose="02020603050405020304" pitchFamily="18" charset="0"/>
              </a:rPr>
              <a:t>, 139397 (2025).</a:t>
            </a:r>
            <a:endParaRPr lang="zh-CN" altLang="en-US" dirty="0">
              <a:solidFill>
                <a:srgbClr val="000000"/>
              </a:solidFill>
              <a:latin typeface="Times New Roman" panose="02020603050405020304" pitchFamily="18" charset="0"/>
              <a:cs typeface="Times New Roman" panose="02020603050405020304" pitchFamily="18" charset="0"/>
            </a:endParaRPr>
          </a:p>
          <a:p>
            <a:r>
              <a:rPr lang="en-US" altLang="zh-CN" dirty="0">
                <a:solidFill>
                  <a:srgbClr val="000000"/>
                </a:solidFill>
                <a:latin typeface="Times New Roman" panose="02020603050405020304" pitchFamily="18" charset="0"/>
                <a:cs typeface="Times New Roman" panose="02020603050405020304" pitchFamily="18" charset="0"/>
              </a:rPr>
              <a:t>[2]</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Tian </a:t>
            </a:r>
            <a:r>
              <a:rPr lang="en-US" altLang="zh-CN" i="1" dirty="0">
                <a:solidFill>
                  <a:srgbClr val="000000"/>
                </a:solidFill>
                <a:latin typeface="Times New Roman" panose="02020603050405020304" pitchFamily="18" charset="0"/>
                <a:cs typeface="Times New Roman" panose="02020603050405020304" pitchFamily="18" charset="0"/>
              </a:rPr>
              <a:t>et al</a:t>
            </a:r>
            <a:r>
              <a:rPr lang="en-US" altLang="zh-CN" dirty="0">
                <a:solidFill>
                  <a:srgbClr val="000000"/>
                </a:solidFill>
                <a:latin typeface="Times New Roman" panose="02020603050405020304" pitchFamily="18" charset="0"/>
                <a:cs typeface="Times New Roman" panose="02020603050405020304" pitchFamily="18" charset="0"/>
              </a:rPr>
              <a:t>., Phys. Lett. B </a:t>
            </a:r>
            <a:r>
              <a:rPr lang="zh-CN" altLang="en-US" b="1" dirty="0">
                <a:solidFill>
                  <a:srgbClr val="000000"/>
                </a:solidFill>
                <a:latin typeface="Times New Roman" panose="02020603050405020304" pitchFamily="18" charset="0"/>
                <a:cs typeface="Times New Roman" panose="02020603050405020304" pitchFamily="18" charset="0"/>
              </a:rPr>
              <a:t>862</a:t>
            </a:r>
            <a:r>
              <a:rPr lang="en-US" altLang="zh-CN" dirty="0">
                <a:solidFill>
                  <a:srgbClr val="000000"/>
                </a:solidFill>
                <a:latin typeface="Times New Roman" panose="02020603050405020304" pitchFamily="18" charset="0"/>
                <a:cs typeface="Times New Roman" panose="02020603050405020304" pitchFamily="18" charset="0"/>
              </a:rPr>
              <a:t>, </a:t>
            </a:r>
            <a:r>
              <a:rPr lang="zh-CN" altLang="en-US" dirty="0">
                <a:solidFill>
                  <a:srgbClr val="000000"/>
                </a:solidFill>
                <a:latin typeface="Times New Roman" panose="02020603050405020304" pitchFamily="18" charset="0"/>
                <a:cs typeface="Times New Roman" panose="02020603050405020304" pitchFamily="18" charset="0"/>
              </a:rPr>
              <a:t>139338 </a:t>
            </a:r>
            <a:r>
              <a:rPr lang="en-US" altLang="zh-CN" dirty="0">
                <a:solidFill>
                  <a:srgbClr val="000000"/>
                </a:solidFill>
                <a:latin typeface="Times New Roman" panose="02020603050405020304" pitchFamily="18" charset="0"/>
                <a:cs typeface="Times New Roman" panose="02020603050405020304" pitchFamily="18" charset="0"/>
              </a:rPr>
              <a:t>(2025).</a:t>
            </a:r>
          </a:p>
          <a:p>
            <a:r>
              <a:rPr lang="en-US" altLang="zh-CN" dirty="0">
                <a:solidFill>
                  <a:srgbClr val="000000"/>
                </a:solidFill>
                <a:latin typeface="Times New Roman" panose="02020603050405020304" pitchFamily="18" charset="0"/>
                <a:cs typeface="Times New Roman" panose="02020603050405020304" pitchFamily="18" charset="0"/>
              </a:rPr>
              <a:t>[3] Liu et al., Phys. Rev. C, accepted</a:t>
            </a:r>
            <a:r>
              <a:rPr lang="en-US" altLang="zh-CN" b="1"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(2025).</a:t>
            </a:r>
            <a:endParaRPr lang="zh-CN" altLang="en-US" dirty="0">
              <a:solidFill>
                <a:srgbClr val="000000"/>
              </a:solidFill>
              <a:latin typeface="Times New Roman" panose="02020603050405020304" pitchFamily="18" charset="0"/>
              <a:cs typeface="Times New Roman" panose="02020603050405020304" pitchFamily="18" charset="0"/>
            </a:endParaRPr>
          </a:p>
          <a:p>
            <a:r>
              <a:rPr lang="en-US" altLang="zh-CN" dirty="0">
                <a:solidFill>
                  <a:srgbClr val="000000"/>
                </a:solidFill>
                <a:latin typeface="Times New Roman" panose="02020603050405020304" pitchFamily="18" charset="0"/>
                <a:cs typeface="Times New Roman" panose="02020603050405020304" pitchFamily="18" charset="0"/>
              </a:rPr>
              <a:t>[4] Tian </a:t>
            </a:r>
            <a:r>
              <a:rPr lang="en-US" altLang="zh-CN" i="1" dirty="0">
                <a:solidFill>
                  <a:srgbClr val="000000"/>
                </a:solidFill>
                <a:latin typeface="Times New Roman" panose="02020603050405020304" pitchFamily="18" charset="0"/>
                <a:cs typeface="Times New Roman" panose="02020603050405020304" pitchFamily="18" charset="0"/>
              </a:rPr>
              <a:t>et al</a:t>
            </a:r>
            <a:r>
              <a:rPr lang="en-US" altLang="zh-CN" dirty="0">
                <a:solidFill>
                  <a:srgbClr val="000000"/>
                </a:solidFill>
                <a:latin typeface="Times New Roman" panose="02020603050405020304" pitchFamily="18" charset="0"/>
                <a:cs typeface="Times New Roman" panose="02020603050405020304" pitchFamily="18" charset="0"/>
              </a:rPr>
              <a:t>., Phys. Lett. B </a:t>
            </a:r>
            <a:r>
              <a:rPr lang="zh-CN" altLang="en-US" b="1" dirty="0">
                <a:solidFill>
                  <a:srgbClr val="000000"/>
                </a:solidFill>
                <a:latin typeface="Times New Roman" panose="02020603050405020304" pitchFamily="18" charset="0"/>
                <a:cs typeface="Times New Roman" panose="02020603050405020304" pitchFamily="18" charset="0"/>
              </a:rPr>
              <a:t>855</a:t>
            </a:r>
            <a:r>
              <a:rPr lang="en-US" altLang="zh-CN" dirty="0">
                <a:solidFill>
                  <a:srgbClr val="000000"/>
                </a:solidFill>
                <a:latin typeface="Times New Roman" panose="02020603050405020304" pitchFamily="18" charset="0"/>
                <a:cs typeface="Times New Roman" panose="02020603050405020304" pitchFamily="18" charset="0"/>
              </a:rPr>
              <a:t>, </a:t>
            </a:r>
            <a:r>
              <a:rPr lang="zh-CN" altLang="en-US" dirty="0">
                <a:solidFill>
                  <a:srgbClr val="000000"/>
                </a:solidFill>
                <a:latin typeface="Times New Roman" panose="02020603050405020304" pitchFamily="18" charset="0"/>
                <a:cs typeface="Times New Roman" panose="02020603050405020304" pitchFamily="18" charset="0"/>
              </a:rPr>
              <a:t>138816 </a:t>
            </a:r>
            <a:r>
              <a:rPr lang="en-US" altLang="zh-CN" dirty="0">
                <a:solidFill>
                  <a:srgbClr val="000000"/>
                </a:solidFill>
                <a:latin typeface="Times New Roman" panose="02020603050405020304" pitchFamily="18" charset="0"/>
                <a:cs typeface="Times New Roman" panose="02020603050405020304" pitchFamily="18" charset="0"/>
              </a:rPr>
              <a:t>(2024).</a:t>
            </a:r>
            <a:endParaRPr lang="zh-CN" altLang="en-US"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4984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extLst>
    <p:ext uri="{E180D4A7-C9FB-4DFB-919C-405C955672EB}">
      <p14:showEvtLst xmlns:p14="http://schemas.microsoft.com/office/powerpoint/2010/main">
        <p14:playEvt time="392" objId="15"/>
        <p14:stopEvt time="1000" objId="1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4B103-F5AE-14E8-EB3E-E3F80F7B2F71}"/>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E403FF80-7D84-4C8F-0C64-A774479C8259}"/>
              </a:ext>
            </a:extLst>
          </p:cNvPr>
          <p:cNvSpPr txBox="1"/>
          <p:nvPr/>
        </p:nvSpPr>
        <p:spPr>
          <a:xfrm>
            <a:off x="282593" y="77813"/>
            <a:ext cx="5666936"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rPr>
              <a:t>控制神经网络引导的能量变分计算</a:t>
            </a:r>
            <a:endParaRPr lang="en-US" altLang="en-US" sz="2800" b="1" dirty="0">
              <a:latin typeface="Kaiti SC" panose="02010600040101010101" pitchFamily="2" charset="-122"/>
              <a:ea typeface="Kaiti SC" panose="02010600040101010101" pitchFamily="2" charset="-122"/>
              <a:cs typeface="Times New Roman" panose="02020603050405020304" pitchFamily="18" charset="0"/>
            </a:endParaRPr>
          </a:p>
        </p:txBody>
      </p:sp>
      <p:cxnSp>
        <p:nvCxnSpPr>
          <p:cNvPr id="5" name="直线连接符 4">
            <a:extLst>
              <a:ext uri="{FF2B5EF4-FFF2-40B4-BE49-F238E27FC236}">
                <a16:creationId xmlns:a16="http://schemas.microsoft.com/office/drawing/2014/main" id="{A5B2150C-BD0B-ED4B-026E-843645689451}"/>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AB369D34-D4E9-480A-A07E-A236681D9D4E}"/>
              </a:ext>
            </a:extLst>
          </p:cNvPr>
          <p:cNvPicPr>
            <a:picLocks noChangeAspect="1"/>
          </p:cNvPicPr>
          <p:nvPr/>
        </p:nvPicPr>
        <p:blipFill>
          <a:blip r:embed="rId2"/>
          <a:stretch>
            <a:fillRect/>
          </a:stretch>
        </p:blipFill>
        <p:spPr>
          <a:xfrm>
            <a:off x="206720" y="4968210"/>
            <a:ext cx="2399688" cy="1799766"/>
          </a:xfrm>
          <a:prstGeom prst="rect">
            <a:avLst/>
          </a:prstGeom>
        </p:spPr>
      </p:pic>
      <p:pic>
        <p:nvPicPr>
          <p:cNvPr id="7" name="图片 6">
            <a:extLst>
              <a:ext uri="{FF2B5EF4-FFF2-40B4-BE49-F238E27FC236}">
                <a16:creationId xmlns:a16="http://schemas.microsoft.com/office/drawing/2014/main" id="{EFF9BD52-B1B5-8E46-B698-E51683CDBE7F}"/>
              </a:ext>
            </a:extLst>
          </p:cNvPr>
          <p:cNvPicPr>
            <a:picLocks noChangeAspect="1"/>
          </p:cNvPicPr>
          <p:nvPr/>
        </p:nvPicPr>
        <p:blipFill>
          <a:blip r:embed="rId3"/>
          <a:stretch>
            <a:fillRect/>
          </a:stretch>
        </p:blipFill>
        <p:spPr>
          <a:xfrm>
            <a:off x="2298991" y="4985141"/>
            <a:ext cx="2399688" cy="1799766"/>
          </a:xfrm>
          <a:prstGeom prst="rect">
            <a:avLst/>
          </a:prstGeom>
        </p:spPr>
      </p:pic>
      <p:pic>
        <p:nvPicPr>
          <p:cNvPr id="8" name="图片 7">
            <a:extLst>
              <a:ext uri="{FF2B5EF4-FFF2-40B4-BE49-F238E27FC236}">
                <a16:creationId xmlns:a16="http://schemas.microsoft.com/office/drawing/2014/main" id="{2D60ED01-3767-801E-CAFB-92A3E42D4AC4}"/>
              </a:ext>
            </a:extLst>
          </p:cNvPr>
          <p:cNvPicPr>
            <a:picLocks noChangeAspect="1"/>
          </p:cNvPicPr>
          <p:nvPr/>
        </p:nvPicPr>
        <p:blipFill>
          <a:blip r:embed="rId4"/>
          <a:stretch>
            <a:fillRect/>
          </a:stretch>
        </p:blipFill>
        <p:spPr>
          <a:xfrm>
            <a:off x="4351840" y="4985141"/>
            <a:ext cx="2399688" cy="1799766"/>
          </a:xfrm>
          <a:prstGeom prst="rect">
            <a:avLst/>
          </a:prstGeom>
        </p:spPr>
      </p:pic>
      <p:pic>
        <p:nvPicPr>
          <p:cNvPr id="9" name="图片 8">
            <a:extLst>
              <a:ext uri="{FF2B5EF4-FFF2-40B4-BE49-F238E27FC236}">
                <a16:creationId xmlns:a16="http://schemas.microsoft.com/office/drawing/2014/main" id="{BEF285B0-B1B2-0CBD-5847-F8D22C60BF6C}"/>
              </a:ext>
            </a:extLst>
          </p:cNvPr>
          <p:cNvPicPr>
            <a:picLocks noChangeAspect="1"/>
          </p:cNvPicPr>
          <p:nvPr/>
        </p:nvPicPr>
        <p:blipFill>
          <a:blip r:embed="rId5"/>
          <a:stretch>
            <a:fillRect/>
          </a:stretch>
        </p:blipFill>
        <p:spPr>
          <a:xfrm>
            <a:off x="6499149" y="5002072"/>
            <a:ext cx="2399688" cy="1799766"/>
          </a:xfrm>
          <a:prstGeom prst="rect">
            <a:avLst/>
          </a:prstGeom>
        </p:spPr>
      </p:pic>
      <p:pic>
        <p:nvPicPr>
          <p:cNvPr id="10" name="图片 9">
            <a:extLst>
              <a:ext uri="{FF2B5EF4-FFF2-40B4-BE49-F238E27FC236}">
                <a16:creationId xmlns:a16="http://schemas.microsoft.com/office/drawing/2014/main" id="{BDAAE3F4-46C8-DB7A-5D46-0045EFA66227}"/>
              </a:ext>
            </a:extLst>
          </p:cNvPr>
          <p:cNvPicPr>
            <a:picLocks noChangeAspect="1"/>
          </p:cNvPicPr>
          <p:nvPr/>
        </p:nvPicPr>
        <p:blipFill>
          <a:blip r:embed="rId6"/>
          <a:stretch>
            <a:fillRect/>
          </a:stretch>
        </p:blipFill>
        <p:spPr>
          <a:xfrm>
            <a:off x="270888" y="1354173"/>
            <a:ext cx="4728354" cy="2936649"/>
          </a:xfrm>
          <a:prstGeom prst="rect">
            <a:avLst/>
          </a:prstGeom>
        </p:spPr>
      </p:pic>
      <p:sp>
        <p:nvSpPr>
          <p:cNvPr id="11" name="文本框 10">
            <a:extLst>
              <a:ext uri="{FF2B5EF4-FFF2-40B4-BE49-F238E27FC236}">
                <a16:creationId xmlns:a16="http://schemas.microsoft.com/office/drawing/2014/main" id="{DC0CB093-3ACB-560F-FA24-1E0FA1084950}"/>
              </a:ext>
            </a:extLst>
          </p:cNvPr>
          <p:cNvSpPr txBox="1"/>
          <p:nvPr/>
        </p:nvSpPr>
        <p:spPr>
          <a:xfrm>
            <a:off x="0" y="857813"/>
            <a:ext cx="4442242" cy="461665"/>
          </a:xfrm>
          <a:prstGeom prst="rect">
            <a:avLst/>
          </a:prstGeom>
          <a:noFill/>
        </p:spPr>
        <p:txBody>
          <a:bodyPr wrap="none" rtlCol="0">
            <a:spAutoFit/>
          </a:bodyPr>
          <a:lstStyle/>
          <a:p>
            <a:pPr marL="342900" indent="-342900">
              <a:buFont typeface="Wingdings" pitchFamily="2" charset="2"/>
              <a:buChar char="Ø"/>
            </a:pPr>
            <a:r>
              <a:rPr kumimoji="1" lang="zh-CN" altLang="en-US" sz="2400" b="1" dirty="0">
                <a:solidFill>
                  <a:srgbClr val="0070C0"/>
                </a:solidFill>
                <a:latin typeface="Times" pitchFamily="2" charset="0"/>
                <a:ea typeface="KaiTi" panose="02010609060101010101" pitchFamily="49" charset="-122"/>
              </a:rPr>
              <a:t>结团自由度（</a:t>
            </a:r>
            <a:r>
              <a:rPr kumimoji="1" lang="en-US" altLang="zh-CN" sz="2400" b="1" dirty="0">
                <a:solidFill>
                  <a:srgbClr val="0070C0"/>
                </a:solidFill>
                <a:latin typeface="Times" pitchFamily="2" charset="0"/>
                <a:ea typeface="KaiTi" panose="02010609060101010101" pitchFamily="49" charset="-122"/>
              </a:rPr>
              <a:t>Brink</a:t>
            </a:r>
            <a:r>
              <a:rPr kumimoji="1" lang="zh-CN" altLang="en-US" sz="2400" b="1" dirty="0">
                <a:solidFill>
                  <a:srgbClr val="0070C0"/>
                </a:solidFill>
                <a:latin typeface="Times" pitchFamily="2" charset="0"/>
                <a:ea typeface="KaiTi" panose="02010609060101010101" pitchFamily="49" charset="-122"/>
              </a:rPr>
              <a:t>波函数）</a:t>
            </a:r>
          </a:p>
        </p:txBody>
      </p:sp>
      <p:sp>
        <p:nvSpPr>
          <p:cNvPr id="12" name="文本框 11">
            <a:extLst>
              <a:ext uri="{FF2B5EF4-FFF2-40B4-BE49-F238E27FC236}">
                <a16:creationId xmlns:a16="http://schemas.microsoft.com/office/drawing/2014/main" id="{3EBD84F6-72C0-917F-7065-E8D372964621}"/>
              </a:ext>
            </a:extLst>
          </p:cNvPr>
          <p:cNvSpPr txBox="1"/>
          <p:nvPr/>
        </p:nvSpPr>
        <p:spPr>
          <a:xfrm>
            <a:off x="46470" y="4420306"/>
            <a:ext cx="4408579" cy="461665"/>
          </a:xfrm>
          <a:prstGeom prst="rect">
            <a:avLst/>
          </a:prstGeom>
          <a:noFill/>
        </p:spPr>
        <p:txBody>
          <a:bodyPr wrap="none" rtlCol="0">
            <a:spAutoFit/>
          </a:bodyPr>
          <a:lstStyle/>
          <a:p>
            <a:pPr marL="342900" indent="-342900">
              <a:buFont typeface="Wingdings" pitchFamily="2" charset="2"/>
              <a:buChar char="Ø"/>
            </a:pPr>
            <a:r>
              <a:rPr kumimoji="1" lang="zh-CN" altLang="en-US" sz="2400" b="1" dirty="0">
                <a:solidFill>
                  <a:srgbClr val="0070C0"/>
                </a:solidFill>
                <a:latin typeface="Times" pitchFamily="2" charset="0"/>
                <a:ea typeface="KaiTi" panose="02010609060101010101" pitchFamily="49" charset="-122"/>
              </a:rPr>
              <a:t>核子自由度（</a:t>
            </a:r>
            <a:r>
              <a:rPr kumimoji="1" lang="en-US" altLang="zh-CN" sz="2400" b="1" dirty="0">
                <a:solidFill>
                  <a:srgbClr val="0070C0"/>
                </a:solidFill>
                <a:latin typeface="Times" pitchFamily="2" charset="0"/>
                <a:ea typeface="KaiTi" panose="02010609060101010101" pitchFamily="49" charset="-122"/>
              </a:rPr>
              <a:t>AMD</a:t>
            </a:r>
            <a:r>
              <a:rPr kumimoji="1" lang="zh-CN" altLang="en-US" sz="2400" b="1" dirty="0">
                <a:solidFill>
                  <a:srgbClr val="0070C0"/>
                </a:solidFill>
                <a:latin typeface="Times" pitchFamily="2" charset="0"/>
                <a:ea typeface="KaiTi" panose="02010609060101010101" pitchFamily="49" charset="-122"/>
              </a:rPr>
              <a:t>波函数）</a:t>
            </a:r>
          </a:p>
        </p:txBody>
      </p:sp>
      <p:pic>
        <p:nvPicPr>
          <p:cNvPr id="13" name="图片 12">
            <a:extLst>
              <a:ext uri="{FF2B5EF4-FFF2-40B4-BE49-F238E27FC236}">
                <a16:creationId xmlns:a16="http://schemas.microsoft.com/office/drawing/2014/main" id="{44AF40A2-388B-A460-B949-F01F70FAFF75}"/>
              </a:ext>
            </a:extLst>
          </p:cNvPr>
          <p:cNvPicPr>
            <a:picLocks noChangeAspect="1"/>
          </p:cNvPicPr>
          <p:nvPr/>
        </p:nvPicPr>
        <p:blipFill>
          <a:blip r:embed="rId7"/>
          <a:stretch>
            <a:fillRect/>
          </a:stretch>
        </p:blipFill>
        <p:spPr>
          <a:xfrm>
            <a:off x="5422233" y="2169404"/>
            <a:ext cx="6337166" cy="1755258"/>
          </a:xfrm>
          <a:prstGeom prst="rect">
            <a:avLst/>
          </a:prstGeom>
        </p:spPr>
      </p:pic>
      <p:sp>
        <p:nvSpPr>
          <p:cNvPr id="14" name="文本框 13">
            <a:extLst>
              <a:ext uri="{FF2B5EF4-FFF2-40B4-BE49-F238E27FC236}">
                <a16:creationId xmlns:a16="http://schemas.microsoft.com/office/drawing/2014/main" id="{B89745FA-D05B-A53A-CE13-1D9B006A1DA0}"/>
              </a:ext>
            </a:extLst>
          </p:cNvPr>
          <p:cNvSpPr txBox="1"/>
          <p:nvPr/>
        </p:nvSpPr>
        <p:spPr>
          <a:xfrm>
            <a:off x="4999242" y="4091362"/>
            <a:ext cx="7254759" cy="276999"/>
          </a:xfrm>
          <a:prstGeom prst="rect">
            <a:avLst/>
          </a:prstGeom>
          <a:noFill/>
        </p:spPr>
        <p:txBody>
          <a:bodyPr wrap="square">
            <a:spAutoFit/>
          </a:bodyPr>
          <a:lstStyle/>
          <a:p>
            <a:r>
              <a:rPr lang="en-US" altLang="zh-CN" sz="1200" dirty="0">
                <a:solidFill>
                  <a:srgbClr val="C00000"/>
                </a:solidFill>
                <a:latin typeface="Times New Roman" panose="02020603050405020304" pitchFamily="18" charset="0"/>
                <a:ea typeface="宋体" panose="02010600030101010101" pitchFamily="2" charset="-122"/>
              </a:rPr>
              <a:t>[2]</a:t>
            </a:r>
            <a:r>
              <a:rPr lang="en" altLang="zh-CN" sz="1200" b="0" i="0" dirty="0">
                <a:solidFill>
                  <a:srgbClr val="222222"/>
                </a:solidFill>
                <a:effectLst/>
                <a:latin typeface="Arial" panose="020B0604020202020204" pitchFamily="34" charset="0"/>
              </a:rPr>
              <a:t> </a:t>
            </a:r>
            <a:r>
              <a:rPr lang="en" altLang="zh-CN" sz="1200" b="0" i="0" dirty="0" err="1">
                <a:solidFill>
                  <a:srgbClr val="222222"/>
                </a:solidFill>
                <a:effectLst/>
                <a:latin typeface="Arial" panose="020B0604020202020204" pitchFamily="34" charset="0"/>
              </a:rPr>
              <a:t>Itagaki</a:t>
            </a:r>
            <a:r>
              <a:rPr lang="en" altLang="zh-CN" sz="1200" b="0" i="0" dirty="0">
                <a:solidFill>
                  <a:srgbClr val="222222"/>
                </a:solidFill>
                <a:effectLst/>
                <a:latin typeface="Arial" panose="020B0604020202020204" pitchFamily="34" charset="0"/>
              </a:rPr>
              <a:t> N, Okabe S. Molecular orbital structures in 10Be[J]. Physical Review C, 2000, 61(4): 044306.</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AE98F2F3-27F0-243F-EF37-4ED0A038C2E2}"/>
                  </a:ext>
                </a:extLst>
              </p:cNvPr>
              <p:cNvSpPr txBox="1"/>
              <p:nvPr/>
            </p:nvSpPr>
            <p:spPr>
              <a:xfrm>
                <a:off x="5098972" y="1084789"/>
                <a:ext cx="7093028" cy="884473"/>
              </a:xfrm>
              <a:prstGeom prst="rect">
                <a:avLst/>
              </a:prstGeom>
              <a:noFill/>
            </p:spPr>
            <p:txBody>
              <a:bodyPr wrap="square" rtlCol="0">
                <a:spAutoFit/>
              </a:bodyPr>
              <a:lstStyle/>
              <a:p>
                <a:pPr marL="285750" indent="-285750">
                  <a:lnSpc>
                    <a:spcPct val="150000"/>
                  </a:lnSpc>
                  <a:buFont typeface="Wingdings" pitchFamily="2" charset="2"/>
                  <a:buChar char="Ø"/>
                </a:pPr>
                <a:r>
                  <a:rPr kumimoji="1" lang="zh-CN" altLang="en-US" b="1" dirty="0">
                    <a:solidFill>
                      <a:srgbClr val="267AFF"/>
                    </a:solidFill>
                    <a:latin typeface="Kaiti SC" panose="02010600040101010101" pitchFamily="2" charset="-122"/>
                    <a:ea typeface="Kaiti SC" panose="02010600040101010101" pitchFamily="2" charset="-122"/>
                  </a:rPr>
                  <a:t>蓝色曲线</a:t>
                </a:r>
                <a:r>
                  <a:rPr kumimoji="1" lang="zh-CN" altLang="en-US" dirty="0">
                    <a:latin typeface="Kaiti SC" panose="02010600040101010101" pitchFamily="2" charset="-122"/>
                    <a:ea typeface="Kaiti SC" panose="02010600040101010101" pitchFamily="2" charset="-122"/>
                  </a:rPr>
                  <a:t>：神经网络尝试新参数组合</a:t>
                </a:r>
                <a:r>
                  <a:rPr kumimoji="1" lang="en-US" altLang="zh-CN" dirty="0">
                    <a:latin typeface="Kaiti SC" panose="02010600040101010101" pitchFamily="2" charset="-122"/>
                    <a:ea typeface="Kaiti SC" panose="02010600040101010101" pitchFamily="2" charset="-122"/>
                  </a:rPr>
                  <a:t>(</a:t>
                </a:r>
                <a14:m>
                  <m:oMath xmlns:m="http://schemas.openxmlformats.org/officeDocument/2006/math">
                    <m:sSubSup>
                      <m:sSubSupPr>
                        <m:ctrlPr>
                          <a:rPr lang="zh-CN" altLang="en-US" b="0" i="1" smtClean="0">
                            <a:solidFill>
                              <a:schemeClr val="tx1"/>
                            </a:solidFill>
                            <a:latin typeface="Cambria Math" panose="02040503050406030204" pitchFamily="18" charset="0"/>
                          </a:rPr>
                        </m:ctrlPr>
                      </m:sSubSupPr>
                      <m:e>
                        <m:r>
                          <a:rPr lang="en-US" altLang="zh-CN" b="1" i="1" smtClean="0">
                            <a:solidFill>
                              <a:schemeClr val="tx1"/>
                            </a:solidFill>
                            <a:latin typeface="Cambria Math" panose="02040503050406030204" pitchFamily="18" charset="0"/>
                          </a:rPr>
                          <m:t>𝑹</m:t>
                        </m:r>
                      </m:e>
                      <m:sub>
                        <m:r>
                          <a:rPr lang="en-US" altLang="zh-CN" b="0" i="1" smtClean="0">
                            <a:solidFill>
                              <a:schemeClr val="tx1"/>
                            </a:solidFill>
                            <a:latin typeface="Cambria Math" panose="02040503050406030204" pitchFamily="18" charset="0"/>
                          </a:rPr>
                          <m:t> </m:t>
                        </m:r>
                      </m:sub>
                      <m:sup>
                        <m:r>
                          <a:rPr lang="zh-CN" altLang="en-US" b="0" i="0">
                            <a:solidFill>
                              <a:schemeClr val="tx1"/>
                            </a:solidFill>
                            <a:latin typeface="Cambria Math" panose="02040503050406030204" pitchFamily="18" charset="0"/>
                          </a:rPr>
                          <m:t>′</m:t>
                        </m:r>
                      </m:sup>
                    </m:sSubSup>
                  </m:oMath>
                </a14:m>
                <a:r>
                  <a:rPr kumimoji="1" lang="en-US" altLang="zh-CN" dirty="0">
                    <a:latin typeface="Kaiti SC" panose="02010600040101010101" pitchFamily="2" charset="-122"/>
                    <a:ea typeface="Kaiti SC" panose="02010600040101010101" pitchFamily="2" charset="-122"/>
                  </a:rPr>
                  <a:t>)</a:t>
                </a:r>
                <a:r>
                  <a:rPr kumimoji="1" lang="zh-CN" altLang="en-US" dirty="0">
                    <a:latin typeface="Kaiti SC" panose="02010600040101010101" pitchFamily="2" charset="-122"/>
                    <a:ea typeface="Kaiti SC" panose="02010600040101010101" pitchFamily="2" charset="-122"/>
                  </a:rPr>
                  <a:t>，同时学习量子态性质。</a:t>
                </a:r>
                <a:endParaRPr kumimoji="1" lang="en-US" altLang="zh-CN" dirty="0">
                  <a:latin typeface="Kaiti SC" panose="02010600040101010101" pitchFamily="2" charset="-122"/>
                  <a:ea typeface="Kaiti SC" panose="02010600040101010101" pitchFamily="2" charset="-122"/>
                </a:endParaRPr>
              </a:p>
              <a:p>
                <a:pPr marL="285750" indent="-285750">
                  <a:lnSpc>
                    <a:spcPct val="150000"/>
                  </a:lnSpc>
                  <a:buFont typeface="Wingdings" pitchFamily="2" charset="2"/>
                  <a:buChar char="Ø"/>
                </a:pPr>
                <a:r>
                  <a:rPr kumimoji="1" lang="zh-CN" altLang="en-US" b="1" dirty="0">
                    <a:solidFill>
                      <a:srgbClr val="FF0000"/>
                    </a:solidFill>
                    <a:latin typeface="Kaiti SC" panose="02010600040101010101" pitchFamily="2" charset="-122"/>
                    <a:ea typeface="Kaiti SC" panose="02010600040101010101" pitchFamily="2" charset="-122"/>
                  </a:rPr>
                  <a:t>红色曲线</a:t>
                </a:r>
                <a:r>
                  <a:rPr kumimoji="1" lang="zh-CN" altLang="en-US" dirty="0">
                    <a:latin typeface="Kaiti SC" panose="02010600040101010101" pitchFamily="2" charset="-122"/>
                    <a:ea typeface="Kaiti SC" panose="02010600040101010101" pitchFamily="2" charset="-122"/>
                  </a:rPr>
                  <a:t>：如能量</a:t>
                </a:r>
                <a:r>
                  <a:rPr kumimoji="1" lang="en-US" altLang="zh-CN" dirty="0">
                    <a:latin typeface="Kaiti SC" panose="02010600040101010101" pitchFamily="2" charset="-122"/>
                    <a:ea typeface="Kaiti SC" panose="02010600040101010101" pitchFamily="2" charset="-122"/>
                  </a:rPr>
                  <a:t>(</a:t>
                </a:r>
                <a14:m>
                  <m:oMath xmlns:m="http://schemas.openxmlformats.org/officeDocument/2006/math">
                    <m:sSubSup>
                      <m:sSubSupPr>
                        <m:ctrlPr>
                          <a:rPr lang="zh-CN" altLang="en-US" b="0" i="1" smtClean="0">
                            <a:solidFill>
                              <a:schemeClr val="tx1"/>
                            </a:solidFill>
                            <a:latin typeface="Cambria Math" panose="02040503050406030204" pitchFamily="18" charset="0"/>
                          </a:rPr>
                        </m:ctrlPr>
                      </m:sSubSupPr>
                      <m:e>
                        <m:r>
                          <a:rPr lang="en-US" altLang="zh-CN" b="1" i="1" smtClean="0">
                            <a:solidFill>
                              <a:schemeClr val="tx1"/>
                            </a:solidFill>
                            <a:latin typeface="Cambria Math" panose="02040503050406030204" pitchFamily="18" charset="0"/>
                          </a:rPr>
                          <m:t>𝑬</m:t>
                        </m:r>
                      </m:e>
                      <m:sub>
                        <m:r>
                          <a:rPr lang="en-US" altLang="zh-CN" b="0" i="1" smtClean="0">
                            <a:solidFill>
                              <a:schemeClr val="tx1"/>
                            </a:solidFill>
                            <a:latin typeface="Cambria Math" panose="02040503050406030204" pitchFamily="18" charset="0"/>
                          </a:rPr>
                          <m:t> </m:t>
                        </m:r>
                      </m:sub>
                      <m:sup>
                        <m:r>
                          <a:rPr lang="zh-CN" altLang="en-US" b="0" i="0">
                            <a:solidFill>
                              <a:schemeClr val="tx1"/>
                            </a:solidFill>
                            <a:latin typeface="Cambria Math" panose="02040503050406030204" pitchFamily="18" charset="0"/>
                          </a:rPr>
                          <m:t>′</m:t>
                        </m:r>
                      </m:sup>
                    </m:sSubSup>
                  </m:oMath>
                </a14:m>
                <a:r>
                  <a:rPr kumimoji="1" lang="en-US" altLang="zh-CN" dirty="0">
                    <a:latin typeface="Kaiti SC" panose="02010600040101010101" pitchFamily="2" charset="-122"/>
                    <a:ea typeface="Kaiti SC" panose="02010600040101010101" pitchFamily="2" charset="-122"/>
                  </a:rPr>
                  <a:t>)</a:t>
                </a:r>
                <a:r>
                  <a:rPr kumimoji="1" lang="zh-CN" altLang="en-US" dirty="0">
                    <a:latin typeface="Kaiti SC" panose="02010600040101010101" pitchFamily="2" charset="-122"/>
                    <a:ea typeface="Kaiti SC" panose="02010600040101010101" pitchFamily="2" charset="-122"/>
                  </a:rPr>
                  <a:t>更低，则接受新参数组合，直到能量收敛。</a:t>
                </a:r>
              </a:p>
            </p:txBody>
          </p:sp>
        </mc:Choice>
        <mc:Fallback xmlns="">
          <p:sp>
            <p:nvSpPr>
              <p:cNvPr id="15" name="文本框 14">
                <a:extLst>
                  <a:ext uri="{FF2B5EF4-FFF2-40B4-BE49-F238E27FC236}">
                    <a16:creationId xmlns:a16="http://schemas.microsoft.com/office/drawing/2014/main" id="{B9DAC4C8-8F0D-BD47-3CFA-454B3252F627}"/>
                  </a:ext>
                </a:extLst>
              </p:cNvPr>
              <p:cNvSpPr txBox="1">
                <a:spLocks noRot="1" noChangeAspect="1" noMove="1" noResize="1" noEditPoints="1" noAdjustHandles="1" noChangeArrowheads="1" noChangeShapeType="1" noTextEdit="1"/>
              </p:cNvSpPr>
              <p:nvPr/>
            </p:nvSpPr>
            <p:spPr>
              <a:xfrm>
                <a:off x="5098972" y="1084789"/>
                <a:ext cx="7093028" cy="884473"/>
              </a:xfrm>
              <a:prstGeom prst="rect">
                <a:avLst/>
              </a:prstGeom>
              <a:blipFill>
                <a:blip r:embed="rId8"/>
                <a:stretch>
                  <a:fillRect l="-536" b="-9859"/>
                </a:stretch>
              </a:blipFill>
            </p:spPr>
            <p:txBody>
              <a:bodyPr/>
              <a:lstStyle/>
              <a:p>
                <a:r>
                  <a:rPr lang="zh-CN" altLang="en-US">
                    <a:noFill/>
                  </a:rPr>
                  <a:t> </a:t>
                </a:r>
              </a:p>
            </p:txBody>
          </p:sp>
        </mc:Fallback>
      </mc:AlternateContent>
      <p:pic>
        <p:nvPicPr>
          <p:cNvPr id="16" name="图形 15">
            <a:extLst>
              <a:ext uri="{FF2B5EF4-FFF2-40B4-BE49-F238E27FC236}">
                <a16:creationId xmlns:a16="http://schemas.microsoft.com/office/drawing/2014/main" id="{CEBAD64C-9ACA-2306-7C90-CB02F446E4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22330" y="2155034"/>
            <a:ext cx="1902725" cy="1418698"/>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6E2E79C6-A88F-7A89-D3B3-A4D854A1777E}"/>
                  </a:ext>
                </a:extLst>
              </p:cNvPr>
              <p:cNvSpPr txBox="1"/>
              <p:nvPr/>
            </p:nvSpPr>
            <p:spPr>
              <a:xfrm>
                <a:off x="8898837" y="5418159"/>
                <a:ext cx="3180903" cy="1015663"/>
              </a:xfrm>
              <a:prstGeom prst="rect">
                <a:avLst/>
              </a:prstGeom>
              <a:noFill/>
            </p:spPr>
            <p:txBody>
              <a:bodyPr wrap="square">
                <a:spAutoFit/>
              </a:bodyPr>
              <a:lstStyle/>
              <a:p>
                <a:pPr algn="ctr"/>
                <a:r>
                  <a:rPr lang="zh-CN" altLang="en-US" sz="2000" b="1" dirty="0">
                    <a:solidFill>
                      <a:schemeClr val="tx1"/>
                    </a:solidFill>
                    <a:latin typeface="Times New Roman" panose="02020603050405020304" pitchFamily="18" charset="0"/>
                    <a:ea typeface="宋体" panose="02010600030101010101" pitchFamily="2" charset="-122"/>
                  </a:rPr>
                  <a:t>控制网络实现能量变分，自动产生</a:t>
                </a:r>
                <a14:m>
                  <m:oMath xmlns:m="http://schemas.openxmlformats.org/officeDocument/2006/math">
                    <m:sPre>
                      <m:sPrePr>
                        <m:ctrlPr>
                          <a:rPr lang="en" altLang="zh-CN" sz="2000" i="1" dirty="0"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ctrlPr>
                      </m:sPrePr>
                      <m:sub>
                        <m:r>
                          <a:rPr lang="zh-CN" altLang="en-US" sz="2000" dirty="0">
                            <a:solidFill>
                              <a:schemeClr val="tx1"/>
                            </a:solidFill>
                            <a:latin typeface="Cambria Math" panose="02040503050406030204" pitchFamily="18" charset="0"/>
                            <a:ea typeface="DengXian" panose="02010600030101010101" pitchFamily="2" charset="-122"/>
                            <a:cs typeface="Times New Roman" panose="02020603050405020304" pitchFamily="18" charset="0"/>
                          </a:rPr>
                          <m:t> </m:t>
                        </m:r>
                      </m:sub>
                      <m:sup>
                        <m:r>
                          <a:rPr lang="en-US" altLang="zh-CN" sz="2000" b="0" i="0" dirty="0"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8</m:t>
                        </m:r>
                      </m:sup>
                      <m:e>
                        <m:r>
                          <m:rPr>
                            <m:sty m:val="p"/>
                          </m:rPr>
                          <a:rPr lang="en-US" altLang="zh-CN" sz="2000" dirty="0">
                            <a:solidFill>
                              <a:schemeClr val="tx1"/>
                            </a:solidFill>
                            <a:latin typeface="Cambria Math" panose="02040503050406030204" pitchFamily="18" charset="0"/>
                            <a:ea typeface="DengXian" panose="02010600030101010101" pitchFamily="2" charset="-122"/>
                            <a:cs typeface="Times New Roman" panose="02020603050405020304" pitchFamily="18" charset="0"/>
                          </a:rPr>
                          <m:t>B</m:t>
                        </m:r>
                        <m:r>
                          <m:rPr>
                            <m:sty m:val="p"/>
                          </m:rPr>
                          <a:rPr lang="en-US" altLang="zh-CN" sz="2000" b="0" i="0" dirty="0"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e</m:t>
                        </m:r>
                      </m:e>
                    </m:sPre>
                  </m:oMath>
                </a14:m>
                <a:r>
                  <a:rPr lang="zh-CN" altLang="en-US" sz="2000" b="1" dirty="0">
                    <a:solidFill>
                      <a:schemeClr val="tx1"/>
                    </a:solidFill>
                    <a:latin typeface="Times New Roman" panose="02020603050405020304" pitchFamily="18" charset="0"/>
                    <a:ea typeface="宋体" panose="02010600030101010101" pitchFamily="2" charset="-122"/>
                  </a:rPr>
                  <a:t>原子核中</a:t>
                </a:r>
                <a:endParaRPr lang="en-US" altLang="zh-CN" sz="2000" b="1" dirty="0">
                  <a:solidFill>
                    <a:schemeClr val="tx1"/>
                  </a:solidFill>
                  <a:latin typeface="Times New Roman" panose="02020603050405020304" pitchFamily="18" charset="0"/>
                  <a:ea typeface="宋体" panose="02010600030101010101" pitchFamily="2" charset="-122"/>
                </a:endParaRPr>
              </a:p>
              <a:p>
                <a:pPr algn="ctr"/>
                <a:r>
                  <a:rPr lang="zh-CN" altLang="en-US" sz="2000" b="1" dirty="0">
                    <a:solidFill>
                      <a:srgbClr val="FF0000"/>
                    </a:solidFill>
                    <a:latin typeface="Times New Roman" panose="02020603050405020304" pitchFamily="18" charset="0"/>
                    <a:ea typeface="宋体" panose="02010600030101010101" pitchFamily="2" charset="-122"/>
                  </a:rPr>
                  <a:t>双</a:t>
                </a:r>
                <a14:m>
                  <m:oMath xmlns:m="http://schemas.openxmlformats.org/officeDocument/2006/math">
                    <m:r>
                      <a:rPr lang="zh-CN" altLang="en-US" sz="2000" b="1" i="1" dirty="0">
                        <a:solidFill>
                          <a:srgbClr val="FF0000"/>
                        </a:solidFill>
                        <a:latin typeface="Cambria Math" panose="02040503050406030204" pitchFamily="18" charset="0"/>
                        <a:ea typeface="宋体" panose="02010600030101010101" pitchFamily="2" charset="-122"/>
                      </a:rPr>
                      <m:t>𝜶</m:t>
                    </m:r>
                  </m:oMath>
                </a14:m>
                <a:r>
                  <a:rPr lang="zh-CN" altLang="en-US" sz="2000" b="1" dirty="0">
                    <a:solidFill>
                      <a:srgbClr val="FF0000"/>
                    </a:solidFill>
                    <a:latin typeface="Times New Roman" panose="02020603050405020304" pitchFamily="18" charset="0"/>
                    <a:ea typeface="宋体" panose="02010600030101010101" pitchFamily="2" charset="-122"/>
                  </a:rPr>
                  <a:t>结团结构</a:t>
                </a:r>
              </a:p>
            </p:txBody>
          </p:sp>
        </mc:Choice>
        <mc:Fallback xmlns="">
          <p:sp>
            <p:nvSpPr>
              <p:cNvPr id="17" name="文本框 16">
                <a:extLst>
                  <a:ext uri="{FF2B5EF4-FFF2-40B4-BE49-F238E27FC236}">
                    <a16:creationId xmlns:a16="http://schemas.microsoft.com/office/drawing/2014/main" id="{8E1A8D03-57F9-B3FA-4E2D-79614400ED85}"/>
                  </a:ext>
                </a:extLst>
              </p:cNvPr>
              <p:cNvSpPr txBox="1">
                <a:spLocks noRot="1" noChangeAspect="1" noMove="1" noResize="1" noEditPoints="1" noAdjustHandles="1" noChangeArrowheads="1" noChangeShapeType="1" noTextEdit="1"/>
              </p:cNvSpPr>
              <p:nvPr/>
            </p:nvSpPr>
            <p:spPr>
              <a:xfrm>
                <a:off x="8898837" y="5418159"/>
                <a:ext cx="3180903" cy="1015663"/>
              </a:xfrm>
              <a:prstGeom prst="rect">
                <a:avLst/>
              </a:prstGeom>
              <a:blipFill>
                <a:blip r:embed="rId11"/>
                <a:stretch>
                  <a:fillRect t="-3704" b="-86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DF3A981F-5F7F-202F-40DF-DC714B6C727A}"/>
                  </a:ext>
                </a:extLst>
              </p:cNvPr>
              <p:cNvSpPr txBox="1"/>
              <p:nvPr/>
            </p:nvSpPr>
            <p:spPr>
              <a:xfrm>
                <a:off x="9314547" y="71786"/>
                <a:ext cx="2939454" cy="5292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zh-CN" sz="2800" i="0" smtClean="0">
                          <a:solidFill>
                            <a:schemeClr val="tx1"/>
                          </a:solidFill>
                          <a:latin typeface="Cambria Math" panose="02040503050406030204" pitchFamily="18" charset="0"/>
                        </a:rPr>
                        <m:t>Loss</m:t>
                      </m:r>
                      <m:r>
                        <a:rPr kumimoji="1" lang="en-US" altLang="zh-CN" sz="2800" b="0" i="0" smtClean="0">
                          <a:solidFill>
                            <a:schemeClr val="tx1"/>
                          </a:solidFill>
                          <a:latin typeface="Cambria Math" panose="02040503050406030204" pitchFamily="18" charset="0"/>
                        </a:rPr>
                        <m:t>_1</m:t>
                      </m:r>
                      <m:r>
                        <a:rPr kumimoji="1" lang="en-US" altLang="zh-CN" sz="2800" i="1">
                          <a:solidFill>
                            <a:schemeClr val="tx1"/>
                          </a:solidFill>
                          <a:latin typeface="Cambria Math" panose="02040503050406030204" pitchFamily="18" charset="0"/>
                        </a:rPr>
                        <m:t>= </m:t>
                      </m:r>
                      <m:r>
                        <a:rPr kumimoji="1" lang="en-US" altLang="zh-CN" sz="2800" i="1" smtClean="0">
                          <a:solidFill>
                            <a:srgbClr val="FF0000"/>
                          </a:solidFill>
                          <a:latin typeface="Cambria Math" panose="02040503050406030204" pitchFamily="18" charset="0"/>
                          <a:ea typeface="Cambria Math" panose="02040503050406030204" pitchFamily="18" charset="0"/>
                        </a:rPr>
                        <m:t>𝛽</m:t>
                      </m:r>
                      <m:sSup>
                        <m:sSupPr>
                          <m:ctrlPr>
                            <a:rPr kumimoji="1" lang="en-US" altLang="zh-CN" sz="2800" i="1">
                              <a:solidFill>
                                <a:srgbClr val="FF0000"/>
                              </a:solidFill>
                              <a:latin typeface="Cambria Math" panose="02040503050406030204" pitchFamily="18" charset="0"/>
                            </a:rPr>
                          </m:ctrlPr>
                        </m:sSupPr>
                        <m:e>
                          <m:r>
                            <m:rPr>
                              <m:brk m:alnAt="23"/>
                            </m:rPr>
                            <a:rPr kumimoji="1" lang="en-US" altLang="zh-CN" sz="2800" i="1">
                              <a:solidFill>
                                <a:srgbClr val="FF0000"/>
                              </a:solidFill>
                              <a:latin typeface="Cambria Math" panose="02040503050406030204" pitchFamily="18" charset="0"/>
                            </a:rPr>
                            <m:t>𝐸</m:t>
                          </m:r>
                        </m:e>
                        <m:sup>
                          <m:r>
                            <a:rPr kumimoji="1" lang="en-US" altLang="zh-CN" sz="2800" i="1">
                              <a:solidFill>
                                <a:srgbClr val="FF0000"/>
                              </a:solidFill>
                              <a:latin typeface="Cambria Math" panose="02040503050406030204" pitchFamily="18" charset="0"/>
                            </a:rPr>
                            <m:t>′</m:t>
                          </m:r>
                        </m:sup>
                      </m:sSup>
                    </m:oMath>
                  </m:oMathPara>
                </a14:m>
                <a:endParaRPr kumimoji="1" lang="zh-CN" altLang="en-US" sz="2800" dirty="0">
                  <a:solidFill>
                    <a:schemeClr val="tx1"/>
                  </a:solidFill>
                </a:endParaRPr>
              </a:p>
            </p:txBody>
          </p:sp>
        </mc:Choice>
        <mc:Fallback xmlns="">
          <p:sp>
            <p:nvSpPr>
              <p:cNvPr id="18" name="文本框 17">
                <a:extLst>
                  <a:ext uri="{FF2B5EF4-FFF2-40B4-BE49-F238E27FC236}">
                    <a16:creationId xmlns:a16="http://schemas.microsoft.com/office/drawing/2014/main" id="{96ED1D0F-D6D6-0531-8024-2898A83E5F9E}"/>
                  </a:ext>
                </a:extLst>
              </p:cNvPr>
              <p:cNvSpPr txBox="1">
                <a:spLocks noRot="1" noChangeAspect="1" noMove="1" noResize="1" noEditPoints="1" noAdjustHandles="1" noChangeArrowheads="1" noChangeShapeType="1" noTextEdit="1"/>
              </p:cNvSpPr>
              <p:nvPr/>
            </p:nvSpPr>
            <p:spPr>
              <a:xfrm>
                <a:off x="9314547" y="71786"/>
                <a:ext cx="2939454" cy="529247"/>
              </a:xfrm>
              <a:prstGeom prst="rect">
                <a:avLst/>
              </a:prstGeom>
              <a:blipFill>
                <a:blip r:embed="rId12"/>
                <a:stretch>
                  <a:fillRect b="-186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63232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638F34-B395-EFBF-1520-3E96DFE13F3C}"/>
              </a:ext>
            </a:extLst>
          </p:cNvPr>
          <p:cNvSpPr txBox="1"/>
          <p:nvPr/>
        </p:nvSpPr>
        <p:spPr>
          <a:xfrm>
            <a:off x="282593" y="77813"/>
            <a:ext cx="4134465"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sym typeface="KaiTi"/>
              </a:rPr>
              <a:t>多目标优化</a:t>
            </a:r>
            <a:r>
              <a:rPr lang="en-US" altLang="zh-CN" sz="2800" b="1" dirty="0">
                <a:latin typeface="Kaiti SC" panose="02010600040101010101" pitchFamily="2" charset="-122"/>
                <a:ea typeface="Kaiti SC" panose="02010600040101010101" pitchFamily="2" charset="-122"/>
                <a:cs typeface="Times New Roman" panose="02020603050405020304" pitchFamily="18" charset="0"/>
                <a:sym typeface="KaiTi"/>
              </a:rPr>
              <a:t>——</a:t>
            </a:r>
            <a:r>
              <a:rPr lang="zh-CN" altLang="en-US" sz="2800" b="1" dirty="0">
                <a:latin typeface="Kaiti SC" panose="02010600040101010101" pitchFamily="2" charset="-122"/>
                <a:ea typeface="Kaiti SC" panose="02010600040101010101" pitchFamily="2" charset="-122"/>
                <a:cs typeface="Times New Roman" panose="02020603050405020304" pitchFamily="18" charset="0"/>
                <a:sym typeface="KaiTi"/>
              </a:rPr>
              <a:t>实现效果</a:t>
            </a:r>
            <a:endParaRPr lang="en-US" altLang="en-US" sz="2800" b="1" dirty="0">
              <a:latin typeface="Kaiti SC" panose="02010600040101010101" pitchFamily="2" charset="-122"/>
              <a:ea typeface="Kaiti SC" panose="02010600040101010101" pitchFamily="2" charset="-122"/>
              <a:cs typeface="Times New Roman" panose="02020603050405020304" pitchFamily="18" charset="0"/>
              <a:sym typeface="KaiTi"/>
            </a:endParaRPr>
          </a:p>
        </p:txBody>
      </p:sp>
      <p:cxnSp>
        <p:nvCxnSpPr>
          <p:cNvPr id="5" name="直线连接符 4">
            <a:extLst>
              <a:ext uri="{FF2B5EF4-FFF2-40B4-BE49-F238E27FC236}">
                <a16:creationId xmlns:a16="http://schemas.microsoft.com/office/drawing/2014/main" id="{1691A0E4-FC9E-FC07-2E86-4035A34DAC56}"/>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D5D2ECD6-1C05-EF69-5293-1F045AD4F976}"/>
                  </a:ext>
                </a:extLst>
              </p:cNvPr>
              <p:cNvSpPr txBox="1"/>
              <p:nvPr/>
            </p:nvSpPr>
            <p:spPr>
              <a:xfrm>
                <a:off x="350733" y="851717"/>
                <a:ext cx="8454599" cy="591637"/>
              </a:xfrm>
              <a:prstGeom prst="rect">
                <a:avLst/>
              </a:prstGeom>
              <a:noFill/>
            </p:spPr>
            <p:txBody>
              <a:bodyPr wrap="square">
                <a:spAutoFit/>
              </a:bodyPr>
              <a:lstStyle/>
              <a:p>
                <a:r>
                  <a:rPr lang="en-US" altLang="zh-CN" sz="2400" dirty="0">
                    <a:solidFill>
                      <a:schemeClr val="tx1"/>
                    </a:solidFill>
                    <a:latin typeface="Candara" panose="020E0502030303020204" pitchFamily="34" charset="0"/>
                  </a:rPr>
                  <a:t>Loss=</a:t>
                </a:r>
                <a:r>
                  <a:rPr kumimoji="1" lang="en-US" altLang="zh-CN" sz="2400" dirty="0">
                    <a:solidFill>
                      <a:schemeClr val="tx1"/>
                    </a:solidFill>
                  </a:rPr>
                  <a:t> </a:t>
                </a:r>
                <a14:m>
                  <m:oMath xmlns:m="http://schemas.openxmlformats.org/officeDocument/2006/math">
                    <m:r>
                      <a:rPr lang="en-US" altLang="zh-CN" sz="2400" b="0">
                        <a:solidFill>
                          <a:schemeClr val="tx1"/>
                        </a:solidFill>
                        <a:latin typeface="Cambria Math" panose="02040503050406030204" pitchFamily="18" charset="0"/>
                      </a:rPr>
                      <m:t> </m:t>
                    </m:r>
                    <m:r>
                      <a:rPr lang="en-US" altLang="zh-CN" sz="2400" b="0" i="1">
                        <a:solidFill>
                          <a:schemeClr val="tx1"/>
                        </a:solidFill>
                        <a:latin typeface="Cambria Math" panose="02040503050406030204" pitchFamily="18" charset="0"/>
                      </a:rPr>
                      <m:t>𝛽</m:t>
                    </m:r>
                    <m:sSup>
                      <m:sSupPr>
                        <m:ctrlPr>
                          <a:rPr lang="en-US" altLang="zh-CN" sz="2400" i="1">
                            <a:solidFill>
                              <a:schemeClr val="tx1"/>
                            </a:solidFill>
                            <a:latin typeface="Cambria Math" panose="02040503050406030204" pitchFamily="18" charset="0"/>
                          </a:rPr>
                        </m:ctrlPr>
                      </m:sSupPr>
                      <m:e>
                        <m:r>
                          <m:rPr>
                            <m:brk m:alnAt="23"/>
                          </m:rPr>
                          <a:rPr lang="en-US" altLang="zh-CN" sz="2400" b="0" i="1">
                            <a:solidFill>
                              <a:schemeClr val="tx1"/>
                            </a:solidFill>
                            <a:latin typeface="Cambria Math" panose="02040503050406030204" pitchFamily="18" charset="0"/>
                          </a:rPr>
                          <m:t>𝐸</m:t>
                        </m:r>
                      </m:e>
                      <m:sup>
                        <m:r>
                          <a:rPr lang="en-US" altLang="zh-CN" sz="2400" b="0">
                            <a:solidFill>
                              <a:schemeClr val="tx1"/>
                            </a:solidFill>
                            <a:latin typeface="Cambria Math" panose="02040503050406030204" pitchFamily="18" charset="0"/>
                          </a:rPr>
                          <m:t>′</m:t>
                        </m:r>
                      </m:sup>
                    </m:sSup>
                  </m:oMath>
                </a14:m>
                <a:r>
                  <a:rPr lang="en-US" altLang="zh-CN" sz="2400" dirty="0">
                    <a:solidFill>
                      <a:schemeClr val="tx1"/>
                    </a:solidFill>
                    <a:latin typeface="Candara" panose="020E0502030303020204" pitchFamily="34" charset="0"/>
                  </a:rPr>
                  <a:t>+ </a:t>
                </a:r>
                <a14:m>
                  <m:oMath xmlns:m="http://schemas.openxmlformats.org/officeDocument/2006/math">
                    <m:r>
                      <a:rPr lang="en-US" altLang="zh-CN" sz="2400" b="0" i="1">
                        <a:solidFill>
                          <a:schemeClr val="tx1"/>
                        </a:solidFill>
                        <a:latin typeface="Cambria Math" panose="02040503050406030204" pitchFamily="18" charset="0"/>
                      </a:rPr>
                      <m:t>𝛾</m:t>
                    </m:r>
                    <m:sSup>
                      <m:sSupPr>
                        <m:ctrlPr>
                          <a:rPr lang="en-US" altLang="zh-CN" sz="2400" i="1">
                            <a:solidFill>
                              <a:schemeClr val="tx1"/>
                            </a:solidFill>
                            <a:latin typeface="Cambria Math" panose="02040503050406030204" pitchFamily="18" charset="0"/>
                          </a:rPr>
                        </m:ctrlPr>
                      </m:sSupPr>
                      <m:e>
                        <m:d>
                          <m:dPr>
                            <m:ctrlPr>
                              <a:rPr lang="en-US" altLang="zh-CN" sz="2400" i="1">
                                <a:solidFill>
                                  <a:schemeClr val="tx1"/>
                                </a:solidFill>
                                <a:latin typeface="Cambria Math" panose="02040503050406030204" pitchFamily="18" charset="0"/>
                              </a:rPr>
                            </m:ctrlPr>
                          </m:dPr>
                          <m:e>
                            <m:sSup>
                              <m:sSupPr>
                                <m:ctrlPr>
                                  <a:rPr lang="en-US" altLang="zh-CN" sz="2400" i="1">
                                    <a:solidFill>
                                      <a:schemeClr val="tx1"/>
                                    </a:solidFill>
                                    <a:latin typeface="Cambria Math" panose="02040503050406030204" pitchFamily="18" charset="0"/>
                                  </a:rPr>
                                </m:ctrlPr>
                              </m:sSupPr>
                              <m:e>
                                <m:r>
                                  <a:rPr lang="en-US" altLang="zh-CN" sz="2400" b="0" i="1">
                                    <a:solidFill>
                                      <a:schemeClr val="tx1"/>
                                    </a:solidFill>
                                    <a:latin typeface="Cambria Math" panose="02040503050406030204" pitchFamily="18" charset="0"/>
                                  </a:rPr>
                                  <m:t>𝑟</m:t>
                                </m:r>
                              </m:e>
                              <m:sup>
                                <m:r>
                                  <a:rPr lang="en-US" altLang="zh-CN" sz="2400" b="0" i="1">
                                    <a:solidFill>
                                      <a:schemeClr val="tx1"/>
                                    </a:solidFill>
                                    <a:latin typeface="Cambria Math" panose="02040503050406030204" pitchFamily="18" charset="0"/>
                                  </a:rPr>
                                  <m:t>2</m:t>
                                </m:r>
                              </m:sup>
                            </m:sSup>
                            <m:r>
                              <a:rPr lang="en-US" altLang="zh-CN" sz="2400" b="0">
                                <a:solidFill>
                                  <a:schemeClr val="tx1"/>
                                </a:solidFill>
                                <a:latin typeface="Cambria Math" panose="02040503050406030204" pitchFamily="18" charset="0"/>
                              </a:rPr>
                              <m:t>−</m:t>
                            </m:r>
                            <m:sSubSup>
                              <m:sSubSupPr>
                                <m:ctrlPr>
                                  <a:rPr lang="en-US" altLang="zh-CN" sz="2400" i="1">
                                    <a:solidFill>
                                      <a:schemeClr val="tx1"/>
                                    </a:solidFill>
                                    <a:latin typeface="Cambria Math" panose="02040503050406030204" pitchFamily="18" charset="0"/>
                                  </a:rPr>
                                </m:ctrlPr>
                              </m:sSubSupPr>
                              <m:e>
                                <m:r>
                                  <a:rPr lang="en-US" altLang="zh-CN" sz="2400" b="0" i="1">
                                    <a:solidFill>
                                      <a:schemeClr val="tx1"/>
                                    </a:solidFill>
                                    <a:latin typeface="Cambria Math" panose="02040503050406030204" pitchFamily="18" charset="0"/>
                                  </a:rPr>
                                  <m:t>𝑟</m:t>
                                </m:r>
                              </m:e>
                              <m:sub>
                                <m:r>
                                  <a:rPr lang="en-US" altLang="zh-CN" sz="2400" b="0" i="1">
                                    <a:solidFill>
                                      <a:schemeClr val="tx1"/>
                                    </a:solidFill>
                                    <a:latin typeface="Cambria Math" panose="02040503050406030204" pitchFamily="18" charset="0"/>
                                  </a:rPr>
                                  <m:t>𝑇</m:t>
                                </m:r>
                              </m:sub>
                              <m:sup>
                                <m:r>
                                  <a:rPr lang="en-US" altLang="zh-CN" sz="2400" b="0" i="1">
                                    <a:solidFill>
                                      <a:schemeClr val="tx1"/>
                                    </a:solidFill>
                                    <a:latin typeface="Cambria Math" panose="02040503050406030204" pitchFamily="18" charset="0"/>
                                  </a:rPr>
                                  <m:t>2</m:t>
                                </m:r>
                              </m:sup>
                            </m:sSubSup>
                          </m:e>
                        </m:d>
                      </m:e>
                      <m:sup>
                        <m:r>
                          <a:rPr lang="en-US" altLang="zh-CN" sz="2400" b="0" i="1">
                            <a:solidFill>
                              <a:schemeClr val="tx1"/>
                            </a:solidFill>
                            <a:latin typeface="Cambria Math" panose="02040503050406030204" pitchFamily="18" charset="0"/>
                          </a:rPr>
                          <m:t>2</m:t>
                        </m:r>
                      </m:sup>
                    </m:sSup>
                  </m:oMath>
                </a14:m>
                <a:r>
                  <a:rPr lang="en-US" altLang="zh-CN" sz="2400" dirty="0">
                    <a:solidFill>
                      <a:schemeClr val="tx1"/>
                    </a:solidFill>
                    <a:latin typeface="Candara" panose="020E0502030303020204" pitchFamily="34" charset="0"/>
                  </a:rPr>
                  <a:t>+ </a:t>
                </a:r>
                <a14:m>
                  <m:oMath xmlns:m="http://schemas.openxmlformats.org/officeDocument/2006/math">
                    <m:r>
                      <a:rPr lang="en-US" altLang="zh-CN" sz="2400" b="0" i="1">
                        <a:solidFill>
                          <a:schemeClr val="tx1"/>
                        </a:solidFill>
                        <a:latin typeface="Cambria Math" panose="02040503050406030204" pitchFamily="18" charset="0"/>
                      </a:rPr>
                      <m:t>𝜉</m:t>
                    </m:r>
                    <m:nary>
                      <m:naryPr>
                        <m:chr m:val="∑"/>
                        <m:ctrlPr>
                          <a:rPr lang="zh-CN" altLang="en-US" sz="2400" i="1">
                            <a:solidFill>
                              <a:schemeClr val="tx1"/>
                            </a:solidFill>
                            <a:latin typeface="Cambria Math" panose="02040503050406030204" pitchFamily="18" charset="0"/>
                          </a:rPr>
                        </m:ctrlPr>
                      </m:naryPr>
                      <m:sub>
                        <m:r>
                          <m:rPr>
                            <m:brk m:alnAt="23"/>
                          </m:rPr>
                          <a:rPr lang="en-US" altLang="zh-CN" sz="2400" b="0" i="1">
                            <a:solidFill>
                              <a:schemeClr val="tx1"/>
                            </a:solidFill>
                            <a:latin typeface="Cambria Math" panose="02040503050406030204" pitchFamily="18" charset="0"/>
                          </a:rPr>
                          <m:t>𝑖</m:t>
                        </m:r>
                        <m:r>
                          <a:rPr lang="en-US" altLang="zh-CN" sz="2400" b="0">
                            <a:solidFill>
                              <a:schemeClr val="tx1"/>
                            </a:solidFill>
                            <a:latin typeface="Cambria Math" panose="02040503050406030204" pitchFamily="18" charset="0"/>
                          </a:rPr>
                          <m:t>=</m:t>
                        </m:r>
                        <m:r>
                          <a:rPr lang="en-US" altLang="zh-CN" sz="2400" b="0" i="1">
                            <a:solidFill>
                              <a:schemeClr val="tx1"/>
                            </a:solidFill>
                            <a:latin typeface="Cambria Math" panose="02040503050406030204" pitchFamily="18" charset="0"/>
                          </a:rPr>
                          <m:t>1</m:t>
                        </m:r>
                      </m:sub>
                      <m:sup>
                        <m:r>
                          <a:rPr lang="en-US" altLang="zh-CN" sz="2400" b="0" i="1">
                            <a:solidFill>
                              <a:schemeClr val="tx1"/>
                            </a:solidFill>
                            <a:latin typeface="Cambria Math" panose="02040503050406030204" pitchFamily="18" charset="0"/>
                          </a:rPr>
                          <m:t>𝑚</m:t>
                        </m:r>
                      </m:sup>
                      <m:e>
                        <m:sSup>
                          <m:sSupPr>
                            <m:ctrlPr>
                              <a:rPr lang="en-US" altLang="zh-CN" sz="2400" i="1">
                                <a:solidFill>
                                  <a:schemeClr val="tx1"/>
                                </a:solidFill>
                                <a:latin typeface="Cambria Math" panose="02040503050406030204" pitchFamily="18" charset="0"/>
                              </a:rPr>
                            </m:ctrlPr>
                          </m:sSupPr>
                          <m:e>
                            <m:r>
                              <a:rPr lang="en-US" altLang="zh-CN" sz="2400" b="0">
                                <a:solidFill>
                                  <a:schemeClr val="tx1"/>
                                </a:solidFill>
                                <a:latin typeface="Cambria Math" panose="02040503050406030204" pitchFamily="18" charset="0"/>
                              </a:rPr>
                              <m:t>[</m:t>
                            </m:r>
                            <m:d>
                              <m:dPr>
                                <m:begChr m:val="⟨"/>
                                <m:endChr m:val="⟩"/>
                                <m:ctrlPr>
                                  <a:rPr lang="zh-CN" altLang="en-US" sz="2400" i="1">
                                    <a:solidFill>
                                      <a:schemeClr val="tx1"/>
                                    </a:solidFill>
                                    <a:latin typeface="Cambria Math" panose="02040503050406030204" pitchFamily="18" charset="0"/>
                                  </a:rPr>
                                </m:ctrlPr>
                              </m:dPr>
                              <m:e>
                                <m:r>
                                  <a:rPr lang="zh-CN" altLang="en-US" sz="2400" b="0" i="1">
                                    <a:solidFill>
                                      <a:schemeClr val="tx1"/>
                                    </a:solidFill>
                                    <a:latin typeface="Cambria Math" panose="02040503050406030204" pitchFamily="18" charset="0"/>
                                  </a:rPr>
                                  <m:t>𝛹</m:t>
                                </m:r>
                              </m:e>
                              <m:e>
                                <m:sSub>
                                  <m:sSubPr>
                                    <m:ctrlPr>
                                      <a:rPr lang="en-US" altLang="zh-CN" sz="2400" i="1">
                                        <a:solidFill>
                                          <a:schemeClr val="tx1"/>
                                        </a:solidFill>
                                        <a:latin typeface="Cambria Math" panose="02040503050406030204" pitchFamily="18" charset="0"/>
                                      </a:rPr>
                                    </m:ctrlPr>
                                  </m:sSubPr>
                                  <m:e>
                                    <m:r>
                                      <a:rPr lang="el-GR" altLang="zh-CN" sz="2400" b="0" i="1">
                                        <a:solidFill>
                                          <a:schemeClr val="tx1"/>
                                        </a:solidFill>
                                        <a:latin typeface="Cambria Math" panose="02040503050406030204" pitchFamily="18" charset="0"/>
                                      </a:rPr>
                                      <m:t>𝛺</m:t>
                                    </m:r>
                                  </m:e>
                                  <m:sub>
                                    <m:r>
                                      <a:rPr lang="en-US" altLang="zh-CN" sz="2400" b="0" i="1">
                                        <a:solidFill>
                                          <a:schemeClr val="tx1"/>
                                        </a:solidFill>
                                        <a:latin typeface="Cambria Math" panose="02040503050406030204" pitchFamily="18" charset="0"/>
                                      </a:rPr>
                                      <m:t>𝑖</m:t>
                                    </m:r>
                                  </m:sub>
                                </m:sSub>
                              </m:e>
                              <m:e>
                                <m:r>
                                  <a:rPr lang="zh-CN" altLang="en-US" sz="2400" b="0" i="1">
                                    <a:solidFill>
                                      <a:schemeClr val="tx1"/>
                                    </a:solidFill>
                                    <a:latin typeface="Cambria Math" panose="02040503050406030204" pitchFamily="18" charset="0"/>
                                  </a:rPr>
                                  <m:t>𝛹</m:t>
                                </m:r>
                              </m:e>
                            </m:d>
                            <m:r>
                              <a:rPr lang="en-US" altLang="zh-CN" sz="2400" b="0">
                                <a:solidFill>
                                  <a:schemeClr val="tx1"/>
                                </a:solidFill>
                                <a:latin typeface="Cambria Math" panose="02040503050406030204" pitchFamily="18" charset="0"/>
                              </a:rPr>
                              <m:t> − </m:t>
                            </m:r>
                            <m:sSubSup>
                              <m:sSubSupPr>
                                <m:ctrlPr>
                                  <a:rPr lang="en-US" altLang="zh-CN" sz="2400" i="1">
                                    <a:solidFill>
                                      <a:schemeClr val="tx1"/>
                                    </a:solidFill>
                                    <a:latin typeface="Cambria Math" panose="02040503050406030204" pitchFamily="18" charset="0"/>
                                  </a:rPr>
                                </m:ctrlPr>
                              </m:sSubSupPr>
                              <m:e>
                                <m:r>
                                  <a:rPr lang="en-US" altLang="zh-CN" sz="2400" b="0" i="1">
                                    <a:solidFill>
                                      <a:schemeClr val="tx1"/>
                                    </a:solidFill>
                                    <a:latin typeface="Cambria Math" panose="02040503050406030204" pitchFamily="18" charset="0"/>
                                  </a:rPr>
                                  <m:t>𝐷</m:t>
                                </m:r>
                              </m:e>
                              <m:sub>
                                <m:r>
                                  <a:rPr lang="en-US" altLang="zh-CN" sz="2400" b="0" i="1">
                                    <a:solidFill>
                                      <a:schemeClr val="tx1"/>
                                    </a:solidFill>
                                    <a:latin typeface="Cambria Math" panose="02040503050406030204" pitchFamily="18" charset="0"/>
                                  </a:rPr>
                                  <m:t>𝑀𝐾</m:t>
                                </m:r>
                              </m:sub>
                              <m:sup>
                                <m:r>
                                  <a:rPr lang="en-US" altLang="zh-CN" sz="2400" b="0" i="1">
                                    <a:solidFill>
                                      <a:schemeClr val="tx1"/>
                                    </a:solidFill>
                                    <a:latin typeface="Cambria Math" panose="02040503050406030204" pitchFamily="18" charset="0"/>
                                  </a:rPr>
                                  <m:t>𝐽</m:t>
                                </m:r>
                              </m:sup>
                            </m:sSubSup>
                            <m:d>
                              <m:dPr>
                                <m:ctrlPr>
                                  <a:rPr lang="en-US" altLang="zh-CN" sz="2400" i="1">
                                    <a:solidFill>
                                      <a:schemeClr val="tx1"/>
                                    </a:solidFill>
                                    <a:latin typeface="Cambria Math" panose="02040503050406030204" pitchFamily="18" charset="0"/>
                                  </a:rPr>
                                </m:ctrlPr>
                              </m:dPr>
                              <m:e>
                                <m:sSub>
                                  <m:sSubPr>
                                    <m:ctrlPr>
                                      <a:rPr lang="en-US" altLang="zh-CN" sz="2400" i="1">
                                        <a:solidFill>
                                          <a:schemeClr val="tx1"/>
                                        </a:solidFill>
                                        <a:latin typeface="Cambria Math" panose="02040503050406030204" pitchFamily="18" charset="0"/>
                                      </a:rPr>
                                    </m:ctrlPr>
                                  </m:sSubPr>
                                  <m:e>
                                    <m:r>
                                      <a:rPr lang="el-GR" altLang="zh-CN" sz="2400" b="0" i="1">
                                        <a:solidFill>
                                          <a:schemeClr val="tx1"/>
                                        </a:solidFill>
                                        <a:latin typeface="Cambria Math" panose="02040503050406030204" pitchFamily="18" charset="0"/>
                                      </a:rPr>
                                      <m:t>𝛺</m:t>
                                    </m:r>
                                  </m:e>
                                  <m:sub>
                                    <m:r>
                                      <a:rPr lang="en-US" altLang="zh-CN" sz="2400" b="0" i="1">
                                        <a:solidFill>
                                          <a:schemeClr val="tx1"/>
                                        </a:solidFill>
                                        <a:latin typeface="Cambria Math" panose="02040503050406030204" pitchFamily="18" charset="0"/>
                                      </a:rPr>
                                      <m:t>𝑖</m:t>
                                    </m:r>
                                  </m:sub>
                                </m:sSub>
                              </m:e>
                            </m:d>
                            <m:r>
                              <a:rPr lang="en-US" altLang="zh-CN" sz="2400" b="0">
                                <a:solidFill>
                                  <a:schemeClr val="tx1"/>
                                </a:solidFill>
                                <a:latin typeface="Cambria Math" panose="02040503050406030204" pitchFamily="18" charset="0"/>
                              </a:rPr>
                              <m:t>]</m:t>
                            </m:r>
                          </m:e>
                          <m:sup>
                            <m:r>
                              <a:rPr lang="en-US" altLang="zh-CN" sz="2400" b="0" i="1">
                                <a:solidFill>
                                  <a:schemeClr val="tx1"/>
                                </a:solidFill>
                                <a:latin typeface="Cambria Math" panose="02040503050406030204" pitchFamily="18" charset="0"/>
                              </a:rPr>
                              <m:t>2</m:t>
                            </m:r>
                          </m:sup>
                        </m:sSup>
                      </m:e>
                    </m:nary>
                  </m:oMath>
                </a14:m>
                <a:endParaRPr lang="zh-CN" altLang="en-US" sz="2400" dirty="0">
                  <a:solidFill>
                    <a:schemeClr val="tx1"/>
                  </a:solidFill>
                  <a:latin typeface="Candara" panose="020E0502030303020204" pitchFamily="34" charset="0"/>
                </a:endParaRPr>
              </a:p>
            </p:txBody>
          </p:sp>
        </mc:Choice>
        <mc:Fallback xmlns="">
          <p:sp>
            <p:nvSpPr>
              <p:cNvPr id="14" name="文本框 13">
                <a:extLst>
                  <a:ext uri="{FF2B5EF4-FFF2-40B4-BE49-F238E27FC236}">
                    <a16:creationId xmlns:a16="http://schemas.microsoft.com/office/drawing/2014/main" id="{D5D2ECD6-1C05-EF69-5293-1F045AD4F976}"/>
                  </a:ext>
                </a:extLst>
              </p:cNvPr>
              <p:cNvSpPr txBox="1">
                <a:spLocks noRot="1" noChangeAspect="1" noMove="1" noResize="1" noEditPoints="1" noAdjustHandles="1" noChangeArrowheads="1" noChangeShapeType="1" noTextEdit="1"/>
              </p:cNvSpPr>
              <p:nvPr/>
            </p:nvSpPr>
            <p:spPr>
              <a:xfrm>
                <a:off x="350733" y="851717"/>
                <a:ext cx="8454599" cy="591637"/>
              </a:xfrm>
              <a:prstGeom prst="rect">
                <a:avLst/>
              </a:prstGeom>
              <a:blipFill>
                <a:blip r:embed="rId2"/>
                <a:stretch>
                  <a:fillRect l="-1049" t="-82979" b="-146809"/>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4E8AD0CD-28C0-1DB5-B7B2-A26366521F1C}"/>
              </a:ext>
            </a:extLst>
          </p:cNvPr>
          <p:cNvPicPr>
            <a:picLocks noChangeAspect="1"/>
          </p:cNvPicPr>
          <p:nvPr/>
        </p:nvPicPr>
        <p:blipFill>
          <a:blip r:embed="rId3"/>
          <a:stretch>
            <a:fillRect/>
          </a:stretch>
        </p:blipFill>
        <p:spPr>
          <a:xfrm>
            <a:off x="441529" y="1630031"/>
            <a:ext cx="7409968" cy="4503825"/>
          </a:xfrm>
          <a:prstGeom prst="rect">
            <a:avLst/>
          </a:prstGeom>
        </p:spPr>
      </p:pic>
      <p:cxnSp>
        <p:nvCxnSpPr>
          <p:cNvPr id="17" name="直线连接符 16">
            <a:extLst>
              <a:ext uri="{FF2B5EF4-FFF2-40B4-BE49-F238E27FC236}">
                <a16:creationId xmlns:a16="http://schemas.microsoft.com/office/drawing/2014/main" id="{605EDA00-1B2A-1FB0-CBB5-EEA71FBEF414}"/>
              </a:ext>
            </a:extLst>
          </p:cNvPr>
          <p:cNvCxnSpPr>
            <a:cxnSpLocks/>
          </p:cNvCxnSpPr>
          <p:nvPr/>
        </p:nvCxnSpPr>
        <p:spPr>
          <a:xfrm>
            <a:off x="1188476" y="4696010"/>
            <a:ext cx="6336792"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 name="下箭头 17">
            <a:extLst>
              <a:ext uri="{FF2B5EF4-FFF2-40B4-BE49-F238E27FC236}">
                <a16:creationId xmlns:a16="http://schemas.microsoft.com/office/drawing/2014/main" id="{90C2DD20-F440-74E3-CAEC-A3E20DE9850A}"/>
              </a:ext>
            </a:extLst>
          </p:cNvPr>
          <p:cNvSpPr/>
          <p:nvPr/>
        </p:nvSpPr>
        <p:spPr>
          <a:xfrm>
            <a:off x="7689237" y="4008442"/>
            <a:ext cx="333886" cy="1075754"/>
          </a:xfrm>
          <a:prstGeom prst="downArrow">
            <a:avLst>
              <a:gd name="adj1" fmla="val 58050"/>
              <a:gd name="adj2" fmla="val 50000"/>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E693989F-7616-0319-CF62-A6EF7928CC14}"/>
                  </a:ext>
                </a:extLst>
              </p:cNvPr>
              <p:cNvSpPr txBox="1"/>
              <p:nvPr/>
            </p:nvSpPr>
            <p:spPr>
              <a:xfrm>
                <a:off x="8218706" y="3964197"/>
                <a:ext cx="1898708" cy="3731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schemeClr val="tx1"/>
                          </a:solidFill>
                          <a:latin typeface="Cambria Math" panose="02040503050406030204" pitchFamily="18" charset="0"/>
                        </a:rPr>
                        <m:t>𝛾</m:t>
                      </m:r>
                      <m:sSup>
                        <m:sSupPr>
                          <m:ctrlPr>
                            <a:rPr lang="en-US" altLang="zh-CN" sz="1800" i="1">
                              <a:solidFill>
                                <a:schemeClr val="tx1"/>
                              </a:solidFill>
                              <a:latin typeface="Cambria Math" panose="02040503050406030204" pitchFamily="18" charset="0"/>
                            </a:rPr>
                          </m:ctrlPr>
                        </m:sSupPr>
                        <m:e>
                          <m:d>
                            <m:dPr>
                              <m:ctrlPr>
                                <a:rPr lang="en-US" altLang="zh-CN" sz="1800" i="1">
                                  <a:solidFill>
                                    <a:schemeClr val="tx1"/>
                                  </a:solidFill>
                                  <a:latin typeface="Cambria Math" panose="02040503050406030204" pitchFamily="18" charset="0"/>
                                </a:rPr>
                              </m:ctrlPr>
                            </m:dPr>
                            <m:e>
                              <m:sSup>
                                <m:sSupPr>
                                  <m:ctrlPr>
                                    <a:rPr lang="en-US" altLang="zh-CN" sz="1800" i="1">
                                      <a:solidFill>
                                        <a:schemeClr val="tx1"/>
                                      </a:solidFill>
                                      <a:latin typeface="Cambria Math" panose="02040503050406030204" pitchFamily="18" charset="0"/>
                                    </a:rPr>
                                  </m:ctrlPr>
                                </m:sSupPr>
                                <m:e>
                                  <m:r>
                                    <a:rPr lang="en-US" altLang="zh-CN" sz="1800" b="0" i="1">
                                      <a:solidFill>
                                        <a:schemeClr val="tx1"/>
                                      </a:solidFill>
                                      <a:latin typeface="Cambria Math" panose="02040503050406030204" pitchFamily="18" charset="0"/>
                                    </a:rPr>
                                    <m:t>𝑟</m:t>
                                  </m:r>
                                </m:e>
                                <m:sup>
                                  <m:r>
                                    <a:rPr lang="en-US" altLang="zh-CN" sz="1800" b="0" i="1">
                                      <a:solidFill>
                                        <a:schemeClr val="tx1"/>
                                      </a:solidFill>
                                      <a:latin typeface="Cambria Math" panose="02040503050406030204" pitchFamily="18" charset="0"/>
                                    </a:rPr>
                                    <m:t>2</m:t>
                                  </m:r>
                                </m:sup>
                              </m:sSup>
                              <m:r>
                                <a:rPr lang="en-US" altLang="zh-CN" sz="1800" b="0">
                                  <a:solidFill>
                                    <a:schemeClr val="tx1"/>
                                  </a:solidFill>
                                  <a:latin typeface="Cambria Math" panose="02040503050406030204" pitchFamily="18" charset="0"/>
                                </a:rPr>
                                <m:t>−</m:t>
                              </m:r>
                              <m:sSubSup>
                                <m:sSubSupPr>
                                  <m:ctrlPr>
                                    <a:rPr lang="en-US" altLang="zh-CN" sz="1800" i="1">
                                      <a:solidFill>
                                        <a:schemeClr val="tx1"/>
                                      </a:solidFill>
                                      <a:latin typeface="Cambria Math" panose="02040503050406030204" pitchFamily="18" charset="0"/>
                                    </a:rPr>
                                  </m:ctrlPr>
                                </m:sSubSupPr>
                                <m:e>
                                  <m:r>
                                    <a:rPr lang="en-US" altLang="zh-CN" sz="1800" b="0" i="1">
                                      <a:solidFill>
                                        <a:schemeClr val="tx1"/>
                                      </a:solidFill>
                                      <a:latin typeface="Cambria Math" panose="02040503050406030204" pitchFamily="18" charset="0"/>
                                    </a:rPr>
                                    <m:t>𝑟</m:t>
                                  </m:r>
                                </m:e>
                                <m:sub>
                                  <m:r>
                                    <a:rPr lang="en-US" altLang="zh-CN" sz="1800" b="0" i="1">
                                      <a:solidFill>
                                        <a:schemeClr val="tx1"/>
                                      </a:solidFill>
                                      <a:latin typeface="Cambria Math" panose="02040503050406030204" pitchFamily="18" charset="0"/>
                                    </a:rPr>
                                    <m:t>𝑇</m:t>
                                  </m:r>
                                </m:sub>
                                <m:sup>
                                  <m:r>
                                    <a:rPr lang="en-US" altLang="zh-CN" sz="1800" b="0" i="1">
                                      <a:solidFill>
                                        <a:schemeClr val="tx1"/>
                                      </a:solidFill>
                                      <a:latin typeface="Cambria Math" panose="02040503050406030204" pitchFamily="18" charset="0"/>
                                    </a:rPr>
                                    <m:t>2</m:t>
                                  </m:r>
                                </m:sup>
                              </m:sSubSup>
                            </m:e>
                          </m:d>
                        </m:e>
                        <m:sup>
                          <m:r>
                            <a:rPr lang="en-US" altLang="zh-CN" sz="1800" b="0" i="1">
                              <a:solidFill>
                                <a:schemeClr val="tx1"/>
                              </a:solidFill>
                              <a:latin typeface="Cambria Math" panose="02040503050406030204" pitchFamily="18" charset="0"/>
                            </a:rPr>
                            <m:t>2</m:t>
                          </m:r>
                        </m:sup>
                      </m:sSup>
                      <m:r>
                        <a:rPr lang="en-US" altLang="zh-CN" sz="1800" b="0" i="1" smtClean="0">
                          <a:solidFill>
                            <a:schemeClr val="tx1"/>
                          </a:solidFill>
                          <a:latin typeface="Cambria Math" panose="02040503050406030204" pitchFamily="18" charset="0"/>
                          <a:ea typeface="Cambria Math" panose="02040503050406030204" pitchFamily="18" charset="0"/>
                        </a:rPr>
                        <m:t>→0</m:t>
                      </m:r>
                    </m:oMath>
                  </m:oMathPara>
                </a14:m>
                <a:endParaRPr lang="zh-CN" altLang="en-US" dirty="0">
                  <a:solidFill>
                    <a:schemeClr val="tx1"/>
                  </a:solidFill>
                </a:endParaRPr>
              </a:p>
            </p:txBody>
          </p:sp>
        </mc:Choice>
        <mc:Fallback xmlns="">
          <p:sp>
            <p:nvSpPr>
              <p:cNvPr id="22" name="文本框 21">
                <a:extLst>
                  <a:ext uri="{FF2B5EF4-FFF2-40B4-BE49-F238E27FC236}">
                    <a16:creationId xmlns:a16="http://schemas.microsoft.com/office/drawing/2014/main" id="{E693989F-7616-0319-CF62-A6EF7928CC14}"/>
                  </a:ext>
                </a:extLst>
              </p:cNvPr>
              <p:cNvSpPr txBox="1">
                <a:spLocks noRot="1" noChangeAspect="1" noMove="1" noResize="1" noEditPoints="1" noAdjustHandles="1" noChangeArrowheads="1" noChangeShapeType="1" noTextEdit="1"/>
              </p:cNvSpPr>
              <p:nvPr/>
            </p:nvSpPr>
            <p:spPr>
              <a:xfrm>
                <a:off x="8218706" y="3964197"/>
                <a:ext cx="1898708" cy="373179"/>
              </a:xfrm>
              <a:prstGeom prst="rect">
                <a:avLst/>
              </a:prstGeom>
              <a:blipFill>
                <a:blip r:embed="rId4"/>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6C01317E-507C-2FF8-2105-EB001EB1DD82}"/>
                  </a:ext>
                </a:extLst>
              </p:cNvPr>
              <p:cNvSpPr txBox="1"/>
              <p:nvPr/>
            </p:nvSpPr>
            <p:spPr>
              <a:xfrm>
                <a:off x="8169111" y="4615472"/>
                <a:ext cx="4216817" cy="426720"/>
              </a:xfrm>
              <a:prstGeom prst="rect">
                <a:avLst/>
              </a:prstGeom>
              <a:noFill/>
            </p:spPr>
            <p:txBody>
              <a:bodyPr wrap="square">
                <a:spAutoFit/>
              </a:bodyPr>
              <a:lstStyle/>
              <a:p>
                <a:r>
                  <a:rPr lang="en-US" altLang="zh-CN" sz="1800" dirty="0">
                    <a:solidFill>
                      <a:schemeClr val="tx1"/>
                    </a:solidFill>
                    <a:latin typeface="Candara" panose="020E0502030303020204" pitchFamily="34" charset="0"/>
                  </a:rPr>
                  <a:t> </a:t>
                </a:r>
                <a14:m>
                  <m:oMath xmlns:m="http://schemas.openxmlformats.org/officeDocument/2006/math">
                    <m:r>
                      <a:rPr lang="en-US" altLang="zh-CN" sz="1800" b="0" i="1">
                        <a:solidFill>
                          <a:schemeClr val="tx1"/>
                        </a:solidFill>
                        <a:latin typeface="Cambria Math" panose="02040503050406030204" pitchFamily="18" charset="0"/>
                      </a:rPr>
                      <m:t>𝜉</m:t>
                    </m:r>
                    <m:nary>
                      <m:naryPr>
                        <m:chr m:val="∑"/>
                        <m:ctrlPr>
                          <a:rPr lang="zh-CN" altLang="en-US" sz="1800" i="1">
                            <a:solidFill>
                              <a:schemeClr val="tx1"/>
                            </a:solidFill>
                            <a:latin typeface="Cambria Math" panose="02040503050406030204" pitchFamily="18" charset="0"/>
                          </a:rPr>
                        </m:ctrlPr>
                      </m:naryPr>
                      <m:sub>
                        <m:r>
                          <m:rPr>
                            <m:brk m:alnAt="23"/>
                          </m:rPr>
                          <a:rPr lang="en-US" altLang="zh-CN" sz="1800" b="0" i="1">
                            <a:solidFill>
                              <a:schemeClr val="tx1"/>
                            </a:solidFill>
                            <a:latin typeface="Cambria Math" panose="02040503050406030204" pitchFamily="18" charset="0"/>
                          </a:rPr>
                          <m:t>𝑖</m:t>
                        </m:r>
                        <m:r>
                          <a:rPr lang="en-US" altLang="zh-CN" sz="1800" b="0">
                            <a:solidFill>
                              <a:schemeClr val="tx1"/>
                            </a:solidFill>
                            <a:latin typeface="Cambria Math" panose="02040503050406030204" pitchFamily="18" charset="0"/>
                          </a:rPr>
                          <m:t>=</m:t>
                        </m:r>
                        <m:r>
                          <a:rPr lang="en-US" altLang="zh-CN" sz="1800" b="0" i="1">
                            <a:solidFill>
                              <a:schemeClr val="tx1"/>
                            </a:solidFill>
                            <a:latin typeface="Cambria Math" panose="02040503050406030204" pitchFamily="18" charset="0"/>
                          </a:rPr>
                          <m:t>1</m:t>
                        </m:r>
                      </m:sub>
                      <m:sup>
                        <m:r>
                          <a:rPr lang="en-US" altLang="zh-CN" sz="1800" b="0" i="1">
                            <a:solidFill>
                              <a:schemeClr val="tx1"/>
                            </a:solidFill>
                            <a:latin typeface="Cambria Math" panose="02040503050406030204" pitchFamily="18" charset="0"/>
                          </a:rPr>
                          <m:t>𝑚</m:t>
                        </m:r>
                      </m:sup>
                      <m:e>
                        <m:sSup>
                          <m:sSupPr>
                            <m:ctrlPr>
                              <a:rPr lang="en-US" altLang="zh-CN" sz="1800" i="1">
                                <a:solidFill>
                                  <a:schemeClr val="tx1"/>
                                </a:solidFill>
                                <a:latin typeface="Cambria Math" panose="02040503050406030204" pitchFamily="18" charset="0"/>
                              </a:rPr>
                            </m:ctrlPr>
                          </m:sSupPr>
                          <m:e>
                            <m:r>
                              <a:rPr lang="en-US" altLang="zh-CN" sz="1800" b="0">
                                <a:solidFill>
                                  <a:schemeClr val="tx1"/>
                                </a:solidFill>
                                <a:latin typeface="Cambria Math" panose="02040503050406030204" pitchFamily="18" charset="0"/>
                              </a:rPr>
                              <m:t>[</m:t>
                            </m:r>
                            <m:d>
                              <m:dPr>
                                <m:begChr m:val="⟨"/>
                                <m:endChr m:val="⟩"/>
                                <m:ctrlPr>
                                  <a:rPr lang="zh-CN" altLang="en-US" sz="1800" i="1">
                                    <a:solidFill>
                                      <a:schemeClr val="tx1"/>
                                    </a:solidFill>
                                    <a:latin typeface="Cambria Math" panose="02040503050406030204" pitchFamily="18" charset="0"/>
                                  </a:rPr>
                                </m:ctrlPr>
                              </m:dPr>
                              <m:e>
                                <m:r>
                                  <a:rPr lang="zh-CN" altLang="en-US" sz="1800" b="0" i="1">
                                    <a:solidFill>
                                      <a:schemeClr val="tx1"/>
                                    </a:solidFill>
                                    <a:latin typeface="Cambria Math" panose="02040503050406030204" pitchFamily="18" charset="0"/>
                                  </a:rPr>
                                  <m:t>𝛹</m:t>
                                </m:r>
                              </m:e>
                              <m:e>
                                <m:sSub>
                                  <m:sSubPr>
                                    <m:ctrlPr>
                                      <a:rPr lang="en-US" altLang="zh-CN" sz="1800" i="1">
                                        <a:solidFill>
                                          <a:schemeClr val="tx1"/>
                                        </a:solidFill>
                                        <a:latin typeface="Cambria Math" panose="02040503050406030204" pitchFamily="18" charset="0"/>
                                      </a:rPr>
                                    </m:ctrlPr>
                                  </m:sSubPr>
                                  <m:e>
                                    <m:r>
                                      <a:rPr lang="el-GR" altLang="zh-CN" sz="1800" b="0" i="1">
                                        <a:solidFill>
                                          <a:schemeClr val="tx1"/>
                                        </a:solidFill>
                                        <a:latin typeface="Cambria Math" panose="02040503050406030204" pitchFamily="18" charset="0"/>
                                      </a:rPr>
                                      <m:t>𝛺</m:t>
                                    </m:r>
                                  </m:e>
                                  <m:sub>
                                    <m:r>
                                      <a:rPr lang="en-US" altLang="zh-CN" sz="1800" b="0" i="1">
                                        <a:solidFill>
                                          <a:schemeClr val="tx1"/>
                                        </a:solidFill>
                                        <a:latin typeface="Cambria Math" panose="02040503050406030204" pitchFamily="18" charset="0"/>
                                      </a:rPr>
                                      <m:t>𝑖</m:t>
                                    </m:r>
                                  </m:sub>
                                </m:sSub>
                              </m:e>
                              <m:e>
                                <m:r>
                                  <a:rPr lang="zh-CN" altLang="en-US" sz="1800" b="0" i="1">
                                    <a:solidFill>
                                      <a:schemeClr val="tx1"/>
                                    </a:solidFill>
                                    <a:latin typeface="Cambria Math" panose="02040503050406030204" pitchFamily="18" charset="0"/>
                                  </a:rPr>
                                  <m:t>𝛹</m:t>
                                </m:r>
                              </m:e>
                            </m:d>
                            <m:r>
                              <a:rPr lang="en-US" altLang="zh-CN" sz="1800" b="0">
                                <a:solidFill>
                                  <a:schemeClr val="tx1"/>
                                </a:solidFill>
                                <a:latin typeface="Cambria Math" panose="02040503050406030204" pitchFamily="18" charset="0"/>
                              </a:rPr>
                              <m:t> − </m:t>
                            </m:r>
                            <m:sSubSup>
                              <m:sSubSupPr>
                                <m:ctrlPr>
                                  <a:rPr lang="en-US" altLang="zh-CN" sz="1800" i="1">
                                    <a:solidFill>
                                      <a:schemeClr val="tx1"/>
                                    </a:solidFill>
                                    <a:latin typeface="Cambria Math" panose="02040503050406030204" pitchFamily="18" charset="0"/>
                                  </a:rPr>
                                </m:ctrlPr>
                              </m:sSubSupPr>
                              <m:e>
                                <m:r>
                                  <a:rPr lang="en-US" altLang="zh-CN" sz="1800" b="0" i="1">
                                    <a:solidFill>
                                      <a:schemeClr val="tx1"/>
                                    </a:solidFill>
                                    <a:latin typeface="Cambria Math" panose="02040503050406030204" pitchFamily="18" charset="0"/>
                                  </a:rPr>
                                  <m:t>𝐷</m:t>
                                </m:r>
                              </m:e>
                              <m:sub>
                                <m:r>
                                  <a:rPr lang="en-US" altLang="zh-CN" sz="1800" b="0" i="1">
                                    <a:solidFill>
                                      <a:schemeClr val="tx1"/>
                                    </a:solidFill>
                                    <a:latin typeface="Cambria Math" panose="02040503050406030204" pitchFamily="18" charset="0"/>
                                  </a:rPr>
                                  <m:t>𝑀𝐾</m:t>
                                </m:r>
                              </m:sub>
                              <m:sup>
                                <m:r>
                                  <a:rPr lang="en-US" altLang="zh-CN" sz="1800" b="0" i="1">
                                    <a:solidFill>
                                      <a:schemeClr val="tx1"/>
                                    </a:solidFill>
                                    <a:latin typeface="Cambria Math" panose="02040503050406030204" pitchFamily="18" charset="0"/>
                                  </a:rPr>
                                  <m:t>𝐽</m:t>
                                </m:r>
                              </m:sup>
                            </m:sSubSup>
                            <m:d>
                              <m:dPr>
                                <m:ctrlPr>
                                  <a:rPr lang="en-US" altLang="zh-CN" sz="1800" i="1">
                                    <a:solidFill>
                                      <a:schemeClr val="tx1"/>
                                    </a:solidFill>
                                    <a:latin typeface="Cambria Math" panose="02040503050406030204" pitchFamily="18" charset="0"/>
                                  </a:rPr>
                                </m:ctrlPr>
                              </m:dPr>
                              <m:e>
                                <m:sSub>
                                  <m:sSubPr>
                                    <m:ctrlPr>
                                      <a:rPr lang="en-US" altLang="zh-CN" sz="1800" i="1">
                                        <a:solidFill>
                                          <a:schemeClr val="tx1"/>
                                        </a:solidFill>
                                        <a:latin typeface="Cambria Math" panose="02040503050406030204" pitchFamily="18" charset="0"/>
                                      </a:rPr>
                                    </m:ctrlPr>
                                  </m:sSubPr>
                                  <m:e>
                                    <m:r>
                                      <a:rPr lang="el-GR" altLang="zh-CN" sz="1800" b="0" i="1">
                                        <a:solidFill>
                                          <a:schemeClr val="tx1"/>
                                        </a:solidFill>
                                        <a:latin typeface="Cambria Math" panose="02040503050406030204" pitchFamily="18" charset="0"/>
                                      </a:rPr>
                                      <m:t>𝛺</m:t>
                                    </m:r>
                                  </m:e>
                                  <m:sub>
                                    <m:r>
                                      <a:rPr lang="en-US" altLang="zh-CN" sz="1800" b="0" i="1">
                                        <a:solidFill>
                                          <a:schemeClr val="tx1"/>
                                        </a:solidFill>
                                        <a:latin typeface="Cambria Math" panose="02040503050406030204" pitchFamily="18" charset="0"/>
                                      </a:rPr>
                                      <m:t>𝑖</m:t>
                                    </m:r>
                                  </m:sub>
                                </m:sSub>
                              </m:e>
                            </m:d>
                            <m:r>
                              <a:rPr lang="en-US" altLang="zh-CN" sz="1800" b="0">
                                <a:solidFill>
                                  <a:schemeClr val="tx1"/>
                                </a:solidFill>
                                <a:latin typeface="Cambria Math" panose="02040503050406030204" pitchFamily="18" charset="0"/>
                              </a:rPr>
                              <m:t>]</m:t>
                            </m:r>
                          </m:e>
                          <m:sup>
                            <m:r>
                              <a:rPr lang="en-US" altLang="zh-CN" sz="1800" b="0" i="1">
                                <a:solidFill>
                                  <a:schemeClr val="tx1"/>
                                </a:solidFill>
                                <a:latin typeface="Cambria Math" panose="02040503050406030204" pitchFamily="18" charset="0"/>
                              </a:rPr>
                              <m:t>2</m:t>
                            </m:r>
                          </m:sup>
                        </m:sSup>
                      </m:e>
                    </m:nary>
                    <m:r>
                      <a:rPr lang="en-US" altLang="zh-CN" b="0" i="1">
                        <a:solidFill>
                          <a:schemeClr val="tx1"/>
                        </a:solidFill>
                        <a:latin typeface="Cambria Math" panose="02040503050406030204" pitchFamily="18" charset="0"/>
                        <a:ea typeface="Cambria Math" panose="02040503050406030204" pitchFamily="18" charset="0"/>
                      </a:rPr>
                      <m:t>→0</m:t>
                    </m:r>
                  </m:oMath>
                </a14:m>
                <a:endParaRPr lang="zh-CN" altLang="en-US" dirty="0">
                  <a:solidFill>
                    <a:schemeClr val="tx1"/>
                  </a:solidFill>
                </a:endParaRPr>
              </a:p>
            </p:txBody>
          </p:sp>
        </mc:Choice>
        <mc:Fallback xmlns="">
          <p:sp>
            <p:nvSpPr>
              <p:cNvPr id="24" name="文本框 23">
                <a:extLst>
                  <a:ext uri="{FF2B5EF4-FFF2-40B4-BE49-F238E27FC236}">
                    <a16:creationId xmlns:a16="http://schemas.microsoft.com/office/drawing/2014/main" id="{6C01317E-507C-2FF8-2105-EB001EB1DD82}"/>
                  </a:ext>
                </a:extLst>
              </p:cNvPr>
              <p:cNvSpPr txBox="1">
                <a:spLocks noRot="1" noChangeAspect="1" noMove="1" noResize="1" noEditPoints="1" noAdjustHandles="1" noChangeArrowheads="1" noChangeShapeType="1" noTextEdit="1"/>
              </p:cNvSpPr>
              <p:nvPr/>
            </p:nvSpPr>
            <p:spPr>
              <a:xfrm>
                <a:off x="8169111" y="4615472"/>
                <a:ext cx="4216817" cy="426720"/>
              </a:xfrm>
              <a:prstGeom prst="rect">
                <a:avLst/>
              </a:prstGeom>
              <a:blipFill>
                <a:blip r:embed="rId5"/>
                <a:stretch>
                  <a:fillRect l="-2703" t="-88235" b="-144118"/>
                </a:stretch>
              </a:blipFill>
            </p:spPr>
            <p:txBody>
              <a:bodyPr/>
              <a:lstStyle/>
              <a:p>
                <a:r>
                  <a:rPr lang="zh-CN" altLang="en-US">
                    <a:noFill/>
                  </a:rPr>
                  <a:t> </a:t>
                </a:r>
              </a:p>
            </p:txBody>
          </p:sp>
        </mc:Fallback>
      </mc:AlternateContent>
      <p:sp>
        <p:nvSpPr>
          <p:cNvPr id="25" name="矩形 24">
            <a:extLst>
              <a:ext uri="{FF2B5EF4-FFF2-40B4-BE49-F238E27FC236}">
                <a16:creationId xmlns:a16="http://schemas.microsoft.com/office/drawing/2014/main" id="{82E7AB43-DFA5-E3F2-F009-443BF33E2B65}"/>
              </a:ext>
            </a:extLst>
          </p:cNvPr>
          <p:cNvSpPr/>
          <p:nvPr/>
        </p:nvSpPr>
        <p:spPr>
          <a:xfrm>
            <a:off x="1328859" y="1795083"/>
            <a:ext cx="1570500" cy="1939050"/>
          </a:xfrm>
          <a:prstGeom prst="rect">
            <a:avLst/>
          </a:prstGeom>
          <a:noFill/>
          <a:ln w="25400">
            <a:solidFill>
              <a:srgbClr val="00B05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a:extLst>
              <a:ext uri="{FF2B5EF4-FFF2-40B4-BE49-F238E27FC236}">
                <a16:creationId xmlns:a16="http://schemas.microsoft.com/office/drawing/2014/main" id="{678F1E9E-C1BF-1D90-1AD1-678190F795B7}"/>
              </a:ext>
            </a:extLst>
          </p:cNvPr>
          <p:cNvSpPr txBox="1"/>
          <p:nvPr/>
        </p:nvSpPr>
        <p:spPr>
          <a:xfrm>
            <a:off x="2899359" y="1990632"/>
            <a:ext cx="1759891" cy="707886"/>
          </a:xfrm>
          <a:prstGeom prst="rect">
            <a:avLst/>
          </a:prstGeom>
          <a:noFill/>
        </p:spPr>
        <p:txBody>
          <a:bodyPr wrap="square" rtlCol="0">
            <a:spAutoFit/>
          </a:bodyPr>
          <a:lstStyle/>
          <a:p>
            <a:pPr algn="ctr"/>
            <a:r>
              <a:rPr kumimoji="1" lang="zh-CN" altLang="en-US" sz="2000" b="1" dirty="0">
                <a:solidFill>
                  <a:schemeClr val="accent6">
                    <a:lumMod val="75000"/>
                  </a:schemeClr>
                </a:solidFill>
                <a:latin typeface="KaiTi" panose="02010609060101010101" pitchFamily="49" charset="-122"/>
                <a:ea typeface="KaiTi" panose="02010609060101010101" pitchFamily="49" charset="-122"/>
              </a:rPr>
              <a:t>学习目标函数物理特征阶段</a:t>
            </a:r>
          </a:p>
        </p:txBody>
      </p:sp>
      <p:sp>
        <p:nvSpPr>
          <p:cNvPr id="28" name="矩形 27">
            <a:extLst>
              <a:ext uri="{FF2B5EF4-FFF2-40B4-BE49-F238E27FC236}">
                <a16:creationId xmlns:a16="http://schemas.microsoft.com/office/drawing/2014/main" id="{8B8B5AF2-712C-54CF-2184-FA007DF2F11A}"/>
              </a:ext>
            </a:extLst>
          </p:cNvPr>
          <p:cNvSpPr/>
          <p:nvPr/>
        </p:nvSpPr>
        <p:spPr>
          <a:xfrm>
            <a:off x="-117987" y="6101866"/>
            <a:ext cx="12556476" cy="59163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9" name="文本框 28">
            <a:extLst>
              <a:ext uri="{FF2B5EF4-FFF2-40B4-BE49-F238E27FC236}">
                <a16:creationId xmlns:a16="http://schemas.microsoft.com/office/drawing/2014/main" id="{8C790EDF-AB3B-CCAD-ADED-785718BA3394}"/>
              </a:ext>
            </a:extLst>
          </p:cNvPr>
          <p:cNvSpPr txBox="1"/>
          <p:nvPr/>
        </p:nvSpPr>
        <p:spPr>
          <a:xfrm>
            <a:off x="2114109" y="6175812"/>
            <a:ext cx="8454599" cy="435697"/>
          </a:xfrm>
          <a:prstGeom prst="rect">
            <a:avLst/>
          </a:prstGeom>
          <a:noFill/>
        </p:spPr>
        <p:txBody>
          <a:bodyPr wrap="square" rtlCol="0">
            <a:spAutoFit/>
          </a:bodyPr>
          <a:lstStyle>
            <a:defPPr>
              <a:defRPr lang="zh-CN"/>
            </a:defPPr>
            <a:lvl1pPr>
              <a:lnSpc>
                <a:spcPct val="130000"/>
              </a:lnSpc>
              <a:defRPr kumimoji="1" sz="2000" b="1">
                <a:solidFill>
                  <a:srgbClr val="0070C0"/>
                </a:solidFill>
                <a:latin typeface="KaiTi" panose="02010609060101010101" pitchFamily="49" charset="-122"/>
                <a:ea typeface="KaiTi" panose="02010609060101010101" pitchFamily="49" charset="-122"/>
              </a:defRPr>
            </a:lvl1pPr>
          </a:lstStyle>
          <a:p>
            <a:r>
              <a:rPr lang="zh-CN" altLang="en-US" dirty="0"/>
              <a:t>控制神经网络能够实现能量、半径、对称性的多目标约束条件下的优化</a:t>
            </a:r>
          </a:p>
        </p:txBody>
      </p:sp>
      <p:sp>
        <p:nvSpPr>
          <p:cNvPr id="30" name="文本框 29">
            <a:extLst>
              <a:ext uri="{FF2B5EF4-FFF2-40B4-BE49-F238E27FC236}">
                <a16:creationId xmlns:a16="http://schemas.microsoft.com/office/drawing/2014/main" id="{8AC25225-5BB0-985D-A26C-F1D0BD5442F9}"/>
              </a:ext>
            </a:extLst>
          </p:cNvPr>
          <p:cNvSpPr txBox="1"/>
          <p:nvPr/>
        </p:nvSpPr>
        <p:spPr>
          <a:xfrm>
            <a:off x="8218706" y="3272468"/>
            <a:ext cx="1755609" cy="461665"/>
          </a:xfrm>
          <a:prstGeom prst="rect">
            <a:avLst/>
          </a:prstGeom>
          <a:noFill/>
        </p:spPr>
        <p:txBody>
          <a:bodyPr wrap="none" rtlCol="0">
            <a:spAutoFit/>
          </a:bodyPr>
          <a:lstStyle/>
          <a:p>
            <a:r>
              <a:rPr kumimoji="1" lang="zh-CN" altLang="en-US" sz="2400" b="1" dirty="0">
                <a:latin typeface="KaiTi" panose="02010609060101010101" pitchFamily="49" charset="-122"/>
                <a:ea typeface="KaiTi" panose="02010609060101010101" pitchFamily="49" charset="-122"/>
              </a:rPr>
              <a:t>几何约束：</a:t>
            </a:r>
          </a:p>
        </p:txBody>
      </p:sp>
      <p:sp>
        <p:nvSpPr>
          <p:cNvPr id="33" name="文本框 32">
            <a:extLst>
              <a:ext uri="{FF2B5EF4-FFF2-40B4-BE49-F238E27FC236}">
                <a16:creationId xmlns:a16="http://schemas.microsoft.com/office/drawing/2014/main" id="{BCD4B81D-EAFA-42A4-DF58-DD4B6E94AA81}"/>
              </a:ext>
            </a:extLst>
          </p:cNvPr>
          <p:cNvSpPr txBox="1"/>
          <p:nvPr/>
        </p:nvSpPr>
        <p:spPr>
          <a:xfrm>
            <a:off x="6556005" y="4267303"/>
            <a:ext cx="906653" cy="369332"/>
          </a:xfrm>
          <a:prstGeom prst="rect">
            <a:avLst/>
          </a:prstGeom>
          <a:noFill/>
        </p:spPr>
        <p:txBody>
          <a:bodyPr wrap="square">
            <a:spAutoFit/>
          </a:bodyPr>
          <a:lstStyle/>
          <a:p>
            <a:r>
              <a:rPr lang="en-US" altLang="zh-CN" sz="1800" dirty="0">
                <a:solidFill>
                  <a:srgbClr val="FF0000"/>
                </a:solidFill>
                <a:latin typeface="Candara" panose="020E0502030303020204" pitchFamily="34" charset="0"/>
              </a:rPr>
              <a:t>Loss=0</a:t>
            </a:r>
            <a:r>
              <a:rPr kumimoji="1" lang="en-US" altLang="zh-CN" sz="1800" dirty="0">
                <a:solidFill>
                  <a:srgbClr val="FF0000"/>
                </a:solidFill>
              </a:rPr>
              <a:t> </a:t>
            </a:r>
            <a:endParaRPr lang="zh-CN" altLang="en-US" dirty="0">
              <a:solidFill>
                <a:srgbClr val="FF0000"/>
              </a:solidFill>
            </a:endParaRPr>
          </a:p>
        </p:txBody>
      </p:sp>
    </p:spTree>
    <p:extLst>
      <p:ext uri="{BB962C8B-B14F-4D97-AF65-F5344CB8AC3E}">
        <p14:creationId xmlns:p14="http://schemas.microsoft.com/office/powerpoint/2010/main" val="291616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F4D20A53-9D8E-11D3-D241-73BCBEA34645}"/>
                  </a:ext>
                </a:extLst>
              </p:cNvPr>
              <p:cNvSpPr txBox="1"/>
              <p:nvPr/>
            </p:nvSpPr>
            <p:spPr>
              <a:xfrm>
                <a:off x="282593" y="77813"/>
                <a:ext cx="3379451" cy="523220"/>
              </a:xfrm>
              <a:prstGeom prst="rect">
                <a:avLst/>
              </a:prstGeom>
              <a:noFill/>
            </p:spPr>
            <p:txBody>
              <a:bodyPr wrap="none" rtlCol="0">
                <a:spAutoFit/>
              </a:bodyPr>
              <a:lstStyle/>
              <a:p>
                <a:r>
                  <a:rPr lang="en-US" altLang="zh-CN" sz="2800" b="1" baseline="30000" dirty="0">
                    <a:latin typeface="Times" pitchFamily="2" charset="0"/>
                    <a:ea typeface="Kaiti SC" panose="02010600040101010101" pitchFamily="2" charset="-122"/>
                    <a:cs typeface="Times New Roman" panose="02020603050405020304" pitchFamily="18" charset="0"/>
                    <a:sym typeface="Helvetica Neue"/>
                  </a:rPr>
                  <a:t>12</a:t>
                </a:r>
                <a:r>
                  <a:rPr lang="en-US" altLang="zh-CN" sz="2800" b="1" dirty="0">
                    <a:latin typeface="Times" pitchFamily="2" charset="0"/>
                    <a:ea typeface="Kaiti SC" panose="02010600040101010101" pitchFamily="2" charset="-122"/>
                    <a:cs typeface="Times New Roman" panose="02020603050405020304" pitchFamily="18" charset="0"/>
                    <a:sym typeface="Helvetica Neue"/>
                  </a:rPr>
                  <a:t>C</a:t>
                </a:r>
                <a:r>
                  <a:rPr lang="zh-CN" altLang="en-US" sz="2800" b="1" dirty="0">
                    <a:latin typeface="Times" pitchFamily="2" charset="0"/>
                    <a:ea typeface="Kaiti SC" panose="02010600040101010101" pitchFamily="2" charset="-122"/>
                    <a:cs typeface="Times New Roman" panose="02020603050405020304" pitchFamily="18" charset="0"/>
                    <a:sym typeface="Helvetica Neue"/>
                  </a:rPr>
                  <a:t>核</a:t>
                </a:r>
                <a:r>
                  <a:rPr lang="en-US" altLang="zh-CN" sz="2800" b="1" dirty="0">
                    <a:latin typeface="Times" pitchFamily="2" charset="0"/>
                    <a:ea typeface="Kaiti SC" panose="02010600040101010101" pitchFamily="2" charset="-122"/>
                    <a:cs typeface="Times New Roman" panose="02020603050405020304" pitchFamily="18" charset="0"/>
                    <a:sym typeface="Helvetica Neue"/>
                  </a:rPr>
                  <a:t>3-</a:t>
                </a:r>
                <a14:m>
                  <m:oMath xmlns:m="http://schemas.openxmlformats.org/officeDocument/2006/math">
                    <m:r>
                      <a:rPr lang="zh-CN" altLang="en-US" sz="2800" b="1" i="1" smtClean="0">
                        <a:solidFill>
                          <a:schemeClr val="tx1"/>
                        </a:solidFill>
                        <a:latin typeface="Cambria Math" panose="02040503050406030204" pitchFamily="18" charset="0"/>
                      </a:rPr>
                      <m:t>𝜶</m:t>
                    </m:r>
                  </m:oMath>
                </a14:m>
                <a:r>
                  <a:rPr lang="zh-CN" altLang="en-US" sz="2800" b="1" dirty="0">
                    <a:latin typeface="Times" pitchFamily="2" charset="0"/>
                    <a:ea typeface="Kaiti SC" panose="02010600040101010101" pitchFamily="2" charset="-122"/>
                    <a:cs typeface="Times New Roman" panose="02020603050405020304" pitchFamily="18" charset="0"/>
                    <a:sym typeface="Helvetica Neue"/>
                  </a:rPr>
                  <a:t>结团态研究</a:t>
                </a:r>
                <a:endParaRPr lang="en" altLang="zh-CN" sz="2800" b="1" dirty="0">
                  <a:latin typeface="Times" pitchFamily="2" charset="0"/>
                  <a:ea typeface="Kaiti SC" panose="02010600040101010101" pitchFamily="2" charset="-122"/>
                  <a:cs typeface="Times New Roman" panose="02020603050405020304" pitchFamily="18" charset="0"/>
                  <a:sym typeface="Helvetica Neue"/>
                </a:endParaRPr>
              </a:p>
            </p:txBody>
          </p:sp>
        </mc:Choice>
        <mc:Fallback xmlns="">
          <p:sp>
            <p:nvSpPr>
              <p:cNvPr id="4" name="文本框 3">
                <a:extLst>
                  <a:ext uri="{FF2B5EF4-FFF2-40B4-BE49-F238E27FC236}">
                    <a16:creationId xmlns:a16="http://schemas.microsoft.com/office/drawing/2014/main" id="{F4D20A53-9D8E-11D3-D241-73BCBEA34645}"/>
                  </a:ext>
                </a:extLst>
              </p:cNvPr>
              <p:cNvSpPr txBox="1">
                <a:spLocks noRot="1" noChangeAspect="1" noMove="1" noResize="1" noEditPoints="1" noAdjustHandles="1" noChangeArrowheads="1" noChangeShapeType="1" noTextEdit="1"/>
              </p:cNvSpPr>
              <p:nvPr/>
            </p:nvSpPr>
            <p:spPr>
              <a:xfrm>
                <a:off x="282593" y="77813"/>
                <a:ext cx="3379451" cy="523220"/>
              </a:xfrm>
              <a:prstGeom prst="rect">
                <a:avLst/>
              </a:prstGeom>
              <a:blipFill>
                <a:blip r:embed="rId3"/>
                <a:stretch>
                  <a:fillRect l="-1498" t="-11905" r="-2622" b="-30952"/>
                </a:stretch>
              </a:blipFill>
            </p:spPr>
            <p:txBody>
              <a:bodyPr/>
              <a:lstStyle/>
              <a:p>
                <a:r>
                  <a:rPr lang="zh-CN" altLang="en-US">
                    <a:noFill/>
                  </a:rPr>
                  <a:t> </a:t>
                </a:r>
              </a:p>
            </p:txBody>
          </p:sp>
        </mc:Fallback>
      </mc:AlternateContent>
      <p:cxnSp>
        <p:nvCxnSpPr>
          <p:cNvPr id="5" name="直线连接符 4">
            <a:extLst>
              <a:ext uri="{FF2B5EF4-FFF2-40B4-BE49-F238E27FC236}">
                <a16:creationId xmlns:a16="http://schemas.microsoft.com/office/drawing/2014/main" id="{C4BAE2FE-DBA4-21C4-A2D5-8858C8E7FBD2}"/>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文本框 1">
            <a:extLst>
              <a:ext uri="{FF2B5EF4-FFF2-40B4-BE49-F238E27FC236}">
                <a16:creationId xmlns:a16="http://schemas.microsoft.com/office/drawing/2014/main" id="{6628F228-2B8A-D038-3922-1B82BDEF51D0}"/>
              </a:ext>
            </a:extLst>
          </p:cNvPr>
          <p:cNvSpPr txBox="1"/>
          <p:nvPr/>
        </p:nvSpPr>
        <p:spPr>
          <a:xfrm>
            <a:off x="369107" y="4804199"/>
            <a:ext cx="5843856" cy="832920"/>
          </a:xfrm>
          <a:prstGeom prst="rect">
            <a:avLst/>
          </a:prstGeom>
          <a:noFill/>
        </p:spPr>
        <p:txBody>
          <a:bodyPr wrap="square"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1pPr>
            <a:lvl2pPr marL="0" marR="0" indent="2286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2pPr>
            <a:lvl3pPr marL="0" marR="0" indent="4572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3pPr>
            <a:lvl4pPr marL="0" marR="0" indent="6858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4pPr>
            <a:lvl5pPr marL="0" marR="0" indent="9144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5pPr>
            <a:lvl6pPr marL="0" marR="0" indent="11430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6pPr>
            <a:lvl7pPr marL="0" marR="0" indent="13716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7pPr>
            <a:lvl8pPr marL="0" marR="0" indent="16002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8pPr>
            <a:lvl9pPr marL="0" marR="0" indent="18288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9pPr>
          </a:lstStyle>
          <a:p>
            <a:pPr>
              <a:lnSpc>
                <a:spcPct val="150000"/>
              </a:lnSpc>
            </a:pPr>
            <a:r>
              <a:rPr lang="en" altLang="zh-CN" sz="1100" dirty="0">
                <a:solidFill>
                  <a:schemeClr val="tx1"/>
                </a:solidFill>
                <a:latin typeface="Times" pitchFamily="2" charset="0"/>
              </a:rPr>
              <a:t>THSR</a:t>
            </a:r>
            <a:r>
              <a:rPr lang="zh-CN" altLang="en-US" sz="1100" dirty="0">
                <a:solidFill>
                  <a:schemeClr val="tx1"/>
                </a:solidFill>
                <a:latin typeface="Times" pitchFamily="2" charset="0"/>
              </a:rPr>
              <a:t> </a:t>
            </a:r>
            <a:r>
              <a:rPr lang="en-US" altLang="zh-CN" sz="1100" dirty="0">
                <a:solidFill>
                  <a:schemeClr val="tx1"/>
                </a:solidFill>
                <a:latin typeface="Times" pitchFamily="2" charset="0"/>
              </a:rPr>
              <a:t>1</a:t>
            </a:r>
            <a:r>
              <a:rPr lang="en" altLang="zh-CN" sz="1100" dirty="0">
                <a:solidFill>
                  <a:schemeClr val="tx1"/>
                </a:solidFill>
                <a:latin typeface="Times" pitchFamily="2" charset="0"/>
              </a:rPr>
              <a:t> </a:t>
            </a:r>
            <a:r>
              <a:rPr lang="en-US" altLang="zh-CN" sz="1100" dirty="0">
                <a:solidFill>
                  <a:schemeClr val="tx1"/>
                </a:solidFill>
                <a:latin typeface="Times" pitchFamily="2" charset="0"/>
              </a:rPr>
              <a:t>: Bo</a:t>
            </a:r>
            <a:r>
              <a:rPr lang="zh-CN" altLang="en-US" sz="1100" dirty="0">
                <a:solidFill>
                  <a:schemeClr val="tx1"/>
                </a:solidFill>
                <a:latin typeface="Times" pitchFamily="2" charset="0"/>
              </a:rPr>
              <a:t> </a:t>
            </a:r>
            <a:r>
              <a:rPr lang="en-US" altLang="zh-CN" sz="1100" dirty="0">
                <a:solidFill>
                  <a:schemeClr val="tx1"/>
                </a:solidFill>
                <a:latin typeface="Times" pitchFamily="2" charset="0"/>
              </a:rPr>
              <a:t>Zhou</a:t>
            </a:r>
            <a:r>
              <a:rPr lang="en" altLang="zh-CN" sz="1100" dirty="0">
                <a:solidFill>
                  <a:schemeClr val="tx1"/>
                </a:solidFill>
                <a:latin typeface="Times" pitchFamily="2" charset="0"/>
              </a:rPr>
              <a:t>, </a:t>
            </a:r>
            <a:r>
              <a:rPr lang="en" altLang="zh-CN" sz="1100" dirty="0" err="1">
                <a:solidFill>
                  <a:schemeClr val="tx1"/>
                </a:solidFill>
                <a:latin typeface="Times" pitchFamily="2" charset="0"/>
              </a:rPr>
              <a:t>Tohsaki</a:t>
            </a:r>
            <a:r>
              <a:rPr lang="en" altLang="zh-CN" sz="1100" dirty="0">
                <a:solidFill>
                  <a:schemeClr val="tx1"/>
                </a:solidFill>
                <a:latin typeface="Times" pitchFamily="2" charset="0"/>
              </a:rPr>
              <a:t> A, Horiuchi H, et al. Physical Review C, 2016, 94(4): 044319.</a:t>
            </a:r>
          </a:p>
          <a:p>
            <a:pPr>
              <a:lnSpc>
                <a:spcPct val="150000"/>
              </a:lnSpc>
            </a:pPr>
            <a:r>
              <a:rPr lang="en" altLang="zh-CN" sz="1100" dirty="0">
                <a:solidFill>
                  <a:schemeClr val="tx1"/>
                </a:solidFill>
                <a:latin typeface="Times" pitchFamily="2" charset="0"/>
              </a:rPr>
              <a:t>THSR</a:t>
            </a:r>
            <a:r>
              <a:rPr lang="zh-CN" altLang="en-US" sz="1100" dirty="0">
                <a:solidFill>
                  <a:schemeClr val="tx1"/>
                </a:solidFill>
                <a:latin typeface="Times" pitchFamily="2" charset="0"/>
              </a:rPr>
              <a:t> </a:t>
            </a:r>
            <a:r>
              <a:rPr lang="en-US" altLang="zh-CN" sz="1100" dirty="0">
                <a:solidFill>
                  <a:schemeClr val="tx1"/>
                </a:solidFill>
                <a:latin typeface="Times" pitchFamily="2" charset="0"/>
              </a:rPr>
              <a:t>2</a:t>
            </a:r>
            <a:r>
              <a:rPr lang="en" altLang="zh-CN" sz="1100" dirty="0">
                <a:solidFill>
                  <a:schemeClr val="tx1"/>
                </a:solidFill>
                <a:latin typeface="Times" pitchFamily="2" charset="0"/>
              </a:rPr>
              <a:t> </a:t>
            </a:r>
            <a:r>
              <a:rPr lang="en-US" altLang="zh-CN" sz="1100" dirty="0">
                <a:solidFill>
                  <a:schemeClr val="tx1"/>
                </a:solidFill>
                <a:latin typeface="Times" pitchFamily="2" charset="0"/>
              </a:rPr>
              <a:t>: </a:t>
            </a:r>
            <a:r>
              <a:rPr lang="en" altLang="zh-CN" sz="1100" dirty="0">
                <a:solidFill>
                  <a:schemeClr val="tx1"/>
                </a:solidFill>
                <a:latin typeface="Times" pitchFamily="2" charset="0"/>
              </a:rPr>
              <a:t>Funaki Y. Physical Review C, 2015, 92(2): 021302.</a:t>
            </a:r>
          </a:p>
          <a:p>
            <a:pPr>
              <a:lnSpc>
                <a:spcPct val="150000"/>
              </a:lnSpc>
            </a:pPr>
            <a:r>
              <a:rPr lang="en" altLang="zh-CN" sz="1100" dirty="0">
                <a:solidFill>
                  <a:schemeClr val="tx1"/>
                </a:solidFill>
                <a:latin typeface="Times" pitchFamily="2" charset="0"/>
              </a:rPr>
              <a:t>REM : Imai R, Tada T, Kimura M. Physical Review C, 2019, 99(6): 064327.</a:t>
            </a:r>
            <a:endParaRPr lang="zh-CN" altLang="en-US" sz="1100" dirty="0">
              <a:solidFill>
                <a:schemeClr val="tx1"/>
              </a:solidFill>
              <a:latin typeface="Times" pitchFamily="2" charset="0"/>
            </a:endParaRPr>
          </a:p>
        </p:txBody>
      </p:sp>
      <p:sp>
        <p:nvSpPr>
          <p:cNvPr id="7" name="文本框 6">
            <a:extLst>
              <a:ext uri="{FF2B5EF4-FFF2-40B4-BE49-F238E27FC236}">
                <a16:creationId xmlns:a16="http://schemas.microsoft.com/office/drawing/2014/main" id="{600CC84A-A903-09A6-A5CB-D587B5DD8FFF}"/>
              </a:ext>
            </a:extLst>
          </p:cNvPr>
          <p:cNvSpPr txBox="1"/>
          <p:nvPr/>
        </p:nvSpPr>
        <p:spPr>
          <a:xfrm>
            <a:off x="191983" y="874609"/>
            <a:ext cx="6100548" cy="369332"/>
          </a:xfrm>
          <a:prstGeom prst="rect">
            <a:avLst/>
          </a:prstGeom>
          <a:noFill/>
        </p:spPr>
        <p:txBody>
          <a:bodyPr wrap="square">
            <a:spAutoFit/>
          </a:bodyPr>
          <a:lstStyle/>
          <a:p>
            <a:pPr marL="285750" indent="-285750">
              <a:buFont typeface="Wingdings" pitchFamily="2" charset="2"/>
              <a:buChar char="n"/>
            </a:pPr>
            <a:r>
              <a:rPr lang="zh-CN" altLang="en-US" dirty="0">
                <a:solidFill>
                  <a:srgbClr val="0070C0"/>
                </a:solidFill>
                <a:latin typeface="Helvetica" pitchFamily="2" charset="0"/>
              </a:rPr>
              <a:t>0</a:t>
            </a:r>
            <a:r>
              <a:rPr lang="zh-CN" altLang="en-US" baseline="30000" dirty="0">
                <a:solidFill>
                  <a:srgbClr val="0070C0"/>
                </a:solidFill>
                <a:latin typeface="Helvetica" pitchFamily="2" charset="0"/>
              </a:rPr>
              <a:t>+</a:t>
            </a:r>
            <a:r>
              <a:rPr lang="zh-CN" altLang="en-US" dirty="0">
                <a:solidFill>
                  <a:srgbClr val="0070C0"/>
                </a:solidFill>
                <a:latin typeface="Helvetica" pitchFamily="2" charset="0"/>
              </a:rPr>
              <a:t> 态激发能</a:t>
            </a:r>
          </a:p>
        </p:txBody>
      </p:sp>
      <p:pic>
        <p:nvPicPr>
          <p:cNvPr id="8" name="图片 7">
            <a:extLst>
              <a:ext uri="{FF2B5EF4-FFF2-40B4-BE49-F238E27FC236}">
                <a16:creationId xmlns:a16="http://schemas.microsoft.com/office/drawing/2014/main" id="{F816168E-0A96-3B94-1556-36DC74114DE3}"/>
              </a:ext>
            </a:extLst>
          </p:cNvPr>
          <p:cNvPicPr>
            <a:picLocks noChangeAspect="1"/>
          </p:cNvPicPr>
          <p:nvPr/>
        </p:nvPicPr>
        <p:blipFill>
          <a:blip r:embed="rId4"/>
          <a:stretch>
            <a:fillRect/>
          </a:stretch>
        </p:blipFill>
        <p:spPr>
          <a:xfrm>
            <a:off x="61166" y="1315025"/>
            <a:ext cx="5725823" cy="3489174"/>
          </a:xfrm>
          <a:prstGeom prst="rect">
            <a:avLst/>
          </a:prstGeom>
        </p:spPr>
      </p:pic>
      <p:pic>
        <p:nvPicPr>
          <p:cNvPr id="9" name="图片 8">
            <a:extLst>
              <a:ext uri="{FF2B5EF4-FFF2-40B4-BE49-F238E27FC236}">
                <a16:creationId xmlns:a16="http://schemas.microsoft.com/office/drawing/2014/main" id="{05E21997-DB62-DE7B-A3FE-1CB4A34D9161}"/>
              </a:ext>
            </a:extLst>
          </p:cNvPr>
          <p:cNvPicPr>
            <a:picLocks noChangeAspect="1"/>
          </p:cNvPicPr>
          <p:nvPr/>
        </p:nvPicPr>
        <p:blipFill>
          <a:blip r:embed="rId5"/>
          <a:stretch>
            <a:fillRect/>
          </a:stretch>
        </p:blipFill>
        <p:spPr>
          <a:xfrm>
            <a:off x="6188854" y="1535284"/>
            <a:ext cx="5502197" cy="3375979"/>
          </a:xfrm>
          <a:prstGeom prst="rect">
            <a:avLst/>
          </a:prstGeom>
        </p:spPr>
      </p:pic>
      <p:sp>
        <p:nvSpPr>
          <p:cNvPr id="10" name="文本框 9">
            <a:extLst>
              <a:ext uri="{FF2B5EF4-FFF2-40B4-BE49-F238E27FC236}">
                <a16:creationId xmlns:a16="http://schemas.microsoft.com/office/drawing/2014/main" id="{31F8BBE8-E296-F948-C197-0FE99E8445E7}"/>
              </a:ext>
            </a:extLst>
          </p:cNvPr>
          <p:cNvSpPr txBox="1"/>
          <p:nvPr/>
        </p:nvSpPr>
        <p:spPr>
          <a:xfrm>
            <a:off x="6012056" y="880843"/>
            <a:ext cx="6100548" cy="369332"/>
          </a:xfrm>
          <a:prstGeom prst="rect">
            <a:avLst/>
          </a:prstGeom>
          <a:noFill/>
        </p:spPr>
        <p:txBody>
          <a:bodyPr wrap="square">
            <a:spAutoFit/>
          </a:bodyPr>
          <a:lstStyle/>
          <a:p>
            <a:pPr marL="285750" indent="-285750">
              <a:buFont typeface="Wingdings" pitchFamily="2" charset="2"/>
              <a:buChar char="n"/>
            </a:pPr>
            <a:r>
              <a:rPr lang="en-US" altLang="zh-CN" dirty="0">
                <a:solidFill>
                  <a:srgbClr val="0070C0"/>
                </a:solidFill>
                <a:latin typeface="Helvetica" pitchFamily="2" charset="0"/>
              </a:rPr>
              <a:t>Hoyle</a:t>
            </a:r>
            <a:r>
              <a:rPr lang="zh-CN" altLang="en-US" dirty="0">
                <a:solidFill>
                  <a:srgbClr val="0070C0"/>
                </a:solidFill>
                <a:latin typeface="Helvetica" pitchFamily="2" charset="0"/>
              </a:rPr>
              <a:t>转动带和呼吸转动带</a:t>
            </a:r>
          </a:p>
        </p:txBody>
      </p:sp>
      <p:sp>
        <p:nvSpPr>
          <p:cNvPr id="11" name="文本框 10">
            <a:extLst>
              <a:ext uri="{FF2B5EF4-FFF2-40B4-BE49-F238E27FC236}">
                <a16:creationId xmlns:a16="http://schemas.microsoft.com/office/drawing/2014/main" id="{C6B57B3C-ED90-7A64-025D-E1D1831337D5}"/>
              </a:ext>
            </a:extLst>
          </p:cNvPr>
          <p:cNvSpPr txBox="1"/>
          <p:nvPr/>
        </p:nvSpPr>
        <p:spPr>
          <a:xfrm>
            <a:off x="6212963" y="5043936"/>
            <a:ext cx="5979037" cy="1107996"/>
          </a:xfrm>
          <a:prstGeom prst="rect">
            <a:avLst/>
          </a:prstGeom>
          <a:noFill/>
        </p:spPr>
        <p:txBody>
          <a:bodyPr wrap="square">
            <a:spAutoFit/>
          </a:bodyPr>
          <a:lstStyle/>
          <a:p>
            <a:r>
              <a:rPr kumimoji="1" lang="en-US" altLang="zh-CN" sz="1100" dirty="0">
                <a:latin typeface="Times New Roman" panose="02020603050405020304" pitchFamily="18" charset="0"/>
                <a:ea typeface="Kaiti SC" panose="02010600040101010101" pitchFamily="2" charset="-122"/>
                <a:cs typeface="Times New Roman" panose="02020603050405020304" pitchFamily="18" charset="0"/>
              </a:rPr>
              <a:t>[1] </a:t>
            </a:r>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D. J. Mar´ın-L´ambarri, R. Bijker, M. Freer , et al., Phys. Rev. Lett. 113, 012502 (2014).</a:t>
            </a:r>
          </a:p>
          <a:p>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a:t>
            </a:r>
            <a:r>
              <a:rPr kumimoji="1" lang="en-US" altLang="zh-CN" sz="1100" dirty="0">
                <a:latin typeface="Times New Roman" panose="02020603050405020304" pitchFamily="18" charset="0"/>
                <a:ea typeface="Kaiti SC" panose="02010600040101010101" pitchFamily="2" charset="-122"/>
                <a:cs typeface="Times New Roman" panose="02020603050405020304" pitchFamily="18" charset="0"/>
              </a:rPr>
              <a:t>2</a:t>
            </a:r>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 M. Itoh, H. Akimune, M. Fujiwara, et al., Physical Review C 84, 054308 (2011).</a:t>
            </a:r>
          </a:p>
          <a:p>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a:t>
            </a:r>
            <a:r>
              <a:rPr kumimoji="1" lang="en-US" altLang="zh-CN" sz="1100" dirty="0">
                <a:latin typeface="Times New Roman" panose="02020603050405020304" pitchFamily="18" charset="0"/>
                <a:ea typeface="Kaiti SC" panose="02010600040101010101" pitchFamily="2" charset="-122"/>
                <a:cs typeface="Times New Roman" panose="02020603050405020304" pitchFamily="18" charset="0"/>
              </a:rPr>
              <a:t>3</a:t>
            </a:r>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 W. Zimmerman, M. Ahmed, B. Bromberger, et al., Physical review letters 110, 152502 (2013).</a:t>
            </a:r>
          </a:p>
          <a:p>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a:t>
            </a:r>
            <a:r>
              <a:rPr kumimoji="1" lang="en-US" altLang="zh-CN" sz="1100" dirty="0">
                <a:latin typeface="Times New Roman" panose="02020603050405020304" pitchFamily="18" charset="0"/>
                <a:ea typeface="Kaiti SC" panose="02010600040101010101" pitchFamily="2" charset="-122"/>
                <a:cs typeface="Times New Roman" panose="02020603050405020304" pitchFamily="18" charset="0"/>
              </a:rPr>
              <a:t>4</a:t>
            </a:r>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 M. Freer, S. Almaraz-Calderon, A. Aprahamian, et al., Physical Review C 83, 034314 (2011).</a:t>
            </a:r>
          </a:p>
          <a:p>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a:t>
            </a:r>
            <a:r>
              <a:rPr kumimoji="1" lang="en-US" altLang="zh-CN" sz="1100" dirty="0">
                <a:latin typeface="Times New Roman" panose="02020603050405020304" pitchFamily="18" charset="0"/>
                <a:ea typeface="Kaiti SC" panose="02010600040101010101" pitchFamily="2" charset="-122"/>
                <a:cs typeface="Times New Roman" panose="02020603050405020304" pitchFamily="18" charset="0"/>
              </a:rPr>
              <a:t>5</a:t>
            </a:r>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 M. Itoh, H. Akimune, M. Fujiwara, et al., Journal of Physics: Conference Series 436</a:t>
            </a:r>
            <a:r>
              <a:rPr kumimoji="1" lang="en-US" altLang="zh-CN" sz="1100" dirty="0">
                <a:latin typeface="Times New Roman" panose="02020603050405020304" pitchFamily="18" charset="0"/>
                <a:ea typeface="Kaiti SC" panose="02010600040101010101" pitchFamily="2" charset="-122"/>
                <a:cs typeface="Times New Roman" panose="02020603050405020304" pitchFamily="18" charset="0"/>
              </a:rPr>
              <a:t>, </a:t>
            </a:r>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012006</a:t>
            </a:r>
            <a:r>
              <a:rPr kumimoji="1" lang="en-US" altLang="zh-CN" sz="1100" dirty="0">
                <a:latin typeface="Times New Roman" panose="02020603050405020304" pitchFamily="18" charset="0"/>
                <a:ea typeface="Kaiti SC" panose="02010600040101010101" pitchFamily="2" charset="-122"/>
                <a:cs typeface="Times New Roman" panose="02020603050405020304" pitchFamily="18" charset="0"/>
              </a:rPr>
              <a:t> (2013)</a:t>
            </a:r>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a:t>
            </a:r>
            <a:endParaRPr kumimoji="1" lang="en-US" altLang="zh-CN" sz="1100" dirty="0">
              <a:latin typeface="Times New Roman" panose="02020603050405020304" pitchFamily="18" charset="0"/>
              <a:ea typeface="Kaiti SC" panose="02010600040101010101" pitchFamily="2" charset="-122"/>
              <a:cs typeface="Times New Roman" panose="02020603050405020304" pitchFamily="18" charset="0"/>
            </a:endParaRPr>
          </a:p>
          <a:p>
            <a:r>
              <a:rPr kumimoji="1" lang="en-US" altLang="zh-CN" sz="1100" dirty="0">
                <a:latin typeface="Times New Roman" panose="02020603050405020304" pitchFamily="18" charset="0"/>
                <a:ea typeface="Kaiti SC" panose="02010600040101010101" pitchFamily="2" charset="-122"/>
                <a:cs typeface="Times New Roman" panose="02020603050405020304" pitchFamily="18" charset="0"/>
              </a:rPr>
              <a:t>[6] M. Freer, M. Itoh, T. Kawabata</a:t>
            </a:r>
            <a:r>
              <a:rPr kumimoji="1" lang="zh-CN" altLang="en-US" sz="1100" dirty="0">
                <a:latin typeface="Times New Roman" panose="02020603050405020304" pitchFamily="18" charset="0"/>
                <a:ea typeface="Kaiti SC" panose="02010600040101010101" pitchFamily="2" charset="-122"/>
                <a:cs typeface="Times New Roman" panose="02020603050405020304" pitchFamily="18" charset="0"/>
              </a:rPr>
              <a:t> , et al.</a:t>
            </a:r>
            <a:r>
              <a:rPr kumimoji="1" lang="en" altLang="zh-CN" sz="1100" dirty="0">
                <a:latin typeface="Times New Roman" panose="02020603050405020304" pitchFamily="18" charset="0"/>
                <a:ea typeface="Kaiti SC" panose="02010600040101010101" pitchFamily="2" charset="-122"/>
                <a:cs typeface="Times New Roman" panose="02020603050405020304" pitchFamily="18" charset="0"/>
              </a:rPr>
              <a:t>, Phys. Rev. C 86, 034320 (2012).</a:t>
            </a:r>
            <a:endParaRPr kumimoji="1" lang="en-US" altLang="zh-CN" sz="1100"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E76AE0AC-D102-1381-FC33-0B350665304E}"/>
              </a:ext>
            </a:extLst>
          </p:cNvPr>
          <p:cNvPicPr>
            <a:picLocks noChangeAspect="1"/>
          </p:cNvPicPr>
          <p:nvPr/>
        </p:nvPicPr>
        <p:blipFill>
          <a:blip r:embed="rId6"/>
          <a:stretch>
            <a:fillRect/>
          </a:stretch>
        </p:blipFill>
        <p:spPr>
          <a:xfrm>
            <a:off x="8225997" y="1225530"/>
            <a:ext cx="3484742" cy="488338"/>
          </a:xfrm>
          <a:prstGeom prst="rect">
            <a:avLst/>
          </a:prstGeom>
        </p:spPr>
      </p:pic>
      <p:pic>
        <p:nvPicPr>
          <p:cNvPr id="13" name="图形 76">
            <a:extLst>
              <a:ext uri="{FF2B5EF4-FFF2-40B4-BE49-F238E27FC236}">
                <a16:creationId xmlns:a16="http://schemas.microsoft.com/office/drawing/2014/main" id="{FAA4EBD8-B867-5C23-8D0D-A54CD4E51C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0023" y="5452610"/>
            <a:ext cx="4003427" cy="1904125"/>
          </a:xfrm>
          <a:prstGeom prst="rect">
            <a:avLst/>
          </a:prstGeom>
        </p:spPr>
      </p:pic>
      <p:pic>
        <p:nvPicPr>
          <p:cNvPr id="2" name="图片 1">
            <a:extLst>
              <a:ext uri="{FF2B5EF4-FFF2-40B4-BE49-F238E27FC236}">
                <a16:creationId xmlns:a16="http://schemas.microsoft.com/office/drawing/2014/main" id="{BFF25F62-75D9-33C1-BF6D-341F58F76CBA}"/>
              </a:ext>
            </a:extLst>
          </p:cNvPr>
          <p:cNvPicPr>
            <a:picLocks noChangeAspect="1"/>
          </p:cNvPicPr>
          <p:nvPr/>
        </p:nvPicPr>
        <p:blipFill>
          <a:blip r:embed="rId9"/>
          <a:stretch>
            <a:fillRect/>
          </a:stretch>
        </p:blipFill>
        <p:spPr>
          <a:xfrm>
            <a:off x="7827866" y="125917"/>
            <a:ext cx="4081541" cy="469817"/>
          </a:xfrm>
          <a:prstGeom prst="rect">
            <a:avLst/>
          </a:prstGeom>
        </p:spPr>
      </p:pic>
    </p:spTree>
    <p:extLst>
      <p:ext uri="{BB962C8B-B14F-4D97-AF65-F5344CB8AC3E}">
        <p14:creationId xmlns:p14="http://schemas.microsoft.com/office/powerpoint/2010/main" val="3699991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05AC7FB-C898-D962-5A13-B72088B4DD6F}"/>
              </a:ext>
            </a:extLst>
          </p:cNvPr>
          <p:cNvSpPr txBox="1"/>
          <p:nvPr/>
        </p:nvSpPr>
        <p:spPr>
          <a:xfrm>
            <a:off x="282593" y="77813"/>
            <a:ext cx="2698175"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rPr>
              <a:t>哈密顿生成网络</a:t>
            </a:r>
            <a:endParaRPr lang="zh-CN" altLang="en-US" sz="2800" dirty="0"/>
          </a:p>
        </p:txBody>
      </p:sp>
      <p:cxnSp>
        <p:nvCxnSpPr>
          <p:cNvPr id="5" name="直线连接符 4">
            <a:extLst>
              <a:ext uri="{FF2B5EF4-FFF2-40B4-BE49-F238E27FC236}">
                <a16:creationId xmlns:a16="http://schemas.microsoft.com/office/drawing/2014/main" id="{2B663700-56D0-A601-5905-E3D09578A2F0}"/>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01" name="图形 300">
            <a:extLst>
              <a:ext uri="{FF2B5EF4-FFF2-40B4-BE49-F238E27FC236}">
                <a16:creationId xmlns:a16="http://schemas.microsoft.com/office/drawing/2014/main" id="{D72CE6A4-99CA-1F33-3D15-92CFA49B3F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8753" y="830780"/>
            <a:ext cx="6127588" cy="2578228"/>
          </a:xfrm>
          <a:prstGeom prst="rect">
            <a:avLst/>
          </a:prstGeom>
        </p:spPr>
      </p:pic>
      <p:pic>
        <p:nvPicPr>
          <p:cNvPr id="303" name="图片 302">
            <a:extLst>
              <a:ext uri="{FF2B5EF4-FFF2-40B4-BE49-F238E27FC236}">
                <a16:creationId xmlns:a16="http://schemas.microsoft.com/office/drawing/2014/main" id="{8F1C277B-E8D6-FE0B-2A7D-FA750A2960B6}"/>
              </a:ext>
            </a:extLst>
          </p:cNvPr>
          <p:cNvPicPr>
            <a:picLocks noChangeAspect="1"/>
          </p:cNvPicPr>
          <p:nvPr/>
        </p:nvPicPr>
        <p:blipFill rotWithShape="1">
          <a:blip r:embed="rId4"/>
          <a:srcRect t="62935"/>
          <a:stretch/>
        </p:blipFill>
        <p:spPr>
          <a:xfrm>
            <a:off x="155844" y="5432788"/>
            <a:ext cx="6485060" cy="1465182"/>
          </a:xfrm>
          <a:prstGeom prst="rect">
            <a:avLst/>
          </a:prstGeom>
        </p:spPr>
      </p:pic>
      <p:pic>
        <p:nvPicPr>
          <p:cNvPr id="304" name="图片 303">
            <a:extLst>
              <a:ext uri="{FF2B5EF4-FFF2-40B4-BE49-F238E27FC236}">
                <a16:creationId xmlns:a16="http://schemas.microsoft.com/office/drawing/2014/main" id="{676042F2-3418-998E-5884-F83D064B7B57}"/>
              </a:ext>
            </a:extLst>
          </p:cNvPr>
          <p:cNvPicPr>
            <a:picLocks noChangeAspect="1"/>
          </p:cNvPicPr>
          <p:nvPr/>
        </p:nvPicPr>
        <p:blipFill>
          <a:blip r:embed="rId5"/>
          <a:stretch>
            <a:fillRect/>
          </a:stretch>
        </p:blipFill>
        <p:spPr>
          <a:xfrm>
            <a:off x="7551508" y="1203317"/>
            <a:ext cx="3764148" cy="2339543"/>
          </a:xfrm>
          <a:prstGeom prst="rect">
            <a:avLst/>
          </a:prstGeom>
        </p:spPr>
      </p:pic>
      <mc:AlternateContent xmlns:mc="http://schemas.openxmlformats.org/markup-compatibility/2006" xmlns:a14="http://schemas.microsoft.com/office/drawing/2010/main">
        <mc:Choice Requires="a14">
          <p:sp>
            <p:nvSpPr>
              <p:cNvPr id="305" name="文本框 304">
                <a:extLst>
                  <a:ext uri="{FF2B5EF4-FFF2-40B4-BE49-F238E27FC236}">
                    <a16:creationId xmlns:a16="http://schemas.microsoft.com/office/drawing/2014/main" id="{5114D1F1-9744-5108-A767-B84A28779A79}"/>
                  </a:ext>
                </a:extLst>
              </p:cNvPr>
              <p:cNvSpPr txBox="1"/>
              <p:nvPr/>
            </p:nvSpPr>
            <p:spPr>
              <a:xfrm>
                <a:off x="1155452" y="8879715"/>
                <a:ext cx="6518195" cy="881844"/>
              </a:xfrm>
              <a:prstGeom prst="rect">
                <a:avLst/>
              </a:prstGeom>
              <a:noFill/>
            </p:spPr>
            <p:txBody>
              <a:bodyPr wrap="none" rtlCol="0">
                <a:spAutoFit/>
              </a:bodyPr>
              <a:lstStyle/>
              <a:p>
                <a:pPr marL="285750" indent="-285750">
                  <a:lnSpc>
                    <a:spcPct val="150000"/>
                  </a:lnSpc>
                  <a:buFont typeface="Wingdings" pitchFamily="2" charset="2"/>
                  <a:buChar char="ü"/>
                </a:pPr>
                <a:r>
                  <a:rPr kumimoji="1" lang="zh-CN" altLang="en-US" b="1" dirty="0">
                    <a:latin typeface="Times" pitchFamily="2" charset="0"/>
                    <a:ea typeface="KaiTi" panose="02010609060101010101" pitchFamily="49" charset="-122"/>
                  </a:rPr>
                  <a:t>获得了符合实验数据的</a:t>
                </a:r>
                <a:r>
                  <a:rPr kumimoji="1" lang="en-US" altLang="zh-CN" b="1" baseline="30000" dirty="0">
                    <a:latin typeface="Times" pitchFamily="2" charset="0"/>
                    <a:ea typeface="KaiTi" panose="02010609060101010101" pitchFamily="49" charset="-122"/>
                  </a:rPr>
                  <a:t>12</a:t>
                </a:r>
                <a:r>
                  <a:rPr kumimoji="1" lang="en-US" altLang="zh-CN" b="1" dirty="0">
                    <a:latin typeface="Times" pitchFamily="2" charset="0"/>
                    <a:ea typeface="KaiTi" panose="02010609060101010101" pitchFamily="49" charset="-122"/>
                  </a:rPr>
                  <a:t>Be</a:t>
                </a:r>
                <a:r>
                  <a:rPr kumimoji="1" lang="zh-CN" altLang="en-US" b="1" dirty="0">
                    <a:latin typeface="Times" pitchFamily="2" charset="0"/>
                    <a:ea typeface="KaiTi" panose="02010609060101010101" pitchFamily="49" charset="-122"/>
                  </a:rPr>
                  <a:t>、</a:t>
                </a:r>
                <a:r>
                  <a:rPr kumimoji="1" lang="en-US" altLang="zh-CN" b="1" baseline="30000" dirty="0">
                    <a:latin typeface="Times" pitchFamily="2" charset="0"/>
                    <a:ea typeface="KaiTi" panose="02010609060101010101" pitchFamily="49" charset="-122"/>
                  </a:rPr>
                  <a:t>8</a:t>
                </a:r>
                <a:r>
                  <a:rPr kumimoji="1" lang="en-US" altLang="zh-CN" b="1" dirty="0">
                    <a:latin typeface="Times" pitchFamily="2" charset="0"/>
                    <a:ea typeface="KaiTi" panose="02010609060101010101" pitchFamily="49" charset="-122"/>
                  </a:rPr>
                  <a:t>He</a:t>
                </a:r>
                <a:r>
                  <a:rPr kumimoji="1" lang="zh-CN" altLang="en-US" b="1" dirty="0">
                    <a:latin typeface="Times" pitchFamily="2" charset="0"/>
                    <a:ea typeface="KaiTi" panose="02010609060101010101" pitchFamily="49" charset="-122"/>
                  </a:rPr>
                  <a:t>、</a:t>
                </a:r>
                <a:r>
                  <a:rPr kumimoji="1" lang="en-US" altLang="zh-CN" b="1" baseline="30000" dirty="0">
                    <a:latin typeface="Times" pitchFamily="2" charset="0"/>
                    <a:ea typeface="KaiTi" panose="02010609060101010101" pitchFamily="49" charset="-122"/>
                  </a:rPr>
                  <a:t>6</a:t>
                </a:r>
                <a:r>
                  <a:rPr kumimoji="1" lang="en-US" altLang="zh-CN" b="1" dirty="0">
                    <a:latin typeface="Times" pitchFamily="2" charset="0"/>
                    <a:ea typeface="KaiTi" panose="02010609060101010101" pitchFamily="49" charset="-122"/>
                  </a:rPr>
                  <a:t>He</a:t>
                </a:r>
                <a:r>
                  <a:rPr kumimoji="1" lang="zh-CN" altLang="en-US" b="1" dirty="0">
                    <a:latin typeface="Times" pitchFamily="2" charset="0"/>
                    <a:ea typeface="KaiTi" panose="02010609060101010101" pitchFamily="49" charset="-122"/>
                  </a:rPr>
                  <a:t>原子核能谱</a:t>
                </a:r>
                <a:endParaRPr kumimoji="1" lang="en-US" altLang="zh-CN" b="1" dirty="0">
                  <a:latin typeface="Times" pitchFamily="2" charset="0"/>
                  <a:ea typeface="KaiTi" panose="02010609060101010101" pitchFamily="49" charset="-122"/>
                </a:endParaRPr>
              </a:p>
              <a:p>
                <a:pPr marL="285750" indent="-285750">
                  <a:lnSpc>
                    <a:spcPct val="150000"/>
                  </a:lnSpc>
                  <a:buFont typeface="Wingdings" pitchFamily="2" charset="2"/>
                  <a:buChar char="ü"/>
                </a:pPr>
                <a:r>
                  <a:rPr kumimoji="1" lang="zh-CN" altLang="en-US" b="1" dirty="0">
                    <a:latin typeface="Times" pitchFamily="2" charset="0"/>
                    <a:ea typeface="KaiTi" panose="02010609060101010101" pitchFamily="49" charset="-122"/>
                  </a:rPr>
                  <a:t>计算了用于描述</a:t>
                </a:r>
                <a:r>
                  <a:rPr kumimoji="1" lang="en-US" altLang="zh-CN" b="1" baseline="30000" dirty="0">
                    <a:latin typeface="Times" pitchFamily="2" charset="0"/>
                    <a:ea typeface="KaiTi" panose="02010609060101010101" pitchFamily="49" charset="-122"/>
                  </a:rPr>
                  <a:t>12</a:t>
                </a:r>
                <a:r>
                  <a:rPr kumimoji="1" lang="en-US" altLang="zh-CN" b="1" dirty="0">
                    <a:latin typeface="Times" pitchFamily="2" charset="0"/>
                    <a:ea typeface="KaiTi" panose="02010609060101010101" pitchFamily="49" charset="-122"/>
                  </a:rPr>
                  <a:t>Be</a:t>
                </a:r>
                <a:r>
                  <a:rPr kumimoji="1" lang="zh-CN" altLang="en-US" b="1" dirty="0">
                    <a:latin typeface="Times" pitchFamily="2" charset="0"/>
                    <a:ea typeface="KaiTi" panose="02010609060101010101" pitchFamily="49" charset="-122"/>
                  </a:rPr>
                  <a:t>基态和激发态中</a:t>
                </a:r>
                <a14:m>
                  <m:oMath xmlns:m="http://schemas.openxmlformats.org/officeDocument/2006/math">
                    <m:r>
                      <a:rPr kumimoji="1" lang="zh-CN" altLang="en-US" b="1" i="1" smtClean="0">
                        <a:latin typeface="Cambria Math" panose="02040503050406030204" pitchFamily="18" charset="0"/>
                      </a:rPr>
                      <m:t>𝜶</m:t>
                    </m:r>
                  </m:oMath>
                </a14:m>
                <a:r>
                  <a:rPr kumimoji="1" lang="zh-CN" altLang="en-US" b="1" dirty="0">
                    <a:latin typeface="Times" pitchFamily="2" charset="0"/>
                    <a:ea typeface="KaiTi" panose="02010609060101010101" pitchFamily="49" charset="-122"/>
                  </a:rPr>
                  <a:t>结团运动情况的</a:t>
                </a:r>
                <a:r>
                  <a:rPr kumimoji="1" lang="en-US" altLang="zh-CN" b="1" dirty="0">
                    <a:latin typeface="Times" pitchFamily="2" charset="0"/>
                    <a:ea typeface="KaiTi" panose="02010609060101010101" pitchFamily="49" charset="-122"/>
                  </a:rPr>
                  <a:t>RWA</a:t>
                </a:r>
                <a:endParaRPr kumimoji="1" lang="zh-CN" altLang="en-US" b="1" dirty="0">
                  <a:latin typeface="Times" pitchFamily="2" charset="0"/>
                  <a:ea typeface="KaiTi" panose="02010609060101010101" pitchFamily="49" charset="-122"/>
                </a:endParaRPr>
              </a:p>
            </p:txBody>
          </p:sp>
        </mc:Choice>
        <mc:Fallback xmlns="">
          <p:sp>
            <p:nvSpPr>
              <p:cNvPr id="305" name="文本框 304">
                <a:extLst>
                  <a:ext uri="{FF2B5EF4-FFF2-40B4-BE49-F238E27FC236}">
                    <a16:creationId xmlns:a16="http://schemas.microsoft.com/office/drawing/2014/main" id="{5114D1F1-9744-5108-A767-B84A28779A79}"/>
                  </a:ext>
                </a:extLst>
              </p:cNvPr>
              <p:cNvSpPr txBox="1">
                <a:spLocks noRot="1" noChangeAspect="1" noMove="1" noResize="1" noEditPoints="1" noAdjustHandles="1" noChangeArrowheads="1" noChangeShapeType="1" noTextEdit="1"/>
              </p:cNvSpPr>
              <p:nvPr/>
            </p:nvSpPr>
            <p:spPr>
              <a:xfrm>
                <a:off x="1155452" y="8879715"/>
                <a:ext cx="6518195" cy="881844"/>
              </a:xfrm>
              <a:prstGeom prst="rect">
                <a:avLst/>
              </a:prstGeom>
              <a:blipFill>
                <a:blip r:embed="rId6"/>
                <a:stretch>
                  <a:fillRect l="-778" b="-11429"/>
                </a:stretch>
              </a:blipFill>
            </p:spPr>
            <p:txBody>
              <a:bodyPr/>
              <a:lstStyle/>
              <a:p>
                <a:r>
                  <a:rPr lang="zh-CN" altLang="en-US">
                    <a:noFill/>
                  </a:rPr>
                  <a:t> </a:t>
                </a:r>
              </a:p>
            </p:txBody>
          </p:sp>
        </mc:Fallback>
      </mc:AlternateContent>
      <p:sp>
        <p:nvSpPr>
          <p:cNvPr id="306" name="矩形 305">
            <a:extLst>
              <a:ext uri="{FF2B5EF4-FFF2-40B4-BE49-F238E27FC236}">
                <a16:creationId xmlns:a16="http://schemas.microsoft.com/office/drawing/2014/main" id="{F39F002D-AC50-553D-4DE7-E7F769A41EB7}"/>
              </a:ext>
            </a:extLst>
          </p:cNvPr>
          <p:cNvSpPr/>
          <p:nvPr/>
        </p:nvSpPr>
        <p:spPr>
          <a:xfrm>
            <a:off x="300763" y="6236984"/>
            <a:ext cx="6234545" cy="225631"/>
          </a:xfrm>
          <a:prstGeom prst="rect">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12" name="文本框 311">
                <a:extLst>
                  <a:ext uri="{FF2B5EF4-FFF2-40B4-BE49-F238E27FC236}">
                    <a16:creationId xmlns:a16="http://schemas.microsoft.com/office/drawing/2014/main" id="{44355BFB-540E-272C-FB76-C746D62D85C2}"/>
                  </a:ext>
                </a:extLst>
              </p:cNvPr>
              <p:cNvSpPr txBox="1"/>
              <p:nvPr/>
            </p:nvSpPr>
            <p:spPr>
              <a:xfrm>
                <a:off x="300763" y="5156472"/>
                <a:ext cx="4591834" cy="347467"/>
              </a:xfrm>
              <a:prstGeom prst="rect">
                <a:avLst/>
              </a:prstGeom>
              <a:noFill/>
            </p:spPr>
            <p:txBody>
              <a:bodyPr wrap="none" rtlCol="0">
                <a:spAutoFit/>
              </a:bodyPr>
              <a:lstStyle/>
              <a:p>
                <a:pPr marL="285750" indent="-285750">
                  <a:buFont typeface="Wingdings" pitchFamily="2" charset="2"/>
                  <a:buChar char="n"/>
                </a:pPr>
                <a:r>
                  <a:rPr lang="en-US" altLang="zh-CN" sz="1600" b="1" baseline="30000" dirty="0">
                    <a:solidFill>
                      <a:srgbClr val="0070C0"/>
                    </a:solidFill>
                    <a:latin typeface="Candara" panose="020E0502030303020204" pitchFamily="34" charset="0"/>
                  </a:rPr>
                  <a:t>12</a:t>
                </a:r>
                <a:r>
                  <a:rPr lang="en-US" altLang="zh-CN" sz="1600" b="1" dirty="0">
                    <a:solidFill>
                      <a:srgbClr val="0070C0"/>
                    </a:solidFill>
                    <a:latin typeface="Candara" panose="020E0502030303020204" pitchFamily="34" charset="0"/>
                  </a:rPr>
                  <a:t>Be</a:t>
                </a:r>
                <a:r>
                  <a:rPr lang="zh-CN" altLang="en-US" sz="1600" b="1" dirty="0">
                    <a:solidFill>
                      <a:srgbClr val="0070C0"/>
                    </a:solidFill>
                    <a:latin typeface="Candara" panose="020E0502030303020204" pitchFamily="34" charset="0"/>
                  </a:rPr>
                  <a:t>和闯入态和</a:t>
                </a:r>
                <a14:m>
                  <m:oMath xmlns:m="http://schemas.openxmlformats.org/officeDocument/2006/math">
                    <m:sSubSup>
                      <m:sSubSupPr>
                        <m:ctrlPr>
                          <a:rPr lang="en-US" altLang="zh-CN" sz="1600" b="1" i="1">
                            <a:solidFill>
                              <a:srgbClr val="0070C0"/>
                            </a:solidFill>
                            <a:latin typeface="Cambria Math" panose="02040503050406030204" pitchFamily="18" charset="0"/>
                          </a:rPr>
                        </m:ctrlPr>
                      </m:sSubSupPr>
                      <m:e>
                        <m:r>
                          <a:rPr lang="en-US" altLang="zh-CN" sz="1600" b="1">
                            <a:solidFill>
                              <a:srgbClr val="0070C0"/>
                            </a:solidFill>
                            <a:latin typeface="Cambria Math" panose="02040503050406030204" pitchFamily="18" charset="0"/>
                          </a:rPr>
                          <m:t>0</m:t>
                        </m:r>
                      </m:e>
                      <m:sub>
                        <m:r>
                          <a:rPr lang="en-US" altLang="zh-CN" sz="1600" b="1">
                            <a:solidFill>
                              <a:srgbClr val="0070C0"/>
                            </a:solidFill>
                            <a:latin typeface="Cambria Math" panose="02040503050406030204" pitchFamily="18" charset="0"/>
                          </a:rPr>
                          <m:t>2</m:t>
                        </m:r>
                      </m:sub>
                      <m:sup>
                        <m:r>
                          <a:rPr lang="en-US" altLang="zh-CN" sz="1600" b="1">
                            <a:solidFill>
                              <a:srgbClr val="0070C0"/>
                            </a:solidFill>
                            <a:latin typeface="Cambria Math" panose="02040503050406030204" pitchFamily="18" charset="0"/>
                          </a:rPr>
                          <m:t>+</m:t>
                        </m:r>
                      </m:sup>
                    </m:sSubSup>
                  </m:oMath>
                </a14:m>
                <a:r>
                  <a:rPr lang="zh-CN" altLang="en-US" sz="1600" b="1" dirty="0">
                    <a:solidFill>
                      <a:srgbClr val="0070C0"/>
                    </a:solidFill>
                    <a:latin typeface="Candara" panose="020E0502030303020204" pitchFamily="34" charset="0"/>
                  </a:rPr>
                  <a:t>态理论结果与实验结果对比</a:t>
                </a:r>
              </a:p>
            </p:txBody>
          </p:sp>
        </mc:Choice>
        <mc:Fallback xmlns="">
          <p:sp>
            <p:nvSpPr>
              <p:cNvPr id="312" name="文本框 311">
                <a:extLst>
                  <a:ext uri="{FF2B5EF4-FFF2-40B4-BE49-F238E27FC236}">
                    <a16:creationId xmlns:a16="http://schemas.microsoft.com/office/drawing/2014/main" id="{44355BFB-540E-272C-FB76-C746D62D85C2}"/>
                  </a:ext>
                </a:extLst>
              </p:cNvPr>
              <p:cNvSpPr txBox="1">
                <a:spLocks noRot="1" noChangeAspect="1" noMove="1" noResize="1" noEditPoints="1" noAdjustHandles="1" noChangeArrowheads="1" noChangeShapeType="1" noTextEdit="1"/>
              </p:cNvSpPr>
              <p:nvPr/>
            </p:nvSpPr>
            <p:spPr>
              <a:xfrm>
                <a:off x="300763" y="5156472"/>
                <a:ext cx="4591834" cy="347467"/>
              </a:xfrm>
              <a:prstGeom prst="rect">
                <a:avLst/>
              </a:prstGeom>
              <a:blipFill>
                <a:blip r:embed="rId8"/>
                <a:stretch>
                  <a:fillRect l="-551" t="-3571" b="-21429"/>
                </a:stretch>
              </a:blipFill>
            </p:spPr>
            <p:txBody>
              <a:bodyPr/>
              <a:lstStyle/>
              <a:p>
                <a:r>
                  <a:rPr lang="zh-CN" altLang="en-US">
                    <a:noFill/>
                  </a:rPr>
                  <a:t> </a:t>
                </a:r>
              </a:p>
            </p:txBody>
          </p:sp>
        </mc:Fallback>
      </mc:AlternateContent>
      <p:sp>
        <p:nvSpPr>
          <p:cNvPr id="313" name="文本框 312">
            <a:extLst>
              <a:ext uri="{FF2B5EF4-FFF2-40B4-BE49-F238E27FC236}">
                <a16:creationId xmlns:a16="http://schemas.microsoft.com/office/drawing/2014/main" id="{FD02C184-2B83-AB5D-6685-66618729B67A}"/>
              </a:ext>
            </a:extLst>
          </p:cNvPr>
          <p:cNvSpPr txBox="1"/>
          <p:nvPr/>
        </p:nvSpPr>
        <p:spPr>
          <a:xfrm>
            <a:off x="7236510" y="798287"/>
            <a:ext cx="2741456" cy="338554"/>
          </a:xfrm>
          <a:prstGeom prst="rect">
            <a:avLst/>
          </a:prstGeom>
          <a:noFill/>
        </p:spPr>
        <p:txBody>
          <a:bodyPr wrap="none" rtlCol="0">
            <a:spAutoFit/>
          </a:bodyPr>
          <a:lstStyle/>
          <a:p>
            <a:pPr marL="285750" indent="-285750">
              <a:buFont typeface="Wingdings" pitchFamily="2" charset="2"/>
              <a:buChar char="n"/>
            </a:pPr>
            <a:r>
              <a:rPr lang="zh-CN" altLang="en-US" sz="1600" b="1" dirty="0">
                <a:solidFill>
                  <a:srgbClr val="0070C0"/>
                </a:solidFill>
                <a:latin typeface="Candara" panose="020E0502030303020204" pitchFamily="34" charset="0"/>
              </a:rPr>
              <a:t>在</a:t>
            </a:r>
            <a:r>
              <a:rPr lang="en-US" altLang="zh-CN" sz="1600" b="1" baseline="30000" dirty="0">
                <a:solidFill>
                  <a:srgbClr val="0070C0"/>
                </a:solidFill>
                <a:latin typeface="Candara" panose="020E0502030303020204" pitchFamily="34" charset="0"/>
              </a:rPr>
              <a:t>6</a:t>
            </a:r>
            <a:r>
              <a:rPr lang="en-US" altLang="zh-CN" sz="1600" b="1" dirty="0">
                <a:solidFill>
                  <a:srgbClr val="0070C0"/>
                </a:solidFill>
                <a:latin typeface="Candara" panose="020E0502030303020204" pitchFamily="34" charset="0"/>
              </a:rPr>
              <a:t>He</a:t>
            </a:r>
            <a:r>
              <a:rPr lang="zh-CN" altLang="en-US" sz="1600" b="1" dirty="0">
                <a:solidFill>
                  <a:srgbClr val="0070C0"/>
                </a:solidFill>
                <a:latin typeface="Candara" panose="020E0502030303020204" pitchFamily="34" charset="0"/>
              </a:rPr>
              <a:t>和</a:t>
            </a:r>
            <a:r>
              <a:rPr lang="en-US" altLang="zh-CN" sz="1600" b="1" baseline="30000" dirty="0">
                <a:solidFill>
                  <a:srgbClr val="0070C0"/>
                </a:solidFill>
                <a:latin typeface="Candara" panose="020E0502030303020204" pitchFamily="34" charset="0"/>
              </a:rPr>
              <a:t>8</a:t>
            </a:r>
            <a:r>
              <a:rPr lang="en-US" altLang="zh-CN" sz="1600" b="1" dirty="0">
                <a:solidFill>
                  <a:srgbClr val="0070C0"/>
                </a:solidFill>
                <a:latin typeface="Candara" panose="020E0502030303020204" pitchFamily="34" charset="0"/>
              </a:rPr>
              <a:t>He</a:t>
            </a:r>
            <a:r>
              <a:rPr lang="zh-CN" altLang="en-US" sz="1600" b="1" dirty="0">
                <a:solidFill>
                  <a:srgbClr val="0070C0"/>
                </a:solidFill>
                <a:latin typeface="Candara" panose="020E0502030303020204" pitchFamily="34" charset="0"/>
              </a:rPr>
              <a:t>核计算的测试</a:t>
            </a:r>
          </a:p>
        </p:txBody>
      </p:sp>
      <p:sp>
        <p:nvSpPr>
          <p:cNvPr id="314" name="文本框 313">
            <a:extLst>
              <a:ext uri="{FF2B5EF4-FFF2-40B4-BE49-F238E27FC236}">
                <a16:creationId xmlns:a16="http://schemas.microsoft.com/office/drawing/2014/main" id="{B0C5FC6E-4478-A0AB-D19A-9AED25F6BB68}"/>
              </a:ext>
            </a:extLst>
          </p:cNvPr>
          <p:cNvSpPr txBox="1"/>
          <p:nvPr/>
        </p:nvSpPr>
        <p:spPr>
          <a:xfrm>
            <a:off x="7268962" y="3644142"/>
            <a:ext cx="4507965" cy="338554"/>
          </a:xfrm>
          <a:prstGeom prst="rect">
            <a:avLst/>
          </a:prstGeom>
          <a:noFill/>
        </p:spPr>
        <p:txBody>
          <a:bodyPr wrap="none" rtlCol="0">
            <a:spAutoFit/>
          </a:bodyPr>
          <a:lstStyle/>
          <a:p>
            <a:pPr marL="285750" indent="-285750">
              <a:buFont typeface="Wingdings" pitchFamily="2" charset="2"/>
              <a:buChar char="n"/>
            </a:pPr>
            <a:r>
              <a:rPr lang="en-US" altLang="zh-CN" sz="1600" b="1" baseline="30000" dirty="0">
                <a:solidFill>
                  <a:srgbClr val="0070C0"/>
                </a:solidFill>
                <a:latin typeface="Candara" panose="020E0502030303020204" pitchFamily="34" charset="0"/>
              </a:rPr>
              <a:t>12</a:t>
            </a:r>
            <a:r>
              <a:rPr lang="en-US" altLang="zh-CN" sz="1600" b="1" dirty="0">
                <a:solidFill>
                  <a:srgbClr val="0070C0"/>
                </a:solidFill>
                <a:latin typeface="Candara" panose="020E0502030303020204" pitchFamily="34" charset="0"/>
              </a:rPr>
              <a:t>Be</a:t>
            </a:r>
            <a:r>
              <a:rPr lang="zh-CN" altLang="en-US" sz="1600" b="1" dirty="0">
                <a:solidFill>
                  <a:srgbClr val="0070C0"/>
                </a:solidFill>
                <a:latin typeface="Candara" panose="020E0502030303020204" pitchFamily="34" charset="0"/>
              </a:rPr>
              <a:t>基态（闯入态）微分截面与实验数据吻合</a:t>
            </a:r>
            <a:endParaRPr lang="en-US" altLang="zh-CN" sz="1600" b="1" dirty="0">
              <a:solidFill>
                <a:srgbClr val="0070C0"/>
              </a:solidFill>
              <a:latin typeface="Candara" panose="020E0502030303020204" pitchFamily="34" charset="0"/>
            </a:endParaRPr>
          </a:p>
        </p:txBody>
      </p:sp>
      <p:sp>
        <p:nvSpPr>
          <p:cNvPr id="319" name="文本框 318">
            <a:extLst>
              <a:ext uri="{FF2B5EF4-FFF2-40B4-BE49-F238E27FC236}">
                <a16:creationId xmlns:a16="http://schemas.microsoft.com/office/drawing/2014/main" id="{94FEC0D6-6BF1-DCF1-0DBB-7F97317680E2}"/>
              </a:ext>
            </a:extLst>
          </p:cNvPr>
          <p:cNvSpPr txBox="1"/>
          <p:nvPr/>
        </p:nvSpPr>
        <p:spPr>
          <a:xfrm>
            <a:off x="282593" y="3510081"/>
            <a:ext cx="6866352" cy="1520609"/>
          </a:xfrm>
          <a:prstGeom prst="rect">
            <a:avLst/>
          </a:prstGeom>
          <a:noFill/>
        </p:spPr>
        <p:txBody>
          <a:bodyPr wrap="square">
            <a:spAutoFit/>
          </a:bodyPr>
          <a:lstStyle/>
          <a:p>
            <a:pPr>
              <a:lnSpc>
                <a:spcPct val="120000"/>
              </a:lnSpc>
            </a:pPr>
            <a:r>
              <a:rPr lang="zh-CN" altLang="en-US" sz="2000" dirty="0">
                <a:latin typeface="SimSun" panose="02010600030101010101" pitchFamily="2" charset="-122"/>
                <a:ea typeface="SimSun" panose="02010600030101010101" pitchFamily="2" charset="-122"/>
                <a:sym typeface="KaiTi"/>
              </a:rPr>
              <a:t>基于已知实验数据，借助强化学习算法，在哈密顿量中嵌入</a:t>
            </a:r>
            <a:r>
              <a:rPr lang="zh-CN" altLang="en-US" sz="2000" b="1" dirty="0">
                <a:solidFill>
                  <a:srgbClr val="0070C0"/>
                </a:solidFill>
                <a:latin typeface="SimSun" panose="02010600030101010101" pitchFamily="2" charset="-122"/>
                <a:ea typeface="SimSun" panose="02010600030101010101" pitchFamily="2" charset="-122"/>
                <a:sym typeface="KaiTi"/>
              </a:rPr>
              <a:t>结团、分子构型、晕结构、3𝛼凝聚等核多体系统性质信息</a:t>
            </a:r>
            <a:r>
              <a:rPr lang="zh-CN" altLang="en-US" sz="2000" dirty="0">
                <a:latin typeface="SimSun" panose="02010600030101010101" pitchFamily="2" charset="-122"/>
                <a:ea typeface="SimSun" panose="02010600030101010101" pitchFamily="2" charset="-122"/>
                <a:sym typeface="KaiTi"/>
              </a:rPr>
              <a:t>，</a:t>
            </a:r>
          </a:p>
          <a:p>
            <a:pPr>
              <a:lnSpc>
                <a:spcPct val="120000"/>
              </a:lnSpc>
            </a:pPr>
            <a:r>
              <a:rPr lang="zh-CN" altLang="en-US" sz="2000" dirty="0">
                <a:latin typeface="SimSun" panose="02010600030101010101" pitchFamily="2" charset="-122"/>
                <a:ea typeface="SimSun" panose="02010600030101010101" pitchFamily="2" charset="-122"/>
                <a:sym typeface="KaiTi"/>
              </a:rPr>
              <a:t>约束核多体哈密顿量模型，获取符合所求解系统物理性质的</a:t>
            </a:r>
            <a:r>
              <a:rPr lang="zh-CN" altLang="en-US" sz="2000" b="1" dirty="0">
                <a:solidFill>
                  <a:srgbClr val="0070C0"/>
                </a:solidFill>
                <a:latin typeface="SimSun" panose="02010600030101010101" pitchFamily="2" charset="-122"/>
                <a:ea typeface="SimSun" panose="02010600030101010101" pitchFamily="2" charset="-122"/>
                <a:sym typeface="KaiTi"/>
              </a:rPr>
              <a:t>有效哈密顿量</a:t>
            </a:r>
            <a:r>
              <a:rPr lang="zh-CN" altLang="en-US" sz="2000" dirty="0">
                <a:latin typeface="SimSun" panose="02010600030101010101" pitchFamily="2" charset="-122"/>
                <a:ea typeface="SimSun" panose="02010600030101010101" pitchFamily="2" charset="-122"/>
                <a:sym typeface="KaiTi"/>
              </a:rPr>
              <a:t>。</a:t>
            </a:r>
          </a:p>
        </p:txBody>
      </p:sp>
      <p:pic>
        <p:nvPicPr>
          <p:cNvPr id="2" name="图片 1">
            <a:extLst>
              <a:ext uri="{FF2B5EF4-FFF2-40B4-BE49-F238E27FC236}">
                <a16:creationId xmlns:a16="http://schemas.microsoft.com/office/drawing/2014/main" id="{77710DDD-C53C-2C2C-CD19-9FD4CEADF10B}"/>
              </a:ext>
            </a:extLst>
          </p:cNvPr>
          <p:cNvPicPr>
            <a:picLocks noChangeAspect="1"/>
          </p:cNvPicPr>
          <p:nvPr/>
        </p:nvPicPr>
        <p:blipFill>
          <a:blip r:embed="rId9"/>
          <a:stretch>
            <a:fillRect/>
          </a:stretch>
        </p:blipFill>
        <p:spPr>
          <a:xfrm>
            <a:off x="7581855" y="3982696"/>
            <a:ext cx="3931811" cy="2875304"/>
          </a:xfrm>
          <a:prstGeom prst="rect">
            <a:avLst/>
          </a:prstGeom>
        </p:spPr>
      </p:pic>
    </p:spTree>
    <p:extLst>
      <p:ext uri="{BB962C8B-B14F-4D97-AF65-F5344CB8AC3E}">
        <p14:creationId xmlns:p14="http://schemas.microsoft.com/office/powerpoint/2010/main" val="310665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8A089B4-9E9A-DBBE-8DE5-247A61D8EC08}"/>
              </a:ext>
            </a:extLst>
          </p:cNvPr>
          <p:cNvSpPr txBox="1"/>
          <p:nvPr/>
        </p:nvSpPr>
        <p:spPr>
          <a:xfrm>
            <a:off x="282593" y="77813"/>
            <a:ext cx="5929828"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rPr>
              <a:t>双智能体耦合驱动的微观核多体研究</a:t>
            </a:r>
            <a:endParaRPr lang="zh-CN" altLang="en-US" sz="2800" dirty="0"/>
          </a:p>
        </p:txBody>
      </p:sp>
      <p:cxnSp>
        <p:nvCxnSpPr>
          <p:cNvPr id="5" name="直线连接符 4">
            <a:extLst>
              <a:ext uri="{FF2B5EF4-FFF2-40B4-BE49-F238E27FC236}">
                <a16:creationId xmlns:a16="http://schemas.microsoft.com/office/drawing/2014/main" id="{3E7291E6-76C4-A82E-BC1E-84DB8725C0C8}"/>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93808F26-FE05-D922-9944-1384EEE3D02A}"/>
              </a:ext>
            </a:extLst>
          </p:cNvPr>
          <p:cNvSpPr/>
          <p:nvPr/>
        </p:nvSpPr>
        <p:spPr>
          <a:xfrm>
            <a:off x="5793266" y="2585997"/>
            <a:ext cx="1615888" cy="1306593"/>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a:extLst>
              <a:ext uri="{FF2B5EF4-FFF2-40B4-BE49-F238E27FC236}">
                <a16:creationId xmlns:a16="http://schemas.microsoft.com/office/drawing/2014/main" id="{977C86BF-62A1-FEE5-1DFE-9AEEE2126F8F}"/>
              </a:ext>
            </a:extLst>
          </p:cNvPr>
          <p:cNvSpPr txBox="1"/>
          <p:nvPr/>
        </p:nvSpPr>
        <p:spPr>
          <a:xfrm>
            <a:off x="6008740" y="3008460"/>
            <a:ext cx="1184940" cy="461665"/>
          </a:xfrm>
          <a:prstGeom prst="rect">
            <a:avLst/>
          </a:prstGeom>
          <a:noFill/>
        </p:spPr>
        <p:txBody>
          <a:bodyPr wrap="none" rtlCol="0">
            <a:spAutoFit/>
          </a:bodyPr>
          <a:lstStyle/>
          <a:p>
            <a:r>
              <a:rPr kumimoji="1" lang="en-US" altLang="zh-CN" sz="2400" dirty="0" err="1">
                <a:latin typeface="Times" pitchFamily="2" charset="0"/>
              </a:rPr>
              <a:t>Ctrl.NN</a:t>
            </a:r>
            <a:endParaRPr kumimoji="1" lang="zh-CN" altLang="en-US" sz="2400" dirty="0">
              <a:latin typeface="Times" pitchFamily="2" charset="0"/>
            </a:endParaRPr>
          </a:p>
        </p:txBody>
      </p:sp>
      <p:sp>
        <p:nvSpPr>
          <p:cNvPr id="7" name="右箭头 6">
            <a:extLst>
              <a:ext uri="{FF2B5EF4-FFF2-40B4-BE49-F238E27FC236}">
                <a16:creationId xmlns:a16="http://schemas.microsoft.com/office/drawing/2014/main" id="{B54CCB9B-86C7-8871-1966-15137DA14CDA}"/>
              </a:ext>
            </a:extLst>
          </p:cNvPr>
          <p:cNvSpPr/>
          <p:nvPr/>
        </p:nvSpPr>
        <p:spPr>
          <a:xfrm>
            <a:off x="7494660" y="3107547"/>
            <a:ext cx="524215" cy="3625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ECD26E2C-3C4F-80AE-C13B-FF3F5D17CED6}"/>
              </a:ext>
            </a:extLst>
          </p:cNvPr>
          <p:cNvSpPr/>
          <p:nvPr/>
        </p:nvSpPr>
        <p:spPr>
          <a:xfrm>
            <a:off x="8111710" y="1628092"/>
            <a:ext cx="886503" cy="56477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2D227C9B-079D-6CDB-022E-F01A507F47C3}"/>
              </a:ext>
            </a:extLst>
          </p:cNvPr>
          <p:cNvSpPr/>
          <p:nvPr/>
        </p:nvSpPr>
        <p:spPr>
          <a:xfrm>
            <a:off x="8111710" y="2329302"/>
            <a:ext cx="886503" cy="56477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A71D341D-B2BA-E4FB-E247-E7311E3115C3}"/>
                  </a:ext>
                </a:extLst>
              </p:cNvPr>
              <p:cNvSpPr txBox="1"/>
              <p:nvPr/>
            </p:nvSpPr>
            <p:spPr>
              <a:xfrm>
                <a:off x="8201786" y="1725137"/>
                <a:ext cx="7063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m:rPr>
                              <m:sty m:val="p"/>
                            </m:rPr>
                            <a:rPr kumimoji="1" lang="el-GR" altLang="zh-CN" i="1" smtClean="0">
                              <a:latin typeface="Cambria Math" panose="02040503050406030204" pitchFamily="18" charset="0"/>
                              <a:ea typeface="Cambria Math" panose="02040503050406030204" pitchFamily="18" charset="0"/>
                            </a:rPr>
                            <m:t>Ψ</m:t>
                          </m:r>
                        </m:e>
                        <m:sub>
                          <m:r>
                            <a:rPr kumimoji="1" lang="en-US" altLang="zh-CN" b="0" i="1" baseline="30000" smtClean="0">
                              <a:latin typeface="Cambria Math" panose="02040503050406030204" pitchFamily="18" charset="0"/>
                            </a:rPr>
                            <m:t>4</m:t>
                          </m:r>
                          <m:r>
                            <m:rPr>
                              <m:sty m:val="p"/>
                            </m:rPr>
                            <a:rPr kumimoji="1" lang="en-US" altLang="zh-CN" i="1">
                              <a:latin typeface="Cambria Math" panose="02040503050406030204" pitchFamily="18" charset="0"/>
                            </a:rPr>
                            <m:t>He</m:t>
                          </m:r>
                        </m:sub>
                      </m:sSub>
                    </m:oMath>
                  </m:oMathPara>
                </a14:m>
                <a:endParaRPr kumimoji="1" lang="zh-CN" altLang="en-US" dirty="0"/>
              </a:p>
            </p:txBody>
          </p:sp>
        </mc:Choice>
        <mc:Fallback xmlns="">
          <p:sp>
            <p:nvSpPr>
              <p:cNvPr id="11" name="文本框 10">
                <a:extLst>
                  <a:ext uri="{FF2B5EF4-FFF2-40B4-BE49-F238E27FC236}">
                    <a16:creationId xmlns:a16="http://schemas.microsoft.com/office/drawing/2014/main" id="{A71D341D-B2BA-E4FB-E247-E7311E3115C3}"/>
                  </a:ext>
                </a:extLst>
              </p:cNvPr>
              <p:cNvSpPr txBox="1">
                <a:spLocks noRot="1" noChangeAspect="1" noMove="1" noResize="1" noEditPoints="1" noAdjustHandles="1" noChangeArrowheads="1" noChangeShapeType="1" noTextEdit="1"/>
              </p:cNvSpPr>
              <p:nvPr/>
            </p:nvSpPr>
            <p:spPr>
              <a:xfrm>
                <a:off x="8201786" y="1725137"/>
                <a:ext cx="706347" cy="369332"/>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52C9410F-8FFB-F738-65BE-DEF49BA0BB29}"/>
                  </a:ext>
                </a:extLst>
              </p:cNvPr>
              <p:cNvSpPr txBox="1"/>
              <p:nvPr/>
            </p:nvSpPr>
            <p:spPr>
              <a:xfrm>
                <a:off x="8201787" y="2427022"/>
                <a:ext cx="7063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m:rPr>
                              <m:sty m:val="p"/>
                            </m:rPr>
                            <a:rPr kumimoji="1" lang="el-GR" altLang="zh-CN" i="1" smtClean="0">
                              <a:latin typeface="Cambria Math" panose="02040503050406030204" pitchFamily="18" charset="0"/>
                              <a:ea typeface="Cambria Math" panose="02040503050406030204" pitchFamily="18" charset="0"/>
                            </a:rPr>
                            <m:t>Ψ</m:t>
                          </m:r>
                        </m:e>
                        <m:sub>
                          <m:r>
                            <a:rPr kumimoji="1" lang="en-US" altLang="zh-CN" b="0" i="1" baseline="30000" smtClean="0">
                              <a:latin typeface="Cambria Math" panose="02040503050406030204" pitchFamily="18" charset="0"/>
                            </a:rPr>
                            <m:t>6</m:t>
                          </m:r>
                          <m:r>
                            <m:rPr>
                              <m:sty m:val="p"/>
                            </m:rPr>
                            <a:rPr kumimoji="1" lang="en-US" altLang="zh-CN" i="1">
                              <a:latin typeface="Cambria Math" panose="02040503050406030204" pitchFamily="18" charset="0"/>
                            </a:rPr>
                            <m:t>He</m:t>
                          </m:r>
                        </m:sub>
                      </m:sSub>
                    </m:oMath>
                  </m:oMathPara>
                </a14:m>
                <a:endParaRPr kumimoji="1" lang="zh-CN" altLang="en-US" dirty="0"/>
              </a:p>
            </p:txBody>
          </p:sp>
        </mc:Choice>
        <mc:Fallback xmlns="">
          <p:sp>
            <p:nvSpPr>
              <p:cNvPr id="12" name="文本框 11">
                <a:extLst>
                  <a:ext uri="{FF2B5EF4-FFF2-40B4-BE49-F238E27FC236}">
                    <a16:creationId xmlns:a16="http://schemas.microsoft.com/office/drawing/2014/main" id="{52C9410F-8FFB-F738-65BE-DEF49BA0BB29}"/>
                  </a:ext>
                </a:extLst>
              </p:cNvPr>
              <p:cNvSpPr txBox="1">
                <a:spLocks noRot="1" noChangeAspect="1" noMove="1" noResize="1" noEditPoints="1" noAdjustHandles="1" noChangeArrowheads="1" noChangeShapeType="1" noTextEdit="1"/>
              </p:cNvSpPr>
              <p:nvPr/>
            </p:nvSpPr>
            <p:spPr>
              <a:xfrm>
                <a:off x="8201787" y="2427022"/>
                <a:ext cx="706347" cy="369332"/>
              </a:xfrm>
              <a:prstGeom prst="rect">
                <a:avLst/>
              </a:prstGeom>
              <a:blipFill>
                <a:blip r:embed="rId3"/>
                <a:stretch>
                  <a:fillRect/>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EA55BCF2-AC75-D5B4-20DF-C40DEA8B1D67}"/>
              </a:ext>
            </a:extLst>
          </p:cNvPr>
          <p:cNvSpPr/>
          <p:nvPr/>
        </p:nvSpPr>
        <p:spPr>
          <a:xfrm>
            <a:off x="8111710" y="3024551"/>
            <a:ext cx="886503" cy="56477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2F193C6-B7B0-A130-D68E-BC3BCB039BBF}"/>
                  </a:ext>
                </a:extLst>
              </p:cNvPr>
              <p:cNvSpPr txBox="1"/>
              <p:nvPr/>
            </p:nvSpPr>
            <p:spPr>
              <a:xfrm>
                <a:off x="8201787" y="3122271"/>
                <a:ext cx="6935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m:rPr>
                              <m:sty m:val="p"/>
                            </m:rPr>
                            <a:rPr kumimoji="1" lang="el-GR" altLang="zh-CN" i="1" smtClean="0">
                              <a:latin typeface="Cambria Math" panose="02040503050406030204" pitchFamily="18" charset="0"/>
                              <a:ea typeface="Cambria Math" panose="02040503050406030204" pitchFamily="18" charset="0"/>
                            </a:rPr>
                            <m:t>Ψ</m:t>
                          </m:r>
                        </m:e>
                        <m:sub>
                          <m:r>
                            <a:rPr kumimoji="1" lang="en-US" altLang="zh-CN" b="0" i="1" baseline="30000" smtClean="0">
                              <a:latin typeface="Cambria Math" panose="02040503050406030204" pitchFamily="18" charset="0"/>
                            </a:rPr>
                            <m:t>8</m:t>
                          </m:r>
                          <m:r>
                            <m:rPr>
                              <m:sty m:val="p"/>
                            </m:rPr>
                            <a:rPr kumimoji="1" lang="en-US" altLang="zh-CN" i="1" smtClean="0">
                              <a:latin typeface="Cambria Math" panose="02040503050406030204" pitchFamily="18" charset="0"/>
                            </a:rPr>
                            <m:t>B</m:t>
                          </m:r>
                          <m:r>
                            <m:rPr>
                              <m:sty m:val="p"/>
                            </m:rPr>
                            <a:rPr kumimoji="1" lang="en-US" altLang="zh-CN" i="1">
                              <a:latin typeface="Cambria Math" panose="02040503050406030204" pitchFamily="18" charset="0"/>
                            </a:rPr>
                            <m:t>e</m:t>
                          </m:r>
                        </m:sub>
                      </m:sSub>
                    </m:oMath>
                  </m:oMathPara>
                </a14:m>
                <a:endParaRPr kumimoji="1" lang="zh-CN" altLang="en-US" dirty="0"/>
              </a:p>
            </p:txBody>
          </p:sp>
        </mc:Choice>
        <mc:Fallback xmlns="">
          <p:sp>
            <p:nvSpPr>
              <p:cNvPr id="14" name="文本框 13">
                <a:extLst>
                  <a:ext uri="{FF2B5EF4-FFF2-40B4-BE49-F238E27FC236}">
                    <a16:creationId xmlns:a16="http://schemas.microsoft.com/office/drawing/2014/main" id="{12F193C6-B7B0-A130-D68E-BC3BCB039BBF}"/>
                  </a:ext>
                </a:extLst>
              </p:cNvPr>
              <p:cNvSpPr txBox="1">
                <a:spLocks noRot="1" noChangeAspect="1" noMove="1" noResize="1" noEditPoints="1" noAdjustHandles="1" noChangeArrowheads="1" noChangeShapeType="1" noTextEdit="1"/>
              </p:cNvSpPr>
              <p:nvPr/>
            </p:nvSpPr>
            <p:spPr>
              <a:xfrm>
                <a:off x="8201787" y="3122271"/>
                <a:ext cx="693523" cy="369332"/>
              </a:xfrm>
              <a:prstGeom prst="rect">
                <a:avLst/>
              </a:prstGeom>
              <a:blipFill>
                <a:blip r:embed="rId4"/>
                <a:stretch>
                  <a:fillRect/>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B1FE253B-0A77-015F-0A6D-38D23A773A13}"/>
              </a:ext>
            </a:extLst>
          </p:cNvPr>
          <p:cNvSpPr/>
          <p:nvPr/>
        </p:nvSpPr>
        <p:spPr>
          <a:xfrm>
            <a:off x="8104381" y="3725761"/>
            <a:ext cx="886503" cy="56477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819C60D-D68B-93AA-A897-0ACBF1ACC292}"/>
                  </a:ext>
                </a:extLst>
              </p:cNvPr>
              <p:cNvSpPr txBox="1"/>
              <p:nvPr/>
            </p:nvSpPr>
            <p:spPr>
              <a:xfrm>
                <a:off x="8194458" y="3823481"/>
                <a:ext cx="753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m:rPr>
                              <m:sty m:val="p"/>
                            </m:rPr>
                            <a:rPr kumimoji="1" lang="el-GR" altLang="zh-CN" i="1" smtClean="0">
                              <a:latin typeface="Cambria Math" panose="02040503050406030204" pitchFamily="18" charset="0"/>
                              <a:ea typeface="Cambria Math" panose="02040503050406030204" pitchFamily="18" charset="0"/>
                            </a:rPr>
                            <m:t>Ψ</m:t>
                          </m:r>
                        </m:e>
                        <m:sub>
                          <m:r>
                            <a:rPr kumimoji="1" lang="en-US" altLang="zh-CN" b="0" i="1" baseline="30000" smtClean="0">
                              <a:latin typeface="Cambria Math" panose="02040503050406030204" pitchFamily="18" charset="0"/>
                            </a:rPr>
                            <m:t>10</m:t>
                          </m:r>
                          <m:r>
                            <m:rPr>
                              <m:sty m:val="p"/>
                            </m:rPr>
                            <a:rPr kumimoji="1" lang="en-US" altLang="zh-CN" i="1" smtClean="0">
                              <a:latin typeface="Cambria Math" panose="02040503050406030204" pitchFamily="18" charset="0"/>
                            </a:rPr>
                            <m:t>B</m:t>
                          </m:r>
                          <m:r>
                            <m:rPr>
                              <m:sty m:val="p"/>
                            </m:rPr>
                            <a:rPr kumimoji="1" lang="en-US" altLang="zh-CN" i="1">
                              <a:latin typeface="Cambria Math" panose="02040503050406030204" pitchFamily="18" charset="0"/>
                            </a:rPr>
                            <m:t>e</m:t>
                          </m:r>
                        </m:sub>
                      </m:sSub>
                    </m:oMath>
                  </m:oMathPara>
                </a14:m>
                <a:endParaRPr kumimoji="1" lang="zh-CN" altLang="en-US" dirty="0"/>
              </a:p>
            </p:txBody>
          </p:sp>
        </mc:Choice>
        <mc:Fallback xmlns="">
          <p:sp>
            <p:nvSpPr>
              <p:cNvPr id="16" name="文本框 15">
                <a:extLst>
                  <a:ext uri="{FF2B5EF4-FFF2-40B4-BE49-F238E27FC236}">
                    <a16:creationId xmlns:a16="http://schemas.microsoft.com/office/drawing/2014/main" id="{F819C60D-D68B-93AA-A897-0ACBF1ACC292}"/>
                  </a:ext>
                </a:extLst>
              </p:cNvPr>
              <p:cNvSpPr txBox="1">
                <a:spLocks noRot="1" noChangeAspect="1" noMove="1" noResize="1" noEditPoints="1" noAdjustHandles="1" noChangeArrowheads="1" noChangeShapeType="1" noTextEdit="1"/>
              </p:cNvSpPr>
              <p:nvPr/>
            </p:nvSpPr>
            <p:spPr>
              <a:xfrm>
                <a:off x="8194458" y="3823481"/>
                <a:ext cx="753924" cy="369332"/>
              </a:xfrm>
              <a:prstGeom prst="rect">
                <a:avLst/>
              </a:prstGeom>
              <a:blipFill>
                <a:blip r:embed="rId5"/>
                <a:stretch>
                  <a:fillRect/>
                </a:stretch>
              </a:blipFill>
            </p:spPr>
            <p:txBody>
              <a:bodyPr/>
              <a:lstStyle/>
              <a:p>
                <a:r>
                  <a:rPr lang="zh-CN" altLang="en-US">
                    <a:noFill/>
                  </a:rPr>
                  <a:t> </a:t>
                </a:r>
              </a:p>
            </p:txBody>
          </p:sp>
        </mc:Fallback>
      </mc:AlternateContent>
      <p:sp>
        <p:nvSpPr>
          <p:cNvPr id="17" name="矩形 16">
            <a:extLst>
              <a:ext uri="{FF2B5EF4-FFF2-40B4-BE49-F238E27FC236}">
                <a16:creationId xmlns:a16="http://schemas.microsoft.com/office/drawing/2014/main" id="{128E210C-55C6-8839-FE57-28CD6BC617C9}"/>
              </a:ext>
            </a:extLst>
          </p:cNvPr>
          <p:cNvSpPr/>
          <p:nvPr/>
        </p:nvSpPr>
        <p:spPr>
          <a:xfrm>
            <a:off x="8104381" y="4421010"/>
            <a:ext cx="886503" cy="56477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A84D76F9-03A0-4401-6854-812BB2FCE3FB}"/>
                  </a:ext>
                </a:extLst>
              </p:cNvPr>
              <p:cNvSpPr txBox="1"/>
              <p:nvPr/>
            </p:nvSpPr>
            <p:spPr>
              <a:xfrm>
                <a:off x="8194458" y="4518730"/>
                <a:ext cx="6513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m:rPr>
                              <m:sty m:val="p"/>
                            </m:rPr>
                            <a:rPr kumimoji="1" lang="el-GR" altLang="zh-CN" i="1" smtClean="0">
                              <a:latin typeface="Cambria Math" panose="02040503050406030204" pitchFamily="18" charset="0"/>
                              <a:ea typeface="Cambria Math" panose="02040503050406030204" pitchFamily="18" charset="0"/>
                            </a:rPr>
                            <m:t>Ψ</m:t>
                          </m:r>
                        </m:e>
                        <m:sub>
                          <m:r>
                            <a:rPr kumimoji="1" lang="en-US" altLang="zh-CN" b="0" i="1" baseline="30000" smtClean="0">
                              <a:latin typeface="Cambria Math" panose="02040503050406030204" pitchFamily="18" charset="0"/>
                            </a:rPr>
                            <m:t>12</m:t>
                          </m:r>
                          <m:r>
                            <m:rPr>
                              <m:sty m:val="p"/>
                            </m:rPr>
                            <a:rPr kumimoji="1" lang="en-US" altLang="zh-CN" i="1" smtClean="0">
                              <a:latin typeface="Cambria Math" panose="02040503050406030204" pitchFamily="18" charset="0"/>
                            </a:rPr>
                            <m:t>C</m:t>
                          </m:r>
                        </m:sub>
                      </m:sSub>
                    </m:oMath>
                  </m:oMathPara>
                </a14:m>
                <a:endParaRPr kumimoji="1" lang="zh-CN" altLang="en-US" dirty="0"/>
              </a:p>
            </p:txBody>
          </p:sp>
        </mc:Choice>
        <mc:Fallback xmlns="">
          <p:sp>
            <p:nvSpPr>
              <p:cNvPr id="18" name="文本框 17">
                <a:extLst>
                  <a:ext uri="{FF2B5EF4-FFF2-40B4-BE49-F238E27FC236}">
                    <a16:creationId xmlns:a16="http://schemas.microsoft.com/office/drawing/2014/main" id="{A84D76F9-03A0-4401-6854-812BB2FCE3FB}"/>
                  </a:ext>
                </a:extLst>
              </p:cNvPr>
              <p:cNvSpPr txBox="1">
                <a:spLocks noRot="1" noChangeAspect="1" noMove="1" noResize="1" noEditPoints="1" noAdjustHandles="1" noChangeArrowheads="1" noChangeShapeType="1" noTextEdit="1"/>
              </p:cNvSpPr>
              <p:nvPr/>
            </p:nvSpPr>
            <p:spPr>
              <a:xfrm>
                <a:off x="8194458" y="4518730"/>
                <a:ext cx="651332" cy="369332"/>
              </a:xfrm>
              <a:prstGeom prst="rect">
                <a:avLst/>
              </a:prstGeom>
              <a:blipFill>
                <a:blip r:embed="rId6"/>
                <a:stretch>
                  <a:fillRect/>
                </a:stretch>
              </a:blipFill>
            </p:spPr>
            <p:txBody>
              <a:bodyPr/>
              <a:lstStyle/>
              <a:p>
                <a:r>
                  <a:rPr lang="zh-CN" altLang="en-US">
                    <a:noFill/>
                  </a:rPr>
                  <a:t> </a:t>
                </a:r>
              </a:p>
            </p:txBody>
          </p:sp>
        </mc:Fallback>
      </mc:AlternateContent>
      <p:sp>
        <p:nvSpPr>
          <p:cNvPr id="19" name="右箭头 18">
            <a:extLst>
              <a:ext uri="{FF2B5EF4-FFF2-40B4-BE49-F238E27FC236}">
                <a16:creationId xmlns:a16="http://schemas.microsoft.com/office/drawing/2014/main" id="{914D180B-2A1E-E442-E07F-016800BA8F4C}"/>
              </a:ext>
            </a:extLst>
          </p:cNvPr>
          <p:cNvSpPr/>
          <p:nvPr/>
        </p:nvSpPr>
        <p:spPr>
          <a:xfrm>
            <a:off x="9088290" y="3107547"/>
            <a:ext cx="524215" cy="3625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a:extLst>
              <a:ext uri="{FF2B5EF4-FFF2-40B4-BE49-F238E27FC236}">
                <a16:creationId xmlns:a16="http://schemas.microsoft.com/office/drawing/2014/main" id="{923A2554-B791-D6C0-7329-5E17E4D87F5B}"/>
              </a:ext>
            </a:extLst>
          </p:cNvPr>
          <p:cNvSpPr/>
          <p:nvPr/>
        </p:nvSpPr>
        <p:spPr>
          <a:xfrm>
            <a:off x="9763514" y="2611688"/>
            <a:ext cx="1615888" cy="130659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文本框 20">
            <a:extLst>
              <a:ext uri="{FF2B5EF4-FFF2-40B4-BE49-F238E27FC236}">
                <a16:creationId xmlns:a16="http://schemas.microsoft.com/office/drawing/2014/main" id="{583AAF60-07EF-B8E4-7754-DC17D5801550}"/>
              </a:ext>
            </a:extLst>
          </p:cNvPr>
          <p:cNvSpPr txBox="1"/>
          <p:nvPr/>
        </p:nvSpPr>
        <p:spPr>
          <a:xfrm>
            <a:off x="9978988" y="3029938"/>
            <a:ext cx="1253869" cy="461665"/>
          </a:xfrm>
          <a:prstGeom prst="rect">
            <a:avLst/>
          </a:prstGeom>
          <a:noFill/>
        </p:spPr>
        <p:txBody>
          <a:bodyPr wrap="none" rtlCol="0">
            <a:spAutoFit/>
          </a:bodyPr>
          <a:lstStyle/>
          <a:p>
            <a:r>
              <a:rPr kumimoji="1" lang="en-US" altLang="zh-CN" sz="2400" dirty="0" err="1">
                <a:latin typeface="Times" pitchFamily="2" charset="0"/>
              </a:rPr>
              <a:t>Him.NN</a:t>
            </a:r>
            <a:endParaRPr kumimoji="1" lang="zh-CN" altLang="en-US" sz="2400" dirty="0">
              <a:latin typeface="Times" pitchFamily="2" charset="0"/>
            </a:endParaRPr>
          </a:p>
        </p:txBody>
      </p:sp>
      <p:sp>
        <p:nvSpPr>
          <p:cNvPr id="22" name="右箭头 21">
            <a:extLst>
              <a:ext uri="{FF2B5EF4-FFF2-40B4-BE49-F238E27FC236}">
                <a16:creationId xmlns:a16="http://schemas.microsoft.com/office/drawing/2014/main" id="{52A5E32F-8D4E-A179-EE81-B6CF5E95ED3C}"/>
              </a:ext>
            </a:extLst>
          </p:cNvPr>
          <p:cNvSpPr/>
          <p:nvPr/>
        </p:nvSpPr>
        <p:spPr>
          <a:xfrm rot="16200000">
            <a:off x="6339102" y="4219727"/>
            <a:ext cx="524215" cy="3625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CA056859-92BE-CFC1-DBA5-18BE56472121}"/>
                  </a:ext>
                </a:extLst>
              </p:cNvPr>
              <p:cNvSpPr txBox="1"/>
              <p:nvPr/>
            </p:nvSpPr>
            <p:spPr>
              <a:xfrm>
                <a:off x="5125877" y="4828212"/>
                <a:ext cx="3028585" cy="6104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sz="1600" i="1" smtClean="0">
                              <a:solidFill>
                                <a:srgbClr val="FF0000"/>
                              </a:solidFill>
                              <a:latin typeface="Cambria Math" panose="02040503050406030204" pitchFamily="18" charset="0"/>
                            </a:rPr>
                          </m:ctrlPr>
                        </m:accPr>
                        <m:e>
                          <m:r>
                            <a:rPr kumimoji="1" lang="en-US" altLang="zh-CN" sz="1600" i="1">
                              <a:solidFill>
                                <a:srgbClr val="FF0000"/>
                              </a:solidFill>
                              <a:latin typeface="Cambria Math" panose="02040503050406030204" pitchFamily="18" charset="0"/>
                            </a:rPr>
                            <m:t>𝐻</m:t>
                          </m:r>
                        </m:e>
                      </m:acc>
                      <m:d>
                        <m:dPr>
                          <m:ctrlPr>
                            <a:rPr kumimoji="1" lang="en-US" altLang="zh-CN" sz="1600" i="1">
                              <a:solidFill>
                                <a:srgbClr val="FF0000"/>
                              </a:solidFill>
                              <a:latin typeface="Cambria Math" panose="02040503050406030204" pitchFamily="18" charset="0"/>
                            </a:rPr>
                          </m:ctrlPr>
                        </m:dPr>
                        <m:e>
                          <m:r>
                            <a:rPr kumimoji="1" lang="en-US" altLang="zh-CN" sz="1600" i="1">
                              <a:solidFill>
                                <a:srgbClr val="FF0000"/>
                              </a:solidFill>
                              <a:latin typeface="Cambria Math" panose="02040503050406030204" pitchFamily="18" charset="0"/>
                              <a:ea typeface="Cambria Math" panose="02040503050406030204" pitchFamily="18" charset="0"/>
                            </a:rPr>
                            <m:t>ℙ</m:t>
                          </m:r>
                        </m:e>
                      </m:d>
                    </m:oMath>
                  </m:oMathPara>
                </a14:m>
                <a:endParaRPr kumimoji="1" lang="en-US" altLang="zh-CN" sz="1600" dirty="0">
                  <a:solidFill>
                    <a:srgbClr val="FF0000"/>
                  </a:solidFill>
                </a:endParaRPr>
              </a:p>
              <a:p>
                <a:pPr/>
                <a14:m>
                  <m:oMathPara xmlns:m="http://schemas.openxmlformats.org/officeDocument/2006/math">
                    <m:oMathParaPr>
                      <m:jc m:val="centerGroup"/>
                    </m:oMathParaPr>
                    <m:oMath xmlns:m="http://schemas.openxmlformats.org/officeDocument/2006/math">
                      <m:r>
                        <a:rPr kumimoji="1" lang="en-US" altLang="zh-CN" sz="1600" b="0" i="1" smtClean="0">
                          <a:solidFill>
                            <a:srgbClr val="FF0000"/>
                          </a:solidFill>
                          <a:latin typeface="Cambria Math" panose="02040503050406030204" pitchFamily="18" charset="0"/>
                          <a:ea typeface="Cambria Math" panose="02040503050406030204" pitchFamily="18" charset="0"/>
                        </a:rPr>
                        <m:t>ℙ</m:t>
                      </m:r>
                      <m:r>
                        <a:rPr kumimoji="1" lang="en-US" altLang="zh-CN" sz="1600" b="0" i="1" smtClean="0">
                          <a:solidFill>
                            <a:srgbClr val="FF0000"/>
                          </a:solidFill>
                          <a:latin typeface="Cambria Math" panose="02040503050406030204" pitchFamily="18" charset="0"/>
                        </a:rPr>
                        <m:t>={</m:t>
                      </m:r>
                      <m:r>
                        <a:rPr kumimoji="1" lang="en-US" altLang="zh-CN" sz="1600" i="1" smtClean="0">
                          <a:solidFill>
                            <a:srgbClr val="FF0000"/>
                          </a:solidFill>
                          <a:latin typeface="Cambria Math" panose="02040503050406030204" pitchFamily="18" charset="0"/>
                        </a:rPr>
                        <m:t>𝑊</m:t>
                      </m:r>
                      <m:r>
                        <a:rPr kumimoji="1" lang="en-US" altLang="zh-CN" sz="1600" i="1" smtClean="0">
                          <a:solidFill>
                            <a:srgbClr val="FF0000"/>
                          </a:solidFill>
                          <a:latin typeface="Cambria Math" panose="02040503050406030204" pitchFamily="18" charset="0"/>
                        </a:rPr>
                        <m:t>,</m:t>
                      </m:r>
                      <m:r>
                        <a:rPr kumimoji="1" lang="en-US" altLang="zh-CN" sz="1600" i="1" smtClean="0">
                          <a:solidFill>
                            <a:srgbClr val="FF0000"/>
                          </a:solidFill>
                          <a:latin typeface="Cambria Math" panose="02040503050406030204" pitchFamily="18" charset="0"/>
                        </a:rPr>
                        <m:t>𝑀</m:t>
                      </m:r>
                      <m:r>
                        <a:rPr kumimoji="1" lang="en-US" altLang="zh-CN" sz="1600" i="1" smtClean="0">
                          <a:solidFill>
                            <a:srgbClr val="FF0000"/>
                          </a:solidFill>
                          <a:latin typeface="Cambria Math" panose="02040503050406030204" pitchFamily="18" charset="0"/>
                        </a:rPr>
                        <m:t>,</m:t>
                      </m:r>
                      <m:r>
                        <a:rPr kumimoji="1" lang="en-US" altLang="zh-CN" sz="1600" i="1" smtClean="0">
                          <a:solidFill>
                            <a:srgbClr val="FF0000"/>
                          </a:solidFill>
                          <a:latin typeface="Cambria Math" panose="02040503050406030204" pitchFamily="18" charset="0"/>
                        </a:rPr>
                        <m:t>𝐵</m:t>
                      </m:r>
                      <m:r>
                        <a:rPr kumimoji="1" lang="en-US" altLang="zh-CN" sz="1600" i="1" smtClean="0">
                          <a:solidFill>
                            <a:srgbClr val="FF0000"/>
                          </a:solidFill>
                          <a:latin typeface="Cambria Math" panose="02040503050406030204" pitchFamily="18" charset="0"/>
                        </a:rPr>
                        <m:t>,</m:t>
                      </m:r>
                      <m:r>
                        <a:rPr kumimoji="1" lang="en-US" altLang="zh-CN" sz="1600" i="1" smtClean="0">
                          <a:solidFill>
                            <a:srgbClr val="FF0000"/>
                          </a:solidFill>
                          <a:latin typeface="Cambria Math" panose="02040503050406030204" pitchFamily="18" charset="0"/>
                        </a:rPr>
                        <m:t>𝐻</m:t>
                      </m:r>
                      <m:r>
                        <a:rPr kumimoji="1" lang="en-US" altLang="zh-CN" sz="1600" i="1" smtClean="0">
                          <a:solidFill>
                            <a:srgbClr val="FF0000"/>
                          </a:solidFill>
                          <a:latin typeface="Cambria Math" panose="02040503050406030204" pitchFamily="18" charset="0"/>
                        </a:rPr>
                        <m:t>,</m:t>
                      </m:r>
                      <m:sSub>
                        <m:sSubPr>
                          <m:ctrlPr>
                            <a:rPr kumimoji="1" lang="zh-CN" altLang="zh-CN" sz="1600" i="1">
                              <a:solidFill>
                                <a:srgbClr val="FF0000"/>
                              </a:solidFill>
                              <a:latin typeface="Cambria Math" panose="02040503050406030204" pitchFamily="18" charset="0"/>
                            </a:rPr>
                          </m:ctrlPr>
                        </m:sSubPr>
                        <m:e>
                          <m:r>
                            <a:rPr kumimoji="1" lang="en-US" altLang="zh-CN" sz="1600" i="1">
                              <a:solidFill>
                                <a:srgbClr val="FF0000"/>
                              </a:solidFill>
                              <a:latin typeface="Cambria Math" panose="02040503050406030204" pitchFamily="18" charset="0"/>
                            </a:rPr>
                            <m:t>𝑉</m:t>
                          </m:r>
                        </m:e>
                        <m:sub>
                          <m:r>
                            <a:rPr kumimoji="1" lang="en-US" altLang="zh-CN" sz="1600" i="1">
                              <a:solidFill>
                                <a:srgbClr val="FF0000"/>
                              </a:solidFill>
                              <a:latin typeface="Cambria Math" panose="02040503050406030204" pitchFamily="18" charset="0"/>
                            </a:rPr>
                            <m:t>1</m:t>
                          </m:r>
                        </m:sub>
                      </m:sSub>
                      <m:r>
                        <a:rPr kumimoji="1" lang="en-US" altLang="zh-CN" sz="1600" i="1">
                          <a:solidFill>
                            <a:srgbClr val="FF0000"/>
                          </a:solidFill>
                          <a:latin typeface="Cambria Math" panose="02040503050406030204" pitchFamily="18" charset="0"/>
                        </a:rPr>
                        <m:t>,</m:t>
                      </m:r>
                      <m:sSub>
                        <m:sSubPr>
                          <m:ctrlPr>
                            <a:rPr kumimoji="1" lang="zh-CN" altLang="zh-CN" sz="1600" i="1">
                              <a:solidFill>
                                <a:srgbClr val="FF0000"/>
                              </a:solidFill>
                              <a:latin typeface="Cambria Math" panose="02040503050406030204" pitchFamily="18" charset="0"/>
                            </a:rPr>
                          </m:ctrlPr>
                        </m:sSubPr>
                        <m:e>
                          <m:r>
                            <a:rPr kumimoji="1" lang="en-US" altLang="zh-CN" sz="1600" i="1">
                              <a:solidFill>
                                <a:srgbClr val="FF0000"/>
                              </a:solidFill>
                              <a:latin typeface="Cambria Math" panose="02040503050406030204" pitchFamily="18" charset="0"/>
                            </a:rPr>
                            <m:t>𝑉</m:t>
                          </m:r>
                        </m:e>
                        <m:sub>
                          <m:r>
                            <a:rPr kumimoji="1" lang="en-US" altLang="zh-CN" sz="1600" i="1">
                              <a:solidFill>
                                <a:srgbClr val="FF0000"/>
                              </a:solidFill>
                              <a:latin typeface="Cambria Math" panose="02040503050406030204" pitchFamily="18" charset="0"/>
                            </a:rPr>
                            <m:t>2</m:t>
                          </m:r>
                        </m:sub>
                      </m:sSub>
                      <m:r>
                        <a:rPr kumimoji="1" lang="en-US" altLang="zh-CN" sz="1600" i="1">
                          <a:solidFill>
                            <a:srgbClr val="FF0000"/>
                          </a:solidFill>
                          <a:latin typeface="Cambria Math" panose="02040503050406030204" pitchFamily="18" charset="0"/>
                        </a:rPr>
                        <m:t>,</m:t>
                      </m:r>
                      <m:sSubSup>
                        <m:sSubSupPr>
                          <m:ctrlPr>
                            <a:rPr kumimoji="1" lang="zh-CN" altLang="en-US" sz="1600" i="1">
                              <a:solidFill>
                                <a:srgbClr val="FF0000"/>
                              </a:solidFill>
                              <a:latin typeface="Cambria Math" panose="02040503050406030204" pitchFamily="18" charset="0"/>
                            </a:rPr>
                          </m:ctrlPr>
                        </m:sSubSupPr>
                        <m:e>
                          <m:r>
                            <a:rPr kumimoji="1" lang="zh-CN" altLang="en-US" sz="1600" i="1">
                              <a:solidFill>
                                <a:srgbClr val="FF0000"/>
                              </a:solidFill>
                              <a:latin typeface="Cambria Math" panose="02040503050406030204" pitchFamily="18" charset="0"/>
                            </a:rPr>
                            <m:t>𝑉</m:t>
                          </m:r>
                        </m:e>
                        <m:sub>
                          <m:r>
                            <a:rPr kumimoji="1" lang="zh-CN" altLang="en-US" sz="1600" i="1">
                              <a:solidFill>
                                <a:srgbClr val="FF0000"/>
                              </a:solidFill>
                              <a:latin typeface="Cambria Math" panose="02040503050406030204" pitchFamily="18" charset="0"/>
                            </a:rPr>
                            <m:t>0</m:t>
                          </m:r>
                        </m:sub>
                        <m:sup>
                          <m:r>
                            <a:rPr kumimoji="1" lang="zh-CN" altLang="en-US" sz="1600" i="1">
                              <a:solidFill>
                                <a:srgbClr val="FF0000"/>
                              </a:solidFill>
                              <a:latin typeface="Cambria Math" panose="02040503050406030204" pitchFamily="18" charset="0"/>
                            </a:rPr>
                            <m:t>𝑙𝑠</m:t>
                          </m:r>
                        </m:sup>
                      </m:sSubSup>
                      <m:r>
                        <a:rPr kumimoji="1" lang="en-US" altLang="zh-CN" sz="1600" i="1">
                          <a:solidFill>
                            <a:srgbClr val="FF0000"/>
                          </a:solidFill>
                          <a:latin typeface="Cambria Math" panose="02040503050406030204" pitchFamily="18" charset="0"/>
                        </a:rPr>
                        <m:t>,</m:t>
                      </m:r>
                      <m:sSup>
                        <m:sSupPr>
                          <m:ctrlPr>
                            <a:rPr kumimoji="1" lang="zh-CN" altLang="zh-CN" sz="1600" i="1">
                              <a:solidFill>
                                <a:srgbClr val="FF0000"/>
                              </a:solidFill>
                              <a:latin typeface="Cambria Math" panose="02040503050406030204" pitchFamily="18" charset="0"/>
                            </a:rPr>
                          </m:ctrlPr>
                        </m:sSupPr>
                        <m:e>
                          <m:r>
                            <a:rPr kumimoji="1" lang="en-US" altLang="zh-CN" sz="1600" i="1">
                              <a:solidFill>
                                <a:srgbClr val="FF0000"/>
                              </a:solidFill>
                              <a:latin typeface="Cambria Math" panose="02040503050406030204" pitchFamily="18" charset="0"/>
                            </a:rPr>
                            <m:t>𝑣</m:t>
                          </m:r>
                        </m:e>
                        <m:sup>
                          <m:d>
                            <m:dPr>
                              <m:ctrlPr>
                                <a:rPr kumimoji="1" lang="en-US" altLang="zh-CN" sz="1600" i="1">
                                  <a:solidFill>
                                    <a:srgbClr val="FF0000"/>
                                  </a:solidFill>
                                  <a:latin typeface="Cambria Math" panose="02040503050406030204" pitchFamily="18" charset="0"/>
                                </a:rPr>
                              </m:ctrlPr>
                            </m:dPr>
                            <m:e>
                              <m:r>
                                <a:rPr kumimoji="1" lang="en-US" altLang="zh-CN" sz="1600" i="1">
                                  <a:solidFill>
                                    <a:srgbClr val="FF0000"/>
                                  </a:solidFill>
                                  <a:latin typeface="Cambria Math" panose="02040503050406030204" pitchFamily="18" charset="0"/>
                                </a:rPr>
                                <m:t>3</m:t>
                              </m:r>
                            </m:e>
                          </m:d>
                        </m:sup>
                      </m:sSup>
                      <m:r>
                        <a:rPr kumimoji="1" lang="en-US" altLang="zh-CN" sz="1600" b="0" i="1" smtClean="0">
                          <a:solidFill>
                            <a:srgbClr val="FF0000"/>
                          </a:solidFill>
                          <a:latin typeface="Cambria Math" panose="02040503050406030204" pitchFamily="18" charset="0"/>
                        </a:rPr>
                        <m:t>}</m:t>
                      </m:r>
                    </m:oMath>
                  </m:oMathPara>
                </a14:m>
                <a:endParaRPr lang="zh-CN" altLang="en-US" sz="1600" dirty="0">
                  <a:solidFill>
                    <a:srgbClr val="FF0000"/>
                  </a:solidFill>
                </a:endParaRPr>
              </a:p>
            </p:txBody>
          </p:sp>
        </mc:Choice>
        <mc:Fallback xmlns="">
          <p:sp>
            <p:nvSpPr>
              <p:cNvPr id="23" name="文本框 22">
                <a:extLst>
                  <a:ext uri="{FF2B5EF4-FFF2-40B4-BE49-F238E27FC236}">
                    <a16:creationId xmlns:a16="http://schemas.microsoft.com/office/drawing/2014/main" id="{CA056859-92BE-CFC1-DBA5-18BE56472121}"/>
                  </a:ext>
                </a:extLst>
              </p:cNvPr>
              <p:cNvSpPr txBox="1">
                <a:spLocks noRot="1" noChangeAspect="1" noMove="1" noResize="1" noEditPoints="1" noAdjustHandles="1" noChangeArrowheads="1" noChangeShapeType="1" noTextEdit="1"/>
              </p:cNvSpPr>
              <p:nvPr/>
            </p:nvSpPr>
            <p:spPr>
              <a:xfrm>
                <a:off x="5125877" y="4828212"/>
                <a:ext cx="3028585" cy="610488"/>
              </a:xfrm>
              <a:prstGeom prst="rect">
                <a:avLst/>
              </a:prstGeom>
              <a:blipFill>
                <a:blip r:embed="rId7"/>
                <a:stretch>
                  <a:fillRect b="-6122"/>
                </a:stretch>
              </a:blipFill>
            </p:spPr>
            <p:txBody>
              <a:bodyPr/>
              <a:lstStyle/>
              <a:p>
                <a:r>
                  <a:rPr lang="zh-CN" altLang="en-US">
                    <a:noFill/>
                  </a:rPr>
                  <a:t> </a:t>
                </a:r>
              </a:p>
            </p:txBody>
          </p:sp>
        </mc:Fallback>
      </mc:AlternateContent>
      <p:sp>
        <p:nvSpPr>
          <p:cNvPr id="24" name="右箭头 23">
            <a:extLst>
              <a:ext uri="{FF2B5EF4-FFF2-40B4-BE49-F238E27FC236}">
                <a16:creationId xmlns:a16="http://schemas.microsoft.com/office/drawing/2014/main" id="{6301A9D8-9838-13E5-5DBE-12D9E4EBA57C}"/>
              </a:ext>
            </a:extLst>
          </p:cNvPr>
          <p:cNvSpPr/>
          <p:nvPr/>
        </p:nvSpPr>
        <p:spPr>
          <a:xfrm rot="5400000">
            <a:off x="10309348" y="2086016"/>
            <a:ext cx="524215" cy="3625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a:extLst>
              <a:ext uri="{FF2B5EF4-FFF2-40B4-BE49-F238E27FC236}">
                <a16:creationId xmlns:a16="http://schemas.microsoft.com/office/drawing/2014/main" id="{51C2D1DA-5A62-9A1D-E0D2-56EC09E1420A}"/>
              </a:ext>
            </a:extLst>
          </p:cNvPr>
          <p:cNvSpPr txBox="1"/>
          <p:nvPr/>
        </p:nvSpPr>
        <p:spPr>
          <a:xfrm>
            <a:off x="9172591" y="1276570"/>
            <a:ext cx="2797727" cy="646331"/>
          </a:xfrm>
          <a:prstGeom prst="rect">
            <a:avLst/>
          </a:prstGeom>
          <a:noFill/>
        </p:spPr>
        <p:txBody>
          <a:bodyPr wrap="square" rtlCol="0">
            <a:spAutoFit/>
          </a:bodyPr>
          <a:lstStyle/>
          <a:p>
            <a:pPr algn="ctr"/>
            <a:r>
              <a:rPr lang="en" altLang="zh-CN" b="1" i="0" u="none" strike="noStrike" dirty="0">
                <a:solidFill>
                  <a:srgbClr val="8092E5"/>
                </a:solidFill>
                <a:effectLst/>
                <a:latin typeface="Helvetica" pitchFamily="2" charset="0"/>
              </a:rPr>
              <a:t>Experimentally</a:t>
            </a:r>
            <a:r>
              <a:rPr lang="en" altLang="zh-CN" b="1" i="0" u="none" strike="noStrike" dirty="0">
                <a:solidFill>
                  <a:srgbClr val="8092E5"/>
                </a:solidFill>
                <a:effectLst/>
                <a:latin typeface="Helvetica" pitchFamily="2" charset="0"/>
                <a:ea typeface="PingFang SC" panose="020B0400000000000000" pitchFamily="34" charset="-122"/>
              </a:rPr>
              <a:t> Observable Quantities</a:t>
            </a:r>
            <a:endParaRPr lang="zh-CN" altLang="en-US" b="1" dirty="0">
              <a:solidFill>
                <a:srgbClr val="8092E5"/>
              </a:solidFill>
              <a:latin typeface="Helvetica" pitchFamily="2" charset="0"/>
            </a:endParaRPr>
          </a:p>
        </p:txBody>
      </p:sp>
      <p:cxnSp>
        <p:nvCxnSpPr>
          <p:cNvPr id="27" name="肘形连接符 26">
            <a:extLst>
              <a:ext uri="{FF2B5EF4-FFF2-40B4-BE49-F238E27FC236}">
                <a16:creationId xmlns:a16="http://schemas.microsoft.com/office/drawing/2014/main" id="{A440DAF9-7E6A-13F9-DA52-22D4A34DF1DC}"/>
              </a:ext>
            </a:extLst>
          </p:cNvPr>
          <p:cNvCxnSpPr>
            <a:stCxn id="20" idx="2"/>
            <a:endCxn id="23" idx="2"/>
          </p:cNvCxnSpPr>
          <p:nvPr/>
        </p:nvCxnSpPr>
        <p:spPr>
          <a:xfrm rot="5400000">
            <a:off x="7845605" y="2712846"/>
            <a:ext cx="1520419" cy="3931288"/>
          </a:xfrm>
          <a:prstGeom prst="bentConnector3">
            <a:avLst>
              <a:gd name="adj1" fmla="val 14147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0" name="右箭头 29">
            <a:extLst>
              <a:ext uri="{FF2B5EF4-FFF2-40B4-BE49-F238E27FC236}">
                <a16:creationId xmlns:a16="http://schemas.microsoft.com/office/drawing/2014/main" id="{1311D694-02A0-62E9-1CEB-2C723AE67D4A}"/>
              </a:ext>
            </a:extLst>
          </p:cNvPr>
          <p:cNvSpPr/>
          <p:nvPr/>
        </p:nvSpPr>
        <p:spPr>
          <a:xfrm rot="10800000">
            <a:off x="4491542" y="4950963"/>
            <a:ext cx="524215" cy="3625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30">
            <a:extLst>
              <a:ext uri="{FF2B5EF4-FFF2-40B4-BE49-F238E27FC236}">
                <a16:creationId xmlns:a16="http://schemas.microsoft.com/office/drawing/2014/main" id="{F869EFFF-B8DB-3899-2AC2-2E6A07CDD880}"/>
              </a:ext>
            </a:extLst>
          </p:cNvPr>
          <p:cNvSpPr/>
          <p:nvPr/>
        </p:nvSpPr>
        <p:spPr>
          <a:xfrm>
            <a:off x="2730559" y="4518730"/>
            <a:ext cx="1615888" cy="1306593"/>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文本框 31">
            <a:extLst>
              <a:ext uri="{FF2B5EF4-FFF2-40B4-BE49-F238E27FC236}">
                <a16:creationId xmlns:a16="http://schemas.microsoft.com/office/drawing/2014/main" id="{EEB10542-9C8F-FC6F-A026-B61D192792F7}"/>
              </a:ext>
            </a:extLst>
          </p:cNvPr>
          <p:cNvSpPr txBox="1"/>
          <p:nvPr/>
        </p:nvSpPr>
        <p:spPr>
          <a:xfrm>
            <a:off x="2946033" y="4941193"/>
            <a:ext cx="1184940" cy="461665"/>
          </a:xfrm>
          <a:prstGeom prst="rect">
            <a:avLst/>
          </a:prstGeom>
          <a:noFill/>
        </p:spPr>
        <p:txBody>
          <a:bodyPr wrap="none" rtlCol="0">
            <a:spAutoFit/>
          </a:bodyPr>
          <a:lstStyle/>
          <a:p>
            <a:r>
              <a:rPr kumimoji="1" lang="en-US" altLang="zh-CN" sz="2400" dirty="0" err="1">
                <a:latin typeface="Times" pitchFamily="2" charset="0"/>
              </a:rPr>
              <a:t>Ctrl.NN</a:t>
            </a:r>
            <a:endParaRPr kumimoji="1" lang="zh-CN" altLang="en-US" sz="2400" dirty="0">
              <a:latin typeface="Times" pitchFamily="2" charset="0"/>
            </a:endParaRPr>
          </a:p>
        </p:txBody>
      </p:sp>
      <p:sp>
        <p:nvSpPr>
          <p:cNvPr id="33" name="右箭头 32">
            <a:extLst>
              <a:ext uri="{FF2B5EF4-FFF2-40B4-BE49-F238E27FC236}">
                <a16:creationId xmlns:a16="http://schemas.microsoft.com/office/drawing/2014/main" id="{1EC68F38-DF7D-DB60-6258-763AC4A37FF5}"/>
              </a:ext>
            </a:extLst>
          </p:cNvPr>
          <p:cNvSpPr/>
          <p:nvPr/>
        </p:nvSpPr>
        <p:spPr>
          <a:xfrm rot="10800000">
            <a:off x="2049591" y="4968457"/>
            <a:ext cx="524215" cy="3625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矩形 33">
            <a:extLst>
              <a:ext uri="{FF2B5EF4-FFF2-40B4-BE49-F238E27FC236}">
                <a16:creationId xmlns:a16="http://schemas.microsoft.com/office/drawing/2014/main" id="{BA4E3792-1C48-E081-B7C8-2AD00B62B85B}"/>
              </a:ext>
            </a:extLst>
          </p:cNvPr>
          <p:cNvSpPr/>
          <p:nvPr/>
        </p:nvSpPr>
        <p:spPr>
          <a:xfrm>
            <a:off x="1012710" y="4863962"/>
            <a:ext cx="886503" cy="56477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46FD8B5F-7828-5292-45FE-1ABA4F20D5F5}"/>
                  </a:ext>
                </a:extLst>
              </p:cNvPr>
              <p:cNvSpPr txBox="1"/>
              <p:nvPr/>
            </p:nvSpPr>
            <p:spPr>
              <a:xfrm>
                <a:off x="1102787" y="4961682"/>
                <a:ext cx="6513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m:rPr>
                              <m:sty m:val="p"/>
                            </m:rPr>
                            <a:rPr kumimoji="1" lang="el-GR" altLang="zh-CN" i="1" smtClean="0">
                              <a:latin typeface="Cambria Math" panose="02040503050406030204" pitchFamily="18" charset="0"/>
                              <a:ea typeface="Cambria Math" panose="02040503050406030204" pitchFamily="18" charset="0"/>
                            </a:rPr>
                            <m:t>Ψ</m:t>
                          </m:r>
                        </m:e>
                        <m:sub>
                          <m:r>
                            <a:rPr kumimoji="1" lang="en-US" altLang="zh-CN" b="0" i="1" baseline="30000" smtClean="0">
                              <a:latin typeface="Cambria Math" panose="02040503050406030204" pitchFamily="18" charset="0"/>
                            </a:rPr>
                            <m:t>14</m:t>
                          </m:r>
                          <m:r>
                            <m:rPr>
                              <m:sty m:val="p"/>
                            </m:rPr>
                            <a:rPr kumimoji="1" lang="en-US" altLang="zh-CN" i="1" smtClean="0">
                              <a:latin typeface="Cambria Math" panose="02040503050406030204" pitchFamily="18" charset="0"/>
                            </a:rPr>
                            <m:t>C</m:t>
                          </m:r>
                        </m:sub>
                      </m:sSub>
                    </m:oMath>
                  </m:oMathPara>
                </a14:m>
                <a:endParaRPr kumimoji="1" lang="zh-CN" altLang="en-US" dirty="0"/>
              </a:p>
            </p:txBody>
          </p:sp>
        </mc:Choice>
        <mc:Fallback xmlns="">
          <p:sp>
            <p:nvSpPr>
              <p:cNvPr id="35" name="文本框 34">
                <a:extLst>
                  <a:ext uri="{FF2B5EF4-FFF2-40B4-BE49-F238E27FC236}">
                    <a16:creationId xmlns:a16="http://schemas.microsoft.com/office/drawing/2014/main" id="{46FD8B5F-7828-5292-45FE-1ABA4F20D5F5}"/>
                  </a:ext>
                </a:extLst>
              </p:cNvPr>
              <p:cNvSpPr txBox="1">
                <a:spLocks noRot="1" noChangeAspect="1" noMove="1" noResize="1" noEditPoints="1" noAdjustHandles="1" noChangeArrowheads="1" noChangeShapeType="1" noTextEdit="1"/>
              </p:cNvSpPr>
              <p:nvPr/>
            </p:nvSpPr>
            <p:spPr>
              <a:xfrm>
                <a:off x="1102787" y="4961682"/>
                <a:ext cx="651332" cy="369332"/>
              </a:xfrm>
              <a:prstGeom prst="rect">
                <a:avLst/>
              </a:prstGeom>
              <a:blipFill>
                <a:blip r:embed="rId8"/>
                <a:stretch>
                  <a:fillRect/>
                </a:stretch>
              </a:blipFill>
            </p:spPr>
            <p:txBody>
              <a:bodyPr/>
              <a:lstStyle/>
              <a:p>
                <a:r>
                  <a:rPr lang="zh-CN" altLang="en-US">
                    <a:noFill/>
                  </a:rPr>
                  <a:t> </a:t>
                </a:r>
              </a:p>
            </p:txBody>
          </p:sp>
        </mc:Fallback>
      </mc:AlternateContent>
      <p:pic>
        <p:nvPicPr>
          <p:cNvPr id="37" name="图片 36">
            <a:extLst>
              <a:ext uri="{FF2B5EF4-FFF2-40B4-BE49-F238E27FC236}">
                <a16:creationId xmlns:a16="http://schemas.microsoft.com/office/drawing/2014/main" id="{76EE0753-EC29-65C1-8D70-87BD1A8B7E6B}"/>
              </a:ext>
            </a:extLst>
          </p:cNvPr>
          <p:cNvPicPr>
            <a:picLocks noChangeAspect="1"/>
          </p:cNvPicPr>
          <p:nvPr/>
        </p:nvPicPr>
        <p:blipFill>
          <a:blip r:embed="rId9"/>
          <a:stretch>
            <a:fillRect/>
          </a:stretch>
        </p:blipFill>
        <p:spPr>
          <a:xfrm>
            <a:off x="45884" y="1212728"/>
            <a:ext cx="2454718" cy="2071457"/>
          </a:xfrm>
          <a:prstGeom prst="rect">
            <a:avLst/>
          </a:prstGeom>
        </p:spPr>
      </p:pic>
      <p:sp>
        <p:nvSpPr>
          <p:cNvPr id="38" name="文本框 37">
            <a:extLst>
              <a:ext uri="{FF2B5EF4-FFF2-40B4-BE49-F238E27FC236}">
                <a16:creationId xmlns:a16="http://schemas.microsoft.com/office/drawing/2014/main" id="{3D683C4B-A5F4-9CDA-670C-F5F28F67572B}"/>
              </a:ext>
            </a:extLst>
          </p:cNvPr>
          <p:cNvSpPr txBox="1"/>
          <p:nvPr/>
        </p:nvSpPr>
        <p:spPr>
          <a:xfrm>
            <a:off x="585940" y="3589324"/>
            <a:ext cx="877163" cy="369332"/>
          </a:xfrm>
          <a:prstGeom prst="rect">
            <a:avLst/>
          </a:prstGeom>
          <a:noFill/>
        </p:spPr>
        <p:txBody>
          <a:bodyPr wrap="none" rtlCol="0">
            <a:spAutoFit/>
          </a:bodyPr>
          <a:lstStyle/>
          <a:p>
            <a:r>
              <a:rPr kumimoji="1" lang="zh-CN" altLang="en-US" dirty="0"/>
              <a:t>核结构</a:t>
            </a:r>
          </a:p>
        </p:txBody>
      </p:sp>
      <p:sp>
        <p:nvSpPr>
          <p:cNvPr id="39" name="左大括号 38">
            <a:extLst>
              <a:ext uri="{FF2B5EF4-FFF2-40B4-BE49-F238E27FC236}">
                <a16:creationId xmlns:a16="http://schemas.microsoft.com/office/drawing/2014/main" id="{E5104934-0C5C-B5BA-AAB2-2B71AA8255F7}"/>
              </a:ext>
            </a:extLst>
          </p:cNvPr>
          <p:cNvSpPr/>
          <p:nvPr/>
        </p:nvSpPr>
        <p:spPr>
          <a:xfrm rot="16200000">
            <a:off x="2013177" y="2697712"/>
            <a:ext cx="596068" cy="3185644"/>
          </a:xfrm>
          <a:prstGeom prst="leftBrace">
            <a:avLst>
              <a:gd name="adj1" fmla="val 57338"/>
              <a:gd name="adj2" fmla="val 24153"/>
            </a:avLst>
          </a:prstGeom>
          <a:ln w="1270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40" name="文本框 39">
            <a:extLst>
              <a:ext uri="{FF2B5EF4-FFF2-40B4-BE49-F238E27FC236}">
                <a16:creationId xmlns:a16="http://schemas.microsoft.com/office/drawing/2014/main" id="{3672B6DE-46C7-AA28-04AC-2FF44FDB27B1}"/>
              </a:ext>
            </a:extLst>
          </p:cNvPr>
          <p:cNvSpPr txBox="1"/>
          <p:nvPr/>
        </p:nvSpPr>
        <p:spPr>
          <a:xfrm>
            <a:off x="3502876" y="3606923"/>
            <a:ext cx="877163" cy="369332"/>
          </a:xfrm>
          <a:prstGeom prst="rect">
            <a:avLst/>
          </a:prstGeom>
          <a:noFill/>
        </p:spPr>
        <p:txBody>
          <a:bodyPr wrap="none" rtlCol="0">
            <a:spAutoFit/>
          </a:bodyPr>
          <a:lstStyle/>
          <a:p>
            <a:r>
              <a:rPr kumimoji="1" lang="zh-CN" altLang="en-US" dirty="0"/>
              <a:t>核衰变</a:t>
            </a:r>
          </a:p>
        </p:txBody>
      </p:sp>
      <p:pic>
        <p:nvPicPr>
          <p:cNvPr id="41" name="图片 40">
            <a:extLst>
              <a:ext uri="{FF2B5EF4-FFF2-40B4-BE49-F238E27FC236}">
                <a16:creationId xmlns:a16="http://schemas.microsoft.com/office/drawing/2014/main" id="{B223E13D-4D69-DD98-23AF-78AC6ABE58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24744" y="1311927"/>
            <a:ext cx="2797727" cy="2005344"/>
          </a:xfrm>
          <a:prstGeom prst="rect">
            <a:avLst/>
          </a:prstGeom>
        </p:spPr>
      </p:pic>
      <p:sp>
        <p:nvSpPr>
          <p:cNvPr id="42" name="矩形 41">
            <a:extLst>
              <a:ext uri="{FF2B5EF4-FFF2-40B4-BE49-F238E27FC236}">
                <a16:creationId xmlns:a16="http://schemas.microsoft.com/office/drawing/2014/main" id="{7B74E6C7-6615-1E94-F8B9-AE02C3110566}"/>
              </a:ext>
            </a:extLst>
          </p:cNvPr>
          <p:cNvSpPr/>
          <p:nvPr/>
        </p:nvSpPr>
        <p:spPr>
          <a:xfrm>
            <a:off x="5224106" y="1276570"/>
            <a:ext cx="3948485" cy="4152165"/>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3" name="矩形 42">
            <a:extLst>
              <a:ext uri="{FF2B5EF4-FFF2-40B4-BE49-F238E27FC236}">
                <a16:creationId xmlns:a16="http://schemas.microsoft.com/office/drawing/2014/main" id="{A121B640-082D-9714-13DB-260348E143C4}"/>
              </a:ext>
            </a:extLst>
          </p:cNvPr>
          <p:cNvSpPr/>
          <p:nvPr/>
        </p:nvSpPr>
        <p:spPr>
          <a:xfrm>
            <a:off x="8018875" y="991864"/>
            <a:ext cx="3905730" cy="4900685"/>
          </a:xfrm>
          <a:prstGeom prst="rect">
            <a:avLst/>
          </a:prstGeom>
          <a:noFill/>
          <a:ln w="3810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4" name="矩形 43">
            <a:extLst>
              <a:ext uri="{FF2B5EF4-FFF2-40B4-BE49-F238E27FC236}">
                <a16:creationId xmlns:a16="http://schemas.microsoft.com/office/drawing/2014/main" id="{D746EB32-DAC4-EF32-3101-865287194C0B}"/>
              </a:ext>
            </a:extLst>
          </p:cNvPr>
          <p:cNvSpPr/>
          <p:nvPr/>
        </p:nvSpPr>
        <p:spPr>
          <a:xfrm>
            <a:off x="267396" y="3560053"/>
            <a:ext cx="7618647" cy="2725495"/>
          </a:xfrm>
          <a:prstGeom prst="rect">
            <a:avLst/>
          </a:prstGeom>
          <a:no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5" name="文本框 44">
            <a:extLst>
              <a:ext uri="{FF2B5EF4-FFF2-40B4-BE49-F238E27FC236}">
                <a16:creationId xmlns:a16="http://schemas.microsoft.com/office/drawing/2014/main" id="{454C9736-CD8D-9926-814E-718BB99AA24D}"/>
              </a:ext>
            </a:extLst>
          </p:cNvPr>
          <p:cNvSpPr txBox="1"/>
          <p:nvPr/>
        </p:nvSpPr>
        <p:spPr>
          <a:xfrm>
            <a:off x="5437945" y="1428698"/>
            <a:ext cx="1091966" cy="523220"/>
          </a:xfrm>
          <a:prstGeom prst="rect">
            <a:avLst/>
          </a:prstGeom>
          <a:noFill/>
        </p:spPr>
        <p:txBody>
          <a:bodyPr wrap="none" rtlCol="0">
            <a:spAutoFit/>
          </a:bodyPr>
          <a:lstStyle/>
          <a:p>
            <a:r>
              <a:rPr kumimoji="1" lang="en-US" altLang="zh-CN" sz="2800" dirty="0" err="1">
                <a:solidFill>
                  <a:srgbClr val="FF0000"/>
                </a:solidFill>
                <a:latin typeface="Times" pitchFamily="2" charset="0"/>
              </a:rPr>
              <a:t>Setp</a:t>
            </a:r>
            <a:r>
              <a:rPr kumimoji="1" lang="zh-CN" altLang="en-US" sz="2800" dirty="0">
                <a:solidFill>
                  <a:srgbClr val="FF0000"/>
                </a:solidFill>
                <a:latin typeface="Times" pitchFamily="2" charset="0"/>
              </a:rPr>
              <a:t> </a:t>
            </a:r>
            <a:r>
              <a:rPr kumimoji="1" lang="en-US" altLang="zh-CN" sz="2800" dirty="0">
                <a:solidFill>
                  <a:srgbClr val="FF0000"/>
                </a:solidFill>
                <a:latin typeface="Times" pitchFamily="2" charset="0"/>
              </a:rPr>
              <a:t>1</a:t>
            </a:r>
            <a:endParaRPr kumimoji="1" lang="zh-CN" altLang="en-US" sz="2800" dirty="0">
              <a:solidFill>
                <a:srgbClr val="FF0000"/>
              </a:solidFill>
              <a:latin typeface="Times" pitchFamily="2" charset="0"/>
            </a:endParaRPr>
          </a:p>
        </p:txBody>
      </p:sp>
      <p:sp>
        <p:nvSpPr>
          <p:cNvPr id="46" name="文本框 45">
            <a:extLst>
              <a:ext uri="{FF2B5EF4-FFF2-40B4-BE49-F238E27FC236}">
                <a16:creationId xmlns:a16="http://schemas.microsoft.com/office/drawing/2014/main" id="{43336E6B-E572-1C1E-6EBD-8BC5D2348116}"/>
              </a:ext>
            </a:extLst>
          </p:cNvPr>
          <p:cNvSpPr txBox="1"/>
          <p:nvPr/>
        </p:nvSpPr>
        <p:spPr>
          <a:xfrm>
            <a:off x="10702049" y="4534925"/>
            <a:ext cx="1091966" cy="523220"/>
          </a:xfrm>
          <a:prstGeom prst="rect">
            <a:avLst/>
          </a:prstGeom>
          <a:noFill/>
        </p:spPr>
        <p:txBody>
          <a:bodyPr wrap="none" rtlCol="0">
            <a:spAutoFit/>
          </a:bodyPr>
          <a:lstStyle/>
          <a:p>
            <a:r>
              <a:rPr kumimoji="1" lang="en-US" altLang="zh-CN" sz="2800" dirty="0" err="1">
                <a:solidFill>
                  <a:srgbClr val="00B050"/>
                </a:solidFill>
                <a:latin typeface="Times" pitchFamily="2" charset="0"/>
              </a:rPr>
              <a:t>Setp</a:t>
            </a:r>
            <a:r>
              <a:rPr kumimoji="1" lang="zh-CN" altLang="en-US" sz="2800" dirty="0">
                <a:solidFill>
                  <a:srgbClr val="00B050"/>
                </a:solidFill>
                <a:latin typeface="Times" pitchFamily="2" charset="0"/>
              </a:rPr>
              <a:t> </a:t>
            </a:r>
            <a:r>
              <a:rPr kumimoji="1" lang="en-US" altLang="zh-CN" sz="2800" dirty="0">
                <a:solidFill>
                  <a:srgbClr val="00B050"/>
                </a:solidFill>
                <a:latin typeface="Times" pitchFamily="2" charset="0"/>
              </a:rPr>
              <a:t>2</a:t>
            </a:r>
            <a:endParaRPr kumimoji="1" lang="zh-CN" altLang="en-US" sz="2800" dirty="0">
              <a:solidFill>
                <a:srgbClr val="00B050"/>
              </a:solidFill>
              <a:latin typeface="Times" pitchFamily="2" charset="0"/>
            </a:endParaRPr>
          </a:p>
        </p:txBody>
      </p:sp>
      <p:sp>
        <p:nvSpPr>
          <p:cNvPr id="47" name="文本框 46">
            <a:extLst>
              <a:ext uri="{FF2B5EF4-FFF2-40B4-BE49-F238E27FC236}">
                <a16:creationId xmlns:a16="http://schemas.microsoft.com/office/drawing/2014/main" id="{1B555F3A-60F5-654C-5903-6E8408882E60}"/>
              </a:ext>
            </a:extLst>
          </p:cNvPr>
          <p:cNvSpPr txBox="1"/>
          <p:nvPr/>
        </p:nvSpPr>
        <p:spPr>
          <a:xfrm>
            <a:off x="466727" y="5638415"/>
            <a:ext cx="1091966" cy="523220"/>
          </a:xfrm>
          <a:prstGeom prst="rect">
            <a:avLst/>
          </a:prstGeom>
          <a:noFill/>
        </p:spPr>
        <p:txBody>
          <a:bodyPr wrap="none" rtlCol="0">
            <a:spAutoFit/>
          </a:bodyPr>
          <a:lstStyle/>
          <a:p>
            <a:r>
              <a:rPr kumimoji="1" lang="en-US" altLang="zh-CN" sz="2800" dirty="0" err="1">
                <a:solidFill>
                  <a:srgbClr val="7030A0"/>
                </a:solidFill>
                <a:latin typeface="Times" pitchFamily="2" charset="0"/>
              </a:rPr>
              <a:t>Setp</a:t>
            </a:r>
            <a:r>
              <a:rPr kumimoji="1" lang="zh-CN" altLang="en-US" sz="2800" dirty="0">
                <a:solidFill>
                  <a:srgbClr val="7030A0"/>
                </a:solidFill>
                <a:latin typeface="Times" pitchFamily="2" charset="0"/>
              </a:rPr>
              <a:t> </a:t>
            </a:r>
            <a:r>
              <a:rPr kumimoji="1" lang="en-US" altLang="zh-CN" sz="2800" dirty="0">
                <a:solidFill>
                  <a:srgbClr val="7030A0"/>
                </a:solidFill>
                <a:latin typeface="Times" pitchFamily="2" charset="0"/>
              </a:rPr>
              <a:t>3</a:t>
            </a:r>
            <a:endParaRPr kumimoji="1" lang="zh-CN" altLang="en-US" sz="2800" dirty="0">
              <a:solidFill>
                <a:srgbClr val="7030A0"/>
              </a:solidFill>
              <a:latin typeface="Times" pitchFamily="2" charset="0"/>
            </a:endParaRPr>
          </a:p>
        </p:txBody>
      </p:sp>
      <p:sp>
        <p:nvSpPr>
          <p:cNvPr id="26" name="文本框 25">
            <a:extLst>
              <a:ext uri="{FF2B5EF4-FFF2-40B4-BE49-F238E27FC236}">
                <a16:creationId xmlns:a16="http://schemas.microsoft.com/office/drawing/2014/main" id="{AA930CA4-7C1D-FC02-AC51-265DCF78D648}"/>
              </a:ext>
            </a:extLst>
          </p:cNvPr>
          <p:cNvSpPr txBox="1"/>
          <p:nvPr/>
        </p:nvSpPr>
        <p:spPr>
          <a:xfrm>
            <a:off x="5472201" y="4254515"/>
            <a:ext cx="764953" cy="461665"/>
          </a:xfrm>
          <a:prstGeom prst="rect">
            <a:avLst/>
          </a:prstGeom>
          <a:noFill/>
        </p:spPr>
        <p:txBody>
          <a:bodyPr wrap="none" rtlCol="0">
            <a:spAutoFit/>
          </a:bodyPr>
          <a:lstStyle/>
          <a:p>
            <a:r>
              <a:rPr kumimoji="1" lang="en-US" altLang="zh-CN" sz="2400" dirty="0">
                <a:solidFill>
                  <a:srgbClr val="FF0000"/>
                </a:solidFill>
                <a:latin typeface="Times" pitchFamily="2" charset="0"/>
              </a:rPr>
              <a:t>Start</a:t>
            </a:r>
            <a:endParaRPr kumimoji="1" lang="zh-CN" altLang="en-US" sz="2400" dirty="0">
              <a:solidFill>
                <a:srgbClr val="FF0000"/>
              </a:solidFill>
              <a:latin typeface="Times" pitchFamily="2" charset="0"/>
            </a:endParaRPr>
          </a:p>
        </p:txBody>
      </p:sp>
    </p:spTree>
    <p:extLst>
      <p:ext uri="{BB962C8B-B14F-4D97-AF65-F5344CB8AC3E}">
        <p14:creationId xmlns:p14="http://schemas.microsoft.com/office/powerpoint/2010/main" val="3381338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09A78-B72F-2876-A9A1-1BECB026B571}"/>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73EAB70A-4074-AD6A-1785-F9A8AB12354F}"/>
              </a:ext>
            </a:extLst>
          </p:cNvPr>
          <p:cNvPicPr>
            <a:picLocks noChangeAspect="1"/>
          </p:cNvPicPr>
          <p:nvPr/>
        </p:nvPicPr>
        <p:blipFill>
          <a:blip r:embed="rId3"/>
          <a:srcRect t="4862"/>
          <a:stretch/>
        </p:blipFill>
        <p:spPr>
          <a:xfrm>
            <a:off x="933348" y="1609001"/>
            <a:ext cx="10325304" cy="4568466"/>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9EAA8027-4284-0B29-81E1-86D28E926F23}"/>
                  </a:ext>
                </a:extLst>
              </p:cNvPr>
              <p:cNvSpPr txBox="1"/>
              <p:nvPr/>
            </p:nvSpPr>
            <p:spPr>
              <a:xfrm>
                <a:off x="372785" y="960678"/>
                <a:ext cx="9584330" cy="461665"/>
              </a:xfrm>
              <a:prstGeom prst="rect">
                <a:avLst/>
              </a:prstGeom>
              <a:noFill/>
            </p:spPr>
            <p:txBody>
              <a:bodyPr wrap="square" rtlCol="0">
                <a:spAutoFit/>
              </a:bodyPr>
              <a:lstStyle/>
              <a:p>
                <a:pPr marL="342900" indent="-342900">
                  <a:buFont typeface="Wingdings" pitchFamily="2" charset="2"/>
                  <a:buChar char="ü"/>
                </a:pPr>
                <a:r>
                  <a:rPr kumimoji="1" lang="zh-CN" altLang="en-US" sz="2400" dirty="0">
                    <a:solidFill>
                      <a:schemeClr val="tx1"/>
                    </a:solidFill>
                    <a:latin typeface="Times" pitchFamily="2" charset="0"/>
                    <a:ea typeface="KaiTi" panose="02010609060101010101" pitchFamily="49" charset="-122"/>
                  </a:rPr>
                  <a:t>通过微调哈密顿量参数，使</a:t>
                </a:r>
                <a:r>
                  <a:rPr kumimoji="1" lang="en-US" altLang="zh-CN" sz="2400" baseline="30000" dirty="0">
                    <a:latin typeface="Times" pitchFamily="2" charset="0"/>
                    <a:ea typeface="KaiTi" panose="02010609060101010101" pitchFamily="49" charset="-122"/>
                  </a:rPr>
                  <a:t>10</a:t>
                </a:r>
                <a:r>
                  <a:rPr kumimoji="1" lang="en-US" altLang="zh-CN" sz="2400" dirty="0">
                    <a:latin typeface="Times" pitchFamily="2" charset="0"/>
                    <a:ea typeface="KaiTi" panose="02010609060101010101" pitchFamily="49" charset="-122"/>
                  </a:rPr>
                  <a:t>Be(</a:t>
                </a:r>
                <a14:m>
                  <m:oMath xmlns:m="http://schemas.openxmlformats.org/officeDocument/2006/math">
                    <m:sSubSup>
                      <m:sSubSupPr>
                        <m:ctrlPr>
                          <a:rPr kumimoji="1" lang="en-US" altLang="zh-CN" sz="2400" i="1">
                            <a:latin typeface="Cambria Math" panose="02040503050406030204" pitchFamily="18" charset="0"/>
                            <a:ea typeface="KaiTi" panose="02010609060101010101" pitchFamily="49" charset="-122"/>
                          </a:rPr>
                        </m:ctrlPr>
                      </m:sSubSupPr>
                      <m:e>
                        <m:r>
                          <a:rPr kumimoji="1" lang="en-US" altLang="zh-CN" sz="2400" i="1">
                            <a:latin typeface="Cambria Math" panose="02040503050406030204" pitchFamily="18" charset="0"/>
                            <a:ea typeface="KaiTi" panose="02010609060101010101" pitchFamily="49" charset="-122"/>
                          </a:rPr>
                          <m:t>0</m:t>
                        </m:r>
                      </m:e>
                      <m:sub>
                        <m:r>
                          <a:rPr kumimoji="1" lang="en-US" altLang="zh-CN" sz="2400" i="1">
                            <a:latin typeface="Cambria Math" panose="02040503050406030204" pitchFamily="18" charset="0"/>
                            <a:ea typeface="KaiTi" panose="02010609060101010101" pitchFamily="49" charset="-122"/>
                          </a:rPr>
                          <m:t>2</m:t>
                        </m:r>
                      </m:sub>
                      <m:sup>
                        <m:r>
                          <a:rPr kumimoji="1" lang="en-US" altLang="zh-CN" sz="2400" i="1">
                            <a:latin typeface="Cambria Math" panose="02040503050406030204" pitchFamily="18" charset="0"/>
                            <a:ea typeface="KaiTi" panose="02010609060101010101" pitchFamily="49" charset="-122"/>
                          </a:rPr>
                          <m:t>+</m:t>
                        </m:r>
                      </m:sup>
                    </m:sSubSup>
                  </m:oMath>
                </a14:m>
                <a:r>
                  <a:rPr kumimoji="1" lang="en-US" altLang="zh-CN" sz="2400" dirty="0">
                    <a:latin typeface="Times" pitchFamily="2" charset="0"/>
                    <a:ea typeface="KaiTi" panose="02010609060101010101" pitchFamily="49" charset="-122"/>
                  </a:rPr>
                  <a:t>)+</a:t>
                </a:r>
                <a14:m>
                  <m:oMath xmlns:m="http://schemas.openxmlformats.org/officeDocument/2006/math">
                    <m:r>
                      <a:rPr lang="zh-CN" altLang="en-US" sz="2400" i="1">
                        <a:latin typeface="Cambria Math" panose="02040503050406030204" pitchFamily="18" charset="0"/>
                      </a:rPr>
                      <m:t>𝛼</m:t>
                    </m:r>
                  </m:oMath>
                </a14:m>
                <a:r>
                  <a:rPr kumimoji="1" lang="zh-CN" altLang="en-US" sz="2400" dirty="0">
                    <a:latin typeface="Times" pitchFamily="2" charset="0"/>
                    <a:ea typeface="KaiTi" panose="02010609060101010101" pitchFamily="49" charset="-122"/>
                  </a:rPr>
                  <a:t>阈值</a:t>
                </a:r>
                <a:r>
                  <a:rPr kumimoji="1" lang="zh-CN" altLang="en-US" sz="2400" dirty="0">
                    <a:solidFill>
                      <a:schemeClr val="tx1"/>
                    </a:solidFill>
                    <a:latin typeface="Times" pitchFamily="2" charset="0"/>
                    <a:ea typeface="KaiTi" panose="02010609060101010101" pitchFamily="49" charset="-122"/>
                  </a:rPr>
                  <a:t>尽可能与实验数据符合。</a:t>
                </a:r>
                <a:endParaRPr kumimoji="1" lang="en-US" altLang="zh-CN" sz="2400" dirty="0">
                  <a:solidFill>
                    <a:schemeClr val="tx1"/>
                  </a:solidFill>
                  <a:latin typeface="Times" pitchFamily="2" charset="0"/>
                  <a:ea typeface="KaiTi" panose="02010609060101010101" pitchFamily="49" charset="-122"/>
                </a:endParaRPr>
              </a:p>
            </p:txBody>
          </p:sp>
        </mc:Choice>
        <mc:Fallback xmlns="">
          <p:sp>
            <p:nvSpPr>
              <p:cNvPr id="5" name="文本框 4">
                <a:extLst>
                  <a:ext uri="{FF2B5EF4-FFF2-40B4-BE49-F238E27FC236}">
                    <a16:creationId xmlns:a16="http://schemas.microsoft.com/office/drawing/2014/main" id="{9EAA8027-4284-0B29-81E1-86D28E926F23}"/>
                  </a:ext>
                </a:extLst>
              </p:cNvPr>
              <p:cNvSpPr txBox="1">
                <a:spLocks noRot="1" noChangeAspect="1" noMove="1" noResize="1" noEditPoints="1" noAdjustHandles="1" noChangeArrowheads="1" noChangeShapeType="1" noTextEdit="1"/>
              </p:cNvSpPr>
              <p:nvPr/>
            </p:nvSpPr>
            <p:spPr>
              <a:xfrm>
                <a:off x="372785" y="960678"/>
                <a:ext cx="9584330" cy="461665"/>
              </a:xfrm>
              <a:prstGeom prst="rect">
                <a:avLst/>
              </a:prstGeom>
              <a:blipFill>
                <a:blip r:embed="rId4"/>
                <a:stretch>
                  <a:fillRect l="-795" t="-18919" r="-4238" b="-29730"/>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109DFA93-B1C1-190C-1C86-6AAAD4561F0F}"/>
              </a:ext>
            </a:extLst>
          </p:cNvPr>
          <p:cNvSpPr txBox="1"/>
          <p:nvPr/>
        </p:nvSpPr>
        <p:spPr>
          <a:xfrm>
            <a:off x="282593" y="77813"/>
            <a:ext cx="3775393"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sym typeface="Helvetica Neue"/>
              </a:rPr>
              <a:t>哈密顿量优化阈值过程</a:t>
            </a:r>
            <a:endParaRPr lang="en" altLang="zh-CN" sz="2800" b="1" dirty="0">
              <a:latin typeface="Kaiti SC" panose="02010600040101010101" pitchFamily="2" charset="-122"/>
              <a:ea typeface="Kaiti SC" panose="02010600040101010101" pitchFamily="2" charset="-122"/>
              <a:cs typeface="Times New Roman" panose="02020603050405020304" pitchFamily="18" charset="0"/>
              <a:sym typeface="Helvetica Neue"/>
            </a:endParaRPr>
          </a:p>
        </p:txBody>
      </p:sp>
      <p:cxnSp>
        <p:nvCxnSpPr>
          <p:cNvPr id="7" name="直线连接符 6">
            <a:extLst>
              <a:ext uri="{FF2B5EF4-FFF2-40B4-BE49-F238E27FC236}">
                <a16:creationId xmlns:a16="http://schemas.microsoft.com/office/drawing/2014/main" id="{624A341C-47F2-BDA7-C31E-A4764C91C97A}"/>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2A6B52D7-79EF-48E8-A826-87757871DD34}"/>
              </a:ext>
            </a:extLst>
          </p:cNvPr>
          <p:cNvSpPr/>
          <p:nvPr/>
        </p:nvSpPr>
        <p:spPr>
          <a:xfrm>
            <a:off x="5164951" y="1817751"/>
            <a:ext cx="2546325" cy="100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A418AA71-C1C9-A0D3-937A-F4803C09C9AB}"/>
              </a:ext>
            </a:extLst>
          </p:cNvPr>
          <p:cNvSpPr/>
          <p:nvPr/>
        </p:nvSpPr>
        <p:spPr>
          <a:xfrm>
            <a:off x="1694935" y="1741647"/>
            <a:ext cx="2546325" cy="11988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21B747CE-7B20-EF1E-BB42-DE18505C5BD2}"/>
              </a:ext>
            </a:extLst>
          </p:cNvPr>
          <p:cNvSpPr/>
          <p:nvPr/>
        </p:nvSpPr>
        <p:spPr>
          <a:xfrm>
            <a:off x="8534939" y="2121405"/>
            <a:ext cx="2546325" cy="100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A59F1DE5-B4F3-41EC-0E92-C684A3C0FE1E}"/>
              </a:ext>
            </a:extLst>
          </p:cNvPr>
          <p:cNvSpPr/>
          <p:nvPr/>
        </p:nvSpPr>
        <p:spPr>
          <a:xfrm>
            <a:off x="1617573" y="4117001"/>
            <a:ext cx="2546325" cy="100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id="{C192E987-31F0-3ECF-2A6E-DA1FD55E2992}"/>
              </a:ext>
            </a:extLst>
          </p:cNvPr>
          <p:cNvSpPr/>
          <p:nvPr/>
        </p:nvSpPr>
        <p:spPr>
          <a:xfrm>
            <a:off x="5164950" y="3841114"/>
            <a:ext cx="2546325" cy="100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a:extLst>
              <a:ext uri="{FF2B5EF4-FFF2-40B4-BE49-F238E27FC236}">
                <a16:creationId xmlns:a16="http://schemas.microsoft.com/office/drawing/2014/main" id="{4F4ED81E-4EEE-5B83-4F19-E41614F3E22B}"/>
              </a:ext>
            </a:extLst>
          </p:cNvPr>
          <p:cNvSpPr/>
          <p:nvPr/>
        </p:nvSpPr>
        <p:spPr>
          <a:xfrm>
            <a:off x="8534939" y="4016092"/>
            <a:ext cx="2546325" cy="100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588752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87F626E-355B-FBB9-DC06-1F6052CCEF22}"/>
              </a:ext>
            </a:extLst>
          </p:cNvPr>
          <p:cNvSpPr txBox="1"/>
          <p:nvPr/>
        </p:nvSpPr>
        <p:spPr>
          <a:xfrm>
            <a:off x="282593" y="77813"/>
            <a:ext cx="2480166" cy="523220"/>
          </a:xfrm>
          <a:prstGeom prst="rect">
            <a:avLst/>
          </a:prstGeom>
          <a:noFill/>
        </p:spPr>
        <p:txBody>
          <a:bodyPr wrap="none" rtlCol="0">
            <a:spAutoFit/>
          </a:bodyPr>
          <a:lstStyle/>
          <a:p>
            <a:r>
              <a:rPr lang="en-US" altLang="zh-CN" sz="2800" b="1" baseline="30000" dirty="0">
                <a:latin typeface="Times" pitchFamily="2" charset="0"/>
                <a:ea typeface="Kaiti SC" panose="02010600040101010101" pitchFamily="2" charset="-122"/>
                <a:cs typeface="Times New Roman" panose="02020603050405020304" pitchFamily="18" charset="0"/>
                <a:sym typeface="Helvetica Neue"/>
              </a:rPr>
              <a:t>14</a:t>
            </a:r>
            <a:r>
              <a:rPr lang="en-US" altLang="zh-CN" sz="2800" b="1" dirty="0">
                <a:latin typeface="Times" pitchFamily="2" charset="0"/>
                <a:ea typeface="Kaiti SC" panose="02010600040101010101" pitchFamily="2" charset="-122"/>
                <a:cs typeface="Times New Roman" panose="02020603050405020304" pitchFamily="18" charset="0"/>
                <a:sym typeface="Helvetica Neue"/>
              </a:rPr>
              <a:t>C</a:t>
            </a:r>
            <a:r>
              <a:rPr lang="zh-CN" altLang="en-US" sz="2800" b="1" dirty="0">
                <a:latin typeface="Times" pitchFamily="2" charset="0"/>
                <a:ea typeface="Kaiti SC" panose="02010600040101010101" pitchFamily="2" charset="-122"/>
                <a:cs typeface="Times New Roman" panose="02020603050405020304" pitchFamily="18" charset="0"/>
                <a:sym typeface="Helvetica Neue"/>
              </a:rPr>
              <a:t>核共振谱线</a:t>
            </a:r>
            <a:endParaRPr lang="en" altLang="zh-CN" sz="2800" b="1" dirty="0">
              <a:latin typeface="Times" pitchFamily="2" charset="0"/>
              <a:ea typeface="Kaiti SC" panose="02010600040101010101" pitchFamily="2" charset="-122"/>
              <a:cs typeface="Times New Roman" panose="02020603050405020304" pitchFamily="18" charset="0"/>
              <a:sym typeface="Helvetica Neue"/>
            </a:endParaRPr>
          </a:p>
        </p:txBody>
      </p:sp>
      <p:cxnSp>
        <p:nvCxnSpPr>
          <p:cNvPr id="7" name="直线连接符 6">
            <a:extLst>
              <a:ext uri="{FF2B5EF4-FFF2-40B4-BE49-F238E27FC236}">
                <a16:creationId xmlns:a16="http://schemas.microsoft.com/office/drawing/2014/main" id="{184A89EB-D001-9280-7068-893A8AC379D9}"/>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4106C177-0ED6-22E2-FF9B-AE757A2AC11D}"/>
              </a:ext>
            </a:extLst>
          </p:cNvPr>
          <p:cNvPicPr>
            <a:picLocks noChangeAspect="1"/>
          </p:cNvPicPr>
          <p:nvPr/>
        </p:nvPicPr>
        <p:blipFill>
          <a:blip r:embed="rId3"/>
          <a:stretch>
            <a:fillRect/>
          </a:stretch>
        </p:blipFill>
        <p:spPr>
          <a:xfrm>
            <a:off x="5463174" y="876249"/>
            <a:ext cx="5996741" cy="2118252"/>
          </a:xfrm>
          <a:prstGeom prst="rect">
            <a:avLst/>
          </a:prstGeom>
        </p:spPr>
      </p:pic>
      <p:pic>
        <p:nvPicPr>
          <p:cNvPr id="9" name="图片 8">
            <a:extLst>
              <a:ext uri="{FF2B5EF4-FFF2-40B4-BE49-F238E27FC236}">
                <a16:creationId xmlns:a16="http://schemas.microsoft.com/office/drawing/2014/main" id="{0CDFCD5B-B592-46FE-A357-139B2CFBC55C}"/>
              </a:ext>
            </a:extLst>
          </p:cNvPr>
          <p:cNvPicPr>
            <a:picLocks noChangeAspect="1"/>
          </p:cNvPicPr>
          <p:nvPr/>
        </p:nvPicPr>
        <p:blipFill>
          <a:blip r:embed="rId4"/>
          <a:stretch>
            <a:fillRect/>
          </a:stretch>
        </p:blipFill>
        <p:spPr>
          <a:xfrm>
            <a:off x="5715710" y="3009087"/>
            <a:ext cx="5436573" cy="3092931"/>
          </a:xfrm>
          <a:prstGeom prst="rect">
            <a:avLst/>
          </a:prstGeom>
        </p:spPr>
      </p:pic>
      <p:sp>
        <p:nvSpPr>
          <p:cNvPr id="10" name="文本框 9">
            <a:extLst>
              <a:ext uri="{FF2B5EF4-FFF2-40B4-BE49-F238E27FC236}">
                <a16:creationId xmlns:a16="http://schemas.microsoft.com/office/drawing/2014/main" id="{18BFA66E-F960-2760-F24A-574A2D9D4854}"/>
              </a:ext>
            </a:extLst>
          </p:cNvPr>
          <p:cNvSpPr txBox="1"/>
          <p:nvPr/>
        </p:nvSpPr>
        <p:spPr>
          <a:xfrm>
            <a:off x="5532506" y="6196903"/>
            <a:ext cx="6236780" cy="369332"/>
          </a:xfrm>
          <a:prstGeom prst="rect">
            <a:avLst/>
          </a:prstGeom>
          <a:noFill/>
        </p:spPr>
        <p:txBody>
          <a:bodyPr wrap="square" rtlCol="0">
            <a:spAutoFit/>
          </a:bodyPr>
          <a:lstStyle/>
          <a:p>
            <a:r>
              <a:rPr kumimoji="1" lang="zh-CN" altLang="en-US" dirty="0">
                <a:latin typeface="Times" pitchFamily="2" charset="0"/>
                <a:ea typeface="KaiTi" panose="02010609060101010101" pitchFamily="49" charset="-122"/>
              </a:rPr>
              <a:t>发生衰减通道 </a:t>
            </a:r>
            <a:r>
              <a:rPr kumimoji="1" lang="en-US" altLang="zh-CN" baseline="30000" dirty="0">
                <a:latin typeface="Times" pitchFamily="2" charset="0"/>
                <a:ea typeface="KaiTi" panose="02010609060101010101" pitchFamily="49" charset="-122"/>
              </a:rPr>
              <a:t>8</a:t>
            </a:r>
            <a:r>
              <a:rPr kumimoji="1" lang="en" altLang="zh-CN" dirty="0">
                <a:latin typeface="Times" pitchFamily="2" charset="0"/>
                <a:ea typeface="KaiTi" panose="02010609060101010101" pitchFamily="49" charset="-122"/>
              </a:rPr>
              <a:t>Be</a:t>
            </a:r>
            <a:r>
              <a:rPr kumimoji="1" lang="en-US" altLang="zh-CN" dirty="0">
                <a:latin typeface="Times" pitchFamily="2" charset="0"/>
                <a:ea typeface="KaiTi" panose="02010609060101010101" pitchFamily="49" charset="-122"/>
              </a:rPr>
              <a:t>(</a:t>
            </a:r>
            <a:r>
              <a:rPr kumimoji="1" lang="en" altLang="zh-CN" dirty="0" err="1">
                <a:latin typeface="Times" pitchFamily="2" charset="0"/>
                <a:ea typeface="KaiTi" panose="02010609060101010101" pitchFamily="49" charset="-122"/>
              </a:rPr>
              <a:t>g.s.</a:t>
            </a:r>
            <a:r>
              <a:rPr kumimoji="1" lang="en-US" altLang="zh-CN" dirty="0">
                <a:latin typeface="Times" pitchFamily="2" charset="0"/>
                <a:ea typeface="KaiTi" panose="02010609060101010101" pitchFamily="49" charset="-122"/>
              </a:rPr>
              <a:t>)</a:t>
            </a:r>
            <a:r>
              <a:rPr kumimoji="1" lang="zh-CN" altLang="en" dirty="0">
                <a:latin typeface="Times" pitchFamily="2" charset="0"/>
                <a:ea typeface="KaiTi" panose="02010609060101010101" pitchFamily="49" charset="-122"/>
              </a:rPr>
              <a:t> </a:t>
            </a:r>
            <a:r>
              <a:rPr kumimoji="1" lang="en" altLang="zh-CN" dirty="0">
                <a:latin typeface="Times" pitchFamily="2" charset="0"/>
                <a:ea typeface="KaiTi" panose="02010609060101010101" pitchFamily="49" charset="-122"/>
              </a:rPr>
              <a:t>+ </a:t>
            </a:r>
            <a:r>
              <a:rPr kumimoji="1" lang="en" altLang="zh-CN" baseline="30000" dirty="0">
                <a:latin typeface="Times" pitchFamily="2" charset="0"/>
                <a:ea typeface="KaiTi" panose="02010609060101010101" pitchFamily="49" charset="-122"/>
              </a:rPr>
              <a:t>6</a:t>
            </a:r>
            <a:r>
              <a:rPr kumimoji="1" lang="en" altLang="zh-CN" dirty="0">
                <a:latin typeface="Times" pitchFamily="2" charset="0"/>
                <a:ea typeface="KaiTi" panose="02010609060101010101" pitchFamily="49" charset="-122"/>
              </a:rPr>
              <a:t>He</a:t>
            </a:r>
            <a:r>
              <a:rPr kumimoji="1" lang="zh-CN" altLang="en-US" dirty="0">
                <a:latin typeface="Times" pitchFamily="2" charset="0"/>
                <a:ea typeface="KaiTi" panose="02010609060101010101" pitchFamily="49" charset="-122"/>
              </a:rPr>
              <a:t>衰减通道的 </a:t>
            </a:r>
            <a:r>
              <a:rPr kumimoji="1" lang="en-US" altLang="zh-CN" baseline="30000" dirty="0">
                <a:latin typeface="Times" pitchFamily="2" charset="0"/>
                <a:ea typeface="KaiTi" panose="02010609060101010101" pitchFamily="49" charset="-122"/>
              </a:rPr>
              <a:t>14</a:t>
            </a:r>
            <a:r>
              <a:rPr kumimoji="1" lang="en" altLang="zh-CN" dirty="0">
                <a:latin typeface="Times" pitchFamily="2" charset="0"/>
                <a:ea typeface="KaiTi" panose="02010609060101010101" pitchFamily="49" charset="-122"/>
              </a:rPr>
              <a:t>C </a:t>
            </a:r>
            <a:r>
              <a:rPr kumimoji="1" lang="zh-CN" altLang="en-US" dirty="0">
                <a:latin typeface="Times" pitchFamily="2" charset="0"/>
                <a:ea typeface="KaiTi" panose="02010609060101010101" pitchFamily="49" charset="-122"/>
              </a:rPr>
              <a:t>核实验共振谱线</a:t>
            </a:r>
          </a:p>
        </p:txBody>
      </p:sp>
      <p:sp>
        <p:nvSpPr>
          <p:cNvPr id="11" name="矩形 10">
            <a:extLst>
              <a:ext uri="{FF2B5EF4-FFF2-40B4-BE49-F238E27FC236}">
                <a16:creationId xmlns:a16="http://schemas.microsoft.com/office/drawing/2014/main" id="{28D794FC-A717-B27F-E037-EA8FC0961805}"/>
              </a:ext>
            </a:extLst>
          </p:cNvPr>
          <p:cNvSpPr/>
          <p:nvPr/>
        </p:nvSpPr>
        <p:spPr>
          <a:xfrm>
            <a:off x="6752213" y="3636998"/>
            <a:ext cx="2107095" cy="2007704"/>
          </a:xfrm>
          <a:prstGeom prst="rect">
            <a:avLst/>
          </a:pr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B45B92C4-869E-3AA8-84E1-F8263B141238}"/>
              </a:ext>
            </a:extLst>
          </p:cNvPr>
          <p:cNvSpPr txBox="1"/>
          <p:nvPr/>
        </p:nvSpPr>
        <p:spPr>
          <a:xfrm>
            <a:off x="7229291" y="3217010"/>
            <a:ext cx="1467068" cy="400110"/>
          </a:xfrm>
          <a:prstGeom prst="rect">
            <a:avLst/>
          </a:prstGeom>
          <a:noFill/>
        </p:spPr>
        <p:txBody>
          <a:bodyPr wrap="none" rtlCol="0">
            <a:spAutoFit/>
          </a:bodyPr>
          <a:lstStyle/>
          <a:p>
            <a:r>
              <a:rPr kumimoji="1" lang="zh-CN" altLang="en-US" sz="2000" dirty="0">
                <a:solidFill>
                  <a:srgbClr val="FF0000"/>
                </a:solidFill>
                <a:latin typeface="KaiTi" panose="02010609060101010101" pitchFamily="49" charset="-122"/>
                <a:ea typeface="KaiTi" panose="02010609060101010101" pitchFamily="49" charset="-122"/>
              </a:rPr>
              <a:t>确定角动量</a:t>
            </a:r>
          </a:p>
        </p:txBody>
      </p:sp>
      <p:sp>
        <p:nvSpPr>
          <p:cNvPr id="13" name="矩形 12">
            <a:extLst>
              <a:ext uri="{FF2B5EF4-FFF2-40B4-BE49-F238E27FC236}">
                <a16:creationId xmlns:a16="http://schemas.microsoft.com/office/drawing/2014/main" id="{C15DDBA4-0822-6506-26AF-08A053160898}"/>
              </a:ext>
            </a:extLst>
          </p:cNvPr>
          <p:cNvSpPr/>
          <p:nvPr/>
        </p:nvSpPr>
        <p:spPr>
          <a:xfrm>
            <a:off x="5416195" y="1824582"/>
            <a:ext cx="883766" cy="2988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7" name="直线箭头连接符 16">
            <a:extLst>
              <a:ext uri="{FF2B5EF4-FFF2-40B4-BE49-F238E27FC236}">
                <a16:creationId xmlns:a16="http://schemas.microsoft.com/office/drawing/2014/main" id="{79E7FC8A-D60E-26A0-B7C8-AF439535E74D}"/>
              </a:ext>
            </a:extLst>
          </p:cNvPr>
          <p:cNvCxnSpPr>
            <a:cxnSpLocks/>
            <a:stCxn id="12" idx="1"/>
          </p:cNvCxnSpPr>
          <p:nvPr/>
        </p:nvCxnSpPr>
        <p:spPr>
          <a:xfrm flipH="1" flipV="1">
            <a:off x="6059424" y="2224445"/>
            <a:ext cx="1169867" cy="11926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图片 17">
            <a:extLst>
              <a:ext uri="{FF2B5EF4-FFF2-40B4-BE49-F238E27FC236}">
                <a16:creationId xmlns:a16="http://schemas.microsoft.com/office/drawing/2014/main" id="{146E303F-88EC-9CDC-63B8-F72B30A51A5F}"/>
              </a:ext>
            </a:extLst>
          </p:cNvPr>
          <p:cNvPicPr>
            <a:picLocks noChangeAspect="1"/>
          </p:cNvPicPr>
          <p:nvPr/>
        </p:nvPicPr>
        <p:blipFill>
          <a:blip r:embed="rId5"/>
          <a:stretch>
            <a:fillRect/>
          </a:stretch>
        </p:blipFill>
        <p:spPr>
          <a:xfrm>
            <a:off x="811053" y="910413"/>
            <a:ext cx="3844129" cy="5070391"/>
          </a:xfrm>
          <a:prstGeom prst="rect">
            <a:avLst/>
          </a:prstGeom>
        </p:spPr>
      </p:pic>
      <p:sp>
        <p:nvSpPr>
          <p:cNvPr id="20" name="文本框 19">
            <a:extLst>
              <a:ext uri="{FF2B5EF4-FFF2-40B4-BE49-F238E27FC236}">
                <a16:creationId xmlns:a16="http://schemas.microsoft.com/office/drawing/2014/main" id="{F4795CB6-F524-7EF9-0FBB-5A1AD4C9A073}"/>
              </a:ext>
            </a:extLst>
          </p:cNvPr>
          <p:cNvSpPr txBox="1"/>
          <p:nvPr/>
        </p:nvSpPr>
        <p:spPr>
          <a:xfrm>
            <a:off x="926600" y="5970578"/>
            <a:ext cx="1842171" cy="646331"/>
          </a:xfrm>
          <a:prstGeom prst="rect">
            <a:avLst/>
          </a:prstGeom>
          <a:noFill/>
        </p:spPr>
        <p:txBody>
          <a:bodyPr wrap="square" rtlCol="0">
            <a:spAutoFit/>
          </a:bodyPr>
          <a:lstStyle/>
          <a:p>
            <a:pPr algn="ctr"/>
            <a:r>
              <a:rPr kumimoji="1" lang="zh-CN" altLang="en-US" dirty="0">
                <a:solidFill>
                  <a:srgbClr val="C00000"/>
                </a:solidFill>
                <a:latin typeface="KaiTi" panose="02010609060101010101" pitchFamily="49" charset="-122"/>
                <a:ea typeface="KaiTi" panose="02010609060101010101" pitchFamily="49" charset="-122"/>
              </a:rPr>
              <a:t>叶沿林教授团队</a:t>
            </a:r>
            <a:endParaRPr kumimoji="1" lang="en-US" altLang="zh-CN" dirty="0">
              <a:solidFill>
                <a:srgbClr val="C00000"/>
              </a:solidFill>
              <a:latin typeface="KaiTi" panose="02010609060101010101" pitchFamily="49" charset="-122"/>
              <a:ea typeface="KaiTi" panose="02010609060101010101" pitchFamily="49" charset="-122"/>
            </a:endParaRPr>
          </a:p>
          <a:p>
            <a:pPr algn="ctr"/>
            <a:r>
              <a:rPr kumimoji="1" lang="zh-CN" altLang="en-US" dirty="0">
                <a:solidFill>
                  <a:srgbClr val="C00000"/>
                </a:solidFill>
                <a:latin typeface="KaiTi" panose="02010609060101010101" pitchFamily="49" charset="-122"/>
                <a:ea typeface="KaiTi" panose="02010609060101010101" pitchFamily="49" charset="-122"/>
              </a:rPr>
              <a:t>实验结果</a:t>
            </a:r>
          </a:p>
        </p:txBody>
      </p:sp>
      <p:sp>
        <p:nvSpPr>
          <p:cNvPr id="22" name="文本框 21">
            <a:extLst>
              <a:ext uri="{FF2B5EF4-FFF2-40B4-BE49-F238E27FC236}">
                <a16:creationId xmlns:a16="http://schemas.microsoft.com/office/drawing/2014/main" id="{B57BB302-3DFC-0788-1C45-1A0F65FCDE21}"/>
              </a:ext>
            </a:extLst>
          </p:cNvPr>
          <p:cNvSpPr txBox="1"/>
          <p:nvPr/>
        </p:nvSpPr>
        <p:spPr>
          <a:xfrm>
            <a:off x="3195477" y="6013909"/>
            <a:ext cx="1866217" cy="646331"/>
          </a:xfrm>
          <a:prstGeom prst="rect">
            <a:avLst/>
          </a:prstGeom>
          <a:noFill/>
        </p:spPr>
        <p:txBody>
          <a:bodyPr wrap="none" rtlCol="0">
            <a:spAutoFit/>
          </a:bodyPr>
          <a:lstStyle/>
          <a:p>
            <a:pPr algn="ctr"/>
            <a:r>
              <a:rPr kumimoji="1" lang="en-US" altLang="zh-CN" dirty="0" err="1">
                <a:solidFill>
                  <a:srgbClr val="0070C0"/>
                </a:solidFill>
                <a:latin typeface="Times" pitchFamily="2" charset="0"/>
                <a:ea typeface="KaiTi" panose="02010609060101010101" pitchFamily="49" charset="-122"/>
              </a:rPr>
              <a:t>Ctrl.NN+Him.NN</a:t>
            </a:r>
            <a:endParaRPr kumimoji="1" lang="en-US" altLang="zh-CN" dirty="0">
              <a:solidFill>
                <a:srgbClr val="0070C0"/>
              </a:solidFill>
              <a:latin typeface="Times" pitchFamily="2" charset="0"/>
              <a:ea typeface="KaiTi" panose="02010609060101010101" pitchFamily="49" charset="-122"/>
            </a:endParaRPr>
          </a:p>
          <a:p>
            <a:pPr algn="ctr"/>
            <a:r>
              <a:rPr kumimoji="1" lang="zh-CN" altLang="en-US" dirty="0">
                <a:solidFill>
                  <a:srgbClr val="0070C0"/>
                </a:solidFill>
                <a:latin typeface="Times" pitchFamily="2" charset="0"/>
                <a:ea typeface="KaiTi" panose="02010609060101010101" pitchFamily="49" charset="-122"/>
              </a:rPr>
              <a:t>理论计算</a:t>
            </a:r>
          </a:p>
        </p:txBody>
      </p:sp>
      <p:sp>
        <p:nvSpPr>
          <p:cNvPr id="24" name="矩形 23">
            <a:extLst>
              <a:ext uri="{FF2B5EF4-FFF2-40B4-BE49-F238E27FC236}">
                <a16:creationId xmlns:a16="http://schemas.microsoft.com/office/drawing/2014/main" id="{56DE3193-E019-98EE-C04E-CF7C3DC51CB4}"/>
              </a:ext>
            </a:extLst>
          </p:cNvPr>
          <p:cNvSpPr/>
          <p:nvPr/>
        </p:nvSpPr>
        <p:spPr>
          <a:xfrm>
            <a:off x="8544875" y="1824582"/>
            <a:ext cx="670125" cy="298831"/>
          </a:xfrm>
          <a:prstGeom prst="rect">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FEA91EC9-9CCA-DA8B-ADC1-9841C3B19236}"/>
              </a:ext>
            </a:extLst>
          </p:cNvPr>
          <p:cNvSpPr/>
          <p:nvPr/>
        </p:nvSpPr>
        <p:spPr>
          <a:xfrm>
            <a:off x="7402650" y="1824582"/>
            <a:ext cx="401491" cy="298831"/>
          </a:xfrm>
          <a:prstGeom prst="rect">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a:extLst>
              <a:ext uri="{FF2B5EF4-FFF2-40B4-BE49-F238E27FC236}">
                <a16:creationId xmlns:a16="http://schemas.microsoft.com/office/drawing/2014/main" id="{283F2E22-DB0A-24F7-A0EC-C09A9AF5950F}"/>
              </a:ext>
            </a:extLst>
          </p:cNvPr>
          <p:cNvSpPr txBox="1"/>
          <p:nvPr/>
        </p:nvSpPr>
        <p:spPr>
          <a:xfrm>
            <a:off x="4167223" y="1814352"/>
            <a:ext cx="697627" cy="707886"/>
          </a:xfrm>
          <a:prstGeom prst="rect">
            <a:avLst/>
          </a:prstGeom>
          <a:noFill/>
        </p:spPr>
        <p:txBody>
          <a:bodyPr wrap="none" rtlCol="0">
            <a:spAutoFit/>
          </a:bodyPr>
          <a:lstStyle/>
          <a:p>
            <a:r>
              <a:rPr kumimoji="1" lang="zh-CN" altLang="en-US" sz="4000" b="1" dirty="0">
                <a:solidFill>
                  <a:srgbClr val="FF0000"/>
                </a:solidFill>
                <a:latin typeface="Times" pitchFamily="2" charset="0"/>
              </a:rPr>
              <a:t>？</a:t>
            </a:r>
          </a:p>
        </p:txBody>
      </p:sp>
      <p:sp>
        <p:nvSpPr>
          <p:cNvPr id="28" name="矩形 27">
            <a:extLst>
              <a:ext uri="{FF2B5EF4-FFF2-40B4-BE49-F238E27FC236}">
                <a16:creationId xmlns:a16="http://schemas.microsoft.com/office/drawing/2014/main" id="{F0479C24-73DA-C0DF-42ED-18CBD99F67A8}"/>
              </a:ext>
            </a:extLst>
          </p:cNvPr>
          <p:cNvSpPr/>
          <p:nvPr/>
        </p:nvSpPr>
        <p:spPr>
          <a:xfrm>
            <a:off x="4090524" y="2168295"/>
            <a:ext cx="76699" cy="1217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8">
            <a:extLst>
              <a:ext uri="{FF2B5EF4-FFF2-40B4-BE49-F238E27FC236}">
                <a16:creationId xmlns:a16="http://schemas.microsoft.com/office/drawing/2014/main" id="{2B52C6EF-2CAC-935A-2C71-1D46E5599AF7}"/>
              </a:ext>
            </a:extLst>
          </p:cNvPr>
          <p:cNvSpPr/>
          <p:nvPr/>
        </p:nvSpPr>
        <p:spPr>
          <a:xfrm>
            <a:off x="2733117" y="2125917"/>
            <a:ext cx="266273" cy="1217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619690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9D8F91A-C81C-D3F0-72D8-39646B46F963}"/>
              </a:ext>
            </a:extLst>
          </p:cNvPr>
          <p:cNvSpPr txBox="1"/>
          <p:nvPr/>
        </p:nvSpPr>
        <p:spPr>
          <a:xfrm>
            <a:off x="282593" y="77813"/>
            <a:ext cx="2839239" cy="523220"/>
          </a:xfrm>
          <a:prstGeom prst="rect">
            <a:avLst/>
          </a:prstGeom>
          <a:noFill/>
        </p:spPr>
        <p:txBody>
          <a:bodyPr wrap="none" rtlCol="0">
            <a:spAutoFit/>
          </a:bodyPr>
          <a:lstStyle/>
          <a:p>
            <a:r>
              <a:rPr lang="en-US" altLang="zh-CN" sz="2800" b="1" baseline="30000" dirty="0">
                <a:latin typeface="Times" pitchFamily="2" charset="0"/>
                <a:ea typeface="Kaiti SC" panose="02010600040101010101" pitchFamily="2" charset="-122"/>
                <a:cs typeface="Times New Roman" panose="02020603050405020304" pitchFamily="18" charset="0"/>
                <a:sym typeface="Helvetica Neue"/>
              </a:rPr>
              <a:t>14</a:t>
            </a:r>
            <a:r>
              <a:rPr lang="en-US" altLang="zh-CN" sz="2800" b="1" dirty="0">
                <a:latin typeface="Times" pitchFamily="2" charset="0"/>
                <a:ea typeface="Kaiti SC" panose="02010600040101010101" pitchFamily="2" charset="-122"/>
                <a:cs typeface="Times New Roman" panose="02020603050405020304" pitchFamily="18" charset="0"/>
                <a:sym typeface="Helvetica Neue"/>
              </a:rPr>
              <a:t>C</a:t>
            </a:r>
            <a:r>
              <a:rPr lang="zh-CN" altLang="en-US" sz="2800" b="1" dirty="0">
                <a:latin typeface="Times" pitchFamily="2" charset="0"/>
                <a:ea typeface="Kaiti SC" panose="02010600040101010101" pitchFamily="2" charset="-122"/>
                <a:cs typeface="Times New Roman" panose="02020603050405020304" pitchFamily="18" charset="0"/>
                <a:sym typeface="Helvetica Neue"/>
              </a:rPr>
              <a:t>核链式分子态</a:t>
            </a:r>
            <a:endParaRPr lang="en" altLang="zh-CN" sz="2800" b="1" dirty="0">
              <a:latin typeface="Times" pitchFamily="2" charset="0"/>
              <a:ea typeface="Kaiti SC" panose="02010600040101010101" pitchFamily="2" charset="-122"/>
              <a:cs typeface="Times New Roman" panose="02020603050405020304" pitchFamily="18" charset="0"/>
              <a:sym typeface="Helvetica Neue"/>
            </a:endParaRPr>
          </a:p>
        </p:txBody>
      </p:sp>
      <p:cxnSp>
        <p:nvCxnSpPr>
          <p:cNvPr id="5" name="直线连接符 4">
            <a:extLst>
              <a:ext uri="{FF2B5EF4-FFF2-40B4-BE49-F238E27FC236}">
                <a16:creationId xmlns:a16="http://schemas.microsoft.com/office/drawing/2014/main" id="{4D2B910F-0E9F-8F84-68BB-07B895552E6B}"/>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26ABF52B-8C26-2309-9F73-2707D420DFBA}"/>
              </a:ext>
            </a:extLst>
          </p:cNvPr>
          <p:cNvPicPr>
            <a:picLocks noChangeAspect="1"/>
          </p:cNvPicPr>
          <p:nvPr/>
        </p:nvPicPr>
        <p:blipFill>
          <a:blip r:embed="rId2"/>
          <a:stretch>
            <a:fillRect/>
          </a:stretch>
        </p:blipFill>
        <p:spPr>
          <a:xfrm>
            <a:off x="404513" y="946769"/>
            <a:ext cx="4273628" cy="5636899"/>
          </a:xfrm>
          <a:prstGeom prst="rect">
            <a:avLst/>
          </a:prstGeom>
        </p:spPr>
      </p:pic>
      <p:sp>
        <p:nvSpPr>
          <p:cNvPr id="9" name="矩形 8">
            <a:extLst>
              <a:ext uri="{FF2B5EF4-FFF2-40B4-BE49-F238E27FC236}">
                <a16:creationId xmlns:a16="http://schemas.microsoft.com/office/drawing/2014/main" id="{538AEF01-1BBC-C421-CE5D-25CECC1A7A72}"/>
              </a:ext>
            </a:extLst>
          </p:cNvPr>
          <p:cNvSpPr/>
          <p:nvPr/>
        </p:nvSpPr>
        <p:spPr>
          <a:xfrm>
            <a:off x="1484027" y="4479196"/>
            <a:ext cx="1184223" cy="49753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92017AB5-1F93-9848-AA28-59D2ED3CC8EC}"/>
              </a:ext>
            </a:extLst>
          </p:cNvPr>
          <p:cNvSpPr txBox="1"/>
          <p:nvPr/>
        </p:nvSpPr>
        <p:spPr>
          <a:xfrm>
            <a:off x="1078298" y="3711955"/>
            <a:ext cx="2305439" cy="646331"/>
          </a:xfrm>
          <a:prstGeom prst="rect">
            <a:avLst/>
          </a:prstGeom>
          <a:noFill/>
        </p:spPr>
        <p:txBody>
          <a:bodyPr wrap="none" rtlCol="0">
            <a:spAutoFit/>
          </a:bodyPr>
          <a:lstStyle/>
          <a:p>
            <a:pPr algn="ctr"/>
            <a:r>
              <a:rPr kumimoji="1" lang="zh-CN" altLang="en-US" b="1" dirty="0">
                <a:latin typeface="KaiTi" panose="02010609060101010101" pitchFamily="49" charset="-122"/>
                <a:ea typeface="KaiTi" panose="02010609060101010101" pitchFamily="49" charset="-122"/>
              </a:rPr>
              <a:t>已被实验观测</a:t>
            </a:r>
            <a:endParaRPr kumimoji="1" lang="en-US" altLang="zh-CN" b="1" dirty="0">
              <a:latin typeface="KaiTi" panose="02010609060101010101" pitchFamily="49" charset="-122"/>
              <a:ea typeface="KaiTi" panose="02010609060101010101" pitchFamily="49" charset="-122"/>
            </a:endParaRPr>
          </a:p>
          <a:p>
            <a:pPr algn="ctr"/>
            <a:r>
              <a:rPr kumimoji="1" lang="zh-CN" altLang="en-US" b="1" dirty="0">
                <a:latin typeface="KaiTi" panose="02010609060101010101" pitchFamily="49" charset="-122"/>
                <a:ea typeface="KaiTi" panose="02010609060101010101" pitchFamily="49" charset="-122"/>
              </a:rPr>
              <a:t>（叶沿林教授团队）</a:t>
            </a:r>
          </a:p>
        </p:txBody>
      </p:sp>
      <p:sp>
        <p:nvSpPr>
          <p:cNvPr id="11" name="文本框 10">
            <a:extLst>
              <a:ext uri="{FF2B5EF4-FFF2-40B4-BE49-F238E27FC236}">
                <a16:creationId xmlns:a16="http://schemas.microsoft.com/office/drawing/2014/main" id="{BE19603D-6F0F-84FF-514F-AE874BF84A07}"/>
              </a:ext>
            </a:extLst>
          </p:cNvPr>
          <p:cNvSpPr txBox="1"/>
          <p:nvPr/>
        </p:nvSpPr>
        <p:spPr>
          <a:xfrm>
            <a:off x="4768557" y="946769"/>
            <a:ext cx="3618298" cy="369332"/>
          </a:xfrm>
          <a:prstGeom prst="rect">
            <a:avLst/>
          </a:prstGeom>
          <a:noFill/>
        </p:spPr>
        <p:txBody>
          <a:bodyPr wrap="none" rtlCol="0">
            <a:spAutoFit/>
          </a:bodyPr>
          <a:lstStyle/>
          <a:p>
            <a:r>
              <a:rPr kumimoji="1" lang="en-US" altLang="zh-CN" dirty="0">
                <a:latin typeface="Times" pitchFamily="2" charset="0"/>
              </a:rPr>
              <a:t>AMD</a:t>
            </a:r>
            <a:r>
              <a:rPr kumimoji="1" lang="zh-CN" altLang="en-US" dirty="0">
                <a:latin typeface="Times" pitchFamily="2" charset="0"/>
              </a:rPr>
              <a:t>（</a:t>
            </a:r>
            <a:r>
              <a:rPr kumimoji="1" lang="en" altLang="zh-CN" dirty="0">
                <a:latin typeface="Times" pitchFamily="2" charset="0"/>
              </a:rPr>
              <a:t>T. Baba and M. Kimura</a:t>
            </a:r>
            <a:r>
              <a:rPr kumimoji="1" lang="zh-CN" altLang="en-US" dirty="0">
                <a:latin typeface="Times" pitchFamily="2" charset="0"/>
              </a:rPr>
              <a:t>）：</a:t>
            </a:r>
          </a:p>
        </p:txBody>
      </p:sp>
      <p:pic>
        <p:nvPicPr>
          <p:cNvPr id="13" name="图片 12">
            <a:extLst>
              <a:ext uri="{FF2B5EF4-FFF2-40B4-BE49-F238E27FC236}">
                <a16:creationId xmlns:a16="http://schemas.microsoft.com/office/drawing/2014/main" id="{800B15FC-0924-E69E-044C-00E90F69F83A}"/>
              </a:ext>
            </a:extLst>
          </p:cNvPr>
          <p:cNvPicPr>
            <a:picLocks noChangeAspect="1"/>
          </p:cNvPicPr>
          <p:nvPr/>
        </p:nvPicPr>
        <p:blipFill>
          <a:blip r:embed="rId3"/>
          <a:stretch>
            <a:fillRect/>
          </a:stretch>
        </p:blipFill>
        <p:spPr>
          <a:xfrm>
            <a:off x="8789412" y="1378758"/>
            <a:ext cx="2866814" cy="2050242"/>
          </a:xfrm>
          <a:prstGeom prst="rect">
            <a:avLst/>
          </a:prstGeom>
        </p:spPr>
      </p:pic>
      <p:sp>
        <p:nvSpPr>
          <p:cNvPr id="14" name="文本框 13">
            <a:extLst>
              <a:ext uri="{FF2B5EF4-FFF2-40B4-BE49-F238E27FC236}">
                <a16:creationId xmlns:a16="http://schemas.microsoft.com/office/drawing/2014/main" id="{65A8509D-4B26-BCA0-6EB0-CA813E184C48}"/>
              </a:ext>
            </a:extLst>
          </p:cNvPr>
          <p:cNvSpPr txBox="1"/>
          <p:nvPr/>
        </p:nvSpPr>
        <p:spPr>
          <a:xfrm>
            <a:off x="8641555" y="946769"/>
            <a:ext cx="3014671" cy="369332"/>
          </a:xfrm>
          <a:prstGeom prst="rect">
            <a:avLst/>
          </a:prstGeom>
          <a:noFill/>
        </p:spPr>
        <p:txBody>
          <a:bodyPr wrap="none" rtlCol="0">
            <a:spAutoFit/>
          </a:bodyPr>
          <a:lstStyle/>
          <a:p>
            <a:r>
              <a:rPr kumimoji="1" lang="en-US" altLang="zh-CN" dirty="0">
                <a:latin typeface="Times" pitchFamily="2" charset="0"/>
              </a:rPr>
              <a:t>AMD</a:t>
            </a:r>
            <a:r>
              <a:rPr kumimoji="1" lang="zh-CN" altLang="en-US" dirty="0">
                <a:latin typeface="Times" pitchFamily="2" charset="0"/>
              </a:rPr>
              <a:t>（</a:t>
            </a:r>
            <a:r>
              <a:rPr kumimoji="1" lang="en" altLang="zh-CN" dirty="0">
                <a:latin typeface="Times" pitchFamily="2" charset="0"/>
              </a:rPr>
              <a:t>Y</a:t>
            </a:r>
            <a:r>
              <a:rPr kumimoji="1" lang="en-US" altLang="zh-CN" dirty="0">
                <a:latin typeface="Times" pitchFamily="2" charset="0"/>
              </a:rPr>
              <a:t>.</a:t>
            </a:r>
            <a:r>
              <a:rPr kumimoji="1" lang="en" altLang="zh-CN" dirty="0">
                <a:latin typeface="Times" pitchFamily="2" charset="0"/>
              </a:rPr>
              <a:t> Kanada-</a:t>
            </a:r>
            <a:r>
              <a:rPr kumimoji="1" lang="en" altLang="zh-CN" dirty="0" err="1">
                <a:latin typeface="Times" pitchFamily="2" charset="0"/>
              </a:rPr>
              <a:t>En’yo</a:t>
            </a:r>
            <a:r>
              <a:rPr kumimoji="1" lang="zh-CN" altLang="en-US" dirty="0">
                <a:latin typeface="Times" pitchFamily="2" charset="0"/>
              </a:rPr>
              <a:t>）：</a:t>
            </a:r>
          </a:p>
        </p:txBody>
      </p:sp>
      <p:pic>
        <p:nvPicPr>
          <p:cNvPr id="16" name="图片 15">
            <a:extLst>
              <a:ext uri="{FF2B5EF4-FFF2-40B4-BE49-F238E27FC236}">
                <a16:creationId xmlns:a16="http://schemas.microsoft.com/office/drawing/2014/main" id="{9134D8C1-A27A-9A8E-2467-C29BB08CD58C}"/>
              </a:ext>
            </a:extLst>
          </p:cNvPr>
          <p:cNvPicPr>
            <a:picLocks noChangeAspect="1"/>
          </p:cNvPicPr>
          <p:nvPr/>
        </p:nvPicPr>
        <p:blipFill>
          <a:blip r:embed="rId4"/>
          <a:srcRect b="48475"/>
          <a:stretch/>
        </p:blipFill>
        <p:spPr>
          <a:xfrm>
            <a:off x="4859355" y="1566985"/>
            <a:ext cx="1586279" cy="1620000"/>
          </a:xfrm>
          <a:prstGeom prst="rect">
            <a:avLst/>
          </a:prstGeom>
        </p:spPr>
      </p:pic>
      <p:pic>
        <p:nvPicPr>
          <p:cNvPr id="17" name="图片 16">
            <a:extLst>
              <a:ext uri="{FF2B5EF4-FFF2-40B4-BE49-F238E27FC236}">
                <a16:creationId xmlns:a16="http://schemas.microsoft.com/office/drawing/2014/main" id="{C9FFE7C2-A2BE-A72E-CDD1-D28A061A2F29}"/>
              </a:ext>
            </a:extLst>
          </p:cNvPr>
          <p:cNvPicPr>
            <a:picLocks noChangeAspect="1"/>
          </p:cNvPicPr>
          <p:nvPr/>
        </p:nvPicPr>
        <p:blipFill>
          <a:blip r:embed="rId4"/>
          <a:srcRect t="50040"/>
          <a:stretch/>
        </p:blipFill>
        <p:spPr>
          <a:xfrm>
            <a:off x="6695868" y="1583323"/>
            <a:ext cx="1635986" cy="1620000"/>
          </a:xfrm>
          <a:prstGeom prst="rect">
            <a:avLst/>
          </a:prstGeom>
        </p:spPr>
      </p:pic>
      <p:sp>
        <p:nvSpPr>
          <p:cNvPr id="18" name="文本框 17">
            <a:extLst>
              <a:ext uri="{FF2B5EF4-FFF2-40B4-BE49-F238E27FC236}">
                <a16:creationId xmlns:a16="http://schemas.microsoft.com/office/drawing/2014/main" id="{E4A65711-CADA-41F5-4A1F-71D949C313A4}"/>
              </a:ext>
            </a:extLst>
          </p:cNvPr>
          <p:cNvSpPr txBox="1"/>
          <p:nvPr/>
        </p:nvSpPr>
        <p:spPr>
          <a:xfrm>
            <a:off x="4768557" y="3461890"/>
            <a:ext cx="2569934" cy="369332"/>
          </a:xfrm>
          <a:prstGeom prst="rect">
            <a:avLst/>
          </a:prstGeom>
          <a:noFill/>
        </p:spPr>
        <p:txBody>
          <a:bodyPr wrap="none" rtlCol="0">
            <a:spAutoFit/>
          </a:bodyPr>
          <a:lstStyle/>
          <a:p>
            <a:r>
              <a:rPr kumimoji="1" lang="en-US" altLang="zh-CN" dirty="0" err="1">
                <a:latin typeface="Times" pitchFamily="2" charset="0"/>
              </a:rPr>
              <a:t>Ctrl.NN</a:t>
            </a:r>
            <a:r>
              <a:rPr kumimoji="1" lang="zh-CN" altLang="en-US" dirty="0">
                <a:latin typeface="Times" pitchFamily="2" charset="0"/>
              </a:rPr>
              <a:t>（</a:t>
            </a:r>
            <a:r>
              <a:rPr kumimoji="1" lang="en" altLang="zh-CN" dirty="0">
                <a:latin typeface="Times" pitchFamily="2" charset="0"/>
              </a:rPr>
              <a:t>This</a:t>
            </a:r>
            <a:r>
              <a:rPr kumimoji="1" lang="zh-CN" altLang="en-US" dirty="0">
                <a:latin typeface="Times" pitchFamily="2" charset="0"/>
              </a:rPr>
              <a:t> </a:t>
            </a:r>
            <a:r>
              <a:rPr kumimoji="1" lang="en-US" altLang="zh-CN" dirty="0">
                <a:latin typeface="Times" pitchFamily="2" charset="0"/>
              </a:rPr>
              <a:t>work</a:t>
            </a:r>
            <a:r>
              <a:rPr kumimoji="1" lang="zh-CN" altLang="en-US" dirty="0">
                <a:latin typeface="Times" pitchFamily="2" charset="0"/>
              </a:rPr>
              <a:t>）：</a:t>
            </a:r>
          </a:p>
        </p:txBody>
      </p:sp>
      <p:pic>
        <p:nvPicPr>
          <p:cNvPr id="20" name="图片 19">
            <a:extLst>
              <a:ext uri="{FF2B5EF4-FFF2-40B4-BE49-F238E27FC236}">
                <a16:creationId xmlns:a16="http://schemas.microsoft.com/office/drawing/2014/main" id="{F5330E77-8B65-C2FB-4262-8DF2C7D1E438}"/>
              </a:ext>
            </a:extLst>
          </p:cNvPr>
          <p:cNvPicPr>
            <a:picLocks noChangeAspect="1"/>
          </p:cNvPicPr>
          <p:nvPr/>
        </p:nvPicPr>
        <p:blipFill>
          <a:blip r:embed="rId5"/>
          <a:stretch>
            <a:fillRect/>
          </a:stretch>
        </p:blipFill>
        <p:spPr>
          <a:xfrm>
            <a:off x="4859355" y="3864112"/>
            <a:ext cx="4273628" cy="2934956"/>
          </a:xfrm>
          <a:prstGeom prst="rect">
            <a:avLst/>
          </a:prstGeom>
        </p:spPr>
      </p:pic>
      <p:cxnSp>
        <p:nvCxnSpPr>
          <p:cNvPr id="21" name="直线箭头连接符 20">
            <a:extLst>
              <a:ext uri="{FF2B5EF4-FFF2-40B4-BE49-F238E27FC236}">
                <a16:creationId xmlns:a16="http://schemas.microsoft.com/office/drawing/2014/main" id="{D802327A-F128-1A4F-CE7F-8935A50930A1}"/>
              </a:ext>
            </a:extLst>
          </p:cNvPr>
          <p:cNvCxnSpPr>
            <a:cxnSpLocks/>
            <a:endCxn id="18" idx="1"/>
          </p:cNvCxnSpPr>
          <p:nvPr/>
        </p:nvCxnSpPr>
        <p:spPr>
          <a:xfrm flipV="1">
            <a:off x="4256397" y="3646556"/>
            <a:ext cx="512160" cy="832640"/>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816794C0-30CC-A5F0-5927-0D99EEEC5F7E}"/>
              </a:ext>
            </a:extLst>
          </p:cNvPr>
          <p:cNvSpPr/>
          <p:nvPr/>
        </p:nvSpPr>
        <p:spPr>
          <a:xfrm>
            <a:off x="2541327" y="2316109"/>
            <a:ext cx="292834" cy="13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3AD7FFC2-61D2-82D9-D39D-2E57F7069C93}"/>
              </a:ext>
            </a:extLst>
          </p:cNvPr>
          <p:cNvSpPr txBox="1"/>
          <p:nvPr/>
        </p:nvSpPr>
        <p:spPr>
          <a:xfrm>
            <a:off x="4071121" y="1962166"/>
            <a:ext cx="697627" cy="707886"/>
          </a:xfrm>
          <a:prstGeom prst="rect">
            <a:avLst/>
          </a:prstGeom>
          <a:noFill/>
        </p:spPr>
        <p:txBody>
          <a:bodyPr wrap="none" rtlCol="0">
            <a:spAutoFit/>
          </a:bodyPr>
          <a:lstStyle/>
          <a:p>
            <a:r>
              <a:rPr kumimoji="1" lang="zh-CN" altLang="en-US" sz="4000" b="1" dirty="0">
                <a:solidFill>
                  <a:srgbClr val="FF0000"/>
                </a:solidFill>
                <a:latin typeface="Times" pitchFamily="2" charset="0"/>
              </a:rPr>
              <a:t>？</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121AF636-134E-6FCF-4D9E-E6592FA3253E}"/>
                  </a:ext>
                </a:extLst>
              </p:cNvPr>
              <p:cNvSpPr txBox="1"/>
              <p:nvPr/>
            </p:nvSpPr>
            <p:spPr>
              <a:xfrm>
                <a:off x="9386309" y="4106127"/>
                <a:ext cx="2269917" cy="969624"/>
              </a:xfrm>
              <a:prstGeom prst="rect">
                <a:avLst/>
              </a:prstGeom>
              <a:noFill/>
            </p:spPr>
            <p:txBody>
              <a:bodyPr wrap="none" rtlCol="0">
                <a:spAutoFit/>
              </a:bodyPr>
              <a:lstStyle/>
              <a:p>
                <a:pPr>
                  <a:lnSpc>
                    <a:spcPct val="150000"/>
                  </a:lnSpc>
                </a:pPr>
                <a:r>
                  <a:rPr kumimoji="1" lang="zh-CN" altLang="en-US" sz="2000" dirty="0">
                    <a:latin typeface="Times" pitchFamily="2" charset="0"/>
                    <a:ea typeface="KaiTi" panose="02010609060101010101" pitchFamily="49" charset="-122"/>
                  </a:rPr>
                  <a:t>黑色：</a:t>
                </a:r>
                <a:r>
                  <a:rPr kumimoji="1" lang="en-US" altLang="zh-CN" sz="2000" dirty="0">
                    <a:latin typeface="Times" pitchFamily="2" charset="0"/>
                    <a:ea typeface="KaiTi" panose="02010609060101010101" pitchFamily="49" charset="-122"/>
                  </a:rPr>
                  <a:t>3</a:t>
                </a:r>
                <a14:m>
                  <m:oMath xmlns:m="http://schemas.openxmlformats.org/officeDocument/2006/math">
                    <m:r>
                      <a:rPr kumimoji="1" lang="en-US" altLang="zh-CN" sz="2000" i="1" smtClean="0">
                        <a:latin typeface="Cambria Math" panose="02040503050406030204" pitchFamily="18" charset="0"/>
                        <a:ea typeface="Cambria Math" panose="02040503050406030204" pitchFamily="18" charset="0"/>
                      </a:rPr>
                      <m:t>𝛼</m:t>
                    </m:r>
                  </m:oMath>
                </a14:m>
                <a:r>
                  <a:rPr kumimoji="1" lang="zh-CN" altLang="en-US" sz="2000" dirty="0">
                    <a:latin typeface="Times" pitchFamily="2" charset="0"/>
                    <a:ea typeface="KaiTi" panose="02010609060101010101" pitchFamily="49" charset="-122"/>
                  </a:rPr>
                  <a:t>结团分布</a:t>
                </a:r>
                <a:endParaRPr kumimoji="1" lang="en-US" altLang="zh-CN" sz="2000" dirty="0">
                  <a:latin typeface="Times" pitchFamily="2" charset="0"/>
                  <a:ea typeface="KaiTi" panose="02010609060101010101" pitchFamily="49" charset="-122"/>
                </a:endParaRPr>
              </a:p>
              <a:p>
                <a:pPr>
                  <a:lnSpc>
                    <a:spcPct val="150000"/>
                  </a:lnSpc>
                </a:pPr>
                <a:r>
                  <a:rPr kumimoji="1" lang="zh-CN" altLang="en-US" sz="2000" dirty="0">
                    <a:latin typeface="Times" pitchFamily="2" charset="0"/>
                    <a:ea typeface="KaiTi" panose="02010609060101010101" pitchFamily="49" charset="-122"/>
                  </a:rPr>
                  <a:t>橙色：价中子分布</a:t>
                </a:r>
              </a:p>
            </p:txBody>
          </p:sp>
        </mc:Choice>
        <mc:Fallback xmlns="">
          <p:sp>
            <p:nvSpPr>
              <p:cNvPr id="7" name="文本框 6">
                <a:extLst>
                  <a:ext uri="{FF2B5EF4-FFF2-40B4-BE49-F238E27FC236}">
                    <a16:creationId xmlns:a16="http://schemas.microsoft.com/office/drawing/2014/main" id="{121AF636-134E-6FCF-4D9E-E6592FA3253E}"/>
                  </a:ext>
                </a:extLst>
              </p:cNvPr>
              <p:cNvSpPr txBox="1">
                <a:spLocks noRot="1" noChangeAspect="1" noMove="1" noResize="1" noEditPoints="1" noAdjustHandles="1" noChangeArrowheads="1" noChangeShapeType="1" noTextEdit="1"/>
              </p:cNvSpPr>
              <p:nvPr/>
            </p:nvSpPr>
            <p:spPr>
              <a:xfrm>
                <a:off x="9386309" y="4106127"/>
                <a:ext cx="2269917" cy="969624"/>
              </a:xfrm>
              <a:prstGeom prst="rect">
                <a:avLst/>
              </a:prstGeom>
              <a:blipFill>
                <a:blip r:embed="rId6"/>
                <a:stretch>
                  <a:fillRect l="-3352" r="-2235" b="-77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18230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1EB2971-EC9E-A288-E1E5-53F345CD6483}"/>
              </a:ext>
            </a:extLst>
          </p:cNvPr>
          <p:cNvSpPr txBox="1"/>
          <p:nvPr/>
        </p:nvSpPr>
        <p:spPr>
          <a:xfrm>
            <a:off x="282593" y="77813"/>
            <a:ext cx="2839239" cy="523220"/>
          </a:xfrm>
          <a:prstGeom prst="rect">
            <a:avLst/>
          </a:prstGeom>
          <a:noFill/>
        </p:spPr>
        <p:txBody>
          <a:bodyPr wrap="none" rtlCol="0">
            <a:spAutoFit/>
          </a:bodyPr>
          <a:lstStyle/>
          <a:p>
            <a:r>
              <a:rPr lang="en-US" altLang="zh-CN" sz="2800" b="1" baseline="30000" dirty="0">
                <a:latin typeface="Times" pitchFamily="2" charset="0"/>
                <a:ea typeface="Kaiti SC" panose="02010600040101010101" pitchFamily="2" charset="-122"/>
                <a:cs typeface="Times New Roman" panose="02020603050405020304" pitchFamily="18" charset="0"/>
                <a:sym typeface="Helvetica Neue"/>
              </a:rPr>
              <a:t>14</a:t>
            </a:r>
            <a:r>
              <a:rPr lang="en-US" altLang="zh-CN" sz="2800" b="1" dirty="0">
                <a:latin typeface="Times" pitchFamily="2" charset="0"/>
                <a:ea typeface="Kaiti SC" panose="02010600040101010101" pitchFamily="2" charset="-122"/>
                <a:cs typeface="Times New Roman" panose="02020603050405020304" pitchFamily="18" charset="0"/>
                <a:sym typeface="Helvetica Neue"/>
              </a:rPr>
              <a:t>C</a:t>
            </a:r>
            <a:r>
              <a:rPr lang="zh-CN" altLang="en-US" sz="2800" b="1" dirty="0">
                <a:latin typeface="Times" pitchFamily="2" charset="0"/>
                <a:ea typeface="Kaiti SC" panose="02010600040101010101" pitchFamily="2" charset="-122"/>
                <a:cs typeface="Times New Roman" panose="02020603050405020304" pitchFamily="18" charset="0"/>
                <a:sym typeface="Helvetica Neue"/>
              </a:rPr>
              <a:t>核链式分子态</a:t>
            </a:r>
            <a:endParaRPr lang="en" altLang="zh-CN" sz="2800" b="1" dirty="0">
              <a:latin typeface="Times" pitchFamily="2" charset="0"/>
              <a:ea typeface="Kaiti SC" panose="02010600040101010101" pitchFamily="2" charset="-122"/>
              <a:cs typeface="Times New Roman" panose="02020603050405020304" pitchFamily="18" charset="0"/>
              <a:sym typeface="Helvetica Neue"/>
            </a:endParaRPr>
          </a:p>
        </p:txBody>
      </p:sp>
      <p:cxnSp>
        <p:nvCxnSpPr>
          <p:cNvPr id="5" name="直线连接符 4">
            <a:extLst>
              <a:ext uri="{FF2B5EF4-FFF2-40B4-BE49-F238E27FC236}">
                <a16:creationId xmlns:a16="http://schemas.microsoft.com/office/drawing/2014/main" id="{1CBEBEA8-178B-491D-10A5-E63EB5BC332F}"/>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029EBFA4-7F70-3386-0BB1-07441B83F127}"/>
              </a:ext>
            </a:extLst>
          </p:cNvPr>
          <p:cNvPicPr>
            <a:picLocks noChangeAspect="1"/>
          </p:cNvPicPr>
          <p:nvPr/>
        </p:nvPicPr>
        <p:blipFill>
          <a:blip r:embed="rId3"/>
          <a:stretch>
            <a:fillRect/>
          </a:stretch>
        </p:blipFill>
        <p:spPr>
          <a:xfrm>
            <a:off x="404513" y="946769"/>
            <a:ext cx="4273628" cy="5636899"/>
          </a:xfrm>
          <a:prstGeom prst="rect">
            <a:avLst/>
          </a:prstGeom>
        </p:spPr>
      </p:pic>
      <p:cxnSp>
        <p:nvCxnSpPr>
          <p:cNvPr id="9" name="直线箭头连接符 8">
            <a:extLst>
              <a:ext uri="{FF2B5EF4-FFF2-40B4-BE49-F238E27FC236}">
                <a16:creationId xmlns:a16="http://schemas.microsoft.com/office/drawing/2014/main" id="{C470AFA0-EDEB-4382-B2E0-49C221FF82B3}"/>
              </a:ext>
            </a:extLst>
          </p:cNvPr>
          <p:cNvCxnSpPr>
            <a:cxnSpLocks/>
            <a:endCxn id="15" idx="1"/>
          </p:cNvCxnSpPr>
          <p:nvPr/>
        </p:nvCxnSpPr>
        <p:spPr>
          <a:xfrm>
            <a:off x="4392538" y="1828800"/>
            <a:ext cx="376019" cy="1268410"/>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FF708BC2-9095-F096-9ABC-CCE8C6171899}"/>
              </a:ext>
            </a:extLst>
          </p:cNvPr>
          <p:cNvSpPr txBox="1"/>
          <p:nvPr/>
        </p:nvSpPr>
        <p:spPr>
          <a:xfrm>
            <a:off x="4768557" y="827125"/>
            <a:ext cx="3618298" cy="369332"/>
          </a:xfrm>
          <a:prstGeom prst="rect">
            <a:avLst/>
          </a:prstGeom>
          <a:noFill/>
        </p:spPr>
        <p:txBody>
          <a:bodyPr wrap="none" rtlCol="0">
            <a:spAutoFit/>
          </a:bodyPr>
          <a:lstStyle/>
          <a:p>
            <a:r>
              <a:rPr kumimoji="1" lang="en-US" altLang="zh-CN" dirty="0">
                <a:latin typeface="Times" pitchFamily="2" charset="0"/>
              </a:rPr>
              <a:t>AMD</a:t>
            </a:r>
            <a:r>
              <a:rPr kumimoji="1" lang="zh-CN" altLang="en-US" dirty="0">
                <a:latin typeface="Times" pitchFamily="2" charset="0"/>
              </a:rPr>
              <a:t>（</a:t>
            </a:r>
            <a:r>
              <a:rPr kumimoji="1" lang="en" altLang="zh-CN" dirty="0">
                <a:latin typeface="Times" pitchFamily="2" charset="0"/>
              </a:rPr>
              <a:t>T. Baba and M. Kimura</a:t>
            </a:r>
            <a:r>
              <a:rPr kumimoji="1" lang="zh-CN" altLang="en-US" dirty="0">
                <a:latin typeface="Times" pitchFamily="2" charset="0"/>
              </a:rPr>
              <a:t>）：</a:t>
            </a:r>
          </a:p>
        </p:txBody>
      </p:sp>
      <p:pic>
        <p:nvPicPr>
          <p:cNvPr id="13" name="图片 12">
            <a:extLst>
              <a:ext uri="{FF2B5EF4-FFF2-40B4-BE49-F238E27FC236}">
                <a16:creationId xmlns:a16="http://schemas.microsoft.com/office/drawing/2014/main" id="{4C101A3A-59E0-5D77-8861-A57B20C3108D}"/>
              </a:ext>
            </a:extLst>
          </p:cNvPr>
          <p:cNvPicPr>
            <a:picLocks noChangeAspect="1"/>
          </p:cNvPicPr>
          <p:nvPr/>
        </p:nvPicPr>
        <p:blipFill>
          <a:blip r:embed="rId4"/>
          <a:srcRect b="48716"/>
          <a:stretch/>
        </p:blipFill>
        <p:spPr>
          <a:xfrm>
            <a:off x="4927406" y="1217020"/>
            <a:ext cx="1825118" cy="1620000"/>
          </a:xfrm>
          <a:prstGeom prst="rect">
            <a:avLst/>
          </a:prstGeom>
        </p:spPr>
      </p:pic>
      <p:pic>
        <p:nvPicPr>
          <p:cNvPr id="14" name="图片 13">
            <a:extLst>
              <a:ext uri="{FF2B5EF4-FFF2-40B4-BE49-F238E27FC236}">
                <a16:creationId xmlns:a16="http://schemas.microsoft.com/office/drawing/2014/main" id="{2CF21BCC-6D39-996F-6523-C359587539AE}"/>
              </a:ext>
            </a:extLst>
          </p:cNvPr>
          <p:cNvPicPr>
            <a:picLocks noChangeAspect="1"/>
          </p:cNvPicPr>
          <p:nvPr/>
        </p:nvPicPr>
        <p:blipFill>
          <a:blip r:embed="rId4"/>
          <a:srcRect t="48716"/>
          <a:stretch/>
        </p:blipFill>
        <p:spPr>
          <a:xfrm>
            <a:off x="6849409" y="1217020"/>
            <a:ext cx="1825118" cy="1620000"/>
          </a:xfrm>
          <a:prstGeom prst="rect">
            <a:avLst/>
          </a:prstGeom>
        </p:spPr>
      </p:pic>
      <p:sp>
        <p:nvSpPr>
          <p:cNvPr id="15" name="文本框 14">
            <a:extLst>
              <a:ext uri="{FF2B5EF4-FFF2-40B4-BE49-F238E27FC236}">
                <a16:creationId xmlns:a16="http://schemas.microsoft.com/office/drawing/2014/main" id="{6E0FBB27-5EA8-E48B-BA0E-7CF9F5E692C7}"/>
              </a:ext>
            </a:extLst>
          </p:cNvPr>
          <p:cNvSpPr txBox="1"/>
          <p:nvPr/>
        </p:nvSpPr>
        <p:spPr>
          <a:xfrm>
            <a:off x="4768557" y="2912544"/>
            <a:ext cx="5370573" cy="369332"/>
          </a:xfrm>
          <a:prstGeom prst="rect">
            <a:avLst/>
          </a:prstGeom>
          <a:noFill/>
        </p:spPr>
        <p:txBody>
          <a:bodyPr wrap="none" rtlCol="0">
            <a:spAutoFit/>
          </a:bodyPr>
          <a:lstStyle/>
          <a:p>
            <a:r>
              <a:rPr kumimoji="1" lang="en-US" altLang="zh-CN" dirty="0" err="1">
                <a:latin typeface="Times" pitchFamily="2" charset="0"/>
              </a:rPr>
              <a:t>Ctrl.NN</a:t>
            </a:r>
            <a:r>
              <a:rPr kumimoji="1" lang="zh-CN" altLang="en-US" dirty="0">
                <a:latin typeface="Times" pitchFamily="2" charset="0"/>
              </a:rPr>
              <a:t>（</a:t>
            </a:r>
            <a:r>
              <a:rPr kumimoji="1" lang="en" altLang="zh-CN" dirty="0">
                <a:latin typeface="Times" pitchFamily="2" charset="0"/>
              </a:rPr>
              <a:t>Z. Cheng, K. Wei, M. Lyu, Y. Ye, J. Tian</a:t>
            </a:r>
            <a:r>
              <a:rPr kumimoji="1" lang="zh-CN" altLang="en-US" dirty="0">
                <a:latin typeface="Times" pitchFamily="2" charset="0"/>
              </a:rPr>
              <a:t>）：</a:t>
            </a:r>
          </a:p>
        </p:txBody>
      </p:sp>
      <p:pic>
        <p:nvPicPr>
          <p:cNvPr id="18" name="图片 17">
            <a:extLst>
              <a:ext uri="{FF2B5EF4-FFF2-40B4-BE49-F238E27FC236}">
                <a16:creationId xmlns:a16="http://schemas.microsoft.com/office/drawing/2014/main" id="{E80DD71F-8722-9B68-FAE2-8DE6B322A9F4}"/>
              </a:ext>
            </a:extLst>
          </p:cNvPr>
          <p:cNvPicPr>
            <a:picLocks noChangeAspect="1"/>
          </p:cNvPicPr>
          <p:nvPr/>
        </p:nvPicPr>
        <p:blipFill>
          <a:blip r:embed="rId5"/>
          <a:stretch>
            <a:fillRect/>
          </a:stretch>
        </p:blipFill>
        <p:spPr>
          <a:xfrm>
            <a:off x="4927406" y="3281875"/>
            <a:ext cx="4971968" cy="3414549"/>
          </a:xfrm>
          <a:prstGeom prst="rect">
            <a:avLst/>
          </a:prstGeom>
        </p:spPr>
      </p:pic>
      <p:pic>
        <p:nvPicPr>
          <p:cNvPr id="20" name="图片 19">
            <a:extLst>
              <a:ext uri="{FF2B5EF4-FFF2-40B4-BE49-F238E27FC236}">
                <a16:creationId xmlns:a16="http://schemas.microsoft.com/office/drawing/2014/main" id="{32C92768-2598-98C4-4C2F-5D99C81704FE}"/>
              </a:ext>
            </a:extLst>
          </p:cNvPr>
          <p:cNvPicPr>
            <a:picLocks noChangeAspect="1"/>
          </p:cNvPicPr>
          <p:nvPr/>
        </p:nvPicPr>
        <p:blipFill>
          <a:blip r:embed="rId6"/>
          <a:stretch>
            <a:fillRect/>
          </a:stretch>
        </p:blipFill>
        <p:spPr>
          <a:xfrm>
            <a:off x="8756582" y="827125"/>
            <a:ext cx="3326561" cy="2082850"/>
          </a:xfrm>
          <a:prstGeom prst="rect">
            <a:avLst/>
          </a:prstGeom>
        </p:spPr>
      </p:pic>
      <p:sp>
        <p:nvSpPr>
          <p:cNvPr id="2" name="矩形 1">
            <a:extLst>
              <a:ext uri="{FF2B5EF4-FFF2-40B4-BE49-F238E27FC236}">
                <a16:creationId xmlns:a16="http://schemas.microsoft.com/office/drawing/2014/main" id="{8D17E170-80C2-32CB-FDBC-727B0A09257C}"/>
              </a:ext>
            </a:extLst>
          </p:cNvPr>
          <p:cNvSpPr/>
          <p:nvPr/>
        </p:nvSpPr>
        <p:spPr>
          <a:xfrm>
            <a:off x="2541327" y="2316109"/>
            <a:ext cx="292834" cy="13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676130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D5778CD-20FC-3661-D2C9-C48D821460DC}"/>
              </a:ext>
            </a:extLst>
          </p:cNvPr>
          <p:cNvSpPr txBox="1"/>
          <p:nvPr/>
        </p:nvSpPr>
        <p:spPr>
          <a:xfrm>
            <a:off x="464419" y="6135279"/>
            <a:ext cx="2290993" cy="523220"/>
          </a:xfrm>
          <a:prstGeom prst="rect">
            <a:avLst/>
          </a:prstGeom>
          <a:noFill/>
        </p:spPr>
        <p:txBody>
          <a:bodyPr wrap="square">
            <a:spAutoFit/>
          </a:bodyPr>
          <a:lstStyle/>
          <a:p>
            <a:r>
              <a:rPr lang="en" altLang="zh-CN" sz="1400" dirty="0">
                <a:solidFill>
                  <a:srgbClr val="000000"/>
                </a:solidFill>
                <a:effectLst/>
                <a:latin typeface="Times Italic" pitchFamily="2" charset="0"/>
              </a:rPr>
              <a:t>K. Ikeda et al., Prog. </a:t>
            </a:r>
            <a:r>
              <a:rPr lang="en" altLang="zh-CN" sz="1400" dirty="0" err="1">
                <a:solidFill>
                  <a:srgbClr val="000000"/>
                </a:solidFill>
                <a:effectLst/>
                <a:latin typeface="Times Italic" pitchFamily="2" charset="0"/>
              </a:rPr>
              <a:t>Theor</a:t>
            </a:r>
            <a:r>
              <a:rPr lang="en" altLang="zh-CN" sz="1400" dirty="0">
                <a:solidFill>
                  <a:srgbClr val="000000"/>
                </a:solidFill>
                <a:effectLst/>
                <a:latin typeface="Times Italic" pitchFamily="2" charset="0"/>
              </a:rPr>
              <a:t>. Phys. Suppl., E68 (1968) 464.</a:t>
            </a:r>
            <a:endParaRPr lang="en" altLang="zh-CN" sz="1400" dirty="0"/>
          </a:p>
        </p:txBody>
      </p:sp>
      <p:pic>
        <p:nvPicPr>
          <p:cNvPr id="7" name="图片 6">
            <a:extLst>
              <a:ext uri="{FF2B5EF4-FFF2-40B4-BE49-F238E27FC236}">
                <a16:creationId xmlns:a16="http://schemas.microsoft.com/office/drawing/2014/main" id="{40068AA4-48C5-2611-9255-2ECFFE9625E5}"/>
              </a:ext>
            </a:extLst>
          </p:cNvPr>
          <p:cNvPicPr>
            <a:picLocks noChangeAspect="1"/>
          </p:cNvPicPr>
          <p:nvPr/>
        </p:nvPicPr>
        <p:blipFill>
          <a:blip r:embed="rId3"/>
          <a:stretch>
            <a:fillRect/>
          </a:stretch>
        </p:blipFill>
        <p:spPr>
          <a:xfrm>
            <a:off x="344425" y="2558703"/>
            <a:ext cx="5539731" cy="3440431"/>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A8F3CE1-2137-54F7-49A6-CA9B6428D6BA}"/>
                  </a:ext>
                </a:extLst>
              </p:cNvPr>
              <p:cNvSpPr txBox="1"/>
              <p:nvPr/>
            </p:nvSpPr>
            <p:spPr>
              <a:xfrm>
                <a:off x="6204857" y="704689"/>
                <a:ext cx="5487901" cy="400110"/>
              </a:xfrm>
              <a:prstGeom prst="rect">
                <a:avLst/>
              </a:prstGeom>
              <a:noFill/>
            </p:spPr>
            <p:txBody>
              <a:bodyPr wrap="square">
                <a:spAutoFit/>
              </a:bodyPr>
              <a:lstStyle/>
              <a:p>
                <a14:m>
                  <m:oMath xmlns:m="http://schemas.openxmlformats.org/officeDocument/2006/math">
                    <m:r>
                      <a:rPr lang="zh-CN" altLang="en-US" sz="2000" b="1" i="1" smtClean="0">
                        <a:solidFill>
                          <a:srgbClr val="0070C0"/>
                        </a:solidFill>
                        <a:latin typeface="Cambria Math" panose="02040503050406030204" pitchFamily="18" charset="0"/>
                      </a:rPr>
                      <m:t>𝜶</m:t>
                    </m:r>
                  </m:oMath>
                </a14:m>
                <a:r>
                  <a:rPr lang="zh-CN" altLang="en" sz="2000" b="1" dirty="0">
                    <a:solidFill>
                      <a:srgbClr val="0070C0"/>
                    </a:solidFill>
                    <a:latin typeface="Candara" panose="020E0502030303020204" pitchFamily="34" charset="0"/>
                  </a:rPr>
                  <a:t>凝聚</a:t>
                </a:r>
                <a:r>
                  <a:rPr lang="zh-CN" altLang="en-US" sz="2000" b="1" dirty="0">
                    <a:solidFill>
                      <a:srgbClr val="0070C0"/>
                    </a:solidFill>
                    <a:latin typeface="Candara" panose="020E0502030303020204" pitchFamily="34" charset="0"/>
                  </a:rPr>
                  <a:t>（The 5α condensate state in </a:t>
                </a:r>
                <a:r>
                  <a:rPr lang="zh-CN" altLang="en-US" sz="2000" b="1" baseline="30000" dirty="0">
                    <a:solidFill>
                      <a:srgbClr val="0070C0"/>
                    </a:solidFill>
                    <a:latin typeface="Candara" panose="020E0502030303020204" pitchFamily="34" charset="0"/>
                  </a:rPr>
                  <a:t>20</a:t>
                </a:r>
                <a:r>
                  <a:rPr lang="zh-CN" altLang="en-US" sz="2000" b="1" dirty="0">
                    <a:solidFill>
                      <a:srgbClr val="0070C0"/>
                    </a:solidFill>
                    <a:latin typeface="Candara" panose="020E0502030303020204" pitchFamily="34" charset="0"/>
                  </a:rPr>
                  <a:t>Ne）</a:t>
                </a:r>
                <a:endParaRPr lang="zh-CN" altLang="en-US" sz="2000" dirty="0"/>
              </a:p>
            </p:txBody>
          </p:sp>
        </mc:Choice>
        <mc:Fallback xmlns="">
          <p:sp>
            <p:nvSpPr>
              <p:cNvPr id="8" name="文本框 7">
                <a:extLst>
                  <a:ext uri="{FF2B5EF4-FFF2-40B4-BE49-F238E27FC236}">
                    <a16:creationId xmlns:a16="http://schemas.microsoft.com/office/drawing/2014/main" id="{6A8F3CE1-2137-54F7-49A6-CA9B6428D6BA}"/>
                  </a:ext>
                </a:extLst>
              </p:cNvPr>
              <p:cNvSpPr txBox="1">
                <a:spLocks noRot="1" noChangeAspect="1" noMove="1" noResize="1" noEditPoints="1" noAdjustHandles="1" noChangeArrowheads="1" noChangeShapeType="1" noTextEdit="1"/>
              </p:cNvSpPr>
              <p:nvPr/>
            </p:nvSpPr>
            <p:spPr>
              <a:xfrm>
                <a:off x="6204857" y="704689"/>
                <a:ext cx="5487901" cy="400110"/>
              </a:xfrm>
              <a:prstGeom prst="rect">
                <a:avLst/>
              </a:prstGeom>
              <a:blipFill>
                <a:blip r:embed="rId4"/>
                <a:stretch>
                  <a:fillRect t="-9375" b="-28125"/>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6DB711F2-00E4-C7FE-2CF3-2972772AF41C}"/>
              </a:ext>
            </a:extLst>
          </p:cNvPr>
          <p:cNvPicPr>
            <a:picLocks noChangeAspect="1"/>
          </p:cNvPicPr>
          <p:nvPr/>
        </p:nvPicPr>
        <p:blipFill>
          <a:blip r:embed="rId5"/>
          <a:stretch>
            <a:fillRect/>
          </a:stretch>
        </p:blipFill>
        <p:spPr>
          <a:xfrm>
            <a:off x="6722972" y="1038951"/>
            <a:ext cx="4921131" cy="3542925"/>
          </a:xfrm>
          <a:prstGeom prst="rect">
            <a:avLst/>
          </a:prstGeom>
        </p:spPr>
      </p:pic>
      <p:sp>
        <p:nvSpPr>
          <p:cNvPr id="34" name="文本框 8">
            <a:extLst>
              <a:ext uri="{FF2B5EF4-FFF2-40B4-BE49-F238E27FC236}">
                <a16:creationId xmlns:a16="http://schemas.microsoft.com/office/drawing/2014/main" id="{CD4A1B72-CEBB-2E6E-385F-8DFA0C396C56}"/>
              </a:ext>
            </a:extLst>
          </p:cNvPr>
          <p:cNvSpPr txBox="1"/>
          <p:nvPr/>
        </p:nvSpPr>
        <p:spPr>
          <a:xfrm>
            <a:off x="3356885" y="995887"/>
            <a:ext cx="2077199"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0070C0"/>
                </a:solidFill>
                <a:latin typeface="Candara" panose="020E0502030303020204" pitchFamily="34" charset="0"/>
              </a:rPr>
              <a:t>alpha</a:t>
            </a:r>
            <a:r>
              <a:rPr lang="zh-CN" altLang="en-US" b="1" dirty="0">
                <a:solidFill>
                  <a:srgbClr val="0070C0"/>
                </a:solidFill>
                <a:latin typeface="Candara" panose="020E0502030303020204" pitchFamily="34" charset="0"/>
              </a:rPr>
              <a:t> 结团：</a:t>
            </a:r>
            <a:r>
              <a:rPr lang="en-US" altLang="zh-CN" b="1" dirty="0">
                <a:solidFill>
                  <a:srgbClr val="0070C0"/>
                </a:solidFill>
                <a:latin typeface="Candara" panose="020E0502030303020204" pitchFamily="34" charset="0"/>
              </a:rPr>
              <a:t>2</a:t>
            </a:r>
            <a:r>
              <a:rPr lang="zh-CN" altLang="en-US" b="1" dirty="0">
                <a:solidFill>
                  <a:srgbClr val="0070C0"/>
                </a:solidFill>
                <a:latin typeface="Candara" panose="020E0502030303020204" pitchFamily="34" charset="0"/>
              </a:rPr>
              <a:t>个质子和</a:t>
            </a:r>
            <a:r>
              <a:rPr lang="en-US" altLang="zh-CN" b="1" dirty="0">
                <a:solidFill>
                  <a:srgbClr val="0070C0"/>
                </a:solidFill>
                <a:latin typeface="Candara" panose="020E0502030303020204" pitchFamily="34" charset="0"/>
              </a:rPr>
              <a:t>2</a:t>
            </a:r>
            <a:r>
              <a:rPr lang="zh-CN" altLang="en-US" b="1" dirty="0">
                <a:solidFill>
                  <a:srgbClr val="0070C0"/>
                </a:solidFill>
                <a:latin typeface="Candara" panose="020E0502030303020204" pitchFamily="34" charset="0"/>
              </a:rPr>
              <a:t>个中子构成</a:t>
            </a:r>
            <a:r>
              <a:rPr lang="zh-CN" altLang="en-US" b="1" dirty="0">
                <a:solidFill>
                  <a:srgbClr val="FF0000"/>
                </a:solidFill>
                <a:latin typeface="Candara" panose="020E0502030303020204" pitchFamily="34" charset="0"/>
              </a:rPr>
              <a:t>四核子</a:t>
            </a:r>
            <a:r>
              <a:rPr lang="zh-CN" altLang="en-US" b="1" dirty="0">
                <a:solidFill>
                  <a:srgbClr val="0070C0"/>
                </a:solidFill>
                <a:latin typeface="Candara" panose="020E0502030303020204" pitchFamily="34" charset="0"/>
              </a:rPr>
              <a:t>结团</a:t>
            </a: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E6ED1615-6A4E-BF3D-AEA5-046989DC6106}"/>
                  </a:ext>
                </a:extLst>
              </p:cNvPr>
              <p:cNvSpPr txBox="1"/>
              <p:nvPr/>
            </p:nvSpPr>
            <p:spPr>
              <a:xfrm>
                <a:off x="282593" y="77813"/>
                <a:ext cx="2858475" cy="523220"/>
              </a:xfrm>
              <a:prstGeom prst="rect">
                <a:avLst/>
              </a:prstGeom>
              <a:noFill/>
            </p:spPr>
            <p:txBody>
              <a:bodyPr wrap="none" rtlCol="0">
                <a:spAutoFit/>
              </a:bodyPr>
              <a:lstStyle/>
              <a:p>
                <a14:m>
                  <m:oMath xmlns:m="http://schemas.openxmlformats.org/officeDocument/2006/math">
                    <m:r>
                      <a:rPr lang="zh-CN" altLang="en-US" sz="2800" b="1" i="1" smtClean="0">
                        <a:solidFill>
                          <a:schemeClr val="tx1"/>
                        </a:solidFill>
                        <a:latin typeface="Cambria Math" panose="02040503050406030204" pitchFamily="18" charset="0"/>
                      </a:rPr>
                      <m:t>𝜶</m:t>
                    </m:r>
                  </m:oMath>
                </a14:m>
                <a:r>
                  <a:rPr lang="zh-CN" altLang="en-US" sz="28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结团和</a:t>
                </a:r>
                <a14:m>
                  <m:oMath xmlns:m="http://schemas.openxmlformats.org/officeDocument/2006/math">
                    <m:r>
                      <a:rPr lang="zh-CN" altLang="en-US" sz="2800" b="1" i="1">
                        <a:solidFill>
                          <a:schemeClr val="tx1"/>
                        </a:solidFill>
                        <a:latin typeface="Cambria Math" panose="02040503050406030204" pitchFamily="18" charset="0"/>
                      </a:rPr>
                      <m:t>𝜶</m:t>
                    </m:r>
                  </m:oMath>
                </a14:m>
                <a:r>
                  <a:rPr lang="zh-CN" altLang="en-US" sz="28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凝聚态</a:t>
                </a:r>
              </a:p>
            </p:txBody>
          </p:sp>
        </mc:Choice>
        <mc:Fallback xmlns="">
          <p:sp>
            <p:nvSpPr>
              <p:cNvPr id="35" name="文本框 34">
                <a:extLst>
                  <a:ext uri="{FF2B5EF4-FFF2-40B4-BE49-F238E27FC236}">
                    <a16:creationId xmlns:a16="http://schemas.microsoft.com/office/drawing/2014/main" id="{E6ED1615-6A4E-BF3D-AEA5-046989DC6106}"/>
                  </a:ext>
                </a:extLst>
              </p:cNvPr>
              <p:cNvSpPr txBox="1">
                <a:spLocks noRot="1" noChangeAspect="1" noMove="1" noResize="1" noEditPoints="1" noAdjustHandles="1" noChangeArrowheads="1" noChangeShapeType="1" noTextEdit="1"/>
              </p:cNvSpPr>
              <p:nvPr/>
            </p:nvSpPr>
            <p:spPr>
              <a:xfrm>
                <a:off x="282593" y="77813"/>
                <a:ext cx="2858475" cy="523220"/>
              </a:xfrm>
              <a:prstGeom prst="rect">
                <a:avLst/>
              </a:prstGeom>
              <a:blipFill>
                <a:blip r:embed="rId6"/>
                <a:stretch>
                  <a:fillRect t="-14286" r="-3540" b="-30952"/>
                </a:stretch>
              </a:blipFill>
            </p:spPr>
            <p:txBody>
              <a:bodyPr/>
              <a:lstStyle/>
              <a:p>
                <a:r>
                  <a:rPr lang="zh-CN" altLang="en-US">
                    <a:noFill/>
                  </a:rPr>
                  <a:t> </a:t>
                </a:r>
              </a:p>
            </p:txBody>
          </p:sp>
        </mc:Fallback>
      </mc:AlternateContent>
      <p:cxnSp>
        <p:nvCxnSpPr>
          <p:cNvPr id="36" name="直线连接符 35">
            <a:extLst>
              <a:ext uri="{FF2B5EF4-FFF2-40B4-BE49-F238E27FC236}">
                <a16:creationId xmlns:a16="http://schemas.microsoft.com/office/drawing/2014/main" id="{2F91869F-42CA-F4FD-E548-29B2D4E2ED06}"/>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2" name="图形 41">
            <a:extLst>
              <a:ext uri="{FF2B5EF4-FFF2-40B4-BE49-F238E27FC236}">
                <a16:creationId xmlns:a16="http://schemas.microsoft.com/office/drawing/2014/main" id="{6F05ECE1-C291-DB6D-15B2-4F60CC57D4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4425" y="804095"/>
            <a:ext cx="2644320" cy="1449397"/>
          </a:xfrm>
          <a:prstGeom prst="rect">
            <a:avLst/>
          </a:prstGeom>
        </p:spPr>
      </p:pic>
      <p:sp>
        <p:nvSpPr>
          <p:cNvPr id="44" name="文本框 43">
            <a:extLst>
              <a:ext uri="{FF2B5EF4-FFF2-40B4-BE49-F238E27FC236}">
                <a16:creationId xmlns:a16="http://schemas.microsoft.com/office/drawing/2014/main" id="{4E180743-E10A-F602-2300-018C7D9DEB7D}"/>
              </a:ext>
            </a:extLst>
          </p:cNvPr>
          <p:cNvSpPr txBox="1"/>
          <p:nvPr/>
        </p:nvSpPr>
        <p:spPr>
          <a:xfrm>
            <a:off x="2755412" y="6133856"/>
            <a:ext cx="2969599" cy="646331"/>
          </a:xfrm>
          <a:prstGeom prst="rect">
            <a:avLst/>
          </a:prstGeom>
          <a:noFill/>
        </p:spPr>
        <p:txBody>
          <a:bodyPr wrap="square">
            <a:spAutoFit/>
          </a:bodyPr>
          <a:lstStyle/>
          <a:p>
            <a:pPr algn="ctr"/>
            <a:r>
              <a:rPr lang="zh-CN" altLang="en-US" dirty="0">
                <a:latin typeface="Times" pitchFamily="2" charset="0"/>
                <a:ea typeface="KaiTi" panose="02010609060101010101" pitchFamily="49" charset="-122"/>
              </a:rPr>
              <a:t>丰中子原子核的集团结构(扩展的 Ikeda 图像)</a:t>
            </a:r>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EF0D49F4-2E31-DAB5-ECE5-1789DBC17E94}"/>
                  </a:ext>
                </a:extLst>
              </p:cNvPr>
              <p:cNvSpPr txBox="1"/>
              <p:nvPr/>
            </p:nvSpPr>
            <p:spPr>
              <a:xfrm>
                <a:off x="220887" y="2222503"/>
                <a:ext cx="5581338" cy="400110"/>
              </a:xfrm>
              <a:prstGeom prst="rect">
                <a:avLst/>
              </a:prstGeom>
              <a:noFill/>
            </p:spPr>
            <p:txBody>
              <a:bodyPr wrap="square">
                <a:spAutoFit/>
              </a:bodyPr>
              <a:lstStyle/>
              <a:p>
                <a:pPr algn="ctr"/>
                <a:r>
                  <a:rPr lang="zh-CN" altLang="en-US" sz="2000" b="1" dirty="0">
                    <a:solidFill>
                      <a:srgbClr val="0070C0"/>
                    </a:solidFill>
                    <a:latin typeface="Candara" panose="020E0502030303020204" pitchFamily="34" charset="0"/>
                  </a:rPr>
                  <a:t>随激发能增加，原子核</a:t>
                </a:r>
                <a14:m>
                  <m:oMath xmlns:m="http://schemas.openxmlformats.org/officeDocument/2006/math">
                    <m:r>
                      <a:rPr lang="zh-CN" altLang="en-US" sz="2000" b="1" i="1" smtClean="0">
                        <a:solidFill>
                          <a:srgbClr val="FF0000"/>
                        </a:solidFill>
                        <a:latin typeface="Cambria Math" panose="02040503050406030204" pitchFamily="18" charset="0"/>
                      </a:rPr>
                      <m:t>𝜶</m:t>
                    </m:r>
                  </m:oMath>
                </a14:m>
                <a:r>
                  <a:rPr lang="zh-CN" altLang="en-US" sz="2000" b="1" dirty="0">
                    <a:solidFill>
                      <a:srgbClr val="FF0000"/>
                    </a:solidFill>
                    <a:latin typeface="Candara" panose="020E0502030303020204" pitchFamily="34" charset="0"/>
                  </a:rPr>
                  <a:t>结团自由度逐步</a:t>
                </a:r>
                <a:r>
                  <a:rPr lang="zh-CN" altLang="en-US" sz="2000" b="1" dirty="0">
                    <a:solidFill>
                      <a:srgbClr val="0070C0"/>
                    </a:solidFill>
                    <a:latin typeface="Candara" panose="020E0502030303020204" pitchFamily="34" charset="0"/>
                  </a:rPr>
                  <a:t>涌现。</a:t>
                </a:r>
              </a:p>
            </p:txBody>
          </p:sp>
        </mc:Choice>
        <mc:Fallback xmlns="">
          <p:sp>
            <p:nvSpPr>
              <p:cNvPr id="45" name="文本框 44">
                <a:extLst>
                  <a:ext uri="{FF2B5EF4-FFF2-40B4-BE49-F238E27FC236}">
                    <a16:creationId xmlns:a16="http://schemas.microsoft.com/office/drawing/2014/main" id="{EF0D49F4-2E31-DAB5-ECE5-1789DBC17E94}"/>
                  </a:ext>
                </a:extLst>
              </p:cNvPr>
              <p:cNvSpPr txBox="1">
                <a:spLocks noRot="1" noChangeAspect="1" noMove="1" noResize="1" noEditPoints="1" noAdjustHandles="1" noChangeArrowheads="1" noChangeShapeType="1" noTextEdit="1"/>
              </p:cNvSpPr>
              <p:nvPr/>
            </p:nvSpPr>
            <p:spPr>
              <a:xfrm>
                <a:off x="220887" y="2222503"/>
                <a:ext cx="5581338" cy="400110"/>
              </a:xfrm>
              <a:prstGeom prst="rect">
                <a:avLst/>
              </a:prstGeom>
              <a:blipFill>
                <a:blip r:embed="rId9"/>
                <a:stretch>
                  <a:fillRect t="-9375" b="-28125"/>
                </a:stretch>
              </a:blipFill>
            </p:spPr>
            <p:txBody>
              <a:bodyPr/>
              <a:lstStyle/>
              <a:p>
                <a:r>
                  <a:rPr lang="zh-CN" altLang="en-US">
                    <a:noFill/>
                  </a:rPr>
                  <a:t> </a:t>
                </a:r>
              </a:p>
            </p:txBody>
          </p:sp>
        </mc:Fallback>
      </mc:AlternateContent>
      <p:sp>
        <p:nvSpPr>
          <p:cNvPr id="47" name="文本框 46">
            <a:extLst>
              <a:ext uri="{FF2B5EF4-FFF2-40B4-BE49-F238E27FC236}">
                <a16:creationId xmlns:a16="http://schemas.microsoft.com/office/drawing/2014/main" id="{28CCB4F1-BFC5-321F-B9DB-E8777D2A771E}"/>
              </a:ext>
            </a:extLst>
          </p:cNvPr>
          <p:cNvSpPr txBox="1"/>
          <p:nvPr/>
        </p:nvSpPr>
        <p:spPr>
          <a:xfrm>
            <a:off x="6118748" y="5153407"/>
            <a:ext cx="5827829" cy="1505092"/>
          </a:xfrm>
          <a:prstGeom prst="rect">
            <a:avLst/>
          </a:prstGeom>
          <a:noFill/>
        </p:spPr>
        <p:txBody>
          <a:bodyPr wrap="square">
            <a:spAutoFit/>
          </a:bodyPr>
          <a:lstStyle/>
          <a:p>
            <a:pPr>
              <a:lnSpc>
                <a:spcPct val="130000"/>
              </a:lnSpc>
            </a:pPr>
            <a:r>
              <a:rPr lang="zh-CN" altLang="en-US" dirty="0">
                <a:latin typeface="Times" pitchFamily="2" charset="0"/>
                <a:ea typeface="KaiTi" panose="02010609060101010101" pitchFamily="49" charset="-122"/>
              </a:rPr>
              <a:t>研究现状：</a:t>
            </a:r>
          </a:p>
          <a:p>
            <a:pPr>
              <a:lnSpc>
                <a:spcPct val="130000"/>
              </a:lnSpc>
            </a:pPr>
            <a:r>
              <a:rPr lang="zh-CN" altLang="en-US" dirty="0">
                <a:latin typeface="Times" pitchFamily="2" charset="0"/>
                <a:ea typeface="KaiTi" panose="02010609060101010101" pitchFamily="49" charset="-122"/>
              </a:rPr>
              <a:t>• 对于Hoyle </a:t>
            </a:r>
            <a:r>
              <a:rPr lang="en-US" altLang="zh-CN" dirty="0">
                <a:latin typeface="Times" pitchFamily="2" charset="0"/>
                <a:ea typeface="KaiTi" panose="02010609060101010101" pitchFamily="49" charset="-122"/>
              </a:rPr>
              <a:t>(BEC)</a:t>
            </a:r>
            <a:r>
              <a:rPr lang="zh-CN" altLang="en-US" dirty="0">
                <a:latin typeface="Times" pitchFamily="2" charset="0"/>
                <a:ea typeface="KaiTi" panose="02010609060101010101" pitchFamily="49" charset="-122"/>
              </a:rPr>
              <a:t>态的研究，主要集中在</a:t>
            </a:r>
            <a:r>
              <a:rPr lang="zh-CN" altLang="en-US" baseline="30000" dirty="0">
                <a:latin typeface="Times" pitchFamily="2" charset="0"/>
                <a:ea typeface="KaiTi" panose="02010609060101010101" pitchFamily="49" charset="-122"/>
              </a:rPr>
              <a:t>12</a:t>
            </a:r>
            <a:r>
              <a:rPr lang="zh-CN" altLang="en-US" dirty="0">
                <a:latin typeface="Times" pitchFamily="2" charset="0"/>
                <a:ea typeface="KaiTi" panose="02010609060101010101" pitchFamily="49" charset="-122"/>
              </a:rPr>
              <a:t>C、</a:t>
            </a:r>
            <a:r>
              <a:rPr lang="zh-CN" altLang="en-US" baseline="30000" dirty="0">
                <a:latin typeface="Times" pitchFamily="2" charset="0"/>
                <a:ea typeface="KaiTi" panose="02010609060101010101" pitchFamily="49" charset="-122"/>
              </a:rPr>
              <a:t>16</a:t>
            </a:r>
            <a:r>
              <a:rPr lang="zh-CN" altLang="en-US" dirty="0">
                <a:latin typeface="Times" pitchFamily="2" charset="0"/>
                <a:ea typeface="KaiTi" panose="02010609060101010101" pitchFamily="49" charset="-122"/>
              </a:rPr>
              <a:t>O、</a:t>
            </a:r>
            <a:r>
              <a:rPr lang="zh-CN" altLang="en-US" baseline="30000" dirty="0">
                <a:latin typeface="Times" pitchFamily="2" charset="0"/>
                <a:ea typeface="KaiTi" panose="02010609060101010101" pitchFamily="49" charset="-122"/>
              </a:rPr>
              <a:t> </a:t>
            </a:r>
            <a:r>
              <a:rPr lang="en-US" altLang="zh-CN" baseline="30000" dirty="0">
                <a:latin typeface="Times" pitchFamily="2" charset="0"/>
                <a:ea typeface="KaiTi" panose="02010609060101010101" pitchFamily="49" charset="-122"/>
              </a:rPr>
              <a:t>20</a:t>
            </a:r>
            <a:r>
              <a:rPr lang="en-US" altLang="zh-CN" dirty="0">
                <a:latin typeface="Times" pitchFamily="2" charset="0"/>
                <a:ea typeface="KaiTi" panose="02010609060101010101" pitchFamily="49" charset="-122"/>
              </a:rPr>
              <a:t>Ne</a:t>
            </a:r>
            <a:r>
              <a:rPr lang="zh-CN" altLang="en-US" dirty="0">
                <a:latin typeface="Times" pitchFamily="2" charset="0"/>
                <a:ea typeface="KaiTi" panose="02010609060101010101" pitchFamily="49" charset="-122"/>
              </a:rPr>
              <a:t>等共轭原子核的研究中（</a:t>
            </a:r>
            <a:r>
              <a:rPr lang="zh-CN" altLang="en-US" b="1" dirty="0">
                <a:solidFill>
                  <a:srgbClr val="FF0000"/>
                </a:solidFill>
                <a:latin typeface="Times" pitchFamily="2" charset="0"/>
                <a:ea typeface="KaiTi" panose="02010609060101010101" pitchFamily="49" charset="-122"/>
              </a:rPr>
              <a:t>同构玻色子</a:t>
            </a:r>
            <a:r>
              <a:rPr lang="zh-CN" altLang="en-US" dirty="0">
                <a:latin typeface="Times" pitchFamily="2" charset="0"/>
                <a:ea typeface="KaiTi" panose="02010609060101010101" pitchFamily="49" charset="-122"/>
              </a:rPr>
              <a:t>）</a:t>
            </a:r>
          </a:p>
          <a:p>
            <a:pPr>
              <a:lnSpc>
                <a:spcPct val="130000"/>
              </a:lnSpc>
            </a:pPr>
            <a:r>
              <a:rPr lang="zh-CN" altLang="en-US" dirty="0">
                <a:latin typeface="Times" pitchFamily="2" charset="0"/>
                <a:ea typeface="KaiTi" panose="02010609060101010101" pitchFamily="49" charset="-122"/>
              </a:rPr>
              <a:t>•尚未发现</a:t>
            </a:r>
            <a:r>
              <a:rPr lang="zh-CN" altLang="en-US" baseline="30000" dirty="0">
                <a:latin typeface="Times" pitchFamily="2" charset="0"/>
                <a:ea typeface="KaiTi" panose="02010609060101010101" pitchFamily="49" charset="-122"/>
              </a:rPr>
              <a:t>14,16</a:t>
            </a:r>
            <a:r>
              <a:rPr lang="zh-CN" altLang="en-US" dirty="0">
                <a:latin typeface="Times" pitchFamily="2" charset="0"/>
                <a:ea typeface="KaiTi" panose="02010609060101010101" pitchFamily="49" charset="-122"/>
              </a:rPr>
              <a:t>C核中类Hoyle</a:t>
            </a:r>
            <a:r>
              <a:rPr lang="en-US" altLang="zh-CN" dirty="0">
                <a:latin typeface="Times" pitchFamily="2" charset="0"/>
                <a:ea typeface="KaiTi" panose="02010609060101010101" pitchFamily="49" charset="-122"/>
              </a:rPr>
              <a:t>(</a:t>
            </a:r>
            <a:r>
              <a:rPr lang="zh-CN" altLang="en-US" dirty="0">
                <a:latin typeface="Times" pitchFamily="2" charset="0"/>
                <a:ea typeface="KaiTi" panose="02010609060101010101" pitchFamily="49" charset="-122"/>
              </a:rPr>
              <a:t>BEC</a:t>
            </a:r>
            <a:r>
              <a:rPr lang="en-US" altLang="zh-CN" dirty="0">
                <a:latin typeface="Times" pitchFamily="2" charset="0"/>
                <a:ea typeface="KaiTi" panose="02010609060101010101" pitchFamily="49" charset="-122"/>
              </a:rPr>
              <a:t>)</a:t>
            </a:r>
            <a:r>
              <a:rPr lang="zh-CN" altLang="en-US" dirty="0">
                <a:latin typeface="Times" pitchFamily="2" charset="0"/>
                <a:ea typeface="KaiTi" panose="02010609060101010101" pitchFamily="49" charset="-122"/>
              </a:rPr>
              <a:t>态（</a:t>
            </a:r>
            <a:r>
              <a:rPr lang="zh-CN" altLang="en-US" b="1" dirty="0">
                <a:solidFill>
                  <a:srgbClr val="FF0000"/>
                </a:solidFill>
                <a:latin typeface="Times" pitchFamily="2" charset="0"/>
                <a:ea typeface="KaiTi" panose="02010609060101010101" pitchFamily="49" charset="-122"/>
              </a:rPr>
              <a:t>异构玻色子？</a:t>
            </a:r>
            <a:r>
              <a:rPr lang="zh-CN" altLang="en-US" dirty="0">
                <a:latin typeface="Times" pitchFamily="2" charset="0"/>
                <a:ea typeface="KaiTi" panose="02010609060101010101" pitchFamily="49" charset="-122"/>
              </a:rPr>
              <a:t>）</a:t>
            </a:r>
          </a:p>
        </p:txBody>
      </p:sp>
      <p:sp>
        <p:nvSpPr>
          <p:cNvPr id="3" name="文本框 2">
            <a:extLst>
              <a:ext uri="{FF2B5EF4-FFF2-40B4-BE49-F238E27FC236}">
                <a16:creationId xmlns:a16="http://schemas.microsoft.com/office/drawing/2014/main" id="{DE14A5B9-3798-FF03-FCEE-53586763BA4D}"/>
              </a:ext>
            </a:extLst>
          </p:cNvPr>
          <p:cNvSpPr txBox="1"/>
          <p:nvPr/>
        </p:nvSpPr>
        <p:spPr>
          <a:xfrm>
            <a:off x="6204857" y="4620428"/>
            <a:ext cx="6241899" cy="307777"/>
          </a:xfrm>
          <a:prstGeom prst="rect">
            <a:avLst/>
          </a:prstGeom>
          <a:noFill/>
        </p:spPr>
        <p:txBody>
          <a:bodyPr wrap="square">
            <a:spAutoFit/>
          </a:bodyPr>
          <a:lstStyle/>
          <a:p>
            <a:r>
              <a:rPr lang="zh-CN" altLang="en-US" sz="1400" i="1" dirty="0">
                <a:latin typeface="Times" pitchFamily="2" charset="0"/>
              </a:rPr>
              <a:t>Zhou B, Funaki Y, Horiuchi H, et al</a:t>
            </a:r>
            <a:r>
              <a:rPr lang="en-US" altLang="zh-CN" sz="1400" i="1" dirty="0">
                <a:latin typeface="Times" pitchFamily="2" charset="0"/>
              </a:rPr>
              <a:t>., </a:t>
            </a:r>
            <a:r>
              <a:rPr lang="zh-CN" altLang="en-US" sz="1400" i="1" dirty="0">
                <a:latin typeface="Times" pitchFamily="2" charset="0"/>
              </a:rPr>
              <a:t>Nature Communications, 2023, 14(1): 8206.</a:t>
            </a:r>
          </a:p>
        </p:txBody>
      </p:sp>
    </p:spTree>
    <p:extLst>
      <p:ext uri="{BB962C8B-B14F-4D97-AF65-F5344CB8AC3E}">
        <p14:creationId xmlns:p14="http://schemas.microsoft.com/office/powerpoint/2010/main" val="824751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C77A3EB-2EEA-8905-518D-FE8275FA3289}"/>
              </a:ext>
            </a:extLst>
          </p:cNvPr>
          <p:cNvSpPr txBox="1"/>
          <p:nvPr/>
        </p:nvSpPr>
        <p:spPr>
          <a:xfrm>
            <a:off x="282593" y="77813"/>
            <a:ext cx="2696572" cy="523220"/>
          </a:xfrm>
          <a:prstGeom prst="rect">
            <a:avLst/>
          </a:prstGeom>
          <a:noFill/>
        </p:spPr>
        <p:txBody>
          <a:bodyPr wrap="none" rtlCol="0">
            <a:spAutoFit/>
          </a:bodyPr>
          <a:lstStyle/>
          <a:p>
            <a:r>
              <a:rPr lang="en-US" altLang="zh-CN" sz="2800" b="1" baseline="30000" dirty="0">
                <a:latin typeface="Times" pitchFamily="2" charset="0"/>
                <a:ea typeface="Kaiti SC" panose="02010600040101010101" pitchFamily="2" charset="-122"/>
                <a:cs typeface="Times New Roman" panose="02020603050405020304" pitchFamily="18" charset="0"/>
                <a:sym typeface="Helvetica Neue"/>
              </a:rPr>
              <a:t>14</a:t>
            </a:r>
            <a:r>
              <a:rPr lang="en-US" altLang="zh-CN" sz="2800" b="1" dirty="0">
                <a:latin typeface="Times" pitchFamily="2" charset="0"/>
                <a:ea typeface="Kaiti SC" panose="02010600040101010101" pitchFamily="2" charset="-122"/>
                <a:cs typeface="Times New Roman" panose="02020603050405020304" pitchFamily="18" charset="0"/>
                <a:sym typeface="Helvetica Neue"/>
              </a:rPr>
              <a:t>C</a:t>
            </a:r>
            <a:r>
              <a:rPr lang="zh-CN" altLang="en-US" sz="2800" b="1" dirty="0">
                <a:latin typeface="Cambria Math" panose="02040503050406030204" pitchFamily="18" charset="0"/>
                <a:ea typeface="STKaiti" panose="02010600040101010101" pitchFamily="2" charset="-122"/>
                <a:cs typeface="Times New Roman" panose="02020603050405020304" pitchFamily="18" charset="0"/>
                <a:sym typeface="Helvetica Neue"/>
              </a:rPr>
              <a:t>核类</a:t>
            </a:r>
            <a:r>
              <a:rPr lang="en-US" altLang="zh-CN" sz="2800" b="1" dirty="0">
                <a:latin typeface="Cambria Math" panose="02040503050406030204" pitchFamily="18" charset="0"/>
                <a:ea typeface="STKaiti" panose="02010600040101010101" pitchFamily="2" charset="-122"/>
                <a:cs typeface="Times New Roman" panose="02020603050405020304" pitchFamily="18" charset="0"/>
                <a:sym typeface="Helvetica Neue"/>
              </a:rPr>
              <a:t>Hoyle</a:t>
            </a:r>
            <a:r>
              <a:rPr lang="zh-CN" altLang="en-US" sz="2800" b="1" dirty="0">
                <a:latin typeface="Cambria Math" panose="02040503050406030204" pitchFamily="18" charset="0"/>
                <a:ea typeface="STKaiti" panose="02010600040101010101" pitchFamily="2" charset="-122"/>
                <a:cs typeface="Times New Roman" panose="02020603050405020304" pitchFamily="18" charset="0"/>
                <a:sym typeface="Helvetica Neue"/>
              </a:rPr>
              <a:t>态</a:t>
            </a:r>
            <a:endParaRPr lang="en" altLang="zh-CN" sz="2800" b="1" dirty="0">
              <a:latin typeface="Cambria Math" panose="02040503050406030204" pitchFamily="18" charset="0"/>
              <a:ea typeface="STKaiti" panose="02010600040101010101" pitchFamily="2" charset="-122"/>
              <a:cs typeface="Times New Roman" panose="02020603050405020304" pitchFamily="18" charset="0"/>
              <a:sym typeface="Helvetica Neue"/>
            </a:endParaRPr>
          </a:p>
        </p:txBody>
      </p:sp>
      <p:cxnSp>
        <p:nvCxnSpPr>
          <p:cNvPr id="5" name="直线连接符 4">
            <a:extLst>
              <a:ext uri="{FF2B5EF4-FFF2-40B4-BE49-F238E27FC236}">
                <a16:creationId xmlns:a16="http://schemas.microsoft.com/office/drawing/2014/main" id="{EAE0394D-B0CC-5E23-DE16-4F9C687660C9}"/>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5F0A80C7-11FA-12A3-471F-AFB37523E533}"/>
              </a:ext>
            </a:extLst>
          </p:cNvPr>
          <p:cNvPicPr>
            <a:picLocks noChangeAspect="1"/>
          </p:cNvPicPr>
          <p:nvPr/>
        </p:nvPicPr>
        <p:blipFill>
          <a:blip r:embed="rId3"/>
          <a:stretch>
            <a:fillRect/>
          </a:stretch>
        </p:blipFill>
        <p:spPr>
          <a:xfrm>
            <a:off x="404513" y="946769"/>
            <a:ext cx="4273628" cy="5636899"/>
          </a:xfrm>
          <a:prstGeom prst="rect">
            <a:avLst/>
          </a:prstGeom>
        </p:spPr>
      </p:pic>
      <p:cxnSp>
        <p:nvCxnSpPr>
          <p:cNvPr id="10" name="直线箭头连接符 9">
            <a:extLst>
              <a:ext uri="{FF2B5EF4-FFF2-40B4-BE49-F238E27FC236}">
                <a16:creationId xmlns:a16="http://schemas.microsoft.com/office/drawing/2014/main" id="{EAA993F6-706C-672E-C994-3C7F614FB629}"/>
              </a:ext>
            </a:extLst>
          </p:cNvPr>
          <p:cNvCxnSpPr>
            <a:cxnSpLocks/>
          </p:cNvCxnSpPr>
          <p:nvPr/>
        </p:nvCxnSpPr>
        <p:spPr>
          <a:xfrm>
            <a:off x="4364467" y="2316109"/>
            <a:ext cx="526148" cy="0"/>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78D9FF8A-72E2-E612-354E-690A5BBE3644}"/>
              </a:ext>
            </a:extLst>
          </p:cNvPr>
          <p:cNvSpPr txBox="1"/>
          <p:nvPr/>
        </p:nvSpPr>
        <p:spPr>
          <a:xfrm>
            <a:off x="5074658" y="1915244"/>
            <a:ext cx="1165704" cy="369332"/>
          </a:xfrm>
          <a:prstGeom prst="rect">
            <a:avLst/>
          </a:prstGeom>
          <a:noFill/>
        </p:spPr>
        <p:txBody>
          <a:bodyPr wrap="none" rtlCol="0">
            <a:spAutoFit/>
          </a:bodyPr>
          <a:lstStyle/>
          <a:p>
            <a:r>
              <a:rPr kumimoji="1" lang="en-US" altLang="zh-CN" dirty="0" err="1">
                <a:latin typeface="Times" pitchFamily="2" charset="0"/>
              </a:rPr>
              <a:t>Ctrl.NN</a:t>
            </a:r>
            <a:r>
              <a:rPr kumimoji="1" lang="zh-CN" altLang="en-US" dirty="0">
                <a:latin typeface="Times" pitchFamily="2" charset="0"/>
              </a:rPr>
              <a:t>：</a:t>
            </a:r>
          </a:p>
        </p:txBody>
      </p:sp>
      <p:pic>
        <p:nvPicPr>
          <p:cNvPr id="16" name="图片 15">
            <a:extLst>
              <a:ext uri="{FF2B5EF4-FFF2-40B4-BE49-F238E27FC236}">
                <a16:creationId xmlns:a16="http://schemas.microsoft.com/office/drawing/2014/main" id="{52DA8380-8CEE-C133-10BF-63DE91E97FC3}"/>
              </a:ext>
            </a:extLst>
          </p:cNvPr>
          <p:cNvPicPr>
            <a:picLocks noChangeAspect="1"/>
          </p:cNvPicPr>
          <p:nvPr/>
        </p:nvPicPr>
        <p:blipFill>
          <a:blip r:embed="rId4"/>
          <a:stretch>
            <a:fillRect/>
          </a:stretch>
        </p:blipFill>
        <p:spPr>
          <a:xfrm>
            <a:off x="4922608" y="2446954"/>
            <a:ext cx="5885092" cy="4041646"/>
          </a:xfrm>
          <a:prstGeom prst="rect">
            <a:avLst/>
          </a:prstGeom>
        </p:spPr>
      </p:pic>
      <p:sp>
        <p:nvSpPr>
          <p:cNvPr id="3" name="矩形 2">
            <a:extLst>
              <a:ext uri="{FF2B5EF4-FFF2-40B4-BE49-F238E27FC236}">
                <a16:creationId xmlns:a16="http://schemas.microsoft.com/office/drawing/2014/main" id="{3D5627DB-564E-3787-7269-6A92D2272FB7}"/>
              </a:ext>
            </a:extLst>
          </p:cNvPr>
          <p:cNvSpPr/>
          <p:nvPr/>
        </p:nvSpPr>
        <p:spPr>
          <a:xfrm>
            <a:off x="2541327" y="2316109"/>
            <a:ext cx="292834" cy="13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A2E0FF1F-F7F7-B965-0E01-5E043CE460D7}"/>
              </a:ext>
            </a:extLst>
          </p:cNvPr>
          <p:cNvPicPr>
            <a:picLocks noChangeAspect="1"/>
          </p:cNvPicPr>
          <p:nvPr/>
        </p:nvPicPr>
        <p:blipFill>
          <a:blip r:embed="rId5"/>
          <a:srcRect l="9677" b="4398"/>
          <a:stretch/>
        </p:blipFill>
        <p:spPr>
          <a:xfrm>
            <a:off x="7783286" y="713264"/>
            <a:ext cx="1532586" cy="1511256"/>
          </a:xfrm>
          <a:prstGeom prst="rect">
            <a:avLst/>
          </a:prstGeom>
        </p:spPr>
      </p:pic>
      <p:sp>
        <p:nvSpPr>
          <p:cNvPr id="9" name="文本框 8">
            <a:extLst>
              <a:ext uri="{FF2B5EF4-FFF2-40B4-BE49-F238E27FC236}">
                <a16:creationId xmlns:a16="http://schemas.microsoft.com/office/drawing/2014/main" id="{6175CC87-EA30-A9EF-EEA1-1C86AD96C6BA}"/>
              </a:ext>
            </a:extLst>
          </p:cNvPr>
          <p:cNvSpPr txBox="1"/>
          <p:nvPr/>
        </p:nvSpPr>
        <p:spPr>
          <a:xfrm>
            <a:off x="4678141" y="897699"/>
            <a:ext cx="3267263" cy="369332"/>
          </a:xfrm>
          <a:prstGeom prst="rect">
            <a:avLst/>
          </a:prstGeom>
          <a:noFill/>
        </p:spPr>
        <p:txBody>
          <a:bodyPr wrap="square" rtlCol="0">
            <a:spAutoFit/>
          </a:bodyPr>
          <a:lstStyle/>
          <a:p>
            <a:pPr algn="ctr"/>
            <a:r>
              <a:rPr kumimoji="1" lang="en-US" altLang="zh-CN" baseline="30000" dirty="0">
                <a:latin typeface="Times" pitchFamily="2" charset="0"/>
                <a:ea typeface="KaiTi" panose="02010609060101010101" pitchFamily="49" charset="-122"/>
              </a:rPr>
              <a:t>12</a:t>
            </a:r>
            <a:r>
              <a:rPr kumimoji="1" lang="en-US" altLang="zh-CN" dirty="0">
                <a:latin typeface="Times" pitchFamily="2" charset="0"/>
                <a:ea typeface="KaiTi" panose="02010609060101010101" pitchFamily="49" charset="-122"/>
              </a:rPr>
              <a:t>C</a:t>
            </a:r>
            <a:r>
              <a:rPr kumimoji="1" lang="zh-CN" altLang="en-US" dirty="0">
                <a:latin typeface="Times" pitchFamily="2" charset="0"/>
                <a:ea typeface="KaiTi" panose="02010609060101010101" pitchFamily="49" charset="-122"/>
              </a:rPr>
              <a:t>核</a:t>
            </a:r>
            <a:r>
              <a:rPr kumimoji="1" lang="en-US" altLang="zh-CN" dirty="0">
                <a:latin typeface="Times" pitchFamily="2" charset="0"/>
                <a:ea typeface="KaiTi" panose="02010609060101010101" pitchFamily="49" charset="-122"/>
              </a:rPr>
              <a:t>Hoyle </a:t>
            </a:r>
            <a:r>
              <a:rPr kumimoji="1" lang="zh-CN" altLang="en-US" dirty="0">
                <a:latin typeface="Times" pitchFamily="2" charset="0"/>
                <a:ea typeface="KaiTi" panose="02010609060101010101" pitchFamily="49" charset="-122"/>
              </a:rPr>
              <a:t>态主导构型：</a:t>
            </a:r>
          </a:p>
        </p:txBody>
      </p:sp>
      <p:pic>
        <p:nvPicPr>
          <p:cNvPr id="19" name="图片 18">
            <a:extLst>
              <a:ext uri="{FF2B5EF4-FFF2-40B4-BE49-F238E27FC236}">
                <a16:creationId xmlns:a16="http://schemas.microsoft.com/office/drawing/2014/main" id="{0FB81C5B-2FB8-CC95-0376-A149AC16EE9A}"/>
              </a:ext>
            </a:extLst>
          </p:cNvPr>
          <p:cNvPicPr>
            <a:picLocks noChangeAspect="1"/>
          </p:cNvPicPr>
          <p:nvPr/>
        </p:nvPicPr>
        <p:blipFill>
          <a:blip r:embed="rId6"/>
          <a:srcRect l="8934" r="1363" b="5206"/>
          <a:stretch/>
        </p:blipFill>
        <p:spPr>
          <a:xfrm>
            <a:off x="9463534" y="753868"/>
            <a:ext cx="1498834" cy="1500995"/>
          </a:xfrm>
          <a:prstGeom prst="rect">
            <a:avLst/>
          </a:prstGeom>
        </p:spPr>
      </p:pic>
    </p:spTree>
    <p:extLst>
      <p:ext uri="{BB962C8B-B14F-4D97-AF65-F5344CB8AC3E}">
        <p14:creationId xmlns:p14="http://schemas.microsoft.com/office/powerpoint/2010/main" val="3113335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F5316B-50E4-927B-4B8D-38EF2E931BB8}"/>
              </a:ext>
            </a:extLst>
          </p:cNvPr>
          <p:cNvPicPr>
            <a:picLocks noChangeAspect="1"/>
          </p:cNvPicPr>
          <p:nvPr/>
        </p:nvPicPr>
        <p:blipFill>
          <a:blip r:embed="rId3"/>
          <a:stretch>
            <a:fillRect/>
          </a:stretch>
        </p:blipFill>
        <p:spPr>
          <a:xfrm>
            <a:off x="155844" y="992671"/>
            <a:ext cx="6112772" cy="5158373"/>
          </a:xfrm>
          <a:prstGeom prst="rect">
            <a:avLst/>
          </a:prstGeom>
        </p:spPr>
      </p:pic>
      <p:sp>
        <p:nvSpPr>
          <p:cNvPr id="2" name="文本框 1">
            <a:extLst>
              <a:ext uri="{FF2B5EF4-FFF2-40B4-BE49-F238E27FC236}">
                <a16:creationId xmlns:a16="http://schemas.microsoft.com/office/drawing/2014/main" id="{29DD1509-9861-0C73-2520-36880AC4A45E}"/>
              </a:ext>
            </a:extLst>
          </p:cNvPr>
          <p:cNvSpPr txBox="1"/>
          <p:nvPr/>
        </p:nvSpPr>
        <p:spPr>
          <a:xfrm>
            <a:off x="282593" y="77813"/>
            <a:ext cx="7561685" cy="523220"/>
          </a:xfrm>
          <a:prstGeom prst="rect">
            <a:avLst/>
          </a:prstGeom>
          <a:noFill/>
        </p:spPr>
        <p:txBody>
          <a:bodyPr wrap="none" rtlCol="0">
            <a:spAutoFit/>
          </a:bodyPr>
          <a:lstStyle/>
          <a:p>
            <a:r>
              <a:rPr lang="en-US" altLang="zh-CN" sz="2800" b="1" baseline="30000" dirty="0">
                <a:latin typeface="Times" pitchFamily="2" charset="0"/>
                <a:ea typeface="Kaiti SC" panose="02010600040101010101" pitchFamily="2" charset="-122"/>
                <a:cs typeface="Times New Roman" panose="02020603050405020304" pitchFamily="18" charset="0"/>
                <a:sym typeface="Helvetica Neue"/>
              </a:rPr>
              <a:t>14</a:t>
            </a:r>
            <a:r>
              <a:rPr lang="en-US" altLang="zh-CN" sz="2800" b="1" dirty="0">
                <a:latin typeface="Times" pitchFamily="2" charset="0"/>
                <a:ea typeface="Kaiti SC" panose="02010600040101010101" pitchFamily="2" charset="-122"/>
                <a:cs typeface="Times New Roman" panose="02020603050405020304" pitchFamily="18" charset="0"/>
                <a:sym typeface="Helvetica Neue"/>
              </a:rPr>
              <a:t>C</a:t>
            </a:r>
            <a:r>
              <a:rPr lang="zh-CN" altLang="en-US" sz="2800" b="1" dirty="0">
                <a:latin typeface="Cambria Math" panose="02040503050406030204" pitchFamily="18" charset="0"/>
                <a:ea typeface="STKaiti" panose="02010600040101010101" pitchFamily="2" charset="-122"/>
                <a:cs typeface="Times New Roman" panose="02020603050405020304" pitchFamily="18" charset="0"/>
                <a:sym typeface="Helvetica Neue"/>
              </a:rPr>
              <a:t>核类</a:t>
            </a:r>
            <a:r>
              <a:rPr lang="en-US" altLang="zh-CN" sz="2800" b="1" dirty="0">
                <a:latin typeface="Cambria Math" panose="02040503050406030204" pitchFamily="18" charset="0"/>
                <a:ea typeface="STKaiti" panose="02010600040101010101" pitchFamily="2" charset="-122"/>
                <a:cs typeface="Times New Roman" panose="02020603050405020304" pitchFamily="18" charset="0"/>
                <a:sym typeface="Helvetica Neue"/>
              </a:rPr>
              <a:t>Hoyle</a:t>
            </a:r>
            <a:r>
              <a:rPr lang="zh-CN" altLang="en-US" sz="2800" b="1" dirty="0">
                <a:latin typeface="Cambria Math" panose="02040503050406030204" pitchFamily="18" charset="0"/>
                <a:ea typeface="STKaiti" panose="02010600040101010101" pitchFamily="2" charset="-122"/>
                <a:cs typeface="Times New Roman" panose="02020603050405020304" pitchFamily="18" charset="0"/>
                <a:sym typeface="Helvetica Neue"/>
              </a:rPr>
              <a:t>态</a:t>
            </a:r>
            <a:r>
              <a:rPr lang="en-US" altLang="zh-CN" sz="2800" b="1" dirty="0">
                <a:latin typeface="Kaiti SC" panose="02010600040101010101" pitchFamily="2" charset="-122"/>
                <a:ea typeface="Kaiti SC" panose="02010600040101010101" pitchFamily="2" charset="-122"/>
                <a:cs typeface="Times New Roman" panose="02020603050405020304" pitchFamily="18" charset="0"/>
                <a:sym typeface="KaiTi"/>
              </a:rPr>
              <a:t>——</a:t>
            </a:r>
            <a:r>
              <a:rPr lang="zh-CN" altLang="en-US" sz="2800" b="1" dirty="0">
                <a:latin typeface="Cambria Math" panose="02040503050406030204" pitchFamily="18" charset="0"/>
                <a:ea typeface="STKaiti" panose="02010600040101010101" pitchFamily="2" charset="-122"/>
                <a:cs typeface="Times New Roman" panose="02020603050405020304" pitchFamily="18" charset="0"/>
              </a:rPr>
              <a:t>异构玻色</a:t>
            </a:r>
            <a:r>
              <a:rPr lang="en-US" altLang="zh-CN" sz="2800" b="1" dirty="0">
                <a:latin typeface="Cambria Math" panose="02040503050406030204" pitchFamily="18" charset="0"/>
                <a:ea typeface="STKaiti" panose="02010600040101010101" pitchFamily="2" charset="-122"/>
                <a:cs typeface="Times New Roman" panose="02020603050405020304" pitchFamily="18" charset="0"/>
              </a:rPr>
              <a:t>-</a:t>
            </a:r>
            <a:r>
              <a:rPr lang="zh-CN" altLang="en-US" sz="2800" b="1" dirty="0">
                <a:latin typeface="Cambria Math" panose="02040503050406030204" pitchFamily="18" charset="0"/>
                <a:ea typeface="STKaiti" panose="02010600040101010101" pitchFamily="2" charset="-122"/>
                <a:cs typeface="Times New Roman" panose="02020603050405020304" pitchFamily="18" charset="0"/>
              </a:rPr>
              <a:t>爱因斯坦凝聚态</a:t>
            </a:r>
            <a:endParaRPr lang="en" altLang="zh-CN" sz="2800" b="1" dirty="0">
              <a:latin typeface="Cambria Math" panose="02040503050406030204" pitchFamily="18" charset="0"/>
              <a:ea typeface="STKaiti" panose="02010600040101010101" pitchFamily="2" charset="-122"/>
              <a:cs typeface="Times New Roman" panose="02020603050405020304" pitchFamily="18" charset="0"/>
              <a:sym typeface="Helvetica Neue"/>
            </a:endParaRPr>
          </a:p>
        </p:txBody>
      </p:sp>
      <p:cxnSp>
        <p:nvCxnSpPr>
          <p:cNvPr id="3" name="直线连接符 2">
            <a:extLst>
              <a:ext uri="{FF2B5EF4-FFF2-40B4-BE49-F238E27FC236}">
                <a16:creationId xmlns:a16="http://schemas.microsoft.com/office/drawing/2014/main" id="{73F366E1-6AE4-1AD0-2FC5-70093D2CCA38}"/>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id="{51C1393F-4482-3195-B599-30BE21505015}"/>
              </a:ext>
            </a:extLst>
          </p:cNvPr>
          <p:cNvPicPr>
            <a:picLocks noChangeAspect="1"/>
          </p:cNvPicPr>
          <p:nvPr/>
        </p:nvPicPr>
        <p:blipFill>
          <a:blip r:embed="rId4"/>
          <a:stretch>
            <a:fillRect/>
          </a:stretch>
        </p:blipFill>
        <p:spPr>
          <a:xfrm>
            <a:off x="6616061" y="914313"/>
            <a:ext cx="5236731" cy="5236731"/>
          </a:xfrm>
          <a:prstGeom prst="rect">
            <a:avLst/>
          </a:prstGeom>
        </p:spPr>
      </p:pic>
      <p:sp>
        <p:nvSpPr>
          <p:cNvPr id="27" name="右箭头 26">
            <a:extLst>
              <a:ext uri="{FF2B5EF4-FFF2-40B4-BE49-F238E27FC236}">
                <a16:creationId xmlns:a16="http://schemas.microsoft.com/office/drawing/2014/main" id="{BC5B43BA-8047-F5EE-276B-9F61DB863BD8}"/>
              </a:ext>
            </a:extLst>
          </p:cNvPr>
          <p:cNvSpPr/>
          <p:nvPr/>
        </p:nvSpPr>
        <p:spPr>
          <a:xfrm>
            <a:off x="6066020" y="3189160"/>
            <a:ext cx="359764" cy="380850"/>
          </a:xfrm>
          <a:prstGeom prst="rightArrow">
            <a:avLst/>
          </a:prstGeom>
          <a:solidFill>
            <a:srgbClr val="FFC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9724013C-D297-BC0B-DBBD-7AE3EB60C0CA}"/>
                  </a:ext>
                </a:extLst>
              </p:cNvPr>
              <p:cNvSpPr txBox="1"/>
              <p:nvPr/>
            </p:nvSpPr>
            <p:spPr>
              <a:xfrm>
                <a:off x="8350499" y="-3596"/>
                <a:ext cx="3829144" cy="691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i="1" smtClean="0">
                              <a:latin typeface="Cambria Math" panose="02040503050406030204" pitchFamily="18" charset="0"/>
                            </a:rPr>
                          </m:ctrlPr>
                        </m:sSupPr>
                        <m:e>
                          <m:r>
                            <a:rPr kumimoji="1" lang="en-US" altLang="zh-CN" b="0" i="1" smtClean="0">
                              <a:latin typeface="Cambria Math" panose="02040503050406030204" pitchFamily="18" charset="0"/>
                            </a:rPr>
                            <m:t>𝑆</m:t>
                          </m:r>
                        </m:e>
                        <m:sup>
                          <m:r>
                            <a:rPr kumimoji="1" lang="en-US" altLang="zh-CN" b="0" i="1" smtClean="0">
                              <a:latin typeface="Cambria Math" panose="02040503050406030204" pitchFamily="18" charset="0"/>
                            </a:rPr>
                            <m:t>2</m:t>
                          </m:r>
                        </m:sup>
                      </m:sSup>
                      <m:r>
                        <a:rPr kumimoji="1" lang="en-US" altLang="zh-CN" b="0" i="1" smtClean="0">
                          <a:latin typeface="Cambria Math" panose="02040503050406030204" pitchFamily="18" charset="0"/>
                        </a:rPr>
                        <m:t>=</m:t>
                      </m:r>
                      <m:nary>
                        <m:naryPr>
                          <m:ctrlPr>
                            <a:rPr kumimoji="1" lang="en-US" altLang="zh-CN" b="0" i="1" smtClean="0">
                              <a:latin typeface="Cambria Math" panose="02040503050406030204" pitchFamily="18" charset="0"/>
                            </a:rPr>
                          </m:ctrlPr>
                        </m:naryPr>
                        <m:sub>
                          <m:r>
                            <m:rPr>
                              <m:brk m:alnAt="23"/>
                            </m:rPr>
                            <a:rPr kumimoji="1" lang="en-US" altLang="zh-CN" b="0" i="1" smtClean="0">
                              <a:latin typeface="Cambria Math" panose="02040503050406030204" pitchFamily="18" charset="0"/>
                            </a:rPr>
                            <m:t>0</m:t>
                          </m:r>
                        </m:sub>
                        <m:sup>
                          <m:r>
                            <a:rPr kumimoji="1" lang="en-US" altLang="zh-CN" b="0" i="1" smtClean="0">
                              <a:latin typeface="Cambria Math" panose="02040503050406030204" pitchFamily="18" charset="0"/>
                              <a:ea typeface="Cambria Math" panose="02040503050406030204" pitchFamily="18" charset="0"/>
                            </a:rPr>
                            <m:t>∞</m:t>
                          </m:r>
                        </m:sup>
                        <m:e>
                          <m:r>
                            <a:rPr kumimoji="1" lang="en-US" altLang="zh-CN" b="0" i="1" smtClean="0">
                              <a:latin typeface="Cambria Math" panose="02040503050406030204" pitchFamily="18" charset="0"/>
                            </a:rPr>
                            <m:t>𝑑𝑎</m:t>
                          </m:r>
                          <m:sSup>
                            <m:sSupPr>
                              <m:ctrlPr>
                                <a:rPr kumimoji="1" lang="en-US" altLang="zh-CN" b="0" i="1" smtClean="0">
                                  <a:latin typeface="Cambria Math" panose="02040503050406030204" pitchFamily="18" charset="0"/>
                                </a:rPr>
                              </m:ctrlPr>
                            </m:sSupPr>
                            <m:e>
                              <m:d>
                                <m:dPr>
                                  <m:begChr m:val="|"/>
                                  <m:endChr m:val="|"/>
                                  <m:ctrlPr>
                                    <a:rPr kumimoji="1" lang="en-US" altLang="zh-CN" b="0" i="1" smtClean="0">
                                      <a:latin typeface="Cambria Math" panose="02040503050406030204" pitchFamily="18" charset="0"/>
                                    </a:rPr>
                                  </m:ctrlPr>
                                </m:dPr>
                                <m:e>
                                  <m:r>
                                    <m:rPr>
                                      <m:sty m:val="p"/>
                                    </m:rPr>
                                    <a:rPr kumimoji="1" lang="en-US" altLang="zh-CN" i="1">
                                      <a:latin typeface="Cambria Math" panose="02040503050406030204" pitchFamily="18" charset="0"/>
                                    </a:rPr>
                                    <m:t>a</m:t>
                                  </m:r>
                                  <m:sSubSup>
                                    <m:sSubSupPr>
                                      <m:ctrlPr>
                                        <a:rPr kumimoji="1" lang="en-US" altLang="zh-CN" i="1">
                                          <a:latin typeface="Cambria Math" panose="02040503050406030204" pitchFamily="18" charset="0"/>
                                        </a:rPr>
                                      </m:ctrlPr>
                                    </m:sSubSupPr>
                                    <m:e>
                                      <m:r>
                                        <a:rPr kumimoji="1" lang="en-US" altLang="zh-CN" i="1">
                                          <a:latin typeface="Cambria Math" panose="02040503050406030204" pitchFamily="18" charset="0"/>
                                        </a:rPr>
                                        <m:t>𝑦</m:t>
                                      </m:r>
                                    </m:e>
                                    <m:sub>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𝑗</m:t>
                                          </m:r>
                                        </m:e>
                                        <m:sub>
                                          <m:r>
                                            <a:rPr kumimoji="1" lang="en-US" altLang="zh-CN" i="1">
                                              <a:latin typeface="Cambria Math" panose="02040503050406030204" pitchFamily="18" charset="0"/>
                                            </a:rPr>
                                            <m:t>1</m:t>
                                          </m:r>
                                        </m:sub>
                                      </m:sSub>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𝜋</m:t>
                                          </m:r>
                                        </m:e>
                                        <m:sub>
                                          <m:r>
                                            <a:rPr kumimoji="1" lang="en-US" altLang="zh-CN" i="1">
                                              <a:latin typeface="Cambria Math" panose="02040503050406030204" pitchFamily="18" charset="0"/>
                                            </a:rPr>
                                            <m:t>1</m:t>
                                          </m:r>
                                        </m:sub>
                                      </m:sSub>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𝑗</m:t>
                                          </m:r>
                                        </m:e>
                                        <m:sub>
                                          <m:r>
                                            <a:rPr kumimoji="1" lang="en-US" altLang="zh-CN" i="1">
                                              <a:latin typeface="Cambria Math" panose="02040503050406030204" pitchFamily="18" charset="0"/>
                                            </a:rPr>
                                            <m:t>2</m:t>
                                          </m:r>
                                        </m:sub>
                                      </m:sSub>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𝜋</m:t>
                                          </m:r>
                                        </m:e>
                                        <m:sub>
                                          <m:r>
                                            <a:rPr kumimoji="1" lang="en-US" altLang="zh-CN" i="1">
                                              <a:latin typeface="Cambria Math" panose="02040503050406030204" pitchFamily="18" charset="0"/>
                                              <a:ea typeface="Cambria Math" panose="02040503050406030204" pitchFamily="18" charset="0"/>
                                            </a:rPr>
                                            <m:t>2</m:t>
                                          </m:r>
                                        </m:sub>
                                      </m:sSub>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𝑗</m:t>
                                          </m:r>
                                        </m:e>
                                        <m:sub>
                                          <m:r>
                                            <a:rPr kumimoji="1" lang="en-US" altLang="zh-CN" i="1">
                                              <a:latin typeface="Cambria Math" panose="02040503050406030204" pitchFamily="18" charset="0"/>
                                            </a:rPr>
                                            <m:t>12</m:t>
                                          </m:r>
                                        </m:sub>
                                      </m:sSub>
                                      <m:r>
                                        <a:rPr kumimoji="1" lang="en-US" altLang="zh-CN" i="1">
                                          <a:latin typeface="Cambria Math" panose="02040503050406030204" pitchFamily="18" charset="0"/>
                                        </a:rPr>
                                        <m:t>𝑙</m:t>
                                      </m:r>
                                    </m:sub>
                                    <m:sup>
                                      <m:r>
                                        <a:rPr kumimoji="1" lang="en-US" altLang="zh-CN" i="1">
                                          <a:latin typeface="Cambria Math" panose="02040503050406030204" pitchFamily="18" charset="0"/>
                                        </a:rPr>
                                        <m:t>𝐽</m:t>
                                      </m:r>
                                      <m:r>
                                        <a:rPr kumimoji="1" lang="en-US" altLang="zh-CN" i="1">
                                          <a:latin typeface="Cambria Math" panose="02040503050406030204" pitchFamily="18" charset="0"/>
                                          <a:ea typeface="Cambria Math" panose="02040503050406030204" pitchFamily="18" charset="0"/>
                                        </a:rPr>
                                        <m:t>𝜋</m:t>
                                      </m:r>
                                    </m:sup>
                                  </m:sSubSup>
                                  <m:d>
                                    <m:dPr>
                                      <m:ctrlPr>
                                        <a:rPr kumimoji="1" lang="en-US" altLang="zh-CN" i="1">
                                          <a:latin typeface="Cambria Math" panose="02040503050406030204" pitchFamily="18" charset="0"/>
                                        </a:rPr>
                                      </m:ctrlPr>
                                    </m:dPr>
                                    <m:e>
                                      <m:r>
                                        <a:rPr kumimoji="1" lang="en-US" altLang="zh-CN" i="1">
                                          <a:latin typeface="Cambria Math" panose="02040503050406030204" pitchFamily="18" charset="0"/>
                                        </a:rPr>
                                        <m:t>𝑎</m:t>
                                      </m:r>
                                    </m:e>
                                  </m:d>
                                </m:e>
                              </m:d>
                            </m:e>
                            <m:sup>
                              <m:r>
                                <a:rPr kumimoji="1" lang="en-US" altLang="zh-CN" b="0" i="1" smtClean="0">
                                  <a:latin typeface="Cambria Math" panose="02040503050406030204" pitchFamily="18" charset="0"/>
                                </a:rPr>
                                <m:t>2</m:t>
                              </m:r>
                            </m:sup>
                          </m:sSup>
                        </m:e>
                      </m:nary>
                    </m:oMath>
                  </m:oMathPara>
                </a14:m>
                <a:endParaRPr kumimoji="1" lang="zh-CN" altLang="en-US" dirty="0"/>
              </a:p>
            </p:txBody>
          </p:sp>
        </mc:Choice>
        <mc:Fallback xmlns="">
          <p:sp>
            <p:nvSpPr>
              <p:cNvPr id="31" name="文本框 30">
                <a:extLst>
                  <a:ext uri="{FF2B5EF4-FFF2-40B4-BE49-F238E27FC236}">
                    <a16:creationId xmlns:a16="http://schemas.microsoft.com/office/drawing/2014/main" id="{9724013C-D297-BC0B-DBBD-7AE3EB60C0CA}"/>
                  </a:ext>
                </a:extLst>
              </p:cNvPr>
              <p:cNvSpPr txBox="1">
                <a:spLocks noRot="1" noChangeAspect="1" noMove="1" noResize="1" noEditPoints="1" noAdjustHandles="1" noChangeArrowheads="1" noChangeShapeType="1" noTextEdit="1"/>
              </p:cNvSpPr>
              <p:nvPr/>
            </p:nvSpPr>
            <p:spPr>
              <a:xfrm>
                <a:off x="8350499" y="-3596"/>
                <a:ext cx="3829144" cy="691664"/>
              </a:xfrm>
              <a:prstGeom prst="rect">
                <a:avLst/>
              </a:prstGeom>
              <a:blipFill>
                <a:blip r:embed="rId6"/>
                <a:stretch>
                  <a:fillRect l="-990" t="-155357" b="-2339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65DD5D18-DE75-3356-D504-B19537E5AC2E}"/>
                  </a:ext>
                </a:extLst>
              </p:cNvPr>
              <p:cNvSpPr txBox="1"/>
              <p:nvPr/>
            </p:nvSpPr>
            <p:spPr>
              <a:xfrm>
                <a:off x="1359426" y="6253123"/>
                <a:ext cx="9914381" cy="469167"/>
              </a:xfrm>
              <a:prstGeom prst="rect">
                <a:avLst/>
              </a:prstGeom>
              <a:noFill/>
            </p:spPr>
            <p:txBody>
              <a:bodyPr wrap="none" rtlCol="0">
                <a:spAutoFit/>
              </a:bodyPr>
              <a:lstStyle/>
              <a:p>
                <a14:m>
                  <m:oMath xmlns:m="http://schemas.openxmlformats.org/officeDocument/2006/math">
                    <m:sSubSup>
                      <m:sSubSupPr>
                        <m:ctrlPr>
                          <a:rPr kumimoji="1" lang="en-US" altLang="zh-CN" sz="2400" i="1" smtClean="0">
                            <a:solidFill>
                              <a:schemeClr val="tx1"/>
                            </a:solidFill>
                            <a:latin typeface="Cambria Math" panose="02040503050406030204" pitchFamily="18" charset="0"/>
                            <a:ea typeface="KaiTi" panose="02010609060101010101" pitchFamily="49" charset="-122"/>
                          </a:rPr>
                        </m:ctrlPr>
                      </m:sSubSupPr>
                      <m:e>
                        <m:r>
                          <a:rPr kumimoji="1" lang="en-US" altLang="zh-CN" sz="2400" i="0" smtClean="0">
                            <a:solidFill>
                              <a:schemeClr val="tx1"/>
                            </a:solidFill>
                            <a:latin typeface="Cambria Math" panose="02040503050406030204" pitchFamily="18" charset="0"/>
                            <a:ea typeface="KaiTi" panose="02010609060101010101" pitchFamily="49" charset="-122"/>
                          </a:rPr>
                          <m:t>0</m:t>
                        </m:r>
                      </m:e>
                      <m:sub>
                        <m:r>
                          <m:rPr>
                            <m:sty m:val="p"/>
                          </m:rPr>
                          <a:rPr kumimoji="1" lang="en-US" altLang="zh-CN" sz="2400" i="0" smtClean="0">
                            <a:solidFill>
                              <a:schemeClr val="tx1"/>
                            </a:solidFill>
                            <a:latin typeface="Cambria Math" panose="02040503050406030204" pitchFamily="18" charset="0"/>
                            <a:ea typeface="KaiTi" panose="02010609060101010101" pitchFamily="49" charset="-122"/>
                          </a:rPr>
                          <m:t>BEC</m:t>
                        </m:r>
                      </m:sub>
                      <m:sup>
                        <m:r>
                          <a:rPr kumimoji="1" lang="en-US" altLang="zh-CN" sz="2400" i="0" smtClean="0">
                            <a:solidFill>
                              <a:schemeClr val="tx1"/>
                            </a:solidFill>
                            <a:latin typeface="Cambria Math" panose="02040503050406030204" pitchFamily="18" charset="0"/>
                            <a:ea typeface="KaiTi" panose="02010609060101010101" pitchFamily="49" charset="-122"/>
                          </a:rPr>
                          <m:t>+</m:t>
                        </m:r>
                      </m:sup>
                    </m:sSubSup>
                  </m:oMath>
                </a14:m>
                <a:r>
                  <a:rPr kumimoji="1" lang="zh-CN" altLang="en-US" sz="2400" dirty="0">
                    <a:solidFill>
                      <a:schemeClr val="tx1"/>
                    </a:solidFill>
                    <a:latin typeface="Times" pitchFamily="2" charset="0"/>
                    <a:ea typeface="KaiTi" panose="02010609060101010101" pitchFamily="49" charset="-122"/>
                  </a:rPr>
                  <a:t>：</a:t>
                </a:r>
                <a14:m>
                  <m:oMath xmlns:m="http://schemas.openxmlformats.org/officeDocument/2006/math">
                    <m:r>
                      <m:rPr>
                        <m:sty m:val="p"/>
                      </m:rPr>
                      <a:rPr kumimoji="1" lang="zh-CN" altLang="en-US" sz="2400" i="0">
                        <a:solidFill>
                          <a:srgbClr val="0070C0"/>
                        </a:solidFill>
                        <a:latin typeface="Cambria Math" panose="02040503050406030204" pitchFamily="18" charset="0"/>
                        <a:ea typeface="KaiTi" panose="02010609060101010101" pitchFamily="49" charset="-122"/>
                      </a:rPr>
                      <m:t>α</m:t>
                    </m:r>
                    <m:r>
                      <a:rPr kumimoji="1" lang="en-US" altLang="zh-CN" sz="2400" i="0" smtClean="0">
                        <a:solidFill>
                          <a:srgbClr val="0070C0"/>
                        </a:solidFill>
                        <a:latin typeface="Cambria Math" panose="02040503050406030204" pitchFamily="18" charset="0"/>
                        <a:ea typeface="KaiTi" panose="02010609060101010101" pitchFamily="49" charset="-122"/>
                      </a:rPr>
                      <m:t>+</m:t>
                    </m:r>
                    <m:r>
                      <m:rPr>
                        <m:sty m:val="p"/>
                      </m:rPr>
                      <a:rPr kumimoji="1" lang="en-US" altLang="zh-CN" sz="2400" i="0" smtClean="0">
                        <a:solidFill>
                          <a:srgbClr val="0070C0"/>
                        </a:solidFill>
                        <a:latin typeface="Cambria Math" panose="02040503050406030204" pitchFamily="18" charset="0"/>
                        <a:ea typeface="KaiTi" panose="02010609060101010101" pitchFamily="49" charset="-122"/>
                      </a:rPr>
                      <m:t>α</m:t>
                    </m:r>
                    <m:r>
                      <a:rPr kumimoji="1" lang="en-US" altLang="zh-CN" sz="2400" i="0" smtClean="0">
                        <a:solidFill>
                          <a:srgbClr val="0070C0"/>
                        </a:solidFill>
                        <a:latin typeface="Cambria Math" panose="02040503050406030204" pitchFamily="18" charset="0"/>
                        <a:ea typeface="KaiTi" panose="02010609060101010101" pitchFamily="49" charset="-122"/>
                      </a:rPr>
                      <m:t>+</m:t>
                    </m:r>
                    <m:sPre>
                      <m:sPrePr>
                        <m:ctrlPr>
                          <a:rPr kumimoji="1" lang="en-US" altLang="zh-CN" sz="2400" i="1" smtClean="0">
                            <a:solidFill>
                              <a:srgbClr val="0070C0"/>
                            </a:solidFill>
                            <a:latin typeface="Cambria Math" panose="02040503050406030204" pitchFamily="18" charset="0"/>
                            <a:ea typeface="KaiTi" panose="02010609060101010101" pitchFamily="49" charset="-122"/>
                          </a:rPr>
                        </m:ctrlPr>
                      </m:sPrePr>
                      <m:sub>
                        <m:r>
                          <a:rPr kumimoji="1" lang="en-US" altLang="zh-CN" sz="2400" i="0" smtClean="0">
                            <a:solidFill>
                              <a:srgbClr val="0070C0"/>
                            </a:solidFill>
                            <a:latin typeface="Cambria Math" panose="02040503050406030204" pitchFamily="18" charset="0"/>
                            <a:ea typeface="KaiTi" panose="02010609060101010101" pitchFamily="49" charset="-122"/>
                          </a:rPr>
                          <m:t> </m:t>
                        </m:r>
                      </m:sub>
                      <m:sup>
                        <m:r>
                          <a:rPr kumimoji="1" lang="en-US" altLang="zh-CN" sz="2400" i="0" smtClean="0">
                            <a:solidFill>
                              <a:srgbClr val="0070C0"/>
                            </a:solidFill>
                            <a:latin typeface="Cambria Math" panose="02040503050406030204" pitchFamily="18" charset="0"/>
                            <a:ea typeface="KaiTi" panose="02010609060101010101" pitchFamily="49" charset="-122"/>
                          </a:rPr>
                          <m:t>6</m:t>
                        </m:r>
                      </m:sup>
                      <m:e>
                        <m:r>
                          <m:rPr>
                            <m:sty m:val="p"/>
                          </m:rPr>
                          <a:rPr kumimoji="1" lang="en-US" altLang="zh-CN" sz="2400" i="0" smtClean="0">
                            <a:solidFill>
                              <a:srgbClr val="0070C0"/>
                            </a:solidFill>
                            <a:latin typeface="Cambria Math" panose="02040503050406030204" pitchFamily="18" charset="0"/>
                            <a:ea typeface="KaiTi" panose="02010609060101010101" pitchFamily="49" charset="-122"/>
                          </a:rPr>
                          <m:t>He</m:t>
                        </m:r>
                      </m:e>
                    </m:sPre>
                  </m:oMath>
                </a14:m>
                <a:r>
                  <a:rPr kumimoji="1" lang="zh-CN" altLang="en-US" sz="2400" dirty="0">
                    <a:solidFill>
                      <a:schemeClr val="tx1"/>
                    </a:solidFill>
                    <a:latin typeface="Times" pitchFamily="2" charset="0"/>
                    <a:ea typeface="KaiTi" panose="02010609060101010101" pitchFamily="49" charset="-122"/>
                  </a:rPr>
                  <a:t>三体凝聚和</a:t>
                </a:r>
                <a14:m>
                  <m:oMath xmlns:m="http://schemas.openxmlformats.org/officeDocument/2006/math">
                    <m:r>
                      <m:rPr>
                        <m:sty m:val="p"/>
                      </m:rPr>
                      <a:rPr kumimoji="1" lang="zh-CN" altLang="en-US" sz="2400" i="0" smtClean="0">
                        <a:solidFill>
                          <a:srgbClr val="FF0000"/>
                        </a:solidFill>
                        <a:latin typeface="Cambria Math" panose="02040503050406030204" pitchFamily="18" charset="0"/>
                        <a:ea typeface="KaiTi" panose="02010609060101010101" pitchFamily="49" charset="-122"/>
                      </a:rPr>
                      <m:t>α</m:t>
                    </m:r>
                    <m:r>
                      <a:rPr kumimoji="1" lang="en-US" altLang="zh-CN" sz="2400" i="0" smtClean="0">
                        <a:solidFill>
                          <a:srgbClr val="FF0000"/>
                        </a:solidFill>
                        <a:latin typeface="Cambria Math" panose="02040503050406030204" pitchFamily="18" charset="0"/>
                        <a:ea typeface="KaiTi" panose="02010609060101010101" pitchFamily="49" charset="-122"/>
                      </a:rPr>
                      <m:t>+</m:t>
                    </m:r>
                    <m:r>
                      <m:rPr>
                        <m:sty m:val="p"/>
                      </m:rPr>
                      <a:rPr kumimoji="1" lang="en-US" altLang="zh-CN" sz="2400" i="0" smtClean="0">
                        <a:solidFill>
                          <a:srgbClr val="FF0000"/>
                        </a:solidFill>
                        <a:latin typeface="Cambria Math" panose="02040503050406030204" pitchFamily="18" charset="0"/>
                        <a:ea typeface="KaiTi" panose="02010609060101010101" pitchFamily="49" charset="-122"/>
                      </a:rPr>
                      <m:t>α</m:t>
                    </m:r>
                    <m:r>
                      <a:rPr kumimoji="1" lang="en-US" altLang="zh-CN" sz="2400" i="0" smtClean="0">
                        <a:solidFill>
                          <a:srgbClr val="FF0000"/>
                        </a:solidFill>
                        <a:latin typeface="Cambria Math" panose="02040503050406030204" pitchFamily="18" charset="0"/>
                        <a:ea typeface="KaiTi" panose="02010609060101010101" pitchFamily="49" charset="-122"/>
                      </a:rPr>
                      <m:t>+</m:t>
                    </m:r>
                    <m:r>
                      <m:rPr>
                        <m:sty m:val="p"/>
                      </m:rPr>
                      <a:rPr kumimoji="1" lang="en-US" altLang="zh-CN" sz="2400" i="0" smtClean="0">
                        <a:solidFill>
                          <a:srgbClr val="FF0000"/>
                        </a:solidFill>
                        <a:latin typeface="Cambria Math" panose="02040503050406030204" pitchFamily="18" charset="0"/>
                        <a:ea typeface="KaiTi" panose="02010609060101010101" pitchFamily="49" charset="-122"/>
                      </a:rPr>
                      <m:t>α</m:t>
                    </m:r>
                    <m:r>
                      <a:rPr kumimoji="1" lang="en-US" altLang="zh-CN" sz="2400" i="0" smtClean="0">
                        <a:solidFill>
                          <a:srgbClr val="FF0000"/>
                        </a:solidFill>
                        <a:latin typeface="Cambria Math" panose="02040503050406030204" pitchFamily="18" charset="0"/>
                        <a:ea typeface="KaiTi" panose="02010609060101010101" pitchFamily="49" charset="-122"/>
                      </a:rPr>
                      <m:t>+</m:t>
                    </m:r>
                    <m:sPre>
                      <m:sPrePr>
                        <m:ctrlPr>
                          <a:rPr kumimoji="1" lang="en-US" altLang="zh-CN" sz="2400" i="1" smtClean="0">
                            <a:solidFill>
                              <a:srgbClr val="FF0000"/>
                            </a:solidFill>
                            <a:latin typeface="Cambria Math" panose="02040503050406030204" pitchFamily="18" charset="0"/>
                            <a:ea typeface="KaiTi" panose="02010609060101010101" pitchFamily="49" charset="-122"/>
                          </a:rPr>
                        </m:ctrlPr>
                      </m:sPrePr>
                      <m:sub>
                        <m:r>
                          <a:rPr kumimoji="1" lang="en-US" altLang="zh-CN" sz="2400" i="0" smtClean="0">
                            <a:solidFill>
                              <a:srgbClr val="FF0000"/>
                            </a:solidFill>
                            <a:latin typeface="Cambria Math" panose="02040503050406030204" pitchFamily="18" charset="0"/>
                            <a:ea typeface="KaiTi" panose="02010609060101010101" pitchFamily="49" charset="-122"/>
                          </a:rPr>
                          <m:t> </m:t>
                        </m:r>
                      </m:sub>
                      <m:sup>
                        <m:r>
                          <a:rPr kumimoji="1" lang="en-US" altLang="zh-CN" sz="2400" i="0" smtClean="0">
                            <a:solidFill>
                              <a:srgbClr val="FF0000"/>
                            </a:solidFill>
                            <a:latin typeface="Cambria Math" panose="02040503050406030204" pitchFamily="18" charset="0"/>
                            <a:ea typeface="KaiTi" panose="02010609060101010101" pitchFamily="49" charset="-122"/>
                          </a:rPr>
                          <m:t>2</m:t>
                        </m:r>
                      </m:sup>
                      <m:e>
                        <m:r>
                          <m:rPr>
                            <m:sty m:val="p"/>
                          </m:rPr>
                          <a:rPr kumimoji="1" lang="en-US" altLang="zh-CN" sz="2400" i="0" smtClean="0">
                            <a:solidFill>
                              <a:srgbClr val="FF0000"/>
                            </a:solidFill>
                            <a:latin typeface="Cambria Math" panose="02040503050406030204" pitchFamily="18" charset="0"/>
                            <a:ea typeface="KaiTi" panose="02010609060101010101" pitchFamily="49" charset="-122"/>
                          </a:rPr>
                          <m:t>n</m:t>
                        </m:r>
                      </m:e>
                    </m:sPre>
                  </m:oMath>
                </a14:m>
                <a:r>
                  <a:rPr kumimoji="1" lang="zh-CN" altLang="en-US" sz="2400" dirty="0">
                    <a:solidFill>
                      <a:schemeClr val="tx1"/>
                    </a:solidFill>
                    <a:latin typeface="Times" pitchFamily="2" charset="0"/>
                    <a:ea typeface="KaiTi" panose="02010609060101010101" pitchFamily="49" charset="-122"/>
                  </a:rPr>
                  <a:t>四体凝聚共存的</a:t>
                </a:r>
                <a:r>
                  <a:rPr lang="zh-CN" altLang="en-US" sz="2400" b="1" dirty="0">
                    <a:latin typeface="Times" pitchFamily="2" charset="0"/>
                    <a:ea typeface="KaiTi" panose="02010609060101010101" pitchFamily="49" charset="-122"/>
                  </a:rPr>
                  <a:t>异构</a:t>
                </a:r>
                <a:r>
                  <a:rPr kumimoji="1" lang="en-US" altLang="zh-CN" sz="2400" b="1" dirty="0">
                    <a:latin typeface="Times" pitchFamily="2" charset="0"/>
                    <a:ea typeface="KaiTi" panose="02010609060101010101" pitchFamily="49" charset="-122"/>
                  </a:rPr>
                  <a:t>BEC</a:t>
                </a:r>
                <a:r>
                  <a:rPr kumimoji="1" lang="zh-CN" altLang="en-US" sz="2400" b="1" dirty="0">
                    <a:latin typeface="Times" pitchFamily="2" charset="0"/>
                    <a:ea typeface="KaiTi" panose="02010609060101010101" pitchFamily="49" charset="-122"/>
                  </a:rPr>
                  <a:t>态</a:t>
                </a:r>
                <a:endParaRPr kumimoji="1" lang="zh-CN" altLang="en-US" sz="2400" dirty="0">
                  <a:solidFill>
                    <a:schemeClr val="tx1"/>
                  </a:solidFill>
                  <a:latin typeface="Times" pitchFamily="2" charset="0"/>
                  <a:ea typeface="KaiTi" panose="02010609060101010101" pitchFamily="49" charset="-122"/>
                </a:endParaRPr>
              </a:p>
            </p:txBody>
          </p:sp>
        </mc:Choice>
        <mc:Fallback xmlns="">
          <p:sp>
            <p:nvSpPr>
              <p:cNvPr id="32" name="文本框 31">
                <a:extLst>
                  <a:ext uri="{FF2B5EF4-FFF2-40B4-BE49-F238E27FC236}">
                    <a16:creationId xmlns:a16="http://schemas.microsoft.com/office/drawing/2014/main" id="{65DD5D18-DE75-3356-D504-B19537E5AC2E}"/>
                  </a:ext>
                </a:extLst>
              </p:cNvPr>
              <p:cNvSpPr txBox="1">
                <a:spLocks noRot="1" noChangeAspect="1" noMove="1" noResize="1" noEditPoints="1" noAdjustHandles="1" noChangeArrowheads="1" noChangeShapeType="1" noTextEdit="1"/>
              </p:cNvSpPr>
              <p:nvPr/>
            </p:nvSpPr>
            <p:spPr>
              <a:xfrm>
                <a:off x="1359426" y="6253123"/>
                <a:ext cx="9914381" cy="469167"/>
              </a:xfrm>
              <a:prstGeom prst="rect">
                <a:avLst/>
              </a:prstGeom>
              <a:blipFill>
                <a:blip r:embed="rId7"/>
                <a:stretch>
                  <a:fillRect l="-128" t="-15789" b="-28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4F889ED7-8C86-D7C5-444A-045C826CB453}"/>
                  </a:ext>
                </a:extLst>
              </p:cNvPr>
              <p:cNvSpPr txBox="1"/>
              <p:nvPr/>
            </p:nvSpPr>
            <p:spPr>
              <a:xfrm>
                <a:off x="7356043" y="4670084"/>
                <a:ext cx="6096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zh-CN" altLang="en-US" sz="1800" smtClean="0">
                          <a:solidFill>
                            <a:srgbClr val="0070C0"/>
                          </a:solidFill>
                          <a:latin typeface="Cambria Math" panose="02040503050406030204" pitchFamily="18" charset="0"/>
                          <a:ea typeface="KaiTi" panose="02010609060101010101" pitchFamily="49" charset="-122"/>
                        </a:rPr>
                        <m:t>𝛼</m:t>
                      </m:r>
                      <m:r>
                        <a:rPr kumimoji="1" lang="en-US" altLang="zh-CN" sz="1800">
                          <a:solidFill>
                            <a:srgbClr val="0070C0"/>
                          </a:solidFill>
                          <a:latin typeface="Cambria Math" panose="02040503050406030204" pitchFamily="18" charset="0"/>
                          <a:ea typeface="KaiTi" panose="02010609060101010101" pitchFamily="49" charset="-122"/>
                        </a:rPr>
                        <m:t>+</m:t>
                      </m:r>
                      <m:r>
                        <a:rPr kumimoji="1" lang="en-US" altLang="zh-CN" sz="1800">
                          <a:solidFill>
                            <a:srgbClr val="0070C0"/>
                          </a:solidFill>
                          <a:latin typeface="Cambria Math" panose="02040503050406030204" pitchFamily="18" charset="0"/>
                          <a:ea typeface="KaiTi" panose="02010609060101010101" pitchFamily="49" charset="-122"/>
                        </a:rPr>
                        <m:t>𝛼</m:t>
                      </m:r>
                      <m:r>
                        <a:rPr kumimoji="1" lang="en-US" altLang="zh-CN" sz="1800">
                          <a:solidFill>
                            <a:srgbClr val="0070C0"/>
                          </a:solidFill>
                          <a:latin typeface="Cambria Math" panose="02040503050406030204" pitchFamily="18" charset="0"/>
                          <a:ea typeface="KaiTi" panose="02010609060101010101" pitchFamily="49" charset="-122"/>
                        </a:rPr>
                        <m:t>+</m:t>
                      </m:r>
                      <m:sPre>
                        <m:sPrePr>
                          <m:ctrlPr>
                            <a:rPr kumimoji="1" lang="en-US" altLang="zh-CN" sz="1800" i="1">
                              <a:solidFill>
                                <a:srgbClr val="0070C0"/>
                              </a:solidFill>
                              <a:latin typeface="Cambria Math" panose="02040503050406030204" pitchFamily="18" charset="0"/>
                              <a:ea typeface="KaiTi" panose="02010609060101010101" pitchFamily="49" charset="-122"/>
                            </a:rPr>
                          </m:ctrlPr>
                        </m:sPrePr>
                        <m:sub>
                          <m:r>
                            <a:rPr kumimoji="1" lang="en-US" altLang="zh-CN" sz="1800">
                              <a:solidFill>
                                <a:srgbClr val="0070C0"/>
                              </a:solidFill>
                              <a:latin typeface="Cambria Math" panose="02040503050406030204" pitchFamily="18" charset="0"/>
                              <a:ea typeface="KaiTi" panose="02010609060101010101" pitchFamily="49" charset="-122"/>
                            </a:rPr>
                            <m:t> </m:t>
                          </m:r>
                        </m:sub>
                        <m:sup>
                          <m:r>
                            <a:rPr kumimoji="1" lang="en-US" altLang="zh-CN" sz="1800">
                              <a:solidFill>
                                <a:srgbClr val="0070C0"/>
                              </a:solidFill>
                              <a:latin typeface="Cambria Math" panose="02040503050406030204" pitchFamily="18" charset="0"/>
                              <a:ea typeface="KaiTi" panose="02010609060101010101" pitchFamily="49" charset="-122"/>
                            </a:rPr>
                            <m:t>6</m:t>
                          </m:r>
                        </m:sup>
                        <m:e>
                          <m:r>
                            <m:rPr>
                              <m:sty m:val="p"/>
                            </m:rPr>
                            <a:rPr kumimoji="1" lang="en-US" altLang="zh-CN" sz="1800">
                              <a:solidFill>
                                <a:srgbClr val="0070C0"/>
                              </a:solidFill>
                              <a:latin typeface="Cambria Math" panose="02040503050406030204" pitchFamily="18" charset="0"/>
                              <a:ea typeface="KaiTi" panose="02010609060101010101" pitchFamily="49" charset="-122"/>
                            </a:rPr>
                            <m:t>He</m:t>
                          </m:r>
                        </m:e>
                      </m:sPre>
                    </m:oMath>
                  </m:oMathPara>
                </a14:m>
                <a:endParaRPr lang="zh-CN" altLang="en-US" dirty="0"/>
              </a:p>
            </p:txBody>
          </p:sp>
        </mc:Choice>
        <mc:Fallback xmlns="">
          <p:sp>
            <p:nvSpPr>
              <p:cNvPr id="7" name="文本框 6">
                <a:extLst>
                  <a:ext uri="{FF2B5EF4-FFF2-40B4-BE49-F238E27FC236}">
                    <a16:creationId xmlns:a16="http://schemas.microsoft.com/office/drawing/2014/main" id="{4F889ED7-8C86-D7C5-444A-045C826CB453}"/>
                  </a:ext>
                </a:extLst>
              </p:cNvPr>
              <p:cNvSpPr txBox="1">
                <a:spLocks noRot="1" noChangeAspect="1" noMove="1" noResize="1" noEditPoints="1" noAdjustHandles="1" noChangeArrowheads="1" noChangeShapeType="1" noTextEdit="1"/>
              </p:cNvSpPr>
              <p:nvPr/>
            </p:nvSpPr>
            <p:spPr>
              <a:xfrm>
                <a:off x="7356043" y="4670084"/>
                <a:ext cx="6096000" cy="369332"/>
              </a:xfrm>
              <a:prstGeom prst="rect">
                <a:avLst/>
              </a:prstGeom>
              <a:blipFill>
                <a:blip r:embed="rId8"/>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B88B7621-AB1D-0280-B457-BA2A04D3742A}"/>
                  </a:ext>
                </a:extLst>
              </p:cNvPr>
              <p:cNvSpPr txBox="1"/>
              <p:nvPr/>
            </p:nvSpPr>
            <p:spPr>
              <a:xfrm>
                <a:off x="6783318" y="2772732"/>
                <a:ext cx="67290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zh-CN" altLang="en-US" sz="1800" smtClean="0">
                          <a:solidFill>
                            <a:srgbClr val="FF0000"/>
                          </a:solidFill>
                          <a:latin typeface="Cambria Math" panose="02040503050406030204" pitchFamily="18" charset="0"/>
                          <a:ea typeface="KaiTi" panose="02010609060101010101" pitchFamily="49" charset="-122"/>
                        </a:rPr>
                        <m:t>𝛼</m:t>
                      </m:r>
                      <m:r>
                        <a:rPr kumimoji="1" lang="en-US" altLang="zh-CN" sz="1800">
                          <a:solidFill>
                            <a:srgbClr val="FF0000"/>
                          </a:solidFill>
                          <a:latin typeface="Cambria Math" panose="02040503050406030204" pitchFamily="18" charset="0"/>
                          <a:ea typeface="KaiTi" panose="02010609060101010101" pitchFamily="49" charset="-122"/>
                        </a:rPr>
                        <m:t>+</m:t>
                      </m:r>
                      <m:r>
                        <a:rPr kumimoji="1" lang="en-US" altLang="zh-CN" sz="1800">
                          <a:solidFill>
                            <a:srgbClr val="FF0000"/>
                          </a:solidFill>
                          <a:latin typeface="Cambria Math" panose="02040503050406030204" pitchFamily="18" charset="0"/>
                          <a:ea typeface="KaiTi" panose="02010609060101010101" pitchFamily="49" charset="-122"/>
                        </a:rPr>
                        <m:t>𝛼</m:t>
                      </m:r>
                      <m:r>
                        <a:rPr kumimoji="1" lang="en-US" altLang="zh-CN" sz="1800">
                          <a:solidFill>
                            <a:srgbClr val="FF0000"/>
                          </a:solidFill>
                          <a:latin typeface="Cambria Math" panose="02040503050406030204" pitchFamily="18" charset="0"/>
                          <a:ea typeface="KaiTi" panose="02010609060101010101" pitchFamily="49" charset="-122"/>
                        </a:rPr>
                        <m:t>+</m:t>
                      </m:r>
                      <m:r>
                        <a:rPr kumimoji="1" lang="en-US" altLang="zh-CN" sz="1800">
                          <a:solidFill>
                            <a:srgbClr val="FF0000"/>
                          </a:solidFill>
                          <a:latin typeface="Cambria Math" panose="02040503050406030204" pitchFamily="18" charset="0"/>
                          <a:ea typeface="KaiTi" panose="02010609060101010101" pitchFamily="49" charset="-122"/>
                        </a:rPr>
                        <m:t>𝛼</m:t>
                      </m:r>
                      <m:r>
                        <a:rPr kumimoji="1" lang="en-US" altLang="zh-CN" sz="1800">
                          <a:solidFill>
                            <a:srgbClr val="FF0000"/>
                          </a:solidFill>
                          <a:latin typeface="Cambria Math" panose="02040503050406030204" pitchFamily="18" charset="0"/>
                          <a:ea typeface="KaiTi" panose="02010609060101010101" pitchFamily="49" charset="-122"/>
                        </a:rPr>
                        <m:t>+</m:t>
                      </m:r>
                      <m:sPre>
                        <m:sPrePr>
                          <m:ctrlPr>
                            <a:rPr kumimoji="1" lang="en-US" altLang="zh-CN" sz="1800" i="1">
                              <a:solidFill>
                                <a:srgbClr val="FF0000"/>
                              </a:solidFill>
                              <a:latin typeface="Cambria Math" panose="02040503050406030204" pitchFamily="18" charset="0"/>
                              <a:ea typeface="KaiTi" panose="02010609060101010101" pitchFamily="49" charset="-122"/>
                            </a:rPr>
                          </m:ctrlPr>
                        </m:sPrePr>
                        <m:sub>
                          <m:r>
                            <a:rPr kumimoji="1" lang="en-US" altLang="zh-CN" sz="1800">
                              <a:solidFill>
                                <a:srgbClr val="FF0000"/>
                              </a:solidFill>
                              <a:latin typeface="Cambria Math" panose="02040503050406030204" pitchFamily="18" charset="0"/>
                              <a:ea typeface="KaiTi" panose="02010609060101010101" pitchFamily="49" charset="-122"/>
                            </a:rPr>
                            <m:t> </m:t>
                          </m:r>
                        </m:sub>
                        <m:sup>
                          <m:r>
                            <a:rPr kumimoji="1" lang="en-US" altLang="zh-CN" sz="1800">
                              <a:solidFill>
                                <a:srgbClr val="FF0000"/>
                              </a:solidFill>
                              <a:latin typeface="Cambria Math" panose="02040503050406030204" pitchFamily="18" charset="0"/>
                              <a:ea typeface="KaiTi" panose="02010609060101010101" pitchFamily="49" charset="-122"/>
                            </a:rPr>
                            <m:t>2</m:t>
                          </m:r>
                        </m:sup>
                        <m:e>
                          <m:r>
                            <m:rPr>
                              <m:sty m:val="p"/>
                            </m:rPr>
                            <a:rPr kumimoji="1" lang="en-US" altLang="zh-CN" sz="1800">
                              <a:solidFill>
                                <a:srgbClr val="FF0000"/>
                              </a:solidFill>
                              <a:latin typeface="Cambria Math" panose="02040503050406030204" pitchFamily="18" charset="0"/>
                              <a:ea typeface="KaiTi" panose="02010609060101010101" pitchFamily="49" charset="-122"/>
                            </a:rPr>
                            <m:t>n</m:t>
                          </m:r>
                        </m:e>
                      </m:sPre>
                    </m:oMath>
                  </m:oMathPara>
                </a14:m>
                <a:endParaRPr lang="zh-CN" altLang="en-US" dirty="0"/>
              </a:p>
            </p:txBody>
          </p:sp>
        </mc:Choice>
        <mc:Fallback xmlns="">
          <p:sp>
            <p:nvSpPr>
              <p:cNvPr id="9" name="文本框 8">
                <a:extLst>
                  <a:ext uri="{FF2B5EF4-FFF2-40B4-BE49-F238E27FC236}">
                    <a16:creationId xmlns:a16="http://schemas.microsoft.com/office/drawing/2014/main" id="{B88B7621-AB1D-0280-B457-BA2A04D3742A}"/>
                  </a:ext>
                </a:extLst>
              </p:cNvPr>
              <p:cNvSpPr txBox="1">
                <a:spLocks noRot="1" noChangeAspect="1" noMove="1" noResize="1" noEditPoints="1" noAdjustHandles="1" noChangeArrowheads="1" noChangeShapeType="1" noTextEdit="1"/>
              </p:cNvSpPr>
              <p:nvPr/>
            </p:nvSpPr>
            <p:spPr>
              <a:xfrm>
                <a:off x="6783318" y="2772732"/>
                <a:ext cx="6729046" cy="369332"/>
              </a:xfrm>
              <a:prstGeom prst="rect">
                <a:avLst/>
              </a:prstGeom>
              <a:blipFill>
                <a:blip r:embed="rId9"/>
                <a:stretch>
                  <a:fillRect b="-16667"/>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CE1FFD00-FF1E-97A4-A358-05CEA69F1FC6}"/>
              </a:ext>
            </a:extLst>
          </p:cNvPr>
          <p:cNvSpPr txBox="1"/>
          <p:nvPr/>
        </p:nvSpPr>
        <p:spPr>
          <a:xfrm>
            <a:off x="10404042" y="1238448"/>
            <a:ext cx="1503821" cy="400110"/>
          </a:xfrm>
          <a:prstGeom prst="rect">
            <a:avLst/>
          </a:prstGeom>
          <a:noFill/>
        </p:spPr>
        <p:txBody>
          <a:bodyPr wrap="square" rtlCol="0">
            <a:spAutoFit/>
          </a:bodyPr>
          <a:lstStyle/>
          <a:p>
            <a:r>
              <a:rPr kumimoji="1" lang="en-US" altLang="zh-CN" sz="2000" baseline="30000" dirty="0">
                <a:latin typeface="Times" pitchFamily="2" charset="0"/>
              </a:rPr>
              <a:t>12</a:t>
            </a:r>
            <a:r>
              <a:rPr kumimoji="1" lang="en-US" altLang="zh-CN" sz="2000" dirty="0">
                <a:latin typeface="Times" pitchFamily="2" charset="0"/>
              </a:rPr>
              <a:t>C:Hoyle</a:t>
            </a:r>
            <a:endParaRPr kumimoji="1" lang="zh-CN" altLang="en-US" sz="2000" dirty="0">
              <a:latin typeface="Times" pitchFamily="2" charset="0"/>
            </a:endParaRPr>
          </a:p>
        </p:txBody>
      </p:sp>
      <p:cxnSp>
        <p:nvCxnSpPr>
          <p:cNvPr id="15" name="直线箭头连接符 14">
            <a:extLst>
              <a:ext uri="{FF2B5EF4-FFF2-40B4-BE49-F238E27FC236}">
                <a16:creationId xmlns:a16="http://schemas.microsoft.com/office/drawing/2014/main" id="{055023AE-B3CF-DC1A-9CF3-99A3B4B8E435}"/>
              </a:ext>
            </a:extLst>
          </p:cNvPr>
          <p:cNvCxnSpPr>
            <a:cxnSpLocks/>
            <a:stCxn id="13" idx="2"/>
          </p:cNvCxnSpPr>
          <p:nvPr/>
        </p:nvCxnSpPr>
        <p:spPr>
          <a:xfrm>
            <a:off x="11155953" y="1638558"/>
            <a:ext cx="59" cy="4898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8E33347F-66D9-B01C-D4A0-0109D9DA758A}"/>
              </a:ext>
            </a:extLst>
          </p:cNvPr>
          <p:cNvSpPr txBox="1"/>
          <p:nvPr/>
        </p:nvSpPr>
        <p:spPr>
          <a:xfrm>
            <a:off x="9398156" y="2109956"/>
            <a:ext cx="614271" cy="400110"/>
          </a:xfrm>
          <a:prstGeom prst="rect">
            <a:avLst/>
          </a:prstGeom>
          <a:noFill/>
        </p:spPr>
        <p:txBody>
          <a:bodyPr wrap="none" rtlCol="0">
            <a:spAutoFit/>
          </a:bodyPr>
          <a:lstStyle/>
          <a:p>
            <a:r>
              <a:rPr kumimoji="1" lang="en-US" altLang="zh-CN" sz="2000" dirty="0">
                <a:latin typeface="Times" pitchFamily="2" charset="0"/>
              </a:rPr>
              <a:t>L=0</a:t>
            </a:r>
            <a:endParaRPr kumimoji="1" lang="zh-CN" altLang="en-US" sz="2000" dirty="0">
              <a:latin typeface="Times" pitchFamily="2" charset="0"/>
            </a:endParaRPr>
          </a:p>
        </p:txBody>
      </p:sp>
      <p:sp>
        <p:nvSpPr>
          <p:cNvPr id="21" name="文本框 20">
            <a:extLst>
              <a:ext uri="{FF2B5EF4-FFF2-40B4-BE49-F238E27FC236}">
                <a16:creationId xmlns:a16="http://schemas.microsoft.com/office/drawing/2014/main" id="{664B9628-52E0-73D4-EC0C-F365D02A0BEE}"/>
              </a:ext>
            </a:extLst>
          </p:cNvPr>
          <p:cNvSpPr txBox="1"/>
          <p:nvPr/>
        </p:nvSpPr>
        <p:spPr>
          <a:xfrm>
            <a:off x="9398156" y="3838031"/>
            <a:ext cx="614271" cy="400110"/>
          </a:xfrm>
          <a:prstGeom prst="rect">
            <a:avLst/>
          </a:prstGeom>
          <a:noFill/>
        </p:spPr>
        <p:txBody>
          <a:bodyPr wrap="none" rtlCol="0">
            <a:spAutoFit/>
          </a:bodyPr>
          <a:lstStyle/>
          <a:p>
            <a:r>
              <a:rPr kumimoji="1" lang="en-US" altLang="zh-CN" sz="2000" dirty="0">
                <a:latin typeface="Times" pitchFamily="2" charset="0"/>
              </a:rPr>
              <a:t>L=0</a:t>
            </a:r>
            <a:endParaRPr kumimoji="1" lang="zh-CN" altLang="en-US" sz="2000" dirty="0">
              <a:latin typeface="Times" pitchFamily="2" charset="0"/>
            </a:endParaRPr>
          </a:p>
        </p:txBody>
      </p:sp>
      <p:sp>
        <p:nvSpPr>
          <p:cNvPr id="22" name="文本框 21">
            <a:extLst>
              <a:ext uri="{FF2B5EF4-FFF2-40B4-BE49-F238E27FC236}">
                <a16:creationId xmlns:a16="http://schemas.microsoft.com/office/drawing/2014/main" id="{86517E94-544B-8B7E-FA17-85952F1C1C72}"/>
              </a:ext>
            </a:extLst>
          </p:cNvPr>
          <p:cNvSpPr txBox="1"/>
          <p:nvPr/>
        </p:nvSpPr>
        <p:spPr>
          <a:xfrm>
            <a:off x="5680999" y="2139585"/>
            <a:ext cx="496778" cy="523220"/>
          </a:xfrm>
          <a:prstGeom prst="rect">
            <a:avLst/>
          </a:prstGeom>
          <a:noFill/>
        </p:spPr>
        <p:txBody>
          <a:bodyPr wrap="square" rtlCol="0">
            <a:spAutoFit/>
          </a:bodyPr>
          <a:lstStyle/>
          <a:p>
            <a:r>
              <a:rPr kumimoji="1" lang="zh-CN" altLang="en-US" sz="2800" b="1" dirty="0">
                <a:solidFill>
                  <a:srgbClr val="FF0000"/>
                </a:solidFill>
                <a:latin typeface="Times" pitchFamily="2" charset="0"/>
              </a:rPr>
              <a:t>！</a:t>
            </a:r>
          </a:p>
        </p:txBody>
      </p:sp>
    </p:spTree>
    <p:extLst>
      <p:ext uri="{BB962C8B-B14F-4D97-AF65-F5344CB8AC3E}">
        <p14:creationId xmlns:p14="http://schemas.microsoft.com/office/powerpoint/2010/main" val="3975966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668DA-1339-4C20-6C19-C312C546475C}"/>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19775816-93D9-EDD0-7ED9-2ED2D233D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9283" y="1910453"/>
            <a:ext cx="6530490" cy="3773088"/>
          </a:xfrm>
          <a:prstGeom prst="rect">
            <a:avLst/>
          </a:prstGeom>
        </p:spPr>
      </p:pic>
      <p:sp>
        <p:nvSpPr>
          <p:cNvPr id="5" name="文本框 9">
            <a:extLst>
              <a:ext uri="{FF2B5EF4-FFF2-40B4-BE49-F238E27FC236}">
                <a16:creationId xmlns:a16="http://schemas.microsoft.com/office/drawing/2014/main" id="{F35261E6-4A42-C5AB-B66A-48039DDF8D46}"/>
              </a:ext>
            </a:extLst>
          </p:cNvPr>
          <p:cNvSpPr txBox="1"/>
          <p:nvPr/>
        </p:nvSpPr>
        <p:spPr>
          <a:xfrm>
            <a:off x="5862691" y="5656499"/>
            <a:ext cx="5283674" cy="33855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600" kern="100" baseline="30000" dirty="0">
                <a:effectLst/>
                <a:latin typeface="Cambria Math" panose="02040503050406030204" pitchFamily="18" charset="0"/>
                <a:ea typeface="宋体" panose="02010600030101010101" pitchFamily="2" charset="-122"/>
                <a:cs typeface="Cambria Math" panose="02040503050406030204" pitchFamily="18" charset="0"/>
              </a:rPr>
              <a:t>14</a:t>
            </a:r>
            <a:r>
              <a:rPr lang="en-US" altLang="zh-CN" sz="1600" kern="100" dirty="0">
                <a:effectLst/>
                <a:latin typeface="Cambria Math" panose="02040503050406030204" pitchFamily="18" charset="0"/>
                <a:ea typeface="宋体" panose="02010600030101010101" pitchFamily="2" charset="-122"/>
                <a:cs typeface="Cambria Math" panose="02040503050406030204" pitchFamily="18" charset="0"/>
              </a:rPr>
              <a:t>C</a:t>
            </a:r>
            <a:r>
              <a:rPr lang="zh-CN" altLang="zh-CN" sz="1600" kern="100" dirty="0">
                <a:effectLst/>
                <a:latin typeface="Cambria Math" panose="02040503050406030204" pitchFamily="18" charset="0"/>
                <a:ea typeface="宋体" panose="02010600030101010101" pitchFamily="2" charset="-122"/>
                <a:cs typeface="Cambria Math" panose="02040503050406030204" pitchFamily="18" charset="0"/>
              </a:rPr>
              <a:t>核部分衰变宽度理论</a:t>
            </a:r>
            <a:r>
              <a:rPr lang="zh-CN" altLang="en-US" sz="1600" kern="100" dirty="0">
                <a:effectLst/>
                <a:latin typeface="Cambria Math" panose="02040503050406030204" pitchFamily="18" charset="0"/>
                <a:ea typeface="宋体" panose="02010600030101010101" pitchFamily="2" charset="-122"/>
                <a:cs typeface="Cambria Math" panose="02040503050406030204" pitchFamily="18" charset="0"/>
              </a:rPr>
              <a:t>结果</a:t>
            </a:r>
            <a:r>
              <a:rPr lang="zh-CN" altLang="zh-CN" sz="1600" kern="100" dirty="0">
                <a:effectLst/>
                <a:latin typeface="Cambria Math" panose="02040503050406030204" pitchFamily="18" charset="0"/>
                <a:ea typeface="宋体" panose="02010600030101010101" pitchFamily="2" charset="-122"/>
                <a:cs typeface="Cambria Math" panose="02040503050406030204" pitchFamily="18" charset="0"/>
              </a:rPr>
              <a:t>与实验</a:t>
            </a:r>
            <a:r>
              <a:rPr lang="zh-CN" altLang="en-US" sz="1600" kern="100" dirty="0">
                <a:effectLst/>
                <a:latin typeface="Cambria Math" panose="02040503050406030204" pitchFamily="18" charset="0"/>
                <a:ea typeface="宋体" panose="02010600030101010101" pitchFamily="2" charset="-122"/>
                <a:cs typeface="Cambria Math" panose="02040503050406030204" pitchFamily="18" charset="0"/>
              </a:rPr>
              <a:t>数据的</a:t>
            </a:r>
            <a:r>
              <a:rPr lang="zh-CN" altLang="zh-CN" sz="1600" kern="100" dirty="0">
                <a:effectLst/>
                <a:latin typeface="Cambria Math" panose="02040503050406030204" pitchFamily="18" charset="0"/>
                <a:ea typeface="宋体" panose="02010600030101010101" pitchFamily="2" charset="-122"/>
                <a:cs typeface="Cambria Math" panose="02040503050406030204" pitchFamily="18" charset="0"/>
              </a:rPr>
              <a:t>比较</a:t>
            </a:r>
            <a:endParaRPr lang="zh-CN" altLang="zh-CN" sz="1600" kern="100" dirty="0">
              <a:effectLst/>
              <a:latin typeface="Times New Roman" panose="02020603050405020304" pitchFamily="18" charset="0"/>
              <a:ea typeface="宋体" panose="02010600030101010101" pitchFamily="2" charset="-122"/>
            </a:endParaRPr>
          </a:p>
        </p:txBody>
      </p:sp>
      <p:sp>
        <p:nvSpPr>
          <p:cNvPr id="6" name="文本框 5">
            <a:extLst>
              <a:ext uri="{FF2B5EF4-FFF2-40B4-BE49-F238E27FC236}">
                <a16:creationId xmlns:a16="http://schemas.microsoft.com/office/drawing/2014/main" id="{9F358272-4975-2CD6-06AF-832190CEE911}"/>
              </a:ext>
            </a:extLst>
          </p:cNvPr>
          <p:cNvSpPr txBox="1"/>
          <p:nvPr/>
        </p:nvSpPr>
        <p:spPr>
          <a:xfrm>
            <a:off x="282593" y="77813"/>
            <a:ext cx="3672800" cy="523220"/>
          </a:xfrm>
          <a:prstGeom prst="rect">
            <a:avLst/>
          </a:prstGeom>
          <a:noFill/>
        </p:spPr>
        <p:txBody>
          <a:bodyPr wrap="none" rtlCol="0">
            <a:spAutoFit/>
          </a:bodyPr>
          <a:lstStyle/>
          <a:p>
            <a:r>
              <a:rPr lang="zh-CN" altLang="en-US" sz="2800" b="1" dirty="0">
                <a:latin typeface="Times" pitchFamily="2" charset="0"/>
                <a:ea typeface="STKaiti" panose="02010600040101010101" pitchFamily="2" charset="-122"/>
                <a:cs typeface="Times New Roman" panose="02020603050405020304" pitchFamily="18" charset="0"/>
                <a:sym typeface="Helvetica Neue"/>
              </a:rPr>
              <a:t>类</a:t>
            </a:r>
            <a:r>
              <a:rPr lang="en-US" altLang="zh-CN" sz="2800" b="1" dirty="0">
                <a:latin typeface="Times" pitchFamily="2" charset="0"/>
                <a:ea typeface="STKaiti" panose="02010600040101010101" pitchFamily="2" charset="-122"/>
                <a:cs typeface="Times New Roman" panose="02020603050405020304" pitchFamily="18" charset="0"/>
                <a:sym typeface="Helvetica Neue"/>
              </a:rPr>
              <a:t>Hoyle</a:t>
            </a:r>
            <a:r>
              <a:rPr lang="zh-CN" altLang="en-US" sz="2800" b="1" dirty="0">
                <a:latin typeface="Times" pitchFamily="2" charset="0"/>
                <a:ea typeface="STKaiti" panose="02010600040101010101" pitchFamily="2" charset="-122"/>
                <a:cs typeface="Times New Roman" panose="02020603050405020304" pitchFamily="18" charset="0"/>
                <a:sym typeface="Helvetica Neue"/>
              </a:rPr>
              <a:t>态的实验证据</a:t>
            </a:r>
            <a:endParaRPr lang="en" altLang="zh-CN" sz="2800" b="1" dirty="0">
              <a:latin typeface="Times" pitchFamily="2" charset="0"/>
              <a:ea typeface="STKaiti" panose="02010600040101010101" pitchFamily="2" charset="-122"/>
              <a:cs typeface="Times New Roman" panose="02020603050405020304" pitchFamily="18" charset="0"/>
              <a:sym typeface="Helvetica Neue"/>
            </a:endParaRPr>
          </a:p>
        </p:txBody>
      </p:sp>
      <p:cxnSp>
        <p:nvCxnSpPr>
          <p:cNvPr id="7" name="直线连接符 6">
            <a:extLst>
              <a:ext uri="{FF2B5EF4-FFF2-40B4-BE49-F238E27FC236}">
                <a16:creationId xmlns:a16="http://schemas.microsoft.com/office/drawing/2014/main" id="{E94DDB65-B82B-8F57-6A1C-85E77FF0E1E1}"/>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BF172F04-7A38-83EB-C9E2-E143B7E1EC72}"/>
              </a:ext>
            </a:extLst>
          </p:cNvPr>
          <p:cNvPicPr>
            <a:picLocks noChangeAspect="1"/>
          </p:cNvPicPr>
          <p:nvPr/>
        </p:nvPicPr>
        <p:blipFill>
          <a:blip r:embed="rId4"/>
          <a:stretch>
            <a:fillRect/>
          </a:stretch>
        </p:blipFill>
        <p:spPr>
          <a:xfrm>
            <a:off x="632398" y="1960211"/>
            <a:ext cx="4410237" cy="1557845"/>
          </a:xfrm>
          <a:prstGeom prst="rect">
            <a:avLst/>
          </a:prstGeom>
        </p:spPr>
      </p:pic>
      <p:pic>
        <p:nvPicPr>
          <p:cNvPr id="13" name="图片 12">
            <a:extLst>
              <a:ext uri="{FF2B5EF4-FFF2-40B4-BE49-F238E27FC236}">
                <a16:creationId xmlns:a16="http://schemas.microsoft.com/office/drawing/2014/main" id="{EF87F7EA-2506-B3CB-E9A3-1A88C7974DBC}"/>
              </a:ext>
            </a:extLst>
          </p:cNvPr>
          <p:cNvPicPr>
            <a:picLocks noChangeAspect="1"/>
          </p:cNvPicPr>
          <p:nvPr/>
        </p:nvPicPr>
        <p:blipFill>
          <a:blip r:embed="rId5"/>
          <a:stretch>
            <a:fillRect/>
          </a:stretch>
        </p:blipFill>
        <p:spPr>
          <a:xfrm>
            <a:off x="627366" y="3758138"/>
            <a:ext cx="4410237" cy="2509036"/>
          </a:xfrm>
          <a:prstGeom prst="rect">
            <a:avLst/>
          </a:prstGeom>
        </p:spPr>
      </p:pic>
      <p:sp>
        <p:nvSpPr>
          <p:cNvPr id="14" name="文本框 13">
            <a:extLst>
              <a:ext uri="{FF2B5EF4-FFF2-40B4-BE49-F238E27FC236}">
                <a16:creationId xmlns:a16="http://schemas.microsoft.com/office/drawing/2014/main" id="{83A1622B-B98E-03EA-44CB-17A4BD8D84F3}"/>
              </a:ext>
            </a:extLst>
          </p:cNvPr>
          <p:cNvSpPr txBox="1"/>
          <p:nvPr/>
        </p:nvSpPr>
        <p:spPr>
          <a:xfrm>
            <a:off x="334606" y="6419323"/>
            <a:ext cx="6236780" cy="338554"/>
          </a:xfrm>
          <a:prstGeom prst="rect">
            <a:avLst/>
          </a:prstGeom>
          <a:noFill/>
        </p:spPr>
        <p:txBody>
          <a:bodyPr wrap="square" rtlCol="0">
            <a:spAutoFit/>
          </a:bodyPr>
          <a:lstStyle/>
          <a:p>
            <a:r>
              <a:rPr kumimoji="1" lang="zh-CN" altLang="en-US" sz="1600" dirty="0">
                <a:latin typeface="Times" pitchFamily="2" charset="0"/>
                <a:ea typeface="KaiTi" panose="02010609060101010101" pitchFamily="49" charset="-122"/>
              </a:rPr>
              <a:t>发生衰减通道 </a:t>
            </a:r>
            <a:r>
              <a:rPr kumimoji="1" lang="en-US" altLang="zh-CN" sz="1600" baseline="30000" dirty="0">
                <a:latin typeface="Times" pitchFamily="2" charset="0"/>
                <a:ea typeface="KaiTi" panose="02010609060101010101" pitchFamily="49" charset="-122"/>
              </a:rPr>
              <a:t>8</a:t>
            </a:r>
            <a:r>
              <a:rPr kumimoji="1" lang="en" altLang="zh-CN" sz="1600" dirty="0">
                <a:latin typeface="Times" pitchFamily="2" charset="0"/>
                <a:ea typeface="KaiTi" panose="02010609060101010101" pitchFamily="49" charset="-122"/>
              </a:rPr>
              <a:t>Be</a:t>
            </a:r>
            <a:r>
              <a:rPr kumimoji="1" lang="en-US" altLang="zh-CN" sz="1600" dirty="0">
                <a:latin typeface="Times" pitchFamily="2" charset="0"/>
                <a:ea typeface="KaiTi" panose="02010609060101010101" pitchFamily="49" charset="-122"/>
              </a:rPr>
              <a:t>(</a:t>
            </a:r>
            <a:r>
              <a:rPr kumimoji="1" lang="en" altLang="zh-CN" sz="1600" dirty="0" err="1">
                <a:latin typeface="Times" pitchFamily="2" charset="0"/>
                <a:ea typeface="KaiTi" panose="02010609060101010101" pitchFamily="49" charset="-122"/>
              </a:rPr>
              <a:t>g.s.</a:t>
            </a:r>
            <a:r>
              <a:rPr kumimoji="1" lang="en-US" altLang="zh-CN" sz="1600" dirty="0">
                <a:latin typeface="Times" pitchFamily="2" charset="0"/>
                <a:ea typeface="KaiTi" panose="02010609060101010101" pitchFamily="49" charset="-122"/>
              </a:rPr>
              <a:t>)</a:t>
            </a:r>
            <a:r>
              <a:rPr kumimoji="1" lang="zh-CN" altLang="en" sz="1600" dirty="0">
                <a:latin typeface="Times" pitchFamily="2" charset="0"/>
                <a:ea typeface="KaiTi" panose="02010609060101010101" pitchFamily="49" charset="-122"/>
              </a:rPr>
              <a:t> </a:t>
            </a:r>
            <a:r>
              <a:rPr kumimoji="1" lang="en" altLang="zh-CN" sz="1600" dirty="0">
                <a:latin typeface="Times" pitchFamily="2" charset="0"/>
                <a:ea typeface="KaiTi" panose="02010609060101010101" pitchFamily="49" charset="-122"/>
              </a:rPr>
              <a:t>+ </a:t>
            </a:r>
            <a:r>
              <a:rPr kumimoji="1" lang="en" altLang="zh-CN" sz="1600" baseline="30000" dirty="0">
                <a:latin typeface="Times" pitchFamily="2" charset="0"/>
                <a:ea typeface="KaiTi" panose="02010609060101010101" pitchFamily="49" charset="-122"/>
              </a:rPr>
              <a:t>6</a:t>
            </a:r>
            <a:r>
              <a:rPr kumimoji="1" lang="en" altLang="zh-CN" sz="1600" dirty="0">
                <a:latin typeface="Times" pitchFamily="2" charset="0"/>
                <a:ea typeface="KaiTi" panose="02010609060101010101" pitchFamily="49" charset="-122"/>
              </a:rPr>
              <a:t>He</a:t>
            </a:r>
            <a:r>
              <a:rPr kumimoji="1" lang="zh-CN" altLang="en-US" sz="1600" dirty="0">
                <a:latin typeface="Times" pitchFamily="2" charset="0"/>
                <a:ea typeface="KaiTi" panose="02010609060101010101" pitchFamily="49" charset="-122"/>
              </a:rPr>
              <a:t>衰减通道的 </a:t>
            </a:r>
            <a:r>
              <a:rPr kumimoji="1" lang="en-US" altLang="zh-CN" sz="1600" baseline="30000" dirty="0">
                <a:latin typeface="Times" pitchFamily="2" charset="0"/>
                <a:ea typeface="KaiTi" panose="02010609060101010101" pitchFamily="49" charset="-122"/>
              </a:rPr>
              <a:t>14</a:t>
            </a:r>
            <a:r>
              <a:rPr kumimoji="1" lang="en" altLang="zh-CN" sz="1600" dirty="0">
                <a:latin typeface="Times" pitchFamily="2" charset="0"/>
                <a:ea typeface="KaiTi" panose="02010609060101010101" pitchFamily="49" charset="-122"/>
              </a:rPr>
              <a:t>C </a:t>
            </a:r>
            <a:r>
              <a:rPr kumimoji="1" lang="zh-CN" altLang="en-US" sz="1600" dirty="0">
                <a:latin typeface="Times" pitchFamily="2" charset="0"/>
                <a:ea typeface="KaiTi" panose="02010609060101010101" pitchFamily="49" charset="-122"/>
              </a:rPr>
              <a:t>核实验共振谱线</a:t>
            </a:r>
          </a:p>
        </p:txBody>
      </p:sp>
      <p:sp>
        <p:nvSpPr>
          <p:cNvPr id="19" name="文本框 18">
            <a:extLst>
              <a:ext uri="{FF2B5EF4-FFF2-40B4-BE49-F238E27FC236}">
                <a16:creationId xmlns:a16="http://schemas.microsoft.com/office/drawing/2014/main" id="{23B8CCC1-1ABD-F749-56E0-C0C0A4C469DF}"/>
              </a:ext>
            </a:extLst>
          </p:cNvPr>
          <p:cNvSpPr txBox="1"/>
          <p:nvPr/>
        </p:nvSpPr>
        <p:spPr>
          <a:xfrm>
            <a:off x="1828800" y="3758138"/>
            <a:ext cx="1467068" cy="400110"/>
          </a:xfrm>
          <a:prstGeom prst="rect">
            <a:avLst/>
          </a:prstGeom>
          <a:noFill/>
        </p:spPr>
        <p:txBody>
          <a:bodyPr wrap="none" rtlCol="0">
            <a:spAutoFit/>
          </a:bodyPr>
          <a:lstStyle/>
          <a:p>
            <a:r>
              <a:rPr kumimoji="1" lang="zh-CN" altLang="en-US" sz="2000" dirty="0">
                <a:solidFill>
                  <a:srgbClr val="FF0000"/>
                </a:solidFill>
                <a:latin typeface="KaiTi" panose="02010609060101010101" pitchFamily="49" charset="-122"/>
                <a:ea typeface="KaiTi" panose="02010609060101010101" pitchFamily="49" charset="-122"/>
              </a:rPr>
              <a:t>确定角动量</a:t>
            </a:r>
          </a:p>
        </p:txBody>
      </p:sp>
      <p:sp>
        <p:nvSpPr>
          <p:cNvPr id="26" name="文本框 25">
            <a:extLst>
              <a:ext uri="{FF2B5EF4-FFF2-40B4-BE49-F238E27FC236}">
                <a16:creationId xmlns:a16="http://schemas.microsoft.com/office/drawing/2014/main" id="{6C7ED7FF-BCA9-E393-4BD9-DADF53982A32}"/>
              </a:ext>
            </a:extLst>
          </p:cNvPr>
          <p:cNvSpPr txBox="1"/>
          <p:nvPr/>
        </p:nvSpPr>
        <p:spPr>
          <a:xfrm>
            <a:off x="422227" y="762245"/>
            <a:ext cx="11347546" cy="1222001"/>
          </a:xfrm>
          <a:prstGeom prst="rect">
            <a:avLst/>
          </a:prstGeom>
          <a:noFill/>
        </p:spPr>
        <p:txBody>
          <a:bodyPr wrap="square">
            <a:spAutoFit/>
          </a:bodyPr>
          <a:lstStyle/>
          <a:p>
            <a:pPr>
              <a:lnSpc>
                <a:spcPct val="130000"/>
              </a:lnSpc>
            </a:pPr>
            <a:r>
              <a:rPr lang="zh-CN" altLang="en-US" b="0" i="0" u="none" strike="noStrike" dirty="0">
                <a:solidFill>
                  <a:srgbClr val="202124"/>
                </a:solidFill>
                <a:effectLst/>
                <a:latin typeface="Times" pitchFamily="2" charset="0"/>
                <a:ea typeface="KaiTi" panose="02010609060101010101" pitchFamily="49" charset="-122"/>
              </a:rPr>
              <a:t>        位于</a:t>
            </a:r>
            <a:r>
              <a:rPr lang="en" altLang="zh-CN" b="1" i="0" u="none" strike="noStrike" dirty="0">
                <a:solidFill>
                  <a:srgbClr val="C00000"/>
                </a:solidFill>
                <a:effectLst/>
                <a:latin typeface="Times" pitchFamily="2" charset="0"/>
                <a:ea typeface="KaiTi" panose="02010609060101010101" pitchFamily="49" charset="-122"/>
              </a:rPr>
              <a:t>21.58 MeV</a:t>
            </a:r>
            <a:r>
              <a:rPr lang="zh-CN" altLang="en" b="1" i="0" u="none" strike="noStrike" dirty="0">
                <a:solidFill>
                  <a:srgbClr val="C00000"/>
                </a:solidFill>
                <a:effectLst/>
                <a:latin typeface="Times" pitchFamily="2" charset="0"/>
                <a:ea typeface="KaiTi" panose="02010609060101010101" pitchFamily="49" charset="-122"/>
              </a:rPr>
              <a:t>激发能</a:t>
            </a:r>
            <a:r>
              <a:rPr lang="zh-CN" altLang="en-US" b="0" i="0" u="none" strike="noStrike" dirty="0">
                <a:solidFill>
                  <a:srgbClr val="202124"/>
                </a:solidFill>
                <a:effectLst/>
                <a:latin typeface="Times" pitchFamily="2" charset="0"/>
                <a:ea typeface="KaiTi" panose="02010609060101010101" pitchFamily="49" charset="-122"/>
              </a:rPr>
              <a:t>的</a:t>
            </a:r>
            <a:r>
              <a:rPr lang="en-US" altLang="zh-CN" b="0" i="0" u="none" strike="noStrike" dirty="0">
                <a:solidFill>
                  <a:srgbClr val="202124"/>
                </a:solidFill>
                <a:effectLst/>
                <a:latin typeface="Times" pitchFamily="2" charset="0"/>
                <a:ea typeface="KaiTi" panose="02010609060101010101" pitchFamily="49" charset="-122"/>
              </a:rPr>
              <a:t>0</a:t>
            </a:r>
            <a:r>
              <a:rPr lang="en-US" altLang="zh-CN" b="0" i="0" u="none" strike="noStrike" baseline="30000" dirty="0">
                <a:solidFill>
                  <a:srgbClr val="202124"/>
                </a:solidFill>
                <a:effectLst/>
                <a:latin typeface="Times" pitchFamily="2" charset="0"/>
                <a:ea typeface="KaiTi" panose="02010609060101010101" pitchFamily="49" charset="-122"/>
              </a:rPr>
              <a:t>+</a:t>
            </a:r>
            <a:r>
              <a:rPr lang="zh-CN" altLang="en-US" b="0" i="0" u="none" strike="noStrike" dirty="0">
                <a:solidFill>
                  <a:srgbClr val="202124"/>
                </a:solidFill>
                <a:effectLst/>
                <a:latin typeface="Times" pitchFamily="2" charset="0"/>
                <a:ea typeface="KaiTi" panose="02010609060101010101" pitchFamily="49" charset="-122"/>
              </a:rPr>
              <a:t>态被认为是 </a:t>
            </a:r>
            <a:r>
              <a:rPr lang="el-GR" altLang="zh-CN" b="0" i="0" u="none" strike="noStrike" dirty="0">
                <a:solidFill>
                  <a:srgbClr val="202124"/>
                </a:solidFill>
                <a:effectLst/>
                <a:latin typeface="Times" pitchFamily="2" charset="0"/>
                <a:ea typeface="KaiTi" panose="02010609060101010101" pitchFamily="49" charset="-122"/>
              </a:rPr>
              <a:t>α+α+</a:t>
            </a:r>
            <a:r>
              <a:rPr lang="el-GR" altLang="zh-CN" b="0" i="0" u="none" strike="noStrike" baseline="30000" dirty="0">
                <a:solidFill>
                  <a:srgbClr val="202124"/>
                </a:solidFill>
                <a:effectLst/>
                <a:latin typeface="Times" pitchFamily="2" charset="0"/>
                <a:ea typeface="KaiTi" panose="02010609060101010101" pitchFamily="49" charset="-122"/>
              </a:rPr>
              <a:t>6</a:t>
            </a:r>
            <a:r>
              <a:rPr lang="en" altLang="zh-CN" b="0" i="0" u="none" strike="noStrike" dirty="0">
                <a:solidFill>
                  <a:srgbClr val="202124"/>
                </a:solidFill>
                <a:effectLst/>
                <a:latin typeface="Times" pitchFamily="2" charset="0"/>
                <a:ea typeface="KaiTi" panose="02010609060101010101" pitchFamily="49" charset="-122"/>
              </a:rPr>
              <a:t>He </a:t>
            </a:r>
            <a:r>
              <a:rPr lang="zh-CN" altLang="en-US" b="0" i="0" u="none" strike="noStrike" dirty="0">
                <a:solidFill>
                  <a:srgbClr val="202124"/>
                </a:solidFill>
                <a:effectLst/>
                <a:latin typeface="Times" pitchFamily="2" charset="0"/>
                <a:ea typeface="KaiTi" panose="02010609060101010101" pitchFamily="49" charset="-122"/>
              </a:rPr>
              <a:t>凝聚态结构的有力候选者，其中两个 </a:t>
            </a:r>
            <a:r>
              <a:rPr lang="el-GR" altLang="zh-CN" b="0" i="0" u="none" strike="noStrike" dirty="0">
                <a:solidFill>
                  <a:srgbClr val="202124"/>
                </a:solidFill>
                <a:effectLst/>
                <a:latin typeface="Times" pitchFamily="2" charset="0"/>
                <a:ea typeface="KaiTi" panose="02010609060101010101" pitchFamily="49" charset="-122"/>
              </a:rPr>
              <a:t>α </a:t>
            </a:r>
            <a:r>
              <a:rPr lang="zh-CN" altLang="en-US" b="0" i="0" u="none" strike="noStrike" dirty="0">
                <a:solidFill>
                  <a:srgbClr val="202124"/>
                </a:solidFill>
                <a:effectLst/>
                <a:latin typeface="Times" pitchFamily="2" charset="0"/>
                <a:ea typeface="KaiTi" panose="02010609060101010101" pitchFamily="49" charset="-122"/>
              </a:rPr>
              <a:t>粒子和 </a:t>
            </a:r>
            <a:r>
              <a:rPr lang="en-US" altLang="zh-CN" b="0" i="0" u="none" strike="noStrike" baseline="30000" dirty="0">
                <a:solidFill>
                  <a:srgbClr val="202124"/>
                </a:solidFill>
                <a:effectLst/>
                <a:latin typeface="Times" pitchFamily="2" charset="0"/>
                <a:ea typeface="KaiTi" panose="02010609060101010101" pitchFamily="49" charset="-122"/>
              </a:rPr>
              <a:t>6</a:t>
            </a:r>
            <a:r>
              <a:rPr lang="en" altLang="zh-CN" b="0" i="0" u="none" strike="noStrike" dirty="0">
                <a:solidFill>
                  <a:srgbClr val="202124"/>
                </a:solidFill>
                <a:effectLst/>
                <a:latin typeface="Times" pitchFamily="2" charset="0"/>
                <a:ea typeface="KaiTi" panose="02010609060101010101" pitchFamily="49" charset="-122"/>
              </a:rPr>
              <a:t>He </a:t>
            </a:r>
            <a:r>
              <a:rPr lang="zh-CN" altLang="en-US" b="0" i="0" u="none" strike="noStrike" dirty="0">
                <a:solidFill>
                  <a:srgbClr val="202124"/>
                </a:solidFill>
                <a:effectLst/>
                <a:latin typeface="Times" pitchFamily="2" charset="0"/>
                <a:ea typeface="KaiTi" panose="02010609060101010101" pitchFamily="49" charset="-122"/>
              </a:rPr>
              <a:t>粒子与相对 </a:t>
            </a:r>
            <a:r>
              <a:rPr lang="en" altLang="zh-CN" b="0" i="0" u="none" strike="noStrike" dirty="0">
                <a:solidFill>
                  <a:srgbClr val="202124"/>
                </a:solidFill>
                <a:effectLst/>
                <a:latin typeface="Times" pitchFamily="2" charset="0"/>
                <a:ea typeface="KaiTi" panose="02010609060101010101" pitchFamily="49" charset="-122"/>
              </a:rPr>
              <a:t>s </a:t>
            </a:r>
            <a:r>
              <a:rPr lang="zh-CN" altLang="en-US" b="0" i="0" u="none" strike="noStrike" dirty="0">
                <a:solidFill>
                  <a:srgbClr val="202124"/>
                </a:solidFill>
                <a:effectLst/>
                <a:latin typeface="Times" pitchFamily="2" charset="0"/>
                <a:ea typeface="KaiTi" panose="02010609060101010101" pitchFamily="49" charset="-122"/>
              </a:rPr>
              <a:t>波相互作用。基于控制神经网络的 </a:t>
            </a:r>
            <a:r>
              <a:rPr lang="en" altLang="zh-CN" b="0" i="0" u="none" strike="noStrike" dirty="0">
                <a:solidFill>
                  <a:srgbClr val="202124"/>
                </a:solidFill>
                <a:effectLst/>
                <a:latin typeface="Times" pitchFamily="2" charset="0"/>
                <a:ea typeface="KaiTi" panose="02010609060101010101" pitchFamily="49" charset="-122"/>
              </a:rPr>
              <a:t>GCM </a:t>
            </a:r>
            <a:r>
              <a:rPr lang="zh-CN" altLang="en" b="0" i="0" u="none" strike="noStrike" dirty="0">
                <a:solidFill>
                  <a:srgbClr val="202124"/>
                </a:solidFill>
                <a:effectLst/>
                <a:latin typeface="Times" pitchFamily="2" charset="0"/>
                <a:ea typeface="KaiTi" panose="02010609060101010101" pitchFamily="49" charset="-122"/>
              </a:rPr>
              <a:t>方法</a:t>
            </a:r>
            <a:r>
              <a:rPr lang="zh-CN" altLang="en-US" b="0" i="0" u="none" strike="noStrike" dirty="0">
                <a:solidFill>
                  <a:srgbClr val="202124"/>
                </a:solidFill>
                <a:effectLst/>
                <a:latin typeface="Times" pitchFamily="2" charset="0"/>
                <a:ea typeface="KaiTi" panose="02010609060101010101" pitchFamily="49" charset="-122"/>
              </a:rPr>
              <a:t>进一步支持了这一结论，</a:t>
            </a:r>
            <a:r>
              <a:rPr lang="zh-CN" altLang="en-US" sz="2000" b="1" i="0" u="none" strike="noStrike" dirty="0">
                <a:solidFill>
                  <a:srgbClr val="C00000"/>
                </a:solidFill>
                <a:effectLst/>
                <a:latin typeface="Times" pitchFamily="2" charset="0"/>
                <a:ea typeface="KaiTi" panose="02010609060101010101" pitchFamily="49" charset="-122"/>
              </a:rPr>
              <a:t>为</a:t>
            </a:r>
            <a:r>
              <a:rPr lang="en-US" altLang="zh-CN" sz="2000" b="1" i="0" u="none" strike="noStrike" baseline="30000" dirty="0">
                <a:solidFill>
                  <a:srgbClr val="C00000"/>
                </a:solidFill>
                <a:effectLst/>
                <a:latin typeface="Times" pitchFamily="2" charset="0"/>
                <a:ea typeface="KaiTi" panose="02010609060101010101" pitchFamily="49" charset="-122"/>
              </a:rPr>
              <a:t>14</a:t>
            </a:r>
            <a:r>
              <a:rPr lang="en" altLang="zh-CN" sz="2000" b="1" i="0" u="none" strike="noStrike" dirty="0">
                <a:solidFill>
                  <a:srgbClr val="C00000"/>
                </a:solidFill>
                <a:effectLst/>
                <a:latin typeface="Times" pitchFamily="2" charset="0"/>
                <a:ea typeface="KaiTi" panose="02010609060101010101" pitchFamily="49" charset="-122"/>
              </a:rPr>
              <a:t>C</a:t>
            </a:r>
            <a:r>
              <a:rPr lang="zh-CN" altLang="en" sz="2000" b="1" i="0" u="none" strike="noStrike" dirty="0">
                <a:solidFill>
                  <a:srgbClr val="C00000"/>
                </a:solidFill>
                <a:effectLst/>
                <a:latin typeface="Times" pitchFamily="2" charset="0"/>
                <a:ea typeface="KaiTi" panose="02010609060101010101" pitchFamily="49" charset="-122"/>
              </a:rPr>
              <a:t>核</a:t>
            </a:r>
            <a:r>
              <a:rPr lang="zh-CN" altLang="en-US" sz="2000" b="1" i="0" u="none" strike="noStrike" dirty="0">
                <a:solidFill>
                  <a:srgbClr val="C00000"/>
                </a:solidFill>
                <a:effectLst/>
                <a:latin typeface="Times" pitchFamily="2" charset="0"/>
                <a:ea typeface="KaiTi" panose="02010609060101010101" pitchFamily="49" charset="-122"/>
              </a:rPr>
              <a:t>中类 </a:t>
            </a:r>
            <a:r>
              <a:rPr lang="en" altLang="zh-CN" sz="2000" b="1" i="0" u="none" strike="noStrike" dirty="0">
                <a:solidFill>
                  <a:srgbClr val="C00000"/>
                </a:solidFill>
                <a:effectLst/>
                <a:latin typeface="Times" pitchFamily="2" charset="0"/>
                <a:ea typeface="KaiTi" panose="02010609060101010101" pitchFamily="49" charset="-122"/>
              </a:rPr>
              <a:t>BEC </a:t>
            </a:r>
            <a:r>
              <a:rPr lang="zh-CN" altLang="en-US" sz="2000" b="1" i="0" u="none" strike="noStrike" dirty="0">
                <a:solidFill>
                  <a:srgbClr val="C00000"/>
                </a:solidFill>
                <a:effectLst/>
                <a:latin typeface="Times" pitchFamily="2" charset="0"/>
                <a:ea typeface="KaiTi" panose="02010609060101010101" pitchFamily="49" charset="-122"/>
              </a:rPr>
              <a:t>态的存在提供了第一个实质性证据。</a:t>
            </a:r>
            <a:endParaRPr lang="zh-CN" altLang="en-US" b="1" dirty="0">
              <a:solidFill>
                <a:srgbClr val="C00000"/>
              </a:solidFill>
              <a:latin typeface="Times" pitchFamily="2" charset="0"/>
              <a:ea typeface="KaiTi" panose="02010609060101010101" pitchFamily="49" charset="-122"/>
            </a:endParaRPr>
          </a:p>
        </p:txBody>
      </p:sp>
      <p:sp>
        <p:nvSpPr>
          <p:cNvPr id="32" name="文本框 31">
            <a:extLst>
              <a:ext uri="{FF2B5EF4-FFF2-40B4-BE49-F238E27FC236}">
                <a16:creationId xmlns:a16="http://schemas.microsoft.com/office/drawing/2014/main" id="{FED46364-9EAE-20A5-690D-CE6EE5AB56DD}"/>
              </a:ext>
            </a:extLst>
          </p:cNvPr>
          <p:cNvSpPr txBox="1"/>
          <p:nvPr/>
        </p:nvSpPr>
        <p:spPr>
          <a:xfrm>
            <a:off x="6418895" y="6096157"/>
            <a:ext cx="4962859" cy="646331"/>
          </a:xfrm>
          <a:prstGeom prst="rect">
            <a:avLst/>
          </a:prstGeom>
          <a:noFill/>
        </p:spPr>
        <p:txBody>
          <a:bodyPr wrap="square">
            <a:spAutoFit/>
          </a:bodyPr>
          <a:lstStyle/>
          <a:p>
            <a:r>
              <a:rPr lang="zh-CN" altLang="en-US" dirty="0">
                <a:latin typeface="Times" pitchFamily="2" charset="0"/>
              </a:rPr>
              <a:t>K. Wei, Z. Cheng, Y. L. Ye*, M. J. Lyu*, et al., </a:t>
            </a:r>
            <a:endParaRPr lang="en-US" altLang="zh-CN" dirty="0">
              <a:latin typeface="Times" pitchFamily="2" charset="0"/>
            </a:endParaRPr>
          </a:p>
          <a:p>
            <a:r>
              <a:rPr lang="zh-CN" altLang="en-US" dirty="0">
                <a:latin typeface="Times" pitchFamily="2" charset="0"/>
              </a:rPr>
              <a:t>The Hoyle-like state in </a:t>
            </a:r>
            <a:r>
              <a:rPr lang="zh-CN" altLang="en-US" baseline="30000" dirty="0">
                <a:latin typeface="Times" pitchFamily="2" charset="0"/>
              </a:rPr>
              <a:t>14</a:t>
            </a:r>
            <a:r>
              <a:rPr lang="zh-CN" altLang="en-US" dirty="0">
                <a:latin typeface="Times" pitchFamily="2" charset="0"/>
              </a:rPr>
              <a:t>C, to be submitted (2025)</a:t>
            </a:r>
          </a:p>
        </p:txBody>
      </p:sp>
      <p:sp>
        <p:nvSpPr>
          <p:cNvPr id="3" name="矩形 2">
            <a:extLst>
              <a:ext uri="{FF2B5EF4-FFF2-40B4-BE49-F238E27FC236}">
                <a16:creationId xmlns:a16="http://schemas.microsoft.com/office/drawing/2014/main" id="{EC56E7DE-41EC-B2A5-BACA-4CB49F8165DB}"/>
              </a:ext>
            </a:extLst>
          </p:cNvPr>
          <p:cNvSpPr/>
          <p:nvPr/>
        </p:nvSpPr>
        <p:spPr>
          <a:xfrm>
            <a:off x="662452" y="2664064"/>
            <a:ext cx="4375151" cy="2466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159A1A79-0857-820D-1554-0DADD4BA4AA6}"/>
              </a:ext>
            </a:extLst>
          </p:cNvPr>
          <p:cNvSpPr/>
          <p:nvPr/>
        </p:nvSpPr>
        <p:spPr>
          <a:xfrm>
            <a:off x="1530626" y="4265616"/>
            <a:ext cx="1610139" cy="1804381"/>
          </a:xfrm>
          <a:prstGeom prst="rect">
            <a:avLst/>
          </a:pr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9" name="直线箭头连接符 8">
            <a:extLst>
              <a:ext uri="{FF2B5EF4-FFF2-40B4-BE49-F238E27FC236}">
                <a16:creationId xmlns:a16="http://schemas.microsoft.com/office/drawing/2014/main" id="{EFC8397F-4B79-693D-4F58-6CD970183BC5}"/>
              </a:ext>
            </a:extLst>
          </p:cNvPr>
          <p:cNvCxnSpPr>
            <a:cxnSpLocks/>
            <a:stCxn id="19" idx="1"/>
          </p:cNvCxnSpPr>
          <p:nvPr/>
        </p:nvCxnSpPr>
        <p:spPr>
          <a:xfrm flipH="1" flipV="1">
            <a:off x="1289189" y="2932418"/>
            <a:ext cx="539611" cy="10257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2" name="直线箭头连接符 11">
            <a:extLst>
              <a:ext uri="{FF2B5EF4-FFF2-40B4-BE49-F238E27FC236}">
                <a16:creationId xmlns:a16="http://schemas.microsoft.com/office/drawing/2014/main" id="{E9946FC5-7C2A-B8B0-0A50-9B845A19C87B}"/>
              </a:ext>
            </a:extLst>
          </p:cNvPr>
          <p:cNvCxnSpPr>
            <a:cxnSpLocks/>
            <a:stCxn id="11" idx="3"/>
          </p:cNvCxnSpPr>
          <p:nvPr/>
        </p:nvCxnSpPr>
        <p:spPr>
          <a:xfrm>
            <a:off x="5042635" y="2739134"/>
            <a:ext cx="3782051" cy="10190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716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9217B9A-45F0-8AB4-6452-EE74CD39D58F}"/>
              </a:ext>
            </a:extLst>
          </p:cNvPr>
          <p:cNvSpPr txBox="1"/>
          <p:nvPr/>
        </p:nvSpPr>
        <p:spPr>
          <a:xfrm>
            <a:off x="282593" y="77813"/>
            <a:ext cx="2919389" cy="523220"/>
          </a:xfrm>
          <a:prstGeom prst="rect">
            <a:avLst/>
          </a:prstGeom>
          <a:noFill/>
        </p:spPr>
        <p:txBody>
          <a:bodyPr wrap="none" rtlCol="0">
            <a:spAutoFit/>
          </a:bodyPr>
          <a:lstStyle/>
          <a:p>
            <a:r>
              <a:rPr lang="en-US" altLang="zh-CN" sz="2800" b="1" baseline="30000" dirty="0">
                <a:latin typeface="Times" pitchFamily="2" charset="0"/>
                <a:ea typeface="Kaiti SC" panose="02010600040101010101" pitchFamily="2" charset="-122"/>
                <a:cs typeface="Times New Roman" panose="02020603050405020304" pitchFamily="18" charset="0"/>
                <a:sym typeface="Helvetica Neue"/>
              </a:rPr>
              <a:t>17</a:t>
            </a:r>
            <a:r>
              <a:rPr lang="en-US" altLang="zh-CN" sz="2800" b="1" dirty="0">
                <a:latin typeface="Times" pitchFamily="2" charset="0"/>
                <a:ea typeface="Kaiti SC" panose="02010600040101010101" pitchFamily="2" charset="-122"/>
                <a:cs typeface="Times New Roman" panose="02020603050405020304" pitchFamily="18" charset="0"/>
                <a:sym typeface="Helvetica Neue"/>
              </a:rPr>
              <a:t>F</a:t>
            </a:r>
            <a:r>
              <a:rPr lang="zh-CN" altLang="en-US" sz="2800" b="1" dirty="0">
                <a:latin typeface="Times" pitchFamily="2" charset="0"/>
                <a:ea typeface="Kaiti SC" panose="02010600040101010101" pitchFamily="2" charset="-122"/>
                <a:cs typeface="Times New Roman" panose="02020603050405020304" pitchFamily="18" charset="0"/>
                <a:sym typeface="Helvetica Neue"/>
              </a:rPr>
              <a:t>核壳</a:t>
            </a:r>
            <a:r>
              <a:rPr lang="en-US" altLang="zh-CN" sz="2800" b="1" dirty="0">
                <a:latin typeface="Times" pitchFamily="2" charset="0"/>
                <a:ea typeface="Kaiti SC" panose="02010600040101010101" pitchFamily="2" charset="-122"/>
                <a:cs typeface="Times New Roman" panose="02020603050405020304" pitchFamily="18" charset="0"/>
                <a:sym typeface="Helvetica Neue"/>
              </a:rPr>
              <a:t>-</a:t>
            </a:r>
            <a:r>
              <a:rPr lang="zh-CN" altLang="en-US" sz="2800" b="1" dirty="0">
                <a:latin typeface="Times" pitchFamily="2" charset="0"/>
                <a:ea typeface="Kaiti SC" panose="02010600040101010101" pitchFamily="2" charset="-122"/>
                <a:cs typeface="Times New Roman" panose="02020603050405020304" pitchFamily="18" charset="0"/>
                <a:sym typeface="Helvetica Neue"/>
              </a:rPr>
              <a:t>结团演化</a:t>
            </a:r>
            <a:endParaRPr lang="en" altLang="zh-CN" sz="2800" b="1" dirty="0">
              <a:latin typeface="Times" pitchFamily="2" charset="0"/>
              <a:ea typeface="Kaiti SC" panose="02010600040101010101" pitchFamily="2" charset="-122"/>
              <a:cs typeface="Times New Roman" panose="02020603050405020304" pitchFamily="18" charset="0"/>
              <a:sym typeface="Helvetica Neue"/>
            </a:endParaRPr>
          </a:p>
        </p:txBody>
      </p:sp>
      <p:cxnSp>
        <p:nvCxnSpPr>
          <p:cNvPr id="5" name="直线连接符 4">
            <a:extLst>
              <a:ext uri="{FF2B5EF4-FFF2-40B4-BE49-F238E27FC236}">
                <a16:creationId xmlns:a16="http://schemas.microsoft.com/office/drawing/2014/main" id="{B2E883D3-60E0-58C4-E2C5-D127963D8461}"/>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C0246ED9-7721-DD0D-28C3-837BA6481FC8}"/>
              </a:ext>
            </a:extLst>
          </p:cNvPr>
          <p:cNvPicPr>
            <a:picLocks noChangeAspect="1"/>
          </p:cNvPicPr>
          <p:nvPr/>
        </p:nvPicPr>
        <p:blipFill>
          <a:blip r:embed="rId2"/>
          <a:stretch>
            <a:fillRect/>
          </a:stretch>
        </p:blipFill>
        <p:spPr>
          <a:xfrm>
            <a:off x="4313679" y="2086150"/>
            <a:ext cx="3213555" cy="3444252"/>
          </a:xfrm>
          <a:prstGeom prst="rect">
            <a:avLst/>
          </a:prstGeom>
        </p:spPr>
      </p:pic>
      <p:pic>
        <p:nvPicPr>
          <p:cNvPr id="9" name="图片 8">
            <a:extLst>
              <a:ext uri="{FF2B5EF4-FFF2-40B4-BE49-F238E27FC236}">
                <a16:creationId xmlns:a16="http://schemas.microsoft.com/office/drawing/2014/main" id="{A2701C47-3646-C2A4-9DCE-037567D7ADC3}"/>
              </a:ext>
            </a:extLst>
          </p:cNvPr>
          <p:cNvPicPr>
            <a:picLocks noChangeAspect="1"/>
          </p:cNvPicPr>
          <p:nvPr/>
        </p:nvPicPr>
        <p:blipFill>
          <a:blip r:embed="rId3"/>
          <a:stretch>
            <a:fillRect/>
          </a:stretch>
        </p:blipFill>
        <p:spPr>
          <a:xfrm>
            <a:off x="7678825" y="2046246"/>
            <a:ext cx="4267752" cy="2939675"/>
          </a:xfrm>
          <a:prstGeom prst="rect">
            <a:avLst/>
          </a:prstGeom>
        </p:spPr>
      </p:pic>
      <p:pic>
        <p:nvPicPr>
          <p:cNvPr id="17" name="图片 16">
            <a:extLst>
              <a:ext uri="{FF2B5EF4-FFF2-40B4-BE49-F238E27FC236}">
                <a16:creationId xmlns:a16="http://schemas.microsoft.com/office/drawing/2014/main" id="{A15CEFEF-D1F3-9BAB-732B-B9A61FD198F6}"/>
              </a:ext>
            </a:extLst>
          </p:cNvPr>
          <p:cNvPicPr>
            <a:picLocks noChangeAspect="1"/>
          </p:cNvPicPr>
          <p:nvPr/>
        </p:nvPicPr>
        <p:blipFill>
          <a:blip r:embed="rId4"/>
          <a:stretch>
            <a:fillRect/>
          </a:stretch>
        </p:blipFill>
        <p:spPr>
          <a:xfrm>
            <a:off x="450738" y="2013595"/>
            <a:ext cx="3688192" cy="3503783"/>
          </a:xfrm>
          <a:prstGeom prst="rect">
            <a:avLst/>
          </a:prstGeom>
        </p:spPr>
      </p:pic>
      <p:sp>
        <p:nvSpPr>
          <p:cNvPr id="3" name="文本框 2">
            <a:extLst>
              <a:ext uri="{FF2B5EF4-FFF2-40B4-BE49-F238E27FC236}">
                <a16:creationId xmlns:a16="http://schemas.microsoft.com/office/drawing/2014/main" id="{6568CD43-820B-C884-E048-0188ACA4E246}"/>
              </a:ext>
            </a:extLst>
          </p:cNvPr>
          <p:cNvSpPr txBox="1"/>
          <p:nvPr/>
        </p:nvSpPr>
        <p:spPr>
          <a:xfrm>
            <a:off x="1576871" y="5661652"/>
            <a:ext cx="1633781" cy="369332"/>
          </a:xfrm>
          <a:prstGeom prst="rect">
            <a:avLst/>
          </a:prstGeom>
          <a:noFill/>
        </p:spPr>
        <p:txBody>
          <a:bodyPr wrap="none" rtlCol="0">
            <a:spAutoFit/>
          </a:bodyPr>
          <a:lstStyle/>
          <a:p>
            <a:r>
              <a:rPr lang="en-US" altLang="zh-CN" b="1" baseline="30000" dirty="0">
                <a:latin typeface="Times" pitchFamily="2" charset="0"/>
                <a:ea typeface="Kaiti SC" panose="02010600040101010101" pitchFamily="2" charset="-122"/>
                <a:cs typeface="Times New Roman" panose="02020603050405020304" pitchFamily="18" charset="0"/>
              </a:rPr>
              <a:t>17</a:t>
            </a:r>
            <a:r>
              <a:rPr lang="en-US" altLang="zh-CN" b="1" dirty="0">
                <a:latin typeface="Times" pitchFamily="2" charset="0"/>
                <a:ea typeface="Kaiti SC" panose="02010600040101010101" pitchFamily="2" charset="-122"/>
                <a:cs typeface="Times New Roman" panose="02020603050405020304" pitchFamily="18" charset="0"/>
              </a:rPr>
              <a:t>F</a:t>
            </a:r>
            <a:r>
              <a:rPr lang="zh-CN" altLang="en-US" b="1" dirty="0">
                <a:latin typeface="Times" pitchFamily="2" charset="0"/>
                <a:ea typeface="Kaiti SC" panose="02010600040101010101" pitchFamily="2" charset="-122"/>
                <a:cs typeface="Times New Roman" panose="02020603050405020304" pitchFamily="18" charset="0"/>
              </a:rPr>
              <a:t>低能区能谱</a:t>
            </a:r>
            <a:endParaRPr kumimoji="1" lang="zh-CN" altLang="en-US" dirty="0">
              <a:latin typeface="Times" pitchFamily="2" charset="0"/>
            </a:endParaRPr>
          </a:p>
        </p:txBody>
      </p:sp>
      <p:sp>
        <p:nvSpPr>
          <p:cNvPr id="6" name="文本框 5">
            <a:extLst>
              <a:ext uri="{FF2B5EF4-FFF2-40B4-BE49-F238E27FC236}">
                <a16:creationId xmlns:a16="http://schemas.microsoft.com/office/drawing/2014/main" id="{090D18FD-DE01-0AB9-4B20-A667ED02C12E}"/>
              </a:ext>
            </a:extLst>
          </p:cNvPr>
          <p:cNvSpPr txBox="1"/>
          <p:nvPr/>
        </p:nvSpPr>
        <p:spPr>
          <a:xfrm>
            <a:off x="5086749" y="5665190"/>
            <a:ext cx="1710725" cy="369332"/>
          </a:xfrm>
          <a:prstGeom prst="rect">
            <a:avLst/>
          </a:prstGeom>
          <a:noFill/>
        </p:spPr>
        <p:txBody>
          <a:bodyPr wrap="none" rtlCol="0">
            <a:spAutoFit/>
          </a:bodyPr>
          <a:lstStyle/>
          <a:p>
            <a:r>
              <a:rPr lang="en-US" altLang="zh-CN" b="1" baseline="30000" dirty="0">
                <a:latin typeface="Times" pitchFamily="2" charset="0"/>
                <a:ea typeface="Kaiti SC" panose="02010600040101010101" pitchFamily="2" charset="-122"/>
                <a:cs typeface="Times New Roman" panose="02020603050405020304" pitchFamily="18" charset="0"/>
              </a:rPr>
              <a:t>17</a:t>
            </a:r>
            <a:r>
              <a:rPr lang="en-US" altLang="zh-CN" b="1" dirty="0">
                <a:latin typeface="Times" pitchFamily="2" charset="0"/>
                <a:ea typeface="Kaiti SC" panose="02010600040101010101" pitchFamily="2" charset="-122"/>
                <a:cs typeface="Times New Roman" panose="02020603050405020304" pitchFamily="18" charset="0"/>
              </a:rPr>
              <a:t>F</a:t>
            </a:r>
            <a:r>
              <a:rPr lang="zh-CN" altLang="en-US" b="1" dirty="0">
                <a:latin typeface="Times" pitchFamily="2" charset="0"/>
                <a:ea typeface="Kaiti SC" panose="02010600040101010101" pitchFamily="2" charset="-122"/>
                <a:cs typeface="Times New Roman" panose="02020603050405020304" pitchFamily="18" charset="0"/>
                <a:sym typeface="Helvetica Neue"/>
              </a:rPr>
              <a:t>壳</a:t>
            </a:r>
            <a:r>
              <a:rPr lang="en-US" altLang="zh-CN" b="1" dirty="0">
                <a:latin typeface="Times" pitchFamily="2" charset="0"/>
                <a:ea typeface="Kaiti SC" panose="02010600040101010101" pitchFamily="2" charset="-122"/>
                <a:cs typeface="Times New Roman" panose="02020603050405020304" pitchFamily="18" charset="0"/>
                <a:sym typeface="Helvetica Neue"/>
              </a:rPr>
              <a:t>-</a:t>
            </a:r>
            <a:r>
              <a:rPr lang="zh-CN" altLang="en-US" b="1" dirty="0">
                <a:latin typeface="Times" pitchFamily="2" charset="0"/>
                <a:ea typeface="Kaiti SC" panose="02010600040101010101" pitchFamily="2" charset="-122"/>
                <a:cs typeface="Times New Roman" panose="02020603050405020304" pitchFamily="18" charset="0"/>
                <a:sym typeface="Helvetica Neue"/>
              </a:rPr>
              <a:t>结团</a:t>
            </a:r>
            <a:r>
              <a:rPr lang="zh-CN" altLang="en-US" sz="1800" b="1" dirty="0">
                <a:latin typeface="Times" pitchFamily="2" charset="0"/>
                <a:ea typeface="Kaiti SC" panose="02010600040101010101" pitchFamily="2" charset="-122"/>
                <a:cs typeface="Times New Roman" panose="02020603050405020304" pitchFamily="18" charset="0"/>
                <a:sym typeface="Helvetica Neue"/>
              </a:rPr>
              <a:t>演化</a:t>
            </a:r>
            <a:endParaRPr kumimoji="1" lang="zh-CN" altLang="en-US" dirty="0">
              <a:latin typeface="Times" pitchFamily="2" charset="0"/>
            </a:endParaRPr>
          </a:p>
        </p:txBody>
      </p:sp>
      <p:sp>
        <p:nvSpPr>
          <p:cNvPr id="8" name="文本框 7">
            <a:extLst>
              <a:ext uri="{FF2B5EF4-FFF2-40B4-BE49-F238E27FC236}">
                <a16:creationId xmlns:a16="http://schemas.microsoft.com/office/drawing/2014/main" id="{639A952C-BC41-277C-D701-AD53545B58FD}"/>
              </a:ext>
            </a:extLst>
          </p:cNvPr>
          <p:cNvSpPr txBox="1"/>
          <p:nvPr/>
        </p:nvSpPr>
        <p:spPr>
          <a:xfrm>
            <a:off x="9225737" y="5657098"/>
            <a:ext cx="1864613" cy="369332"/>
          </a:xfrm>
          <a:prstGeom prst="rect">
            <a:avLst/>
          </a:prstGeom>
          <a:noFill/>
        </p:spPr>
        <p:txBody>
          <a:bodyPr wrap="none" rtlCol="0">
            <a:spAutoFit/>
          </a:bodyPr>
          <a:lstStyle/>
          <a:p>
            <a:r>
              <a:rPr lang="en-US" altLang="zh-CN" b="1" baseline="30000" dirty="0">
                <a:latin typeface="Times" pitchFamily="2" charset="0"/>
                <a:ea typeface="Kaiti SC" panose="02010600040101010101" pitchFamily="2" charset="-122"/>
                <a:cs typeface="Times New Roman" panose="02020603050405020304" pitchFamily="18" charset="0"/>
              </a:rPr>
              <a:t>17</a:t>
            </a:r>
            <a:r>
              <a:rPr lang="en-US" altLang="zh-CN" b="1" dirty="0">
                <a:latin typeface="Times" pitchFamily="2" charset="0"/>
                <a:ea typeface="Kaiti SC" panose="02010600040101010101" pitchFamily="2" charset="-122"/>
                <a:cs typeface="Times New Roman" panose="02020603050405020304" pitchFamily="18" charset="0"/>
              </a:rPr>
              <a:t>F</a:t>
            </a:r>
            <a:r>
              <a:rPr lang="zh-CN" altLang="en-US" b="1" dirty="0">
                <a:latin typeface="Times" pitchFamily="2" charset="0"/>
                <a:ea typeface="Kaiti SC" panose="02010600040101010101" pitchFamily="2" charset="-122"/>
                <a:cs typeface="Times New Roman" panose="02020603050405020304" pitchFamily="18" charset="0"/>
              </a:rPr>
              <a:t>部分衰变宽度</a:t>
            </a:r>
            <a:endParaRPr kumimoji="1" lang="zh-CN" altLang="en-US" dirty="0">
              <a:latin typeface="Times" pitchFamily="2" charset="0"/>
            </a:endParaRPr>
          </a:p>
        </p:txBody>
      </p:sp>
      <p:sp>
        <p:nvSpPr>
          <p:cNvPr id="12" name="文本框 11">
            <a:extLst>
              <a:ext uri="{FF2B5EF4-FFF2-40B4-BE49-F238E27FC236}">
                <a16:creationId xmlns:a16="http://schemas.microsoft.com/office/drawing/2014/main" id="{CCB7B350-B903-E986-DF38-0FA9EA88AF92}"/>
              </a:ext>
            </a:extLst>
          </p:cNvPr>
          <p:cNvSpPr txBox="1"/>
          <p:nvPr/>
        </p:nvSpPr>
        <p:spPr>
          <a:xfrm>
            <a:off x="8030753" y="2623014"/>
            <a:ext cx="902811" cy="307777"/>
          </a:xfrm>
          <a:prstGeom prst="rect">
            <a:avLst/>
          </a:prstGeom>
          <a:noFill/>
        </p:spPr>
        <p:txBody>
          <a:bodyPr wrap="none" rtlCol="0">
            <a:spAutoFit/>
          </a:bodyPr>
          <a:lstStyle/>
          <a:p>
            <a:r>
              <a:rPr kumimoji="1" lang="zh-CN" altLang="en-US" sz="1400" b="1" dirty="0">
                <a:solidFill>
                  <a:srgbClr val="1E88D4"/>
                </a:solidFill>
                <a:latin typeface="Times" pitchFamily="2" charset="0"/>
              </a:rPr>
              <a:t>质子发射</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AD8395BD-452B-D88B-70A7-70BBF0785954}"/>
                  </a:ext>
                </a:extLst>
              </p:cNvPr>
              <p:cNvSpPr txBox="1"/>
              <p:nvPr/>
            </p:nvSpPr>
            <p:spPr>
              <a:xfrm>
                <a:off x="8482159" y="3541465"/>
                <a:ext cx="663964" cy="307777"/>
              </a:xfrm>
              <a:prstGeom prst="rect">
                <a:avLst/>
              </a:prstGeom>
              <a:noFill/>
            </p:spPr>
            <p:txBody>
              <a:bodyPr wrap="none" rtlCol="0">
                <a:spAutoFit/>
              </a:bodyPr>
              <a:lstStyle/>
              <a:p>
                <a14:m>
                  <m:oMath xmlns:m="http://schemas.openxmlformats.org/officeDocument/2006/math">
                    <m:r>
                      <a:rPr kumimoji="1" lang="zh-CN" altLang="en-US" sz="1400" b="1" i="1" smtClean="0">
                        <a:solidFill>
                          <a:srgbClr val="C00000"/>
                        </a:solidFill>
                        <a:latin typeface="Cambria Math" panose="02040503050406030204" pitchFamily="18" charset="0"/>
                      </a:rPr>
                      <m:t>𝜶</m:t>
                    </m:r>
                  </m:oMath>
                </a14:m>
                <a:r>
                  <a:rPr kumimoji="1" lang="zh-CN" altLang="en-US" sz="1400" b="1" dirty="0">
                    <a:solidFill>
                      <a:srgbClr val="C00000"/>
                    </a:solidFill>
                    <a:latin typeface="Times" pitchFamily="2" charset="0"/>
                  </a:rPr>
                  <a:t>衰变</a:t>
                </a:r>
              </a:p>
            </p:txBody>
          </p:sp>
        </mc:Choice>
        <mc:Fallback xmlns="">
          <p:sp>
            <p:nvSpPr>
              <p:cNvPr id="13" name="文本框 12">
                <a:extLst>
                  <a:ext uri="{FF2B5EF4-FFF2-40B4-BE49-F238E27FC236}">
                    <a16:creationId xmlns:a16="http://schemas.microsoft.com/office/drawing/2014/main" id="{AD8395BD-452B-D88B-70A7-70BBF0785954}"/>
                  </a:ext>
                </a:extLst>
              </p:cNvPr>
              <p:cNvSpPr txBox="1">
                <a:spLocks noRot="1" noChangeAspect="1" noMove="1" noResize="1" noEditPoints="1" noAdjustHandles="1" noChangeArrowheads="1" noChangeShapeType="1" noTextEdit="1"/>
              </p:cNvSpPr>
              <p:nvPr/>
            </p:nvSpPr>
            <p:spPr>
              <a:xfrm>
                <a:off x="8482159" y="3541465"/>
                <a:ext cx="663964" cy="307777"/>
              </a:xfrm>
              <a:prstGeom prst="rect">
                <a:avLst/>
              </a:prstGeom>
              <a:blipFill>
                <a:blip r:embed="rId5"/>
                <a:stretch>
                  <a:fillRect t="-4000" r="-3774" b="-24000"/>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A00CF2F5-D80C-6F9B-2014-8688E66E86BB}"/>
              </a:ext>
            </a:extLst>
          </p:cNvPr>
          <p:cNvSpPr txBox="1"/>
          <p:nvPr/>
        </p:nvSpPr>
        <p:spPr>
          <a:xfrm>
            <a:off x="9130769" y="4928237"/>
            <a:ext cx="1121263" cy="646331"/>
          </a:xfrm>
          <a:prstGeom prst="rect">
            <a:avLst/>
          </a:prstGeom>
          <a:noFill/>
        </p:spPr>
        <p:txBody>
          <a:bodyPr wrap="square" rtlCol="0">
            <a:spAutoFit/>
          </a:bodyPr>
          <a:lstStyle/>
          <a:p>
            <a:pPr algn="ctr"/>
            <a:r>
              <a:rPr kumimoji="1" lang="zh-CN" altLang="en-US" dirty="0">
                <a:solidFill>
                  <a:srgbClr val="C00000"/>
                </a:solidFill>
                <a:latin typeface="KaiTi" panose="02010609060101010101" pitchFamily="49" charset="-122"/>
                <a:ea typeface="KaiTi" panose="02010609060101010101" pitchFamily="49" charset="-122"/>
              </a:rPr>
              <a:t>近物所</a:t>
            </a:r>
            <a:endParaRPr kumimoji="1" lang="en-US" altLang="zh-CN" dirty="0">
              <a:solidFill>
                <a:srgbClr val="C00000"/>
              </a:solidFill>
              <a:latin typeface="KaiTi" panose="02010609060101010101" pitchFamily="49" charset="-122"/>
              <a:ea typeface="KaiTi" panose="02010609060101010101" pitchFamily="49" charset="-122"/>
            </a:endParaRPr>
          </a:p>
          <a:p>
            <a:pPr algn="ctr"/>
            <a:r>
              <a:rPr kumimoji="1" lang="zh-CN" altLang="en-US" dirty="0">
                <a:solidFill>
                  <a:srgbClr val="C00000"/>
                </a:solidFill>
                <a:latin typeface="KaiTi" panose="02010609060101010101" pitchFamily="49" charset="-122"/>
                <a:ea typeface="KaiTi" panose="02010609060101010101" pitchFamily="49" charset="-122"/>
              </a:rPr>
              <a:t>实验结果</a:t>
            </a:r>
          </a:p>
        </p:txBody>
      </p:sp>
      <p:sp>
        <p:nvSpPr>
          <p:cNvPr id="20" name="文本框 19">
            <a:extLst>
              <a:ext uri="{FF2B5EF4-FFF2-40B4-BE49-F238E27FC236}">
                <a16:creationId xmlns:a16="http://schemas.microsoft.com/office/drawing/2014/main" id="{907CB300-4C84-2614-6DC5-63A7098F8F39}"/>
              </a:ext>
            </a:extLst>
          </p:cNvPr>
          <p:cNvSpPr txBox="1"/>
          <p:nvPr/>
        </p:nvSpPr>
        <p:spPr>
          <a:xfrm>
            <a:off x="10252032" y="4928237"/>
            <a:ext cx="1337664" cy="646331"/>
          </a:xfrm>
          <a:prstGeom prst="rect">
            <a:avLst/>
          </a:prstGeom>
          <a:noFill/>
        </p:spPr>
        <p:txBody>
          <a:bodyPr wrap="square" rtlCol="0">
            <a:spAutoFit/>
          </a:bodyPr>
          <a:lstStyle/>
          <a:p>
            <a:pPr algn="ctr"/>
            <a:r>
              <a:rPr kumimoji="1" lang="zh-CN" altLang="en-US" dirty="0">
                <a:solidFill>
                  <a:srgbClr val="C00000"/>
                </a:solidFill>
                <a:latin typeface="Times" pitchFamily="2" charset="0"/>
                <a:ea typeface="KaiTi" panose="02010609060101010101" pitchFamily="49" charset="-122"/>
              </a:rPr>
              <a:t>南航</a:t>
            </a:r>
            <a:r>
              <a:rPr kumimoji="1" lang="en-US" altLang="zh-CN" dirty="0">
                <a:solidFill>
                  <a:srgbClr val="C00000"/>
                </a:solidFill>
                <a:latin typeface="Times" pitchFamily="2" charset="0"/>
                <a:ea typeface="KaiTi" panose="02010609060101010101" pitchFamily="49" charset="-122"/>
              </a:rPr>
              <a:t>AI</a:t>
            </a:r>
          </a:p>
          <a:p>
            <a:pPr algn="ctr"/>
            <a:r>
              <a:rPr kumimoji="1" lang="zh-CN" altLang="en-US" dirty="0">
                <a:solidFill>
                  <a:srgbClr val="C00000"/>
                </a:solidFill>
                <a:latin typeface="Times" pitchFamily="2" charset="0"/>
                <a:ea typeface="KaiTi" panose="02010609060101010101" pitchFamily="49" charset="-122"/>
              </a:rPr>
              <a:t>理论预测</a:t>
            </a:r>
          </a:p>
        </p:txBody>
      </p:sp>
      <p:sp>
        <p:nvSpPr>
          <p:cNvPr id="21" name="文本框 20">
            <a:extLst>
              <a:ext uri="{FF2B5EF4-FFF2-40B4-BE49-F238E27FC236}">
                <a16:creationId xmlns:a16="http://schemas.microsoft.com/office/drawing/2014/main" id="{946A23EA-9D4B-C27C-1E40-631F31E400A1}"/>
              </a:ext>
            </a:extLst>
          </p:cNvPr>
          <p:cNvSpPr txBox="1"/>
          <p:nvPr/>
        </p:nvSpPr>
        <p:spPr>
          <a:xfrm>
            <a:off x="450738" y="892396"/>
            <a:ext cx="11281717" cy="861903"/>
          </a:xfrm>
          <a:prstGeom prst="rect">
            <a:avLst/>
          </a:prstGeom>
          <a:noFill/>
        </p:spPr>
        <p:txBody>
          <a:bodyPr wrap="square" rtlCol="0">
            <a:spAutoFit/>
          </a:bodyPr>
          <a:lstStyle/>
          <a:p>
            <a:pPr>
              <a:lnSpc>
                <a:spcPct val="130000"/>
              </a:lnSpc>
            </a:pPr>
            <a:r>
              <a:rPr kumimoji="1" lang="zh-CN" altLang="en-US" sz="2000" dirty="0">
                <a:latin typeface="Times" pitchFamily="2" charset="0"/>
                <a:ea typeface="KaiTi" panose="02010609060101010101" pitchFamily="49" charset="-122"/>
              </a:rPr>
              <a:t>        在更为复杂的原子核系统中，耦合控制神经网络和哈密顿生成网络双智能体，研究</a:t>
            </a:r>
            <a:r>
              <a:rPr kumimoji="1" lang="en-US" altLang="zh-CN" sz="2000" baseline="30000" dirty="0">
                <a:latin typeface="Times" pitchFamily="2" charset="0"/>
                <a:ea typeface="KaiTi" panose="02010609060101010101" pitchFamily="49" charset="-122"/>
              </a:rPr>
              <a:t>17</a:t>
            </a:r>
            <a:r>
              <a:rPr kumimoji="1" lang="en-US" altLang="zh-CN" sz="2000" dirty="0">
                <a:latin typeface="Times" pitchFamily="2" charset="0"/>
                <a:ea typeface="KaiTi" panose="02010609060101010101" pitchFamily="49" charset="-122"/>
              </a:rPr>
              <a:t>F</a:t>
            </a:r>
            <a:r>
              <a:rPr kumimoji="1" lang="zh-CN" altLang="en-US" sz="2000" dirty="0">
                <a:latin typeface="Times" pitchFamily="2" charset="0"/>
                <a:ea typeface="KaiTi" panose="02010609060101010101" pitchFamily="49" charset="-122"/>
              </a:rPr>
              <a:t>核壳</a:t>
            </a:r>
            <a:r>
              <a:rPr kumimoji="1" lang="en-US" altLang="zh-CN" sz="2000" dirty="0">
                <a:latin typeface="Times" pitchFamily="2" charset="0"/>
                <a:ea typeface="KaiTi" panose="02010609060101010101" pitchFamily="49" charset="-122"/>
              </a:rPr>
              <a:t>-</a:t>
            </a:r>
            <a:r>
              <a:rPr kumimoji="1" lang="zh-CN" altLang="en-US" sz="2000" dirty="0">
                <a:latin typeface="Times" pitchFamily="2" charset="0"/>
                <a:ea typeface="KaiTi" panose="02010609060101010101" pitchFamily="49" charset="-122"/>
              </a:rPr>
              <a:t>结团演化性质，理论结果与近代物理研究所徐新星教授团队实验结果高度吻合。</a:t>
            </a:r>
            <a:endParaRPr kumimoji="1" lang="en-US" altLang="zh-CN" sz="2000" dirty="0">
              <a:latin typeface="Times" pitchFamily="2" charset="0"/>
              <a:ea typeface="KaiTi" panose="02010609060101010101" pitchFamily="49" charset="-122"/>
            </a:endParaRPr>
          </a:p>
        </p:txBody>
      </p:sp>
    </p:spTree>
    <p:extLst>
      <p:ext uri="{BB962C8B-B14F-4D97-AF65-F5344CB8AC3E}">
        <p14:creationId xmlns:p14="http://schemas.microsoft.com/office/powerpoint/2010/main" val="1756448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32A4FC-1E1A-C571-ED8C-8E35F31539E9}"/>
              </a:ext>
            </a:extLst>
          </p:cNvPr>
          <p:cNvSpPr txBox="1"/>
          <p:nvPr/>
        </p:nvSpPr>
        <p:spPr>
          <a:xfrm>
            <a:off x="282593" y="77813"/>
            <a:ext cx="9619941" cy="523220"/>
          </a:xfrm>
          <a:prstGeom prst="rect">
            <a:avLst/>
          </a:prstGeom>
          <a:noFill/>
        </p:spPr>
        <p:txBody>
          <a:bodyPr wrap="none" rtlCol="0">
            <a:spAutoFit/>
          </a:bodyPr>
          <a:lstStyle/>
          <a:p>
            <a:r>
              <a:rPr lang="zh-CN" altLang="en-US" sz="2800" b="1" dirty="0">
                <a:latin typeface="Times" pitchFamily="2" charset="0"/>
                <a:ea typeface="Kaiti SC" panose="02010600040101010101" pitchFamily="2" charset="-122"/>
                <a:cs typeface="Times New Roman" panose="02020603050405020304" pitchFamily="18" charset="0"/>
                <a:sym typeface="Helvetica Neue"/>
              </a:rPr>
              <a:t>总结</a:t>
            </a:r>
            <a:r>
              <a:rPr lang="en-US" altLang="zh-CN" sz="2800" b="1" dirty="0">
                <a:latin typeface="Kaiti SC" panose="02010600040101010101" pitchFamily="2" charset="-122"/>
                <a:ea typeface="Kaiti SC" panose="02010600040101010101" pitchFamily="2" charset="-122"/>
                <a:cs typeface="Times New Roman" panose="02020603050405020304" pitchFamily="18" charset="0"/>
                <a:sym typeface="KaiTi"/>
              </a:rPr>
              <a:t>——</a:t>
            </a:r>
            <a:r>
              <a:rPr lang="zh-CN" altLang="en-US" sz="2800" b="1" dirty="0">
                <a:latin typeface="Times" pitchFamily="2" charset="0"/>
                <a:ea typeface="Kaiti SC" panose="02010600040101010101" pitchFamily="2" charset="-122"/>
                <a:cs typeface="Times New Roman" panose="02020603050405020304" pitchFamily="18" charset="0"/>
              </a:rPr>
              <a:t>构建从“理论</a:t>
            </a:r>
            <a:r>
              <a:rPr lang="en-US" altLang="zh-CN" sz="2800" b="1" dirty="0">
                <a:latin typeface="Times" pitchFamily="2" charset="0"/>
                <a:ea typeface="Kaiti SC" panose="02010600040101010101" pitchFamily="2" charset="-122"/>
                <a:cs typeface="Times New Roman" panose="02020603050405020304" pitchFamily="18" charset="0"/>
              </a:rPr>
              <a:t>-</a:t>
            </a:r>
            <a:r>
              <a:rPr lang="zh-CN" altLang="en-US" sz="2800" b="1" dirty="0">
                <a:latin typeface="Times" pitchFamily="2" charset="0"/>
                <a:ea typeface="Kaiti SC" panose="02010600040101010101" pitchFamily="2" charset="-122"/>
                <a:cs typeface="Times New Roman" panose="02020603050405020304" pitchFamily="18" charset="0"/>
              </a:rPr>
              <a:t>数据</a:t>
            </a:r>
            <a:r>
              <a:rPr lang="en-US" altLang="zh-CN" sz="2800" b="1" dirty="0">
                <a:latin typeface="Times" pitchFamily="2" charset="0"/>
                <a:ea typeface="Kaiti SC" panose="02010600040101010101" pitchFamily="2" charset="-122"/>
                <a:cs typeface="Times New Roman" panose="02020603050405020304" pitchFamily="18" charset="0"/>
              </a:rPr>
              <a:t>-</a:t>
            </a:r>
            <a:r>
              <a:rPr lang="zh-CN" altLang="en-US" sz="2800" b="1" dirty="0">
                <a:latin typeface="Times" pitchFamily="2" charset="0"/>
                <a:ea typeface="Kaiti SC" panose="02010600040101010101" pitchFamily="2" charset="-122"/>
                <a:cs typeface="Times New Roman" panose="02020603050405020304" pitchFamily="18" charset="0"/>
              </a:rPr>
              <a:t>智能”到“物理图像”的研究范式</a:t>
            </a:r>
            <a:endParaRPr lang="en" altLang="zh-CN" sz="2800" b="1" dirty="0">
              <a:latin typeface="Times" pitchFamily="2" charset="0"/>
              <a:ea typeface="Kaiti SC" panose="02010600040101010101" pitchFamily="2" charset="-122"/>
              <a:cs typeface="Times New Roman" panose="02020603050405020304" pitchFamily="18" charset="0"/>
              <a:sym typeface="Helvetica Neue"/>
            </a:endParaRPr>
          </a:p>
        </p:txBody>
      </p:sp>
      <p:cxnSp>
        <p:nvCxnSpPr>
          <p:cNvPr id="5" name="直线连接符 4">
            <a:extLst>
              <a:ext uri="{FF2B5EF4-FFF2-40B4-BE49-F238E27FC236}">
                <a16:creationId xmlns:a16="http://schemas.microsoft.com/office/drawing/2014/main" id="{ABC07022-E02A-DDA5-4DD0-CAA84D08F664}"/>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9E663EA4-8633-2312-B168-A19740F86442}"/>
              </a:ext>
            </a:extLst>
          </p:cNvPr>
          <p:cNvPicPr>
            <a:picLocks noChangeAspect="1"/>
          </p:cNvPicPr>
          <p:nvPr/>
        </p:nvPicPr>
        <p:blipFill>
          <a:blip r:embed="rId3"/>
          <a:stretch>
            <a:fillRect/>
          </a:stretch>
        </p:blipFill>
        <p:spPr>
          <a:xfrm>
            <a:off x="10328456" y="1407146"/>
            <a:ext cx="1672249" cy="1792297"/>
          </a:xfrm>
          <a:prstGeom prst="rect">
            <a:avLst/>
          </a:prstGeom>
        </p:spPr>
      </p:pic>
      <p:pic>
        <p:nvPicPr>
          <p:cNvPr id="6" name="图片 5">
            <a:extLst>
              <a:ext uri="{FF2B5EF4-FFF2-40B4-BE49-F238E27FC236}">
                <a16:creationId xmlns:a16="http://schemas.microsoft.com/office/drawing/2014/main" id="{B0AD20DD-D1DB-A769-1BE8-52F66ADA3601}"/>
              </a:ext>
            </a:extLst>
          </p:cNvPr>
          <p:cNvPicPr>
            <a:picLocks noChangeAspect="1"/>
          </p:cNvPicPr>
          <p:nvPr/>
        </p:nvPicPr>
        <p:blipFill>
          <a:blip r:embed="rId4"/>
          <a:stretch>
            <a:fillRect/>
          </a:stretch>
        </p:blipFill>
        <p:spPr>
          <a:xfrm>
            <a:off x="8316891" y="1445132"/>
            <a:ext cx="2080132" cy="1755357"/>
          </a:xfrm>
          <a:prstGeom prst="rect">
            <a:avLst/>
          </a:prstGeom>
        </p:spPr>
      </p:pic>
      <p:pic>
        <p:nvPicPr>
          <p:cNvPr id="7" name="图片 6">
            <a:extLst>
              <a:ext uri="{FF2B5EF4-FFF2-40B4-BE49-F238E27FC236}">
                <a16:creationId xmlns:a16="http://schemas.microsoft.com/office/drawing/2014/main" id="{A4FDDBAB-8283-807C-D09C-55EF95F47C00}"/>
              </a:ext>
            </a:extLst>
          </p:cNvPr>
          <p:cNvPicPr>
            <a:picLocks noChangeAspect="1"/>
          </p:cNvPicPr>
          <p:nvPr/>
        </p:nvPicPr>
        <p:blipFill>
          <a:blip r:embed="rId5"/>
          <a:stretch>
            <a:fillRect/>
          </a:stretch>
        </p:blipFill>
        <p:spPr>
          <a:xfrm>
            <a:off x="6237459" y="1417370"/>
            <a:ext cx="2149530" cy="1689965"/>
          </a:xfrm>
          <a:prstGeom prst="rect">
            <a:avLst/>
          </a:prstGeom>
        </p:spPr>
      </p:pic>
      <p:sp>
        <p:nvSpPr>
          <p:cNvPr id="13" name="文本框 12">
            <a:extLst>
              <a:ext uri="{FF2B5EF4-FFF2-40B4-BE49-F238E27FC236}">
                <a16:creationId xmlns:a16="http://schemas.microsoft.com/office/drawing/2014/main" id="{6A8ADB60-E2E5-EAD0-5D72-E448816BD2A9}"/>
              </a:ext>
            </a:extLst>
          </p:cNvPr>
          <p:cNvSpPr txBox="1"/>
          <p:nvPr/>
        </p:nvSpPr>
        <p:spPr>
          <a:xfrm>
            <a:off x="6325671" y="1001618"/>
            <a:ext cx="1441420" cy="461665"/>
          </a:xfrm>
          <a:prstGeom prst="rect">
            <a:avLst/>
          </a:prstGeom>
          <a:noFill/>
        </p:spPr>
        <p:txBody>
          <a:bodyPr wrap="none" rtlCol="0">
            <a:spAutoFit/>
          </a:bodyPr>
          <a:lstStyle/>
          <a:p>
            <a:r>
              <a:rPr kumimoji="1" lang="zh-CN" altLang="en-US" sz="2400" b="1" dirty="0">
                <a:solidFill>
                  <a:srgbClr val="00B050"/>
                </a:solidFill>
                <a:latin typeface="Times" pitchFamily="2" charset="0"/>
                <a:ea typeface="KaiTi" panose="02010609060101010101" pitchFamily="49" charset="-122"/>
              </a:rPr>
              <a:t>物理图像</a:t>
            </a:r>
          </a:p>
        </p:txBody>
      </p:sp>
      <p:sp>
        <p:nvSpPr>
          <p:cNvPr id="15" name="矩形 14">
            <a:extLst>
              <a:ext uri="{FF2B5EF4-FFF2-40B4-BE49-F238E27FC236}">
                <a16:creationId xmlns:a16="http://schemas.microsoft.com/office/drawing/2014/main" id="{3FC18F12-B72D-6DD0-303E-71FE10C93E8D}"/>
              </a:ext>
            </a:extLst>
          </p:cNvPr>
          <p:cNvSpPr/>
          <p:nvPr/>
        </p:nvSpPr>
        <p:spPr>
          <a:xfrm>
            <a:off x="-117987" y="6101866"/>
            <a:ext cx="12556476" cy="59163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6" name="文本框 15">
            <a:extLst>
              <a:ext uri="{FF2B5EF4-FFF2-40B4-BE49-F238E27FC236}">
                <a16:creationId xmlns:a16="http://schemas.microsoft.com/office/drawing/2014/main" id="{3039F8C1-62A2-8C78-1E97-55F6310DF19C}"/>
              </a:ext>
            </a:extLst>
          </p:cNvPr>
          <p:cNvSpPr txBox="1"/>
          <p:nvPr/>
        </p:nvSpPr>
        <p:spPr>
          <a:xfrm>
            <a:off x="1236265" y="6128525"/>
            <a:ext cx="10861821" cy="504369"/>
          </a:xfrm>
          <a:prstGeom prst="rect">
            <a:avLst/>
          </a:prstGeom>
          <a:noFill/>
        </p:spPr>
        <p:txBody>
          <a:bodyPr wrap="square" rtlCol="0">
            <a:spAutoFit/>
          </a:bodyPr>
          <a:lstStyle/>
          <a:p>
            <a:pPr>
              <a:lnSpc>
                <a:spcPct val="130000"/>
              </a:lnSpc>
            </a:pPr>
            <a:r>
              <a:rPr kumimoji="1" lang="zh-CN" altLang="en-US" sz="2400" b="1" dirty="0">
                <a:solidFill>
                  <a:srgbClr val="C00000"/>
                </a:solidFill>
                <a:latin typeface="KaiTi" panose="02010609060101010101" pitchFamily="49" charset="-122"/>
                <a:ea typeface="KaiTi" panose="02010609060101010101" pitchFamily="49" charset="-122"/>
              </a:rPr>
              <a:t>人工智能方法可为探索复杂原子核系统量子物质新形态提供技术支撑</a:t>
            </a:r>
            <a:endParaRPr kumimoji="1" lang="en-US" altLang="zh-CN" sz="2400" b="1" dirty="0">
              <a:solidFill>
                <a:srgbClr val="C00000"/>
              </a:solidFill>
              <a:latin typeface="KaiTi" panose="02010609060101010101" pitchFamily="49" charset="-122"/>
              <a:ea typeface="KaiTi" panose="02010609060101010101" pitchFamily="49" charset="-122"/>
            </a:endParaRPr>
          </a:p>
        </p:txBody>
      </p:sp>
      <p:sp>
        <p:nvSpPr>
          <p:cNvPr id="18" name="矩形 17">
            <a:extLst>
              <a:ext uri="{FF2B5EF4-FFF2-40B4-BE49-F238E27FC236}">
                <a16:creationId xmlns:a16="http://schemas.microsoft.com/office/drawing/2014/main" id="{C6414C33-A7D9-95BB-89E1-1EF81E91D44A}"/>
              </a:ext>
            </a:extLst>
          </p:cNvPr>
          <p:cNvSpPr/>
          <p:nvPr/>
        </p:nvSpPr>
        <p:spPr>
          <a:xfrm>
            <a:off x="6133684" y="922877"/>
            <a:ext cx="5936972" cy="2278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noFill/>
            </a:endParaRPr>
          </a:p>
        </p:txBody>
      </p:sp>
      <p:sp>
        <p:nvSpPr>
          <p:cNvPr id="27" name="文本框 26">
            <a:extLst>
              <a:ext uri="{FF2B5EF4-FFF2-40B4-BE49-F238E27FC236}">
                <a16:creationId xmlns:a16="http://schemas.microsoft.com/office/drawing/2014/main" id="{B1E05AA1-A06F-9447-15A5-FCF062FC325C}"/>
              </a:ext>
            </a:extLst>
          </p:cNvPr>
          <p:cNvSpPr txBox="1"/>
          <p:nvPr/>
        </p:nvSpPr>
        <p:spPr>
          <a:xfrm>
            <a:off x="6667181" y="3605002"/>
            <a:ext cx="1441420" cy="461665"/>
          </a:xfrm>
          <a:prstGeom prst="rect">
            <a:avLst/>
          </a:prstGeom>
          <a:noFill/>
        </p:spPr>
        <p:txBody>
          <a:bodyPr wrap="none" rtlCol="0">
            <a:spAutoFit/>
          </a:bodyPr>
          <a:lstStyle/>
          <a:p>
            <a:r>
              <a:rPr kumimoji="1" lang="zh-CN" altLang="en-US" sz="2400" b="1" dirty="0">
                <a:solidFill>
                  <a:schemeClr val="accent4">
                    <a:lumMod val="75000"/>
                  </a:schemeClr>
                </a:solidFill>
                <a:latin typeface="Times" pitchFamily="2" charset="0"/>
                <a:ea typeface="KaiTi" panose="02010609060101010101" pitchFamily="49" charset="-122"/>
              </a:rPr>
              <a:t>实验数据</a:t>
            </a:r>
          </a:p>
        </p:txBody>
      </p:sp>
      <p:sp>
        <p:nvSpPr>
          <p:cNvPr id="28" name="矩形 27">
            <a:extLst>
              <a:ext uri="{FF2B5EF4-FFF2-40B4-BE49-F238E27FC236}">
                <a16:creationId xmlns:a16="http://schemas.microsoft.com/office/drawing/2014/main" id="{8541B384-47EE-C5C2-9127-3251F23931D6}"/>
              </a:ext>
            </a:extLst>
          </p:cNvPr>
          <p:cNvSpPr/>
          <p:nvPr/>
        </p:nvSpPr>
        <p:spPr>
          <a:xfrm>
            <a:off x="6133684" y="3502225"/>
            <a:ext cx="5914945" cy="2278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noFill/>
            </a:endParaRPr>
          </a:p>
        </p:txBody>
      </p:sp>
      <p:sp>
        <p:nvSpPr>
          <p:cNvPr id="30" name="文本框 29">
            <a:extLst>
              <a:ext uri="{FF2B5EF4-FFF2-40B4-BE49-F238E27FC236}">
                <a16:creationId xmlns:a16="http://schemas.microsoft.com/office/drawing/2014/main" id="{A884BD0F-15EE-D864-94A6-BC104C9A84E6}"/>
              </a:ext>
            </a:extLst>
          </p:cNvPr>
          <p:cNvSpPr txBox="1"/>
          <p:nvPr/>
        </p:nvSpPr>
        <p:spPr>
          <a:xfrm>
            <a:off x="6408335" y="5328053"/>
            <a:ext cx="2820993" cy="369332"/>
          </a:xfrm>
          <a:prstGeom prst="rect">
            <a:avLst/>
          </a:prstGeom>
          <a:noFill/>
        </p:spPr>
        <p:txBody>
          <a:bodyPr wrap="square">
            <a:spAutoFit/>
          </a:bodyPr>
          <a:lstStyle/>
          <a:p>
            <a:pPr algn="ctr"/>
            <a:r>
              <a:rPr lang="zh-CN" altLang="en-US" sz="1800" dirty="0">
                <a:solidFill>
                  <a:srgbClr val="000000"/>
                </a:solidFill>
                <a:latin typeface="KaiTi" panose="02010609060101010101" pitchFamily="49" charset="-122"/>
                <a:ea typeface="KaiTi" panose="02010609060101010101" pitchFamily="49" charset="-122"/>
              </a:rPr>
              <a:t>兰州重离子加速器（中国）</a:t>
            </a:r>
            <a:endParaRPr lang="zh-CN" altLang="en-US" dirty="0">
              <a:solidFill>
                <a:srgbClr val="000000"/>
              </a:solidFill>
              <a:latin typeface="KaiTi" panose="02010609060101010101" pitchFamily="49" charset="-122"/>
              <a:ea typeface="KaiTi" panose="02010609060101010101" pitchFamily="49" charset="-122"/>
            </a:endParaRPr>
          </a:p>
        </p:txBody>
      </p:sp>
      <p:pic>
        <p:nvPicPr>
          <p:cNvPr id="31" name="Picture 6">
            <a:extLst>
              <a:ext uri="{FF2B5EF4-FFF2-40B4-BE49-F238E27FC236}">
                <a16:creationId xmlns:a16="http://schemas.microsoft.com/office/drawing/2014/main" id="{56813773-46D8-240C-798D-71E4148A7E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30" r="5030"/>
          <a:stretch/>
        </p:blipFill>
        <p:spPr bwMode="auto">
          <a:xfrm>
            <a:off x="8869558" y="3632035"/>
            <a:ext cx="2994645" cy="1133049"/>
          </a:xfrm>
          <a:prstGeom prst="roundRect">
            <a:avLst>
              <a:gd name="adj" fmla="val 20099"/>
            </a:avLst>
          </a:prstGeom>
          <a:noFill/>
          <a:extLst>
            <a:ext uri="{909E8E84-426E-40DD-AFC4-6F175D3DCCD1}">
              <a14:hiddenFill xmlns:a14="http://schemas.microsoft.com/office/drawing/2010/main">
                <a:solidFill>
                  <a:srgbClr val="FFFFFF"/>
                </a:solidFill>
              </a14:hiddenFill>
            </a:ext>
          </a:extLst>
        </p:spPr>
      </p:pic>
      <p:pic>
        <p:nvPicPr>
          <p:cNvPr id="33" name="Picture 6" descr="兰州重离子加速器冷却储存环装置----“我看中科院创新发展” 微视频、摄影大赛">
            <a:extLst>
              <a:ext uri="{FF2B5EF4-FFF2-40B4-BE49-F238E27FC236}">
                <a16:creationId xmlns:a16="http://schemas.microsoft.com/office/drawing/2014/main" id="{01F8A87D-E912-A2F9-3B21-F365C7FF95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459" y="4216965"/>
            <a:ext cx="2994645" cy="1133049"/>
          </a:xfrm>
          <a:prstGeom prst="roundRect">
            <a:avLst>
              <a:gd name="adj" fmla="val 20099"/>
            </a:avLst>
          </a:prstGeom>
          <a:noFill/>
          <a:extLst>
            <a:ext uri="{909E8E84-426E-40DD-AFC4-6F175D3DCCD1}">
              <a14:hiddenFill xmlns:a14="http://schemas.microsoft.com/office/drawing/2010/main">
                <a:solidFill>
                  <a:srgbClr val="FFFFFF"/>
                </a:solidFill>
              </a14:hiddenFill>
            </a:ext>
          </a:extLst>
        </p:spPr>
      </p:pic>
      <p:sp>
        <p:nvSpPr>
          <p:cNvPr id="34" name="文本框 33">
            <a:extLst>
              <a:ext uri="{FF2B5EF4-FFF2-40B4-BE49-F238E27FC236}">
                <a16:creationId xmlns:a16="http://schemas.microsoft.com/office/drawing/2014/main" id="{F4FAF058-4FDA-FB35-0732-655350F097BF}"/>
              </a:ext>
            </a:extLst>
          </p:cNvPr>
          <p:cNvSpPr txBox="1"/>
          <p:nvPr/>
        </p:nvSpPr>
        <p:spPr>
          <a:xfrm>
            <a:off x="9359607" y="4722880"/>
            <a:ext cx="2538185" cy="369332"/>
          </a:xfrm>
          <a:prstGeom prst="rect">
            <a:avLst/>
          </a:prstGeom>
          <a:noFill/>
        </p:spPr>
        <p:txBody>
          <a:bodyPr wrap="square">
            <a:spAutoFit/>
          </a:bodyPr>
          <a:lstStyle/>
          <a:p>
            <a:pPr algn="ctr"/>
            <a:r>
              <a:rPr lang="zh-CN" altLang="en-US" sz="1800" dirty="0">
                <a:solidFill>
                  <a:srgbClr val="000000"/>
                </a:solidFill>
                <a:latin typeface="KaiTi" panose="02010609060101010101" pitchFamily="49" charset="-122"/>
                <a:ea typeface="KaiTi" panose="02010609060101010101" pitchFamily="49" charset="-122"/>
              </a:rPr>
              <a:t>放射性束流工厂（日本）</a:t>
            </a:r>
            <a:endParaRPr lang="zh-CN" altLang="en-US" dirty="0">
              <a:solidFill>
                <a:srgbClr val="000000"/>
              </a:solidFill>
              <a:latin typeface="KaiTi" panose="02010609060101010101" pitchFamily="49" charset="-122"/>
              <a:ea typeface="KaiTi" panose="02010609060101010101" pitchFamily="49" charset="-122"/>
            </a:endParaRPr>
          </a:p>
        </p:txBody>
      </p:sp>
      <p:sp>
        <p:nvSpPr>
          <p:cNvPr id="37" name="文本框 36">
            <a:extLst>
              <a:ext uri="{FF2B5EF4-FFF2-40B4-BE49-F238E27FC236}">
                <a16:creationId xmlns:a16="http://schemas.microsoft.com/office/drawing/2014/main" id="{C960FF4B-FC9C-DFE7-BBF9-64270333B21E}"/>
              </a:ext>
            </a:extLst>
          </p:cNvPr>
          <p:cNvSpPr txBox="1"/>
          <p:nvPr/>
        </p:nvSpPr>
        <p:spPr>
          <a:xfrm>
            <a:off x="376846" y="996098"/>
            <a:ext cx="1441420" cy="461665"/>
          </a:xfrm>
          <a:prstGeom prst="rect">
            <a:avLst/>
          </a:prstGeom>
          <a:noFill/>
        </p:spPr>
        <p:txBody>
          <a:bodyPr wrap="none" rtlCol="0">
            <a:spAutoFit/>
          </a:bodyPr>
          <a:lstStyle/>
          <a:p>
            <a:r>
              <a:rPr kumimoji="1" lang="zh-CN" altLang="en-US" sz="2400" b="1" dirty="0">
                <a:solidFill>
                  <a:srgbClr val="0070C0"/>
                </a:solidFill>
                <a:latin typeface="Times" pitchFamily="2" charset="0"/>
                <a:ea typeface="KaiTi" panose="02010609060101010101" pitchFamily="49" charset="-122"/>
              </a:rPr>
              <a:t>理论模型</a:t>
            </a:r>
          </a:p>
        </p:txBody>
      </p:sp>
      <p:sp>
        <p:nvSpPr>
          <p:cNvPr id="38" name="矩形 37">
            <a:extLst>
              <a:ext uri="{FF2B5EF4-FFF2-40B4-BE49-F238E27FC236}">
                <a16:creationId xmlns:a16="http://schemas.microsoft.com/office/drawing/2014/main" id="{8E95501D-711D-E4EA-5594-8B3B9F07414B}"/>
              </a:ext>
            </a:extLst>
          </p:cNvPr>
          <p:cNvSpPr/>
          <p:nvPr/>
        </p:nvSpPr>
        <p:spPr>
          <a:xfrm>
            <a:off x="249343" y="907917"/>
            <a:ext cx="5438649" cy="2278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noFill/>
            </a:endParaRPr>
          </a:p>
        </p:txBody>
      </p:sp>
      <p:sp>
        <p:nvSpPr>
          <p:cNvPr id="39" name="矩形: 圆角 10277">
            <a:extLst>
              <a:ext uri="{FF2B5EF4-FFF2-40B4-BE49-F238E27FC236}">
                <a16:creationId xmlns:a16="http://schemas.microsoft.com/office/drawing/2014/main" id="{44E12D65-D5B1-38C8-E99D-00F6B80F85A8}"/>
              </a:ext>
            </a:extLst>
          </p:cNvPr>
          <p:cNvSpPr/>
          <p:nvPr/>
        </p:nvSpPr>
        <p:spPr>
          <a:xfrm>
            <a:off x="2141078" y="1053687"/>
            <a:ext cx="3435960" cy="1009049"/>
          </a:xfrm>
          <a:prstGeom prst="roundRect">
            <a:avLst/>
          </a:prstGeom>
          <a:solidFill>
            <a:srgbClr val="D0E3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D5872484-D419-57DD-77A3-2519E689024B}"/>
              </a:ext>
            </a:extLst>
          </p:cNvPr>
          <p:cNvSpPr txBox="1"/>
          <p:nvPr/>
        </p:nvSpPr>
        <p:spPr>
          <a:xfrm>
            <a:off x="2727308" y="1624696"/>
            <a:ext cx="2397283" cy="369332"/>
          </a:xfrm>
          <a:prstGeom prst="rect">
            <a:avLst/>
          </a:prstGeom>
          <a:noFill/>
        </p:spPr>
        <p:txBody>
          <a:bodyPr wrap="square">
            <a:spAutoFit/>
          </a:bodyPr>
          <a:lstStyle/>
          <a:p>
            <a:r>
              <a:rPr lang="zh-CN" altLang="en-US" sz="1800" dirty="0">
                <a:solidFill>
                  <a:srgbClr val="000000"/>
                </a:solidFill>
                <a:latin typeface="KaiTi" panose="02010609060101010101" pitchFamily="49" charset="-122"/>
                <a:ea typeface="KaiTi" panose="02010609060101010101" pitchFamily="49" charset="-122"/>
              </a:rPr>
              <a:t>原子核有效相互作用</a:t>
            </a:r>
            <a:endParaRPr lang="zh-CN" altLang="en-US" dirty="0">
              <a:solidFill>
                <a:srgbClr val="000000"/>
              </a:solidFill>
              <a:latin typeface="KaiTi" panose="02010609060101010101" pitchFamily="49" charset="-122"/>
              <a:ea typeface="KaiTi" panose="02010609060101010101" pitchFamily="49" charset="-122"/>
            </a:endParaRPr>
          </a:p>
        </p:txBody>
      </p:sp>
      <p:sp>
        <p:nvSpPr>
          <p:cNvPr id="41" name="矩形: 圆角 62">
            <a:extLst>
              <a:ext uri="{FF2B5EF4-FFF2-40B4-BE49-F238E27FC236}">
                <a16:creationId xmlns:a16="http://schemas.microsoft.com/office/drawing/2014/main" id="{9689EC84-1965-8566-8EEC-5C39B5FBA8BE}"/>
              </a:ext>
            </a:extLst>
          </p:cNvPr>
          <p:cNvSpPr/>
          <p:nvPr/>
        </p:nvSpPr>
        <p:spPr>
          <a:xfrm>
            <a:off x="429671" y="1994252"/>
            <a:ext cx="3017325" cy="1071419"/>
          </a:xfrm>
          <a:prstGeom prst="roundRect">
            <a:avLst/>
          </a:prstGeom>
          <a:solidFill>
            <a:srgbClr val="D0E3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a:extLst>
              <a:ext uri="{FF2B5EF4-FFF2-40B4-BE49-F238E27FC236}">
                <a16:creationId xmlns:a16="http://schemas.microsoft.com/office/drawing/2014/main" id="{1E838177-2BE9-C042-60E1-06604B70B49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88006" y="2008843"/>
            <a:ext cx="2656302" cy="705743"/>
          </a:xfrm>
          <a:prstGeom prst="rect">
            <a:avLst/>
          </a:prstGeom>
        </p:spPr>
      </p:pic>
      <p:sp>
        <p:nvSpPr>
          <p:cNvPr id="43" name="文本框 42">
            <a:extLst>
              <a:ext uri="{FF2B5EF4-FFF2-40B4-BE49-F238E27FC236}">
                <a16:creationId xmlns:a16="http://schemas.microsoft.com/office/drawing/2014/main" id="{8C8D446A-4491-376F-70D4-027E749DABD6}"/>
              </a:ext>
            </a:extLst>
          </p:cNvPr>
          <p:cNvSpPr txBox="1"/>
          <p:nvPr/>
        </p:nvSpPr>
        <p:spPr>
          <a:xfrm>
            <a:off x="885314" y="2680039"/>
            <a:ext cx="2106038" cy="369332"/>
          </a:xfrm>
          <a:prstGeom prst="rect">
            <a:avLst/>
          </a:prstGeom>
          <a:noFill/>
        </p:spPr>
        <p:txBody>
          <a:bodyPr wrap="square">
            <a:spAutoFit/>
          </a:bodyPr>
          <a:lstStyle/>
          <a:p>
            <a:r>
              <a:rPr lang="zh-CN" altLang="en-US" sz="1800" dirty="0">
                <a:solidFill>
                  <a:srgbClr val="000000"/>
                </a:solidFill>
                <a:latin typeface="KaiTi" panose="02010609060101010101" pitchFamily="49" charset="-122"/>
                <a:ea typeface="KaiTi" panose="02010609060101010101" pitchFamily="49" charset="-122"/>
              </a:rPr>
              <a:t>原子核微观波函数</a:t>
            </a:r>
            <a:endParaRPr lang="zh-CN" altLang="en-US" dirty="0">
              <a:solidFill>
                <a:srgbClr val="000000"/>
              </a:solidFill>
              <a:latin typeface="KaiTi" panose="02010609060101010101" pitchFamily="49" charset="-122"/>
              <a:ea typeface="KaiTi" panose="02010609060101010101" pitchFamily="49" charset="-122"/>
            </a:endParaRPr>
          </a:p>
        </p:txBody>
      </p:sp>
      <p:pic>
        <p:nvPicPr>
          <p:cNvPr id="44" name="图片 43">
            <a:extLst>
              <a:ext uri="{FF2B5EF4-FFF2-40B4-BE49-F238E27FC236}">
                <a16:creationId xmlns:a16="http://schemas.microsoft.com/office/drawing/2014/main" id="{2BFD136E-8FEC-6CA3-7485-560BC2974F0B}"/>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artisticPaintStrokes/>
                    </a14:imgEffect>
                  </a14:imgLayer>
                </a14:imgProps>
              </a:ext>
            </a:extLst>
          </a:blip>
          <a:stretch>
            <a:fillRect/>
          </a:stretch>
        </p:blipFill>
        <p:spPr>
          <a:xfrm>
            <a:off x="2272378" y="1012658"/>
            <a:ext cx="3233785" cy="670851"/>
          </a:xfrm>
          <a:prstGeom prst="rect">
            <a:avLst/>
          </a:prstGeom>
        </p:spPr>
      </p:pic>
      <p:pic>
        <p:nvPicPr>
          <p:cNvPr id="84" name="图片 83">
            <a:extLst>
              <a:ext uri="{FF2B5EF4-FFF2-40B4-BE49-F238E27FC236}">
                <a16:creationId xmlns:a16="http://schemas.microsoft.com/office/drawing/2014/main" id="{D4A2381C-48E4-2909-CF70-88166F7B2F34}"/>
              </a:ext>
            </a:extLst>
          </p:cNvPr>
          <p:cNvPicPr>
            <a:picLocks noChangeAspect="1"/>
          </p:cNvPicPr>
          <p:nvPr/>
        </p:nvPicPr>
        <p:blipFill>
          <a:blip r:embed="rId11"/>
          <a:stretch>
            <a:fillRect/>
          </a:stretch>
        </p:blipFill>
        <p:spPr>
          <a:xfrm>
            <a:off x="4958373" y="2631303"/>
            <a:ext cx="1769070" cy="1629930"/>
          </a:xfrm>
          <a:prstGeom prst="rect">
            <a:avLst/>
          </a:prstGeom>
        </p:spPr>
      </p:pic>
      <p:pic>
        <p:nvPicPr>
          <p:cNvPr id="85" name="图片 84">
            <a:extLst>
              <a:ext uri="{FF2B5EF4-FFF2-40B4-BE49-F238E27FC236}">
                <a16:creationId xmlns:a16="http://schemas.microsoft.com/office/drawing/2014/main" id="{DBEAD7EB-A4C0-2AF7-0627-8ECAFD4CED8E}"/>
              </a:ext>
            </a:extLst>
          </p:cNvPr>
          <p:cNvPicPr>
            <a:picLocks noChangeAspect="1"/>
          </p:cNvPicPr>
          <p:nvPr/>
        </p:nvPicPr>
        <p:blipFill>
          <a:blip r:embed="rId12"/>
          <a:stretch>
            <a:fillRect/>
          </a:stretch>
        </p:blipFill>
        <p:spPr>
          <a:xfrm>
            <a:off x="315722" y="4047258"/>
            <a:ext cx="2729937" cy="1629930"/>
          </a:xfrm>
          <a:prstGeom prst="rect">
            <a:avLst/>
          </a:prstGeom>
        </p:spPr>
      </p:pic>
      <p:pic>
        <p:nvPicPr>
          <p:cNvPr id="86" name="图形 85">
            <a:extLst>
              <a:ext uri="{FF2B5EF4-FFF2-40B4-BE49-F238E27FC236}">
                <a16:creationId xmlns:a16="http://schemas.microsoft.com/office/drawing/2014/main" id="{C0BABA63-EA42-B390-2637-F8A60A4CCF0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00437" y="4231298"/>
            <a:ext cx="2608370" cy="1372584"/>
          </a:xfrm>
          <a:prstGeom prst="rect">
            <a:avLst/>
          </a:prstGeom>
        </p:spPr>
      </p:pic>
      <p:sp>
        <p:nvSpPr>
          <p:cNvPr id="87" name="文本框 86">
            <a:extLst>
              <a:ext uri="{FF2B5EF4-FFF2-40B4-BE49-F238E27FC236}">
                <a16:creationId xmlns:a16="http://schemas.microsoft.com/office/drawing/2014/main" id="{EB4E6D54-7625-97D0-616A-82FF47059B80}"/>
              </a:ext>
            </a:extLst>
          </p:cNvPr>
          <p:cNvSpPr txBox="1"/>
          <p:nvPr/>
        </p:nvSpPr>
        <p:spPr>
          <a:xfrm>
            <a:off x="399530" y="3585593"/>
            <a:ext cx="1470274" cy="461665"/>
          </a:xfrm>
          <a:prstGeom prst="rect">
            <a:avLst/>
          </a:prstGeom>
          <a:noFill/>
        </p:spPr>
        <p:txBody>
          <a:bodyPr wrap="none" rtlCol="0">
            <a:spAutoFit/>
          </a:bodyPr>
          <a:lstStyle/>
          <a:p>
            <a:r>
              <a:rPr kumimoji="1" lang="en-US" altLang="zh-CN" sz="2400" b="1" dirty="0">
                <a:solidFill>
                  <a:srgbClr val="C00000"/>
                </a:solidFill>
                <a:latin typeface="Times" pitchFamily="2" charset="0"/>
                <a:ea typeface="KaiTi" panose="02010609060101010101" pitchFamily="49" charset="-122"/>
              </a:rPr>
              <a:t>AI</a:t>
            </a:r>
            <a:r>
              <a:rPr kumimoji="1" lang="zh-CN" altLang="en-US" sz="2400" b="1" dirty="0">
                <a:solidFill>
                  <a:srgbClr val="C00000"/>
                </a:solidFill>
                <a:latin typeface="Times" pitchFamily="2" charset="0"/>
                <a:ea typeface="KaiTi" panose="02010609060101010101" pitchFamily="49" charset="-122"/>
              </a:rPr>
              <a:t>智能体</a:t>
            </a:r>
          </a:p>
        </p:txBody>
      </p:sp>
      <p:sp>
        <p:nvSpPr>
          <p:cNvPr id="88" name="矩形 87">
            <a:extLst>
              <a:ext uri="{FF2B5EF4-FFF2-40B4-BE49-F238E27FC236}">
                <a16:creationId xmlns:a16="http://schemas.microsoft.com/office/drawing/2014/main" id="{B25ABA14-25EB-32B4-6223-04B553E37710}"/>
              </a:ext>
            </a:extLst>
          </p:cNvPr>
          <p:cNvSpPr/>
          <p:nvPr/>
        </p:nvSpPr>
        <p:spPr>
          <a:xfrm>
            <a:off x="272027" y="3497412"/>
            <a:ext cx="5438649" cy="2278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noFill/>
            </a:endParaRPr>
          </a:p>
        </p:txBody>
      </p:sp>
      <p:sp>
        <p:nvSpPr>
          <p:cNvPr id="89" name="标题 1">
            <a:extLst>
              <a:ext uri="{FF2B5EF4-FFF2-40B4-BE49-F238E27FC236}">
                <a16:creationId xmlns:a16="http://schemas.microsoft.com/office/drawing/2014/main" id="{F5A2A311-FE48-0684-EFDA-1A3CC7DE5332}"/>
              </a:ext>
            </a:extLst>
          </p:cNvPr>
          <p:cNvSpPr txBox="1">
            <a:spLocks/>
          </p:cNvSpPr>
          <p:nvPr/>
        </p:nvSpPr>
        <p:spPr bwMode="auto">
          <a:xfrm>
            <a:off x="9078010" y="149288"/>
            <a:ext cx="3036990" cy="406400"/>
          </a:xfrm>
          <a:prstGeom prst="rect">
            <a:avLst/>
          </a:prstGeom>
        </p:spPr>
        <p:txBody>
          <a:bodyPr vert="horz" lIns="90000" tIns="46800" rIns="90000" bIns="46800" rtlCol="0">
            <a:normAutofit/>
          </a:bodyPr>
          <a:lstStyle>
            <a:lvl1pPr marL="228600" indent="-228600" fontAlgn="auto">
              <a:lnSpc>
                <a:spcPct val="100000"/>
              </a:lnSpc>
              <a:spcBef>
                <a:spcPts val="0"/>
              </a:spcBef>
              <a:spcAft>
                <a:spcPts val="1000"/>
              </a:spcAft>
              <a:buFont typeface="Arial" panose="020B0604020202020204" pitchFamily="34" charset="0"/>
              <a:buChar char="●"/>
              <a:defRPr u="none" strike="noStrike" cap="none" spc="150" normalizeH="0" baseline="0">
                <a:solidFill>
                  <a:srgbClr val="333333"/>
                </a:solidFill>
                <a:uFillTx/>
                <a:latin typeface="Microsoft Yahei" panose="020B0503020204020204" pitchFamily="34" charset="-122"/>
                <a:ea typeface="Microsoft Yahei" panose="020B0503020204020204" pitchFamily="34" charset="-122"/>
              </a:defRPr>
            </a:lvl1pPr>
            <a:lvl2pPr marL="685800" indent="-228600" fontAlgn="auto">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cap="none" spc="150" normalizeH="0" baseline="0">
                <a:solidFill>
                  <a:schemeClr val="tx1">
                    <a:lumMod val="65000"/>
                    <a:lumOff val="35000"/>
                  </a:schemeClr>
                </a:solidFill>
                <a:uFillTx/>
              </a:defRPr>
            </a:lvl2pPr>
            <a:lvl3pPr marL="1143000" indent="-228600" fontAlgn="auto">
              <a:lnSpc>
                <a:spcPct val="120000"/>
              </a:lnSpc>
              <a:spcBef>
                <a:spcPts val="0"/>
              </a:spcBef>
              <a:spcAft>
                <a:spcPts val="600"/>
              </a:spcAft>
              <a:buFont typeface="Arial" panose="020B0604020202020204" pitchFamily="34" charset="0"/>
              <a:buChar char="●"/>
              <a:defRPr sz="1600" u="none" strike="noStrike" cap="none" spc="150" normalizeH="0" baseline="0">
                <a:solidFill>
                  <a:schemeClr val="tx1">
                    <a:lumMod val="65000"/>
                    <a:lumOff val="35000"/>
                  </a:schemeClr>
                </a:solidFill>
                <a:uFillTx/>
              </a:defRPr>
            </a:lvl3pPr>
            <a:lvl4pPr marL="1600200" indent="-228600" fontAlgn="auto">
              <a:lnSpc>
                <a:spcPct val="120000"/>
              </a:lnSpc>
              <a:spcBef>
                <a:spcPts val="0"/>
              </a:spcBef>
              <a:spcAft>
                <a:spcPts val="300"/>
              </a:spcAft>
              <a:buFont typeface="Wingdings" panose="05000000000000000000" charset="0"/>
              <a:buChar char=""/>
              <a:defRPr sz="1400" u="none" strike="noStrike" cap="none" spc="150" normalizeH="0" baseline="0">
                <a:solidFill>
                  <a:schemeClr val="tx1">
                    <a:lumMod val="65000"/>
                    <a:lumOff val="35000"/>
                  </a:schemeClr>
                </a:solidFill>
                <a:uFillTx/>
              </a:defRPr>
            </a:lvl4pPr>
            <a:lvl5pPr marL="2057400" indent="-228600" fontAlgn="auto">
              <a:lnSpc>
                <a:spcPct val="120000"/>
              </a:lnSpc>
              <a:spcBef>
                <a:spcPts val="0"/>
              </a:spcBef>
              <a:spcAft>
                <a:spcPts val="300"/>
              </a:spcAft>
              <a:buFont typeface="Arial" panose="020B0604020202020204" pitchFamily="34" charset="0"/>
              <a:buChar char="•"/>
              <a:defRPr sz="1400" u="none" strike="noStrike" cap="none" spc="150" normalizeH="0" baseline="0">
                <a:solidFill>
                  <a:schemeClr val="tx1">
                    <a:lumMod val="65000"/>
                    <a:lumOff val="35000"/>
                  </a:schemeClr>
                </a:solidFill>
                <a:uFillTx/>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r">
              <a:buNone/>
            </a:pPr>
            <a:r>
              <a:rPr lang="zh-CN" altLang="en-US" sz="2000" dirty="0"/>
              <a:t>南航科学智能团队</a:t>
            </a:r>
          </a:p>
        </p:txBody>
      </p:sp>
    </p:spTree>
    <p:extLst>
      <p:ext uri="{BB962C8B-B14F-4D97-AF65-F5344CB8AC3E}">
        <p14:creationId xmlns:p14="http://schemas.microsoft.com/office/powerpoint/2010/main" val="1693822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D006E7-D88C-458A-F083-8BCE49EA4CA0}"/>
              </a:ext>
            </a:extLst>
          </p:cNvPr>
          <p:cNvPicPr>
            <a:picLocks noChangeAspect="1"/>
          </p:cNvPicPr>
          <p:nvPr/>
        </p:nvPicPr>
        <p:blipFill>
          <a:blip r:embed="rId2"/>
          <a:srcRect t="4195" b="20499"/>
          <a:stretch/>
        </p:blipFill>
        <p:spPr>
          <a:xfrm>
            <a:off x="0" y="-9998"/>
            <a:ext cx="12192000" cy="6877995"/>
          </a:xfrm>
          <a:prstGeom prst="rect">
            <a:avLst/>
          </a:prstGeom>
        </p:spPr>
      </p:pic>
      <p:sp>
        <p:nvSpPr>
          <p:cNvPr id="5" name="副标题 2">
            <a:extLst>
              <a:ext uri="{FF2B5EF4-FFF2-40B4-BE49-F238E27FC236}">
                <a16:creationId xmlns:a16="http://schemas.microsoft.com/office/drawing/2014/main" id="{16C82437-5635-CDBF-4156-CFC9380F217D}"/>
              </a:ext>
            </a:extLst>
          </p:cNvPr>
          <p:cNvSpPr txBox="1">
            <a:spLocks/>
          </p:cNvSpPr>
          <p:nvPr/>
        </p:nvSpPr>
        <p:spPr>
          <a:xfrm>
            <a:off x="483739" y="1586093"/>
            <a:ext cx="5247360" cy="22775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1pPr>
            <a:lvl2pPr marL="0" marR="0" indent="2286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2pPr>
            <a:lvl3pPr marL="0" marR="0" indent="4572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3pPr>
            <a:lvl4pPr marL="0" marR="0" indent="6858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4pPr>
            <a:lvl5pPr marL="0" marR="0" indent="9144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5pPr>
            <a:lvl6pPr marL="0" marR="0" indent="11430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6pPr>
            <a:lvl7pPr marL="0" marR="0" indent="13716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7pPr>
            <a:lvl8pPr marL="0" marR="0" indent="16002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8pPr>
            <a:lvl9pPr marL="0" marR="0" indent="1828800" algn="l" defTabSz="1219169"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KaiTi"/>
                <a:ea typeface="KaiTi"/>
                <a:cs typeface="KaiTi"/>
                <a:sym typeface="KaiTi"/>
              </a:defRPr>
            </a:lvl9pPr>
          </a:lstStyle>
          <a:p>
            <a:pPr marL="0" indent="0"/>
            <a:r>
              <a:rPr lang="zh-CN" altLang="en-US" sz="3200" spc="0" baseline="0" dirty="0">
                <a:solidFill>
                  <a:schemeClr val="bg1"/>
                </a:solidFill>
                <a:latin typeface="KaiTi" panose="02010609060101010101" pitchFamily="49" charset="-122"/>
                <a:ea typeface="KaiTi" panose="02010609060101010101" pitchFamily="49" charset="-122"/>
                <a:sym typeface="Helvetica Neue"/>
              </a:rPr>
              <a:t>汇报结束，请批评指正！</a:t>
            </a:r>
            <a:endParaRPr lang="en-US" altLang="zh-CN" sz="3200" spc="0" baseline="0" dirty="0">
              <a:solidFill>
                <a:schemeClr val="bg1"/>
              </a:solidFill>
              <a:latin typeface="KaiTi" panose="02010609060101010101" pitchFamily="49" charset="-122"/>
              <a:ea typeface="KaiTi" panose="02010609060101010101" pitchFamily="49" charset="-122"/>
              <a:sym typeface="Helvetica Neue"/>
            </a:endParaRPr>
          </a:p>
          <a:p>
            <a:pPr marL="0" indent="0">
              <a:spcBef>
                <a:spcPts val="1800"/>
              </a:spcBef>
            </a:pPr>
            <a:r>
              <a:rPr lang="zh-CN" altLang="en-US" sz="3200" spc="0" baseline="0" dirty="0">
                <a:solidFill>
                  <a:schemeClr val="bg1"/>
                </a:solidFill>
                <a:latin typeface="KaiTi" panose="02010609060101010101" pitchFamily="49" charset="-122"/>
                <a:ea typeface="KaiTi" panose="02010609060101010101" pitchFamily="49" charset="-122"/>
              </a:rPr>
              <a:t>感谢同济大学、北京大学、中科院近物所、华南理工、大阪大学所有合作者！</a:t>
            </a:r>
            <a:endParaRPr lang="en-US" altLang="zh-CN" sz="3200" spc="0" baseline="0" dirty="0">
              <a:solidFill>
                <a:schemeClr val="bg1"/>
              </a:solidFill>
              <a:latin typeface="KaiTi" panose="02010609060101010101" pitchFamily="49" charset="-122"/>
              <a:ea typeface="KaiTi" panose="02010609060101010101" pitchFamily="49" charset="-122"/>
            </a:endParaRPr>
          </a:p>
          <a:p>
            <a:pPr marL="0" indent="0">
              <a:spcBef>
                <a:spcPts val="1800"/>
              </a:spcBef>
            </a:pPr>
            <a:endParaRPr lang="en-US" altLang="zh-CN" sz="3200" spc="0" baseline="0" dirty="0">
              <a:solidFill>
                <a:schemeClr val="bg1"/>
              </a:solidFill>
              <a:latin typeface="KaiTi" panose="02010609060101010101" pitchFamily="49" charset="-122"/>
              <a:ea typeface="KaiTi" panose="02010609060101010101" pitchFamily="49" charset="-122"/>
            </a:endParaRPr>
          </a:p>
        </p:txBody>
      </p:sp>
      <p:pic>
        <p:nvPicPr>
          <p:cNvPr id="9" name="Picture 2">
            <a:extLst>
              <a:ext uri="{FF2B5EF4-FFF2-40B4-BE49-F238E27FC236}">
                <a16:creationId xmlns:a16="http://schemas.microsoft.com/office/drawing/2014/main" id="{5760B0FD-3751-CBA2-D9B4-8242F6800190}"/>
              </a:ext>
            </a:extLst>
          </p:cNvPr>
          <p:cNvPicPr>
            <a:picLocks noChangeAspect="1" noChangeArrowheads="1"/>
          </p:cNvPicPr>
          <p:nvPr/>
        </p:nvPicPr>
        <p:blipFill>
          <a:blip r:embed="rId3">
            <a:duotone>
              <a:srgbClr val="4472C4">
                <a:shade val="45000"/>
                <a:satMod val="135000"/>
              </a:srgb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83739" y="474431"/>
            <a:ext cx="4774833" cy="846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48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80F89A7-8DCA-599E-81CE-926C659E02A3}"/>
              </a:ext>
            </a:extLst>
          </p:cNvPr>
          <p:cNvSpPr txBox="1"/>
          <p:nvPr/>
        </p:nvSpPr>
        <p:spPr>
          <a:xfrm>
            <a:off x="282593" y="77813"/>
            <a:ext cx="2698175"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rPr>
              <a:t>微观核多体方法</a:t>
            </a:r>
            <a:endParaRPr lang="zh-CN" altLang="en-US" sz="2800" dirty="0"/>
          </a:p>
        </p:txBody>
      </p:sp>
      <p:cxnSp>
        <p:nvCxnSpPr>
          <p:cNvPr id="5" name="直线连接符 4">
            <a:extLst>
              <a:ext uri="{FF2B5EF4-FFF2-40B4-BE49-F238E27FC236}">
                <a16:creationId xmlns:a16="http://schemas.microsoft.com/office/drawing/2014/main" id="{CCA67086-AD2B-2206-C4F9-D689C2E8D06A}"/>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文本框 4">
            <a:extLst>
              <a:ext uri="{FF2B5EF4-FFF2-40B4-BE49-F238E27FC236}">
                <a16:creationId xmlns:a16="http://schemas.microsoft.com/office/drawing/2014/main" id="{900B08EB-105F-4694-0F38-9D6437514B29}"/>
              </a:ext>
            </a:extLst>
          </p:cNvPr>
          <p:cNvSpPr txBox="1"/>
          <p:nvPr/>
        </p:nvSpPr>
        <p:spPr>
          <a:xfrm>
            <a:off x="435549" y="1089707"/>
            <a:ext cx="2440220"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itchFamily="2" charset="2"/>
              <a:buChar char="n"/>
            </a:pPr>
            <a:r>
              <a:rPr kumimoji="1" lang="en-US" altLang="zh-CN" b="1" dirty="0">
                <a:solidFill>
                  <a:srgbClr val="0070C0"/>
                </a:solidFill>
              </a:rPr>
              <a:t>Brink wave function</a:t>
            </a:r>
            <a:endParaRPr kumimoji="1" lang="zh-CN" altLang="en-US" b="1" dirty="0">
              <a:solidFill>
                <a:srgbClr val="0070C0"/>
              </a:solidFill>
            </a:endParaRPr>
          </a:p>
        </p:txBody>
      </p:sp>
      <p:pic>
        <p:nvPicPr>
          <p:cNvPr id="40" name="图片 39">
            <a:extLst>
              <a:ext uri="{FF2B5EF4-FFF2-40B4-BE49-F238E27FC236}">
                <a16:creationId xmlns:a16="http://schemas.microsoft.com/office/drawing/2014/main" id="{D7EDFB3B-9B6F-EB7C-92FA-C19B03E1C5A5}"/>
              </a:ext>
            </a:extLst>
          </p:cNvPr>
          <p:cNvPicPr>
            <a:picLocks noChangeAspect="1"/>
          </p:cNvPicPr>
          <p:nvPr/>
        </p:nvPicPr>
        <p:blipFill>
          <a:blip r:embed="rId3"/>
          <a:stretch>
            <a:fillRect/>
          </a:stretch>
        </p:blipFill>
        <p:spPr>
          <a:xfrm>
            <a:off x="1556732" y="1700461"/>
            <a:ext cx="733211" cy="720000"/>
          </a:xfrm>
          <a:prstGeom prst="rect">
            <a:avLst/>
          </a:prstGeom>
        </p:spPr>
      </p:pic>
      <p:sp>
        <p:nvSpPr>
          <p:cNvPr id="41" name="右箭头 40">
            <a:extLst>
              <a:ext uri="{FF2B5EF4-FFF2-40B4-BE49-F238E27FC236}">
                <a16:creationId xmlns:a16="http://schemas.microsoft.com/office/drawing/2014/main" id="{72D07605-A1A6-E832-78B5-18E032601BFE}"/>
              </a:ext>
            </a:extLst>
          </p:cNvPr>
          <p:cNvSpPr/>
          <p:nvPr/>
        </p:nvSpPr>
        <p:spPr>
          <a:xfrm>
            <a:off x="2656708" y="1915727"/>
            <a:ext cx="389706" cy="3613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42" name="文本框 8">
            <a:extLst>
              <a:ext uri="{FF2B5EF4-FFF2-40B4-BE49-F238E27FC236}">
                <a16:creationId xmlns:a16="http://schemas.microsoft.com/office/drawing/2014/main" id="{855BE597-ECE0-AECE-E8C1-155AE29A4480}"/>
              </a:ext>
            </a:extLst>
          </p:cNvPr>
          <p:cNvSpPr txBox="1"/>
          <p:nvPr/>
        </p:nvSpPr>
        <p:spPr>
          <a:xfrm>
            <a:off x="8426751" y="2468308"/>
            <a:ext cx="2993127"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1600" dirty="0">
                <a:latin typeface="Times" pitchFamily="2" charset="0"/>
              </a:rPr>
              <a:t>to </a:t>
            </a:r>
            <a:r>
              <a:rPr kumimoji="1" lang="en" altLang="zh-CN" sz="1600" dirty="0">
                <a:latin typeface="Times" pitchFamily="2" charset="0"/>
              </a:rPr>
              <a:t>d</a:t>
            </a:r>
            <a:r>
              <a:rPr lang="en" altLang="zh-CN" sz="1600" dirty="0">
                <a:latin typeface="Times" pitchFamily="2" charset="0"/>
              </a:rPr>
              <a:t>escribe the alpha </a:t>
            </a:r>
            <a:r>
              <a:rPr lang="en-US" altLang="zh-CN" sz="1600" dirty="0">
                <a:latin typeface="Times" pitchFamily="2" charset="0"/>
              </a:rPr>
              <a:t>cluster</a:t>
            </a:r>
            <a:r>
              <a:rPr lang="zh-CN" altLang="en-US" sz="1600" dirty="0">
                <a:latin typeface="Times" pitchFamily="2" charset="0"/>
              </a:rPr>
              <a:t> </a:t>
            </a:r>
            <a:r>
              <a:rPr lang="en-US" altLang="zh-CN" sz="1600" dirty="0">
                <a:latin typeface="Times" pitchFamily="2" charset="0"/>
              </a:rPr>
              <a:t>states</a:t>
            </a:r>
          </a:p>
          <a:p>
            <a:pPr algn="ctr"/>
            <a:r>
              <a:rPr lang="en-US" altLang="zh-CN" sz="1600" dirty="0">
                <a:latin typeface="Times" pitchFamily="2" charset="0"/>
              </a:rPr>
              <a:t> (Hoyle state, …)</a:t>
            </a:r>
            <a:endParaRPr kumimoji="1" lang="zh-CN" altLang="en-US" sz="1600" dirty="0">
              <a:latin typeface="Times" pitchFamily="2" charset="0"/>
            </a:endParaRPr>
          </a:p>
        </p:txBody>
      </p:sp>
      <p:pic>
        <p:nvPicPr>
          <p:cNvPr id="43" name="图片 42">
            <a:extLst>
              <a:ext uri="{FF2B5EF4-FFF2-40B4-BE49-F238E27FC236}">
                <a16:creationId xmlns:a16="http://schemas.microsoft.com/office/drawing/2014/main" id="{8776ED0C-C524-ED0B-B466-C13522CBCDB5}"/>
              </a:ext>
            </a:extLst>
          </p:cNvPr>
          <p:cNvPicPr>
            <a:picLocks noChangeAspect="1"/>
          </p:cNvPicPr>
          <p:nvPr/>
        </p:nvPicPr>
        <p:blipFill>
          <a:blip r:embed="rId4"/>
          <a:stretch>
            <a:fillRect/>
          </a:stretch>
        </p:blipFill>
        <p:spPr>
          <a:xfrm>
            <a:off x="9112946" y="1134719"/>
            <a:ext cx="1304595" cy="1241177"/>
          </a:xfrm>
          <a:prstGeom prst="rect">
            <a:avLst/>
          </a:prstGeom>
        </p:spPr>
      </p:pic>
      <mc:AlternateContent xmlns:mc="http://schemas.openxmlformats.org/markup-compatibility/2006" xmlns:a14="http://schemas.microsoft.com/office/drawing/2010/main">
        <mc:Choice Requires="a14">
          <p:sp>
            <p:nvSpPr>
              <p:cNvPr id="44" name="文本框 10">
                <a:extLst>
                  <a:ext uri="{FF2B5EF4-FFF2-40B4-BE49-F238E27FC236}">
                    <a16:creationId xmlns:a16="http://schemas.microsoft.com/office/drawing/2014/main" id="{A8E161D5-C50C-7DC3-2527-5C7A4CF4A241}"/>
                  </a:ext>
                </a:extLst>
              </p:cNvPr>
              <p:cNvSpPr txBox="1"/>
              <p:nvPr/>
            </p:nvSpPr>
            <p:spPr>
              <a:xfrm>
                <a:off x="3059455" y="1819171"/>
                <a:ext cx="5484514" cy="5060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kumimoji="1" lang="en-US" altLang="zh-CN" sz="2400" i="1">
                          <a:latin typeface="Cambria Math" panose="02040503050406030204" pitchFamily="18" charset="0"/>
                        </a:rPr>
                        <m:t>|</m:t>
                      </m:r>
                      <m:d>
                        <m:dPr>
                          <m:begChr m:val=""/>
                          <m:endChr m:val="⟩"/>
                          <m:ctrlPr>
                            <a:rPr kumimoji="1" lang="zh-CN" altLang="en-US" sz="2400" i="1">
                              <a:latin typeface="Cambria Math" panose="02040503050406030204" pitchFamily="18" charset="0"/>
                            </a:rPr>
                          </m:ctrlPr>
                        </m:dPr>
                        <m:e>
                          <m:sSup>
                            <m:sSupPr>
                              <m:ctrlPr>
                                <a:rPr kumimoji="1" lang="en-US" altLang="zh-CN" sz="2400" i="1">
                                  <a:latin typeface="Cambria Math" panose="02040503050406030204" pitchFamily="18" charset="0"/>
                                </a:rPr>
                              </m:ctrlPr>
                            </m:sSupPr>
                            <m:e>
                              <m:r>
                                <m:rPr>
                                  <m:sty m:val="p"/>
                                </m:rPr>
                                <a:rPr kumimoji="1" lang="el-GR" altLang="zh-CN" sz="2400" i="1">
                                  <a:latin typeface="Cambria Math" panose="02040503050406030204" pitchFamily="18" charset="0"/>
                                  <a:ea typeface="Cambria Math" panose="02040503050406030204" pitchFamily="18" charset="0"/>
                                </a:rPr>
                                <m:t>Ψ</m:t>
                              </m:r>
                            </m:e>
                            <m:sup>
                              <m:r>
                                <m:rPr>
                                  <m:sty m:val="p"/>
                                </m:rPr>
                                <a:rPr kumimoji="1" lang="en-US" altLang="zh-CN" sz="2400">
                                  <a:latin typeface="Cambria Math" panose="02040503050406030204" pitchFamily="18" charset="0"/>
                                </a:rPr>
                                <m:t>Brink</m:t>
                              </m:r>
                            </m:sup>
                          </m:sSup>
                        </m:e>
                      </m:d>
                      <m:r>
                        <a:rPr kumimoji="1" lang="en-US" altLang="zh-CN" sz="2400" i="1">
                          <a:latin typeface="Cambria Math" panose="02040503050406030204" pitchFamily="18" charset="0"/>
                        </a:rPr>
                        <m:t>=</m:t>
                      </m:r>
                      <m:r>
                        <a:rPr kumimoji="1" lang="en-US" altLang="zh-CN" sz="2400" i="1">
                          <a:latin typeface="Cambria Math" panose="02040503050406030204" pitchFamily="18" charset="0"/>
                          <a:ea typeface="Cambria Math" panose="02040503050406030204" pitchFamily="18" charset="0"/>
                        </a:rPr>
                        <m:t>𝒜</m:t>
                      </m:r>
                      <m:r>
                        <a:rPr kumimoji="1" lang="en-US" altLang="zh-CN" sz="2400" i="1">
                          <a:latin typeface="Cambria Math" panose="02040503050406030204" pitchFamily="18" charset="0"/>
                          <a:ea typeface="Cambria Math" panose="02040503050406030204" pitchFamily="18" charset="0"/>
                        </a:rPr>
                        <m:t>{                                                }</m:t>
                      </m:r>
                    </m:oMath>
                  </m:oMathPara>
                </a14:m>
                <a:endParaRPr kumimoji="1" lang="zh-CN" altLang="en-US" sz="2400" dirty="0"/>
              </a:p>
            </p:txBody>
          </p:sp>
        </mc:Choice>
        <mc:Fallback xmlns="">
          <p:sp>
            <p:nvSpPr>
              <p:cNvPr id="44" name="文本框 10">
                <a:extLst>
                  <a:ext uri="{FF2B5EF4-FFF2-40B4-BE49-F238E27FC236}">
                    <a16:creationId xmlns:a16="http://schemas.microsoft.com/office/drawing/2014/main" id="{A8E161D5-C50C-7DC3-2527-5C7A4CF4A241}"/>
                  </a:ext>
                </a:extLst>
              </p:cNvPr>
              <p:cNvSpPr txBox="1">
                <a:spLocks noRot="1" noChangeAspect="1" noMove="1" noResize="1" noEditPoints="1" noAdjustHandles="1" noChangeArrowheads="1" noChangeShapeType="1" noTextEdit="1"/>
              </p:cNvSpPr>
              <p:nvPr/>
            </p:nvSpPr>
            <p:spPr>
              <a:xfrm>
                <a:off x="3059455" y="1819171"/>
                <a:ext cx="5484514" cy="506036"/>
              </a:xfrm>
              <a:prstGeom prst="rect">
                <a:avLst/>
              </a:prstGeom>
              <a:blipFill>
                <a:blip r:embed="rId5"/>
                <a:stretch>
                  <a:fillRect t="-162500" b="-250000"/>
                </a:stretch>
              </a:blipFill>
            </p:spPr>
            <p:txBody>
              <a:bodyPr/>
              <a:lstStyle/>
              <a:p>
                <a:r>
                  <a:rPr lang="zh-CN" altLang="en-US">
                    <a:noFill/>
                  </a:rPr>
                  <a:t> </a:t>
                </a:r>
              </a:p>
            </p:txBody>
          </p:sp>
        </mc:Fallback>
      </mc:AlternateContent>
      <p:sp>
        <p:nvSpPr>
          <p:cNvPr id="45" name="文本框 11">
            <a:extLst>
              <a:ext uri="{FF2B5EF4-FFF2-40B4-BE49-F238E27FC236}">
                <a16:creationId xmlns:a16="http://schemas.microsoft.com/office/drawing/2014/main" id="{D2F3E1B1-AF13-B914-4777-3747AFE42D74}"/>
              </a:ext>
            </a:extLst>
          </p:cNvPr>
          <p:cNvSpPr txBox="1"/>
          <p:nvPr/>
        </p:nvSpPr>
        <p:spPr>
          <a:xfrm>
            <a:off x="864512" y="2534841"/>
            <a:ext cx="2189557"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dirty="0">
                <a:latin typeface="Times" pitchFamily="2" charset="0"/>
              </a:rPr>
              <a:t>alpha cluster</a:t>
            </a:r>
          </a:p>
        </p:txBody>
      </p:sp>
      <p:pic>
        <p:nvPicPr>
          <p:cNvPr id="46" name="图片 45">
            <a:extLst>
              <a:ext uri="{FF2B5EF4-FFF2-40B4-BE49-F238E27FC236}">
                <a16:creationId xmlns:a16="http://schemas.microsoft.com/office/drawing/2014/main" id="{54C4F2FD-AB7B-8CDD-342B-6970C9ADB246}"/>
              </a:ext>
            </a:extLst>
          </p:cNvPr>
          <p:cNvPicPr>
            <a:picLocks noChangeAspect="1"/>
          </p:cNvPicPr>
          <p:nvPr/>
        </p:nvPicPr>
        <p:blipFill>
          <a:blip r:embed="rId6"/>
          <a:stretch>
            <a:fillRect/>
          </a:stretch>
        </p:blipFill>
        <p:spPr>
          <a:xfrm>
            <a:off x="536289" y="1530399"/>
            <a:ext cx="250788" cy="251999"/>
          </a:xfrm>
          <a:prstGeom prst="rect">
            <a:avLst/>
          </a:prstGeom>
        </p:spPr>
      </p:pic>
      <p:pic>
        <p:nvPicPr>
          <p:cNvPr id="47" name="图片 46">
            <a:extLst>
              <a:ext uri="{FF2B5EF4-FFF2-40B4-BE49-F238E27FC236}">
                <a16:creationId xmlns:a16="http://schemas.microsoft.com/office/drawing/2014/main" id="{D7996E5F-9C54-D39B-8CA5-FC831C2CF774}"/>
              </a:ext>
            </a:extLst>
          </p:cNvPr>
          <p:cNvPicPr>
            <a:picLocks noChangeAspect="1"/>
          </p:cNvPicPr>
          <p:nvPr/>
        </p:nvPicPr>
        <p:blipFill>
          <a:blip r:embed="rId7"/>
          <a:stretch>
            <a:fillRect/>
          </a:stretch>
        </p:blipFill>
        <p:spPr>
          <a:xfrm>
            <a:off x="536290" y="1804776"/>
            <a:ext cx="251999" cy="251999"/>
          </a:xfrm>
          <a:prstGeom prst="rect">
            <a:avLst/>
          </a:prstGeom>
        </p:spPr>
      </p:pic>
      <p:sp>
        <p:nvSpPr>
          <p:cNvPr id="48" name="文本框 14">
            <a:extLst>
              <a:ext uri="{FF2B5EF4-FFF2-40B4-BE49-F238E27FC236}">
                <a16:creationId xmlns:a16="http://schemas.microsoft.com/office/drawing/2014/main" id="{9B6A2340-CC88-F61F-AF23-E4AAC57095D0}"/>
              </a:ext>
            </a:extLst>
          </p:cNvPr>
          <p:cNvSpPr txBox="1"/>
          <p:nvPr/>
        </p:nvSpPr>
        <p:spPr>
          <a:xfrm>
            <a:off x="711944" y="1505399"/>
            <a:ext cx="768159" cy="2769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1200" b="1" dirty="0">
                <a:solidFill>
                  <a:srgbClr val="202124"/>
                </a:solidFill>
                <a:latin typeface="Helvetica" pitchFamily="2" charset="0"/>
              </a:rPr>
              <a:t>: </a:t>
            </a:r>
            <a:r>
              <a:rPr lang="en" altLang="zh-CN" sz="1200" b="1" dirty="0">
                <a:solidFill>
                  <a:srgbClr val="202124"/>
                </a:solidFill>
                <a:latin typeface="Helvetica" pitchFamily="2" charset="0"/>
              </a:rPr>
              <a:t>proton</a:t>
            </a:r>
            <a:endParaRPr kumimoji="1" lang="zh-CN" altLang="en-US" sz="1200" dirty="0"/>
          </a:p>
        </p:txBody>
      </p:sp>
      <p:sp>
        <p:nvSpPr>
          <p:cNvPr id="49" name="文本框 15">
            <a:extLst>
              <a:ext uri="{FF2B5EF4-FFF2-40B4-BE49-F238E27FC236}">
                <a16:creationId xmlns:a16="http://schemas.microsoft.com/office/drawing/2014/main" id="{BD9A08F6-49EE-7E5D-CDB4-2878D73C153B}"/>
              </a:ext>
            </a:extLst>
          </p:cNvPr>
          <p:cNvSpPr txBox="1"/>
          <p:nvPr/>
        </p:nvSpPr>
        <p:spPr>
          <a:xfrm>
            <a:off x="703613" y="1792110"/>
            <a:ext cx="853119" cy="2769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1200" b="1" dirty="0">
                <a:solidFill>
                  <a:srgbClr val="202124"/>
                </a:solidFill>
                <a:latin typeface="Helvetica" pitchFamily="2" charset="0"/>
              </a:rPr>
              <a:t>: neutron</a:t>
            </a:r>
            <a:endParaRPr kumimoji="1" lang="zh-CN" altLang="en-US" sz="1200" dirty="0"/>
          </a:p>
        </p:txBody>
      </p:sp>
      <p:pic>
        <p:nvPicPr>
          <p:cNvPr id="50" name="图片 49">
            <a:extLst>
              <a:ext uri="{FF2B5EF4-FFF2-40B4-BE49-F238E27FC236}">
                <a16:creationId xmlns:a16="http://schemas.microsoft.com/office/drawing/2014/main" id="{98548B0A-B58D-1210-4643-2908AE81BC61}"/>
              </a:ext>
            </a:extLst>
          </p:cNvPr>
          <p:cNvPicPr>
            <a:picLocks noChangeAspect="1"/>
          </p:cNvPicPr>
          <p:nvPr/>
        </p:nvPicPr>
        <p:blipFill>
          <a:blip r:embed="rId8"/>
          <a:stretch>
            <a:fillRect/>
          </a:stretch>
        </p:blipFill>
        <p:spPr>
          <a:xfrm>
            <a:off x="5156920" y="1755308"/>
            <a:ext cx="3070135" cy="829289"/>
          </a:xfrm>
          <a:prstGeom prst="rect">
            <a:avLst/>
          </a:prstGeom>
        </p:spPr>
      </p:pic>
      <p:sp>
        <p:nvSpPr>
          <p:cNvPr id="51" name="文本框 17">
            <a:extLst>
              <a:ext uri="{FF2B5EF4-FFF2-40B4-BE49-F238E27FC236}">
                <a16:creationId xmlns:a16="http://schemas.microsoft.com/office/drawing/2014/main" id="{B883C291-9503-78AA-8946-192334567D0F}"/>
              </a:ext>
            </a:extLst>
          </p:cNvPr>
          <p:cNvSpPr txBox="1"/>
          <p:nvPr/>
        </p:nvSpPr>
        <p:spPr>
          <a:xfrm>
            <a:off x="461304" y="2953201"/>
            <a:ext cx="445718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itchFamily="2" charset="2"/>
              <a:buChar char="n"/>
            </a:pPr>
            <a:r>
              <a:rPr kumimoji="1" lang="en-US" altLang="zh-CN" b="1" dirty="0">
                <a:solidFill>
                  <a:srgbClr val="0070C0"/>
                </a:solidFill>
              </a:rPr>
              <a:t>Cluster-Breaking(CB) Brink wave function</a:t>
            </a:r>
            <a:endParaRPr kumimoji="1" lang="zh-CN" altLang="en-US" b="1" dirty="0">
              <a:solidFill>
                <a:srgbClr val="0070C0"/>
              </a:solidFill>
            </a:endParaRPr>
          </a:p>
        </p:txBody>
      </p:sp>
      <p:sp>
        <p:nvSpPr>
          <p:cNvPr id="52" name="文本框 18">
            <a:extLst>
              <a:ext uri="{FF2B5EF4-FFF2-40B4-BE49-F238E27FC236}">
                <a16:creationId xmlns:a16="http://schemas.microsoft.com/office/drawing/2014/main" id="{B2745BD6-2A52-6BB6-CDFE-E0138E27124B}"/>
              </a:ext>
            </a:extLst>
          </p:cNvPr>
          <p:cNvSpPr txBox="1"/>
          <p:nvPr/>
        </p:nvSpPr>
        <p:spPr>
          <a:xfrm>
            <a:off x="282593" y="4465033"/>
            <a:ext cx="3308018" cy="615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dirty="0">
                <a:latin typeface="Times" pitchFamily="2" charset="0"/>
              </a:rPr>
              <a:t>cluster-breaking</a:t>
            </a:r>
          </a:p>
          <a:p>
            <a:pPr algn="ctr"/>
            <a:r>
              <a:rPr lang="en-US" altLang="zh-CN" sz="1600" dirty="0">
                <a:latin typeface="Times" pitchFamily="2" charset="0"/>
              </a:rPr>
              <a:t>(</a:t>
            </a:r>
            <a:r>
              <a:rPr lang="en" altLang="zh-CN" sz="1600" dirty="0">
                <a:latin typeface="Times" pitchFamily="2" charset="0"/>
              </a:rPr>
              <a:t>high-momentum nucleon pairs)</a:t>
            </a:r>
            <a:endParaRPr kumimoji="1" lang="zh-CN" altLang="en-US" sz="1600" dirty="0">
              <a:latin typeface="Times" pitchFamily="2" charset="0"/>
            </a:endParaRPr>
          </a:p>
        </p:txBody>
      </p:sp>
      <p:pic>
        <p:nvPicPr>
          <p:cNvPr id="54" name="图片 53">
            <a:extLst>
              <a:ext uri="{FF2B5EF4-FFF2-40B4-BE49-F238E27FC236}">
                <a16:creationId xmlns:a16="http://schemas.microsoft.com/office/drawing/2014/main" id="{257CB971-C70E-EBDF-66A7-72AF15374C25}"/>
              </a:ext>
            </a:extLst>
          </p:cNvPr>
          <p:cNvPicPr>
            <a:picLocks noChangeAspect="1"/>
          </p:cNvPicPr>
          <p:nvPr/>
        </p:nvPicPr>
        <p:blipFill>
          <a:blip r:embed="rId9"/>
          <a:stretch>
            <a:fillRect/>
          </a:stretch>
        </p:blipFill>
        <p:spPr>
          <a:xfrm>
            <a:off x="9221251" y="3172706"/>
            <a:ext cx="1863184" cy="1387616"/>
          </a:xfrm>
          <a:prstGeom prst="rect">
            <a:avLst/>
          </a:prstGeom>
        </p:spPr>
      </p:pic>
      <mc:AlternateContent xmlns:mc="http://schemas.openxmlformats.org/markup-compatibility/2006" xmlns:a14="http://schemas.microsoft.com/office/drawing/2010/main">
        <mc:Choice Requires="a14">
          <p:sp>
            <p:nvSpPr>
              <p:cNvPr id="55" name="文本框 23">
                <a:extLst>
                  <a:ext uri="{FF2B5EF4-FFF2-40B4-BE49-F238E27FC236}">
                    <a16:creationId xmlns:a16="http://schemas.microsoft.com/office/drawing/2014/main" id="{893F24F6-6257-E6D1-3E74-5DDDA6323C8C}"/>
                  </a:ext>
                </a:extLst>
              </p:cNvPr>
              <p:cNvSpPr txBox="1"/>
              <p:nvPr/>
            </p:nvSpPr>
            <p:spPr>
              <a:xfrm>
                <a:off x="830419" y="3384855"/>
                <a:ext cx="925574"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kumimoji="1" lang="en-US" altLang="zh-CN" b="1" i="1">
                          <a:latin typeface="Cambria Math" panose="02040503050406030204" pitchFamily="18" charset="0"/>
                        </a:rPr>
                        <m:t>𝑹</m:t>
                      </m:r>
                      <m:r>
                        <a:rPr kumimoji="1" lang="en-US" altLang="zh-CN" i="1">
                          <a:latin typeface="Cambria Math" panose="02040503050406030204" pitchFamily="18" charset="0"/>
                        </a:rPr>
                        <m:t>+</m:t>
                      </m:r>
                      <m:r>
                        <a:rPr kumimoji="1" lang="en-US" altLang="zh-CN" i="1">
                          <a:latin typeface="Cambria Math" panose="02040503050406030204" pitchFamily="18" charset="0"/>
                        </a:rPr>
                        <m:t>𝑖</m:t>
                      </m:r>
                      <m:r>
                        <a:rPr kumimoji="1" lang="en-US" altLang="zh-CN" b="1" i="1">
                          <a:latin typeface="Cambria Math" panose="02040503050406030204" pitchFamily="18" charset="0"/>
                        </a:rPr>
                        <m:t>𝑫</m:t>
                      </m:r>
                    </m:oMath>
                  </m:oMathPara>
                </a14:m>
                <a:endParaRPr kumimoji="1" lang="zh-CN" altLang="en-US" b="1" dirty="0"/>
              </a:p>
            </p:txBody>
          </p:sp>
        </mc:Choice>
        <mc:Fallback xmlns="">
          <p:sp>
            <p:nvSpPr>
              <p:cNvPr id="55" name="文本框 23">
                <a:extLst>
                  <a:ext uri="{FF2B5EF4-FFF2-40B4-BE49-F238E27FC236}">
                    <a16:creationId xmlns:a16="http://schemas.microsoft.com/office/drawing/2014/main" id="{893F24F6-6257-E6D1-3E74-5DDDA6323C8C}"/>
                  </a:ext>
                </a:extLst>
              </p:cNvPr>
              <p:cNvSpPr txBox="1">
                <a:spLocks noRot="1" noChangeAspect="1" noMove="1" noResize="1" noEditPoints="1" noAdjustHandles="1" noChangeArrowheads="1" noChangeShapeType="1" noTextEdit="1"/>
              </p:cNvSpPr>
              <p:nvPr/>
            </p:nvSpPr>
            <p:spPr>
              <a:xfrm>
                <a:off x="830419" y="3384855"/>
                <a:ext cx="925574" cy="369332"/>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24">
                <a:extLst>
                  <a:ext uri="{FF2B5EF4-FFF2-40B4-BE49-F238E27FC236}">
                    <a16:creationId xmlns:a16="http://schemas.microsoft.com/office/drawing/2014/main" id="{13156F2A-8637-E28A-79F0-D2FC055392A1}"/>
                  </a:ext>
                </a:extLst>
              </p:cNvPr>
              <p:cNvSpPr txBox="1"/>
              <p:nvPr/>
            </p:nvSpPr>
            <p:spPr>
              <a:xfrm>
                <a:off x="2289027" y="4140571"/>
                <a:ext cx="925574"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kumimoji="1" lang="en-US" altLang="zh-CN" b="1" i="1">
                          <a:latin typeface="Cambria Math" panose="02040503050406030204" pitchFamily="18" charset="0"/>
                        </a:rPr>
                        <m:t>𝑹</m:t>
                      </m:r>
                      <m:r>
                        <a:rPr kumimoji="1" lang="en-US" altLang="zh-CN" i="1">
                          <a:latin typeface="Cambria Math" panose="02040503050406030204" pitchFamily="18" charset="0"/>
                        </a:rPr>
                        <m:t>−</m:t>
                      </m:r>
                      <m:r>
                        <a:rPr kumimoji="1" lang="en-US" altLang="zh-CN" i="1">
                          <a:latin typeface="Cambria Math" panose="02040503050406030204" pitchFamily="18" charset="0"/>
                        </a:rPr>
                        <m:t>𝑖</m:t>
                      </m:r>
                      <m:r>
                        <a:rPr kumimoji="1" lang="en-US" altLang="zh-CN" b="1" i="1">
                          <a:latin typeface="Cambria Math" panose="02040503050406030204" pitchFamily="18" charset="0"/>
                        </a:rPr>
                        <m:t>𝑫</m:t>
                      </m:r>
                    </m:oMath>
                  </m:oMathPara>
                </a14:m>
                <a:endParaRPr kumimoji="1" lang="zh-CN" altLang="en-US" b="1" dirty="0"/>
              </a:p>
            </p:txBody>
          </p:sp>
        </mc:Choice>
        <mc:Fallback xmlns="">
          <p:sp>
            <p:nvSpPr>
              <p:cNvPr id="56" name="文本框 24">
                <a:extLst>
                  <a:ext uri="{FF2B5EF4-FFF2-40B4-BE49-F238E27FC236}">
                    <a16:creationId xmlns:a16="http://schemas.microsoft.com/office/drawing/2014/main" id="{13156F2A-8637-E28A-79F0-D2FC055392A1}"/>
                  </a:ext>
                </a:extLst>
              </p:cNvPr>
              <p:cNvSpPr txBox="1">
                <a:spLocks noRot="1" noChangeAspect="1" noMove="1" noResize="1" noEditPoints="1" noAdjustHandles="1" noChangeArrowheads="1" noChangeShapeType="1" noTextEdit="1"/>
              </p:cNvSpPr>
              <p:nvPr/>
            </p:nvSpPr>
            <p:spPr>
              <a:xfrm>
                <a:off x="2289027" y="4140571"/>
                <a:ext cx="925574"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26">
                <a:extLst>
                  <a:ext uri="{FF2B5EF4-FFF2-40B4-BE49-F238E27FC236}">
                    <a16:creationId xmlns:a16="http://schemas.microsoft.com/office/drawing/2014/main" id="{10DFE9DC-35C3-5AE6-DEDE-41A157F1D600}"/>
                  </a:ext>
                </a:extLst>
              </p:cNvPr>
              <p:cNvSpPr txBox="1"/>
              <p:nvPr/>
            </p:nvSpPr>
            <p:spPr>
              <a:xfrm>
                <a:off x="2918666" y="3649941"/>
                <a:ext cx="5740994" cy="5060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panose="02040503050406030204" pitchFamily="18" charset="0"/>
                        </a:rPr>
                        <m:t>|</m:t>
                      </m:r>
                      <m:d>
                        <m:dPr>
                          <m:begChr m:val=""/>
                          <m:endChr m:val="⟩"/>
                          <m:ctrlPr>
                            <a:rPr kumimoji="1" lang="zh-CN" altLang="en-US" sz="2400" i="1">
                              <a:latin typeface="Cambria Math" panose="02040503050406030204" pitchFamily="18" charset="0"/>
                            </a:rPr>
                          </m:ctrlPr>
                        </m:dPr>
                        <m:e>
                          <m:sSup>
                            <m:sSupPr>
                              <m:ctrlPr>
                                <a:rPr kumimoji="1" lang="en-US" altLang="zh-CN" sz="2400" i="1">
                                  <a:latin typeface="Cambria Math" panose="02040503050406030204" pitchFamily="18" charset="0"/>
                                </a:rPr>
                              </m:ctrlPr>
                            </m:sSupPr>
                            <m:e>
                              <m:r>
                                <m:rPr>
                                  <m:sty m:val="p"/>
                                </m:rPr>
                                <a:rPr kumimoji="1" lang="el-GR" altLang="zh-CN" sz="2400" i="1">
                                  <a:latin typeface="Cambria Math" panose="02040503050406030204" pitchFamily="18" charset="0"/>
                                  <a:ea typeface="Cambria Math" panose="02040503050406030204" pitchFamily="18" charset="0"/>
                                </a:rPr>
                                <m:t>Ψ</m:t>
                              </m:r>
                            </m:e>
                            <m:sup>
                              <m:r>
                                <m:rPr>
                                  <m:sty m:val="p"/>
                                </m:rPr>
                                <a:rPr kumimoji="1" lang="en-US" altLang="zh-CN" sz="2400">
                                  <a:latin typeface="Cambria Math" panose="02040503050406030204" pitchFamily="18" charset="0"/>
                                </a:rPr>
                                <m:t>CB</m:t>
                              </m:r>
                              <m:r>
                                <a:rPr kumimoji="1" lang="en-US" altLang="zh-CN" sz="2400">
                                  <a:latin typeface="Cambria Math" panose="02040503050406030204" pitchFamily="18" charset="0"/>
                                </a:rPr>
                                <m:t>−</m:t>
                              </m:r>
                              <m:r>
                                <m:rPr>
                                  <m:sty m:val="p"/>
                                </m:rPr>
                                <a:rPr kumimoji="1" lang="en-US" altLang="zh-CN" sz="2400">
                                  <a:latin typeface="Cambria Math" panose="02040503050406030204" pitchFamily="18" charset="0"/>
                                </a:rPr>
                                <m:t>Brink</m:t>
                              </m:r>
                            </m:sup>
                          </m:sSup>
                        </m:e>
                      </m:d>
                      <m:r>
                        <a:rPr kumimoji="1" lang="en-US" altLang="zh-CN" sz="2400" i="1">
                          <a:latin typeface="Cambria Math" panose="02040503050406030204" pitchFamily="18" charset="0"/>
                        </a:rPr>
                        <m:t>=</m:t>
                      </m:r>
                      <m:r>
                        <a:rPr kumimoji="1" lang="en-US" altLang="zh-CN" sz="2400" i="1">
                          <a:latin typeface="Cambria Math" panose="02040503050406030204" pitchFamily="18" charset="0"/>
                          <a:ea typeface="Cambria Math" panose="02040503050406030204" pitchFamily="18" charset="0"/>
                        </a:rPr>
                        <m:t>𝒜</m:t>
                      </m:r>
                      <m:r>
                        <a:rPr kumimoji="1" lang="en-US" altLang="zh-CN" sz="2400" i="1">
                          <a:latin typeface="Cambria Math" panose="02040503050406030204" pitchFamily="18" charset="0"/>
                          <a:ea typeface="Cambria Math" panose="02040503050406030204" pitchFamily="18" charset="0"/>
                        </a:rPr>
                        <m:t>{                                             }</m:t>
                      </m:r>
                    </m:oMath>
                  </m:oMathPara>
                </a14:m>
                <a:endParaRPr kumimoji="1" lang="zh-CN" altLang="en-US" sz="2400" dirty="0"/>
              </a:p>
            </p:txBody>
          </p:sp>
        </mc:Choice>
        <mc:Fallback xmlns="">
          <p:sp>
            <p:nvSpPr>
              <p:cNvPr id="57" name="文本框 26">
                <a:extLst>
                  <a:ext uri="{FF2B5EF4-FFF2-40B4-BE49-F238E27FC236}">
                    <a16:creationId xmlns:a16="http://schemas.microsoft.com/office/drawing/2014/main" id="{10DFE9DC-35C3-5AE6-DEDE-41A157F1D600}"/>
                  </a:ext>
                </a:extLst>
              </p:cNvPr>
              <p:cNvSpPr txBox="1">
                <a:spLocks noRot="1" noChangeAspect="1" noMove="1" noResize="1" noEditPoints="1" noAdjustHandles="1" noChangeArrowheads="1" noChangeShapeType="1" noTextEdit="1"/>
              </p:cNvSpPr>
              <p:nvPr/>
            </p:nvSpPr>
            <p:spPr>
              <a:xfrm>
                <a:off x="2918666" y="3649941"/>
                <a:ext cx="5740994" cy="506036"/>
              </a:xfrm>
              <a:prstGeom prst="rect">
                <a:avLst/>
              </a:prstGeom>
              <a:blipFill>
                <a:blip r:embed="rId12"/>
                <a:stretch>
                  <a:fillRect t="-158537" b="-241463"/>
                </a:stretch>
              </a:blipFill>
            </p:spPr>
            <p:txBody>
              <a:bodyPr/>
              <a:lstStyle/>
              <a:p>
                <a:r>
                  <a:rPr lang="zh-CN" altLang="en-US">
                    <a:noFill/>
                  </a:rPr>
                  <a:t> </a:t>
                </a:r>
              </a:p>
            </p:txBody>
          </p:sp>
        </mc:Fallback>
      </mc:AlternateContent>
      <p:pic>
        <p:nvPicPr>
          <p:cNvPr id="58" name="图片 57">
            <a:extLst>
              <a:ext uri="{FF2B5EF4-FFF2-40B4-BE49-F238E27FC236}">
                <a16:creationId xmlns:a16="http://schemas.microsoft.com/office/drawing/2014/main" id="{2285EA91-0EFF-704E-1203-E96C82FFF01B}"/>
              </a:ext>
            </a:extLst>
          </p:cNvPr>
          <p:cNvPicPr>
            <a:picLocks noChangeAspect="1"/>
          </p:cNvPicPr>
          <p:nvPr/>
        </p:nvPicPr>
        <p:blipFill>
          <a:blip r:embed="rId3"/>
          <a:stretch>
            <a:fillRect/>
          </a:stretch>
        </p:blipFill>
        <p:spPr>
          <a:xfrm>
            <a:off x="1584177" y="3655909"/>
            <a:ext cx="704850" cy="692150"/>
          </a:xfrm>
          <a:prstGeom prst="rect">
            <a:avLst/>
          </a:prstGeom>
        </p:spPr>
      </p:pic>
      <p:cxnSp>
        <p:nvCxnSpPr>
          <p:cNvPr id="59" name="直线箭头连接符 58">
            <a:extLst>
              <a:ext uri="{FF2B5EF4-FFF2-40B4-BE49-F238E27FC236}">
                <a16:creationId xmlns:a16="http://schemas.microsoft.com/office/drawing/2014/main" id="{F4FBAB76-C898-DB92-1C98-BF6A65B8C99E}"/>
              </a:ext>
            </a:extLst>
          </p:cNvPr>
          <p:cNvCxnSpPr>
            <a:cxnSpLocks/>
          </p:cNvCxnSpPr>
          <p:nvPr/>
        </p:nvCxnSpPr>
        <p:spPr>
          <a:xfrm flipH="1" flipV="1">
            <a:off x="1546350" y="3754204"/>
            <a:ext cx="262192" cy="1123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线箭头连接符 59">
            <a:extLst>
              <a:ext uri="{FF2B5EF4-FFF2-40B4-BE49-F238E27FC236}">
                <a16:creationId xmlns:a16="http://schemas.microsoft.com/office/drawing/2014/main" id="{192C0DC0-B990-C50A-168E-08171907C5B2}"/>
              </a:ext>
            </a:extLst>
          </p:cNvPr>
          <p:cNvCxnSpPr>
            <a:cxnSpLocks/>
          </p:cNvCxnSpPr>
          <p:nvPr/>
        </p:nvCxnSpPr>
        <p:spPr>
          <a:xfrm flipH="1" flipV="1">
            <a:off x="1509532" y="3958737"/>
            <a:ext cx="295453" cy="1327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线箭头连接符 60">
            <a:extLst>
              <a:ext uri="{FF2B5EF4-FFF2-40B4-BE49-F238E27FC236}">
                <a16:creationId xmlns:a16="http://schemas.microsoft.com/office/drawing/2014/main" id="{23BCE0FE-DC0B-9EC1-78AD-4CF06DF87E69}"/>
              </a:ext>
            </a:extLst>
          </p:cNvPr>
          <p:cNvCxnSpPr>
            <a:cxnSpLocks/>
          </p:cNvCxnSpPr>
          <p:nvPr/>
        </p:nvCxnSpPr>
        <p:spPr>
          <a:xfrm>
            <a:off x="2055905" y="3891669"/>
            <a:ext cx="307769" cy="11837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线箭头连接符 61">
            <a:extLst>
              <a:ext uri="{FF2B5EF4-FFF2-40B4-BE49-F238E27FC236}">
                <a16:creationId xmlns:a16="http://schemas.microsoft.com/office/drawing/2014/main" id="{642894B9-3FB3-404C-430C-ED548D989331}"/>
              </a:ext>
            </a:extLst>
          </p:cNvPr>
          <p:cNvCxnSpPr>
            <a:cxnSpLocks/>
          </p:cNvCxnSpPr>
          <p:nvPr/>
        </p:nvCxnSpPr>
        <p:spPr>
          <a:xfrm>
            <a:off x="2022639" y="4091850"/>
            <a:ext cx="341035" cy="1174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3" name="图片 62">
            <a:extLst>
              <a:ext uri="{FF2B5EF4-FFF2-40B4-BE49-F238E27FC236}">
                <a16:creationId xmlns:a16="http://schemas.microsoft.com/office/drawing/2014/main" id="{244FBD6C-1FA1-B1D7-4963-3B18C4EA5A68}"/>
              </a:ext>
            </a:extLst>
          </p:cNvPr>
          <p:cNvPicPr>
            <a:picLocks noChangeAspect="1"/>
          </p:cNvPicPr>
          <p:nvPr/>
        </p:nvPicPr>
        <p:blipFill>
          <a:blip r:embed="rId13"/>
          <a:stretch>
            <a:fillRect/>
          </a:stretch>
        </p:blipFill>
        <p:spPr>
          <a:xfrm>
            <a:off x="5403183" y="3608011"/>
            <a:ext cx="2999097" cy="760335"/>
          </a:xfrm>
          <a:prstGeom prst="rect">
            <a:avLst/>
          </a:prstGeom>
        </p:spPr>
      </p:pic>
      <p:sp>
        <p:nvSpPr>
          <p:cNvPr id="64" name="右箭头 63">
            <a:extLst>
              <a:ext uri="{FF2B5EF4-FFF2-40B4-BE49-F238E27FC236}">
                <a16:creationId xmlns:a16="http://schemas.microsoft.com/office/drawing/2014/main" id="{24D3DA8E-6E19-5168-CE47-2FF8CC40E8FC}"/>
              </a:ext>
            </a:extLst>
          </p:cNvPr>
          <p:cNvSpPr/>
          <p:nvPr/>
        </p:nvSpPr>
        <p:spPr>
          <a:xfrm>
            <a:off x="2656708" y="3759308"/>
            <a:ext cx="389706" cy="3613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65" name="右箭头 64">
            <a:extLst>
              <a:ext uri="{FF2B5EF4-FFF2-40B4-BE49-F238E27FC236}">
                <a16:creationId xmlns:a16="http://schemas.microsoft.com/office/drawing/2014/main" id="{BE52FC95-D34E-3C2B-6DAB-5E2936682580}"/>
              </a:ext>
            </a:extLst>
          </p:cNvPr>
          <p:cNvSpPr/>
          <p:nvPr/>
        </p:nvSpPr>
        <p:spPr>
          <a:xfrm>
            <a:off x="8580173" y="1930184"/>
            <a:ext cx="389706" cy="3613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66" name="右箭头 65">
            <a:extLst>
              <a:ext uri="{FF2B5EF4-FFF2-40B4-BE49-F238E27FC236}">
                <a16:creationId xmlns:a16="http://schemas.microsoft.com/office/drawing/2014/main" id="{96D26248-69B8-2FC4-DC54-3F7C56FD8150}"/>
              </a:ext>
            </a:extLst>
          </p:cNvPr>
          <p:cNvSpPr/>
          <p:nvPr/>
        </p:nvSpPr>
        <p:spPr>
          <a:xfrm>
            <a:off x="8580173" y="3773765"/>
            <a:ext cx="389706" cy="3613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68" name="文本框 7">
            <a:extLst>
              <a:ext uri="{FF2B5EF4-FFF2-40B4-BE49-F238E27FC236}">
                <a16:creationId xmlns:a16="http://schemas.microsoft.com/office/drawing/2014/main" id="{8E02D96E-1A60-F531-CB33-C376514D42F9}"/>
              </a:ext>
            </a:extLst>
          </p:cNvPr>
          <p:cNvSpPr txBox="1"/>
          <p:nvPr/>
        </p:nvSpPr>
        <p:spPr>
          <a:xfrm>
            <a:off x="155844" y="5431288"/>
            <a:ext cx="3731938" cy="41492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itchFamily="2" charset="2"/>
              <a:buChar char="Ø"/>
            </a:pPr>
            <a:r>
              <a:rPr lang="en" altLang="zh-CN" sz="1600" b="1" dirty="0">
                <a:latin typeface="Times New Roman" panose="02020603050405020304" pitchFamily="18" charset="0"/>
                <a:ea typeface="宋体" panose="02010600030101010101" pitchFamily="2" charset="-122"/>
              </a:rPr>
              <a:t>Single-particle wave function</a:t>
            </a:r>
            <a:r>
              <a:rPr lang="zh-CN" altLang="en-US" sz="1600" b="1" dirty="0">
                <a:latin typeface="Times New Roman" panose="02020603050405020304" pitchFamily="18" charset="0"/>
                <a:ea typeface="宋体" panose="02010600030101010101" pitchFamily="2" charset="-122"/>
              </a:rPr>
              <a:t>：</a:t>
            </a:r>
            <a:endParaRPr lang="en" altLang="zh-CN" sz="1600" b="1" dirty="0">
              <a:latin typeface="Times New Roman" panose="02020603050405020304"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69" name="文本框 8">
                <a:extLst>
                  <a:ext uri="{FF2B5EF4-FFF2-40B4-BE49-F238E27FC236}">
                    <a16:creationId xmlns:a16="http://schemas.microsoft.com/office/drawing/2014/main" id="{0AC11B0D-587D-DA7D-A45E-B5B6BD5B053A}"/>
                  </a:ext>
                </a:extLst>
              </p:cNvPr>
              <p:cNvSpPr txBox="1"/>
              <p:nvPr/>
            </p:nvSpPr>
            <p:spPr>
              <a:xfrm>
                <a:off x="529625" y="5678976"/>
                <a:ext cx="5822110" cy="50103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zh-CN" altLang="en-US" sz="1600" i="1" smtClean="0">
                          <a:solidFill>
                            <a:schemeClr val="tx1"/>
                          </a:solidFill>
                          <a:latin typeface="Cambria Math" panose="02040503050406030204" pitchFamily="18" charset="0"/>
                        </a:rPr>
                        <m:t>𝜙</m:t>
                      </m:r>
                      <m:d>
                        <m:dPr>
                          <m:ctrlPr>
                            <a:rPr lang="en-US" altLang="zh-CN" sz="1600" i="1" smtClean="0">
                              <a:solidFill>
                                <a:schemeClr val="tx1"/>
                              </a:solidFill>
                              <a:latin typeface="Cambria Math" panose="02040503050406030204" pitchFamily="18" charset="0"/>
                            </a:rPr>
                          </m:ctrlPr>
                        </m:dPr>
                        <m:e>
                          <m:r>
                            <a:rPr lang="en-US" altLang="zh-CN" sz="1600" b="1" i="1" smtClean="0">
                              <a:solidFill>
                                <a:schemeClr val="tx1"/>
                              </a:solidFill>
                              <a:latin typeface="Cambria Math" panose="02040503050406030204" pitchFamily="18" charset="0"/>
                            </a:rPr>
                            <m:t>𝒓</m:t>
                          </m:r>
                          <m:r>
                            <a:rPr lang="en-US" altLang="zh-CN" sz="1600" b="1" i="1" smtClean="0">
                              <a:solidFill>
                                <a:schemeClr val="tx1"/>
                              </a:solidFill>
                              <a:latin typeface="Cambria Math" panose="02040503050406030204" pitchFamily="18" charset="0"/>
                            </a:rPr>
                            <m:t>,</m:t>
                          </m:r>
                          <m:r>
                            <a:rPr lang="en-US" altLang="zh-CN" sz="1600" b="1" i="1">
                              <a:latin typeface="Cambria Math" panose="02040503050406030204" pitchFamily="18" charset="0"/>
                            </a:rPr>
                            <m:t>𝒁</m:t>
                          </m:r>
                        </m:e>
                      </m:d>
                      <m:r>
                        <a:rPr lang="zh-CN" altLang="en-US" sz="1600" b="0" i="1">
                          <a:solidFill>
                            <a:schemeClr val="tx1"/>
                          </a:solidFill>
                          <a:latin typeface="Cambria Math" panose="02040503050406030204" pitchFamily="18" charset="0"/>
                        </a:rPr>
                        <m:t>=</m:t>
                      </m:r>
                      <m:sSub>
                        <m:sSubPr>
                          <m:ctrlPr>
                            <a:rPr lang="zh-CN" altLang="en-US" sz="1600" b="0" i="1" smtClean="0">
                              <a:solidFill>
                                <a:schemeClr val="tx1"/>
                              </a:solidFill>
                              <a:latin typeface="Cambria Math" panose="02040503050406030204" pitchFamily="18" charset="0"/>
                            </a:rPr>
                          </m:ctrlPr>
                        </m:sSubPr>
                        <m:e>
                          <m:r>
                            <a:rPr lang="zh-CN" altLang="en-US" sz="1600" i="1" smtClean="0">
                              <a:solidFill>
                                <a:schemeClr val="tx1"/>
                              </a:solidFill>
                              <a:latin typeface="Cambria Math" panose="02040503050406030204" pitchFamily="18" charset="0"/>
                            </a:rPr>
                            <m:t>𝜙</m:t>
                          </m:r>
                        </m:e>
                        <m:sub>
                          <m:r>
                            <a:rPr lang="en-US" altLang="zh-CN" sz="1600" i="1">
                              <a:latin typeface="Cambria Math" panose="02040503050406030204" pitchFamily="18" charset="0"/>
                            </a:rPr>
                            <m:t>𝑟</m:t>
                          </m:r>
                        </m:sub>
                      </m:sSub>
                      <m:d>
                        <m:dPr>
                          <m:ctrlPr>
                            <a:rPr lang="en-US" altLang="zh-CN" sz="1600" i="1" smtClean="0">
                              <a:solidFill>
                                <a:schemeClr val="tx1"/>
                              </a:solidFill>
                              <a:latin typeface="Cambria Math" panose="02040503050406030204" pitchFamily="18" charset="0"/>
                            </a:rPr>
                          </m:ctrlPr>
                        </m:dPr>
                        <m:e>
                          <m:r>
                            <a:rPr lang="en-US" altLang="zh-CN" sz="1600" b="1" i="1" smtClean="0">
                              <a:solidFill>
                                <a:schemeClr val="tx1"/>
                              </a:solidFill>
                              <a:latin typeface="Cambria Math" panose="02040503050406030204" pitchFamily="18" charset="0"/>
                            </a:rPr>
                            <m:t>𝒓</m:t>
                          </m:r>
                          <m:r>
                            <a:rPr lang="en-US" altLang="zh-CN" sz="1600" b="1" i="1" smtClean="0">
                              <a:solidFill>
                                <a:schemeClr val="tx1"/>
                              </a:solidFill>
                              <a:latin typeface="Cambria Math" panose="02040503050406030204" pitchFamily="18" charset="0"/>
                            </a:rPr>
                            <m:t>,</m:t>
                          </m:r>
                          <m:r>
                            <a:rPr lang="en-US" altLang="zh-CN" sz="1600" b="1" i="1">
                              <a:latin typeface="Cambria Math" panose="02040503050406030204" pitchFamily="18" charset="0"/>
                            </a:rPr>
                            <m:t>𝒁</m:t>
                          </m:r>
                        </m:e>
                      </m:d>
                      <m:sSub>
                        <m:sSubPr>
                          <m:ctrlPr>
                            <a:rPr lang="zh-CN" altLang="en-US" sz="1600" b="0" i="1" smtClean="0">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𝜒</m:t>
                          </m:r>
                        </m:e>
                        <m:sub>
                          <m:r>
                            <a:rPr lang="zh-CN" altLang="en-US" sz="1600" b="0" i="1">
                              <a:solidFill>
                                <a:schemeClr val="tx1"/>
                              </a:solidFill>
                              <a:latin typeface="Cambria Math" panose="02040503050406030204" pitchFamily="18" charset="0"/>
                            </a:rPr>
                            <m:t>𝜎</m:t>
                          </m:r>
                        </m:sub>
                      </m:sSub>
                      <m:sSub>
                        <m:sSubPr>
                          <m:ctrlPr>
                            <a:rPr lang="zh-CN" altLang="en-US"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𝜒</m:t>
                          </m:r>
                        </m:e>
                        <m:sub>
                          <m:r>
                            <a:rPr lang="zh-CN" altLang="en-US" sz="1600" b="0" i="1">
                              <a:solidFill>
                                <a:schemeClr val="tx1"/>
                              </a:solidFill>
                              <a:latin typeface="Cambria Math" panose="02040503050406030204" pitchFamily="18" charset="0"/>
                            </a:rPr>
                            <m:t>𝜏</m:t>
                          </m:r>
                        </m:sub>
                      </m:sSub>
                      <m:r>
                        <a:rPr lang="zh-CN" altLang="en-US" sz="1600" b="0" i="1">
                          <a:solidFill>
                            <a:schemeClr val="tx1"/>
                          </a:solidFill>
                          <a:latin typeface="Cambria Math" panose="02040503050406030204" pitchFamily="18" charset="0"/>
                        </a:rPr>
                        <m:t>=</m:t>
                      </m:r>
                      <m:sSup>
                        <m:sSupPr>
                          <m:ctrlPr>
                            <a:rPr lang="zh-CN" altLang="en-US" sz="1600" b="0" i="1">
                              <a:solidFill>
                                <a:schemeClr val="tx1"/>
                              </a:solidFill>
                              <a:latin typeface="Cambria Math" panose="02040503050406030204" pitchFamily="18" charset="0"/>
                            </a:rPr>
                          </m:ctrlPr>
                        </m:sSupPr>
                        <m:e>
                          <m:d>
                            <m:dPr>
                              <m:ctrlPr>
                                <a:rPr lang="zh-CN" altLang="en-US" sz="1600" b="0" i="1">
                                  <a:solidFill>
                                    <a:schemeClr val="tx1"/>
                                  </a:solidFill>
                                  <a:latin typeface="Cambria Math" panose="02040503050406030204" pitchFamily="18" charset="0"/>
                                </a:rPr>
                              </m:ctrlPr>
                            </m:dPr>
                            <m:e>
                              <m:r>
                                <a:rPr lang="zh-CN" altLang="en-US" sz="1600" b="0" i="1">
                                  <a:solidFill>
                                    <a:schemeClr val="tx1"/>
                                  </a:solidFill>
                                  <a:latin typeface="Cambria Math" panose="02040503050406030204" pitchFamily="18" charset="0"/>
                                </a:rPr>
                                <m:t>𝜋</m:t>
                              </m:r>
                              <m:sSup>
                                <m:sSupPr>
                                  <m:ctrlPr>
                                    <a:rPr lang="zh-CN" altLang="en-US" sz="1600" b="0" i="1">
                                      <a:solidFill>
                                        <a:schemeClr val="tx1"/>
                                      </a:solidFill>
                                      <a:latin typeface="Cambria Math" panose="02040503050406030204" pitchFamily="18" charset="0"/>
                                    </a:rPr>
                                  </m:ctrlPr>
                                </m:sSupPr>
                                <m:e>
                                  <m:r>
                                    <a:rPr lang="zh-CN" altLang="en-US" sz="1600" b="0" i="1">
                                      <a:solidFill>
                                        <a:schemeClr val="tx1"/>
                                      </a:solidFill>
                                      <a:latin typeface="Cambria Math" panose="02040503050406030204" pitchFamily="18" charset="0"/>
                                    </a:rPr>
                                    <m:t>𝑏</m:t>
                                  </m:r>
                                </m:e>
                                <m:sup>
                                  <m:r>
                                    <a:rPr lang="zh-CN" altLang="en-US" sz="1600" b="0" i="1">
                                      <a:solidFill>
                                        <a:schemeClr val="tx1"/>
                                      </a:solidFill>
                                      <a:latin typeface="Cambria Math" panose="02040503050406030204" pitchFamily="18" charset="0"/>
                                    </a:rPr>
                                    <m:t>2</m:t>
                                  </m:r>
                                </m:sup>
                              </m:sSup>
                            </m:e>
                          </m:d>
                        </m:e>
                        <m:sup>
                          <m:r>
                            <a:rPr lang="zh-CN" altLang="en-US" sz="1600" b="0" i="1">
                              <a:solidFill>
                                <a:schemeClr val="tx1"/>
                              </a:solidFill>
                              <a:latin typeface="Cambria Math" panose="02040503050406030204" pitchFamily="18" charset="0"/>
                            </a:rPr>
                            <m:t>−</m:t>
                          </m:r>
                          <m:f>
                            <m:fPr>
                              <m:type m:val="lin"/>
                              <m:ctrlPr>
                                <a:rPr lang="zh-CN" altLang="en-US" sz="1600" b="0" i="1">
                                  <a:solidFill>
                                    <a:schemeClr val="tx1"/>
                                  </a:solidFill>
                                  <a:latin typeface="Cambria Math" panose="02040503050406030204" pitchFamily="18" charset="0"/>
                                </a:rPr>
                              </m:ctrlPr>
                            </m:fPr>
                            <m:num>
                              <m:r>
                                <a:rPr lang="zh-CN" altLang="en-US" sz="1600" b="0" i="1">
                                  <a:solidFill>
                                    <a:schemeClr val="tx1"/>
                                  </a:solidFill>
                                  <a:latin typeface="Cambria Math" panose="02040503050406030204" pitchFamily="18" charset="0"/>
                                </a:rPr>
                                <m:t>3</m:t>
                              </m:r>
                            </m:num>
                            <m:den>
                              <m:r>
                                <a:rPr lang="zh-CN" altLang="en-US" sz="1600" b="0" i="1">
                                  <a:solidFill>
                                    <a:schemeClr val="tx1"/>
                                  </a:solidFill>
                                  <a:latin typeface="Cambria Math" panose="02040503050406030204" pitchFamily="18" charset="0"/>
                                </a:rPr>
                                <m:t>4</m:t>
                              </m:r>
                            </m:den>
                          </m:f>
                        </m:sup>
                      </m:sSup>
                      <m:sSup>
                        <m:sSupPr>
                          <m:ctrlPr>
                            <a:rPr lang="zh-CN" altLang="en-US" sz="1600" b="0" i="1">
                              <a:solidFill>
                                <a:schemeClr val="tx1"/>
                              </a:solidFill>
                              <a:latin typeface="Cambria Math" panose="02040503050406030204" pitchFamily="18" charset="0"/>
                            </a:rPr>
                          </m:ctrlPr>
                        </m:sSupPr>
                        <m:e>
                          <m:r>
                            <a:rPr lang="zh-CN" altLang="en-US" sz="1600" b="0" i="1">
                              <a:solidFill>
                                <a:schemeClr val="tx1"/>
                              </a:solidFill>
                              <a:latin typeface="Cambria Math" panose="02040503050406030204" pitchFamily="18" charset="0"/>
                            </a:rPr>
                            <m:t>𝑒</m:t>
                          </m:r>
                        </m:e>
                        <m:sup>
                          <m:r>
                            <a:rPr lang="zh-CN" altLang="en-US" sz="1600" b="0" i="1">
                              <a:solidFill>
                                <a:schemeClr val="tx1"/>
                              </a:solidFill>
                              <a:latin typeface="Cambria Math" panose="02040503050406030204" pitchFamily="18" charset="0"/>
                            </a:rPr>
                            <m:t>−</m:t>
                          </m:r>
                          <m:f>
                            <m:fPr>
                              <m:ctrlPr>
                                <a:rPr lang="zh-CN" altLang="en-US" sz="1600" b="0" i="1">
                                  <a:solidFill>
                                    <a:schemeClr val="tx1"/>
                                  </a:solidFill>
                                  <a:latin typeface="Cambria Math" panose="02040503050406030204" pitchFamily="18" charset="0"/>
                                </a:rPr>
                              </m:ctrlPr>
                            </m:fPr>
                            <m:num>
                              <m:sSup>
                                <m:sSupPr>
                                  <m:ctrlPr>
                                    <a:rPr lang="en-US" altLang="zh-CN" sz="1600" b="0" i="1" smtClean="0">
                                      <a:solidFill>
                                        <a:schemeClr val="tx1"/>
                                      </a:solidFill>
                                      <a:latin typeface="Cambria Math" panose="02040503050406030204" pitchFamily="18" charset="0"/>
                                    </a:rPr>
                                  </m:ctrlPr>
                                </m:sSupPr>
                                <m:e>
                                  <m:d>
                                    <m:dPr>
                                      <m:ctrlPr>
                                        <a:rPr lang="zh-CN" altLang="en-US" sz="1600" i="1">
                                          <a:solidFill>
                                            <a:schemeClr val="tx1"/>
                                          </a:solidFill>
                                          <a:latin typeface="Cambria Math" panose="02040503050406030204" pitchFamily="18" charset="0"/>
                                        </a:rPr>
                                      </m:ctrlPr>
                                    </m:dPr>
                                    <m:e>
                                      <m:r>
                                        <a:rPr lang="zh-CN" altLang="en-US" sz="1600" i="1">
                                          <a:solidFill>
                                            <a:schemeClr val="tx1"/>
                                          </a:solidFill>
                                          <a:latin typeface="Cambria Math" panose="02040503050406030204" pitchFamily="18" charset="0"/>
                                        </a:rPr>
                                        <m:t>𝑟</m:t>
                                      </m:r>
                                      <m:r>
                                        <a:rPr lang="zh-CN" altLang="en-US" sz="1600" i="1">
                                          <a:solidFill>
                                            <a:schemeClr val="tx1"/>
                                          </a:solidFill>
                                          <a:latin typeface="Cambria Math" panose="02040503050406030204" pitchFamily="18" charset="0"/>
                                        </a:rPr>
                                        <m:t>−</m:t>
                                      </m:r>
                                      <m:r>
                                        <a:rPr lang="zh-CN" altLang="en-US" sz="1600" i="1">
                                          <a:solidFill>
                                            <a:schemeClr val="tx1"/>
                                          </a:solidFill>
                                          <a:latin typeface="Cambria Math" panose="02040503050406030204" pitchFamily="18" charset="0"/>
                                        </a:rPr>
                                        <m:t>𝑅</m:t>
                                      </m:r>
                                    </m:e>
                                  </m:d>
                                </m:e>
                                <m:sup>
                                  <m:r>
                                    <a:rPr lang="en-US" altLang="zh-CN" sz="1600" b="0" i="1" smtClean="0">
                                      <a:solidFill>
                                        <a:schemeClr val="tx1"/>
                                      </a:solidFill>
                                      <a:latin typeface="Cambria Math" panose="02040503050406030204" pitchFamily="18" charset="0"/>
                                    </a:rPr>
                                    <m:t>2</m:t>
                                  </m:r>
                                </m:sup>
                              </m:sSup>
                            </m:num>
                            <m:den>
                              <m:r>
                                <a:rPr lang="zh-CN" altLang="en-US" sz="1600" b="0" i="1">
                                  <a:solidFill>
                                    <a:schemeClr val="tx1"/>
                                  </a:solidFill>
                                  <a:latin typeface="Cambria Math" panose="02040503050406030204" pitchFamily="18" charset="0"/>
                                </a:rPr>
                                <m:t>2</m:t>
                              </m:r>
                              <m:sSup>
                                <m:sSupPr>
                                  <m:ctrlPr>
                                    <a:rPr lang="zh-CN" altLang="en-US" sz="1600" b="0" i="1">
                                      <a:solidFill>
                                        <a:schemeClr val="tx1"/>
                                      </a:solidFill>
                                      <a:latin typeface="Cambria Math" panose="02040503050406030204" pitchFamily="18" charset="0"/>
                                    </a:rPr>
                                  </m:ctrlPr>
                                </m:sSupPr>
                                <m:e>
                                  <m:r>
                                    <a:rPr lang="zh-CN" altLang="en-US" sz="1600" b="0" i="1">
                                      <a:solidFill>
                                        <a:schemeClr val="tx1"/>
                                      </a:solidFill>
                                      <a:latin typeface="Cambria Math" panose="02040503050406030204" pitchFamily="18" charset="0"/>
                                    </a:rPr>
                                    <m:t>𝑏</m:t>
                                  </m:r>
                                </m:e>
                                <m:sup>
                                  <m:r>
                                    <a:rPr lang="zh-CN" altLang="en-US" sz="1600" b="0" i="1">
                                      <a:solidFill>
                                        <a:schemeClr val="tx1"/>
                                      </a:solidFill>
                                      <a:latin typeface="Cambria Math" panose="02040503050406030204" pitchFamily="18" charset="0"/>
                                    </a:rPr>
                                    <m:t>2</m:t>
                                  </m:r>
                                </m:sup>
                              </m:sSup>
                            </m:den>
                          </m:f>
                        </m:sup>
                      </m:sSup>
                      <m:sSub>
                        <m:sSubPr>
                          <m:ctrlPr>
                            <a:rPr lang="zh-CN" altLang="en-US"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𝜒</m:t>
                          </m:r>
                        </m:e>
                        <m:sub>
                          <m:r>
                            <a:rPr lang="zh-CN" altLang="en-US" sz="1600" b="0" i="1">
                              <a:solidFill>
                                <a:schemeClr val="tx1"/>
                              </a:solidFill>
                              <a:latin typeface="Cambria Math" panose="02040503050406030204" pitchFamily="18" charset="0"/>
                            </a:rPr>
                            <m:t>𝜎</m:t>
                          </m:r>
                        </m:sub>
                      </m:sSub>
                      <m:sSub>
                        <m:sSubPr>
                          <m:ctrlPr>
                            <a:rPr lang="zh-CN" altLang="en-US"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𝜒</m:t>
                          </m:r>
                        </m:e>
                        <m:sub>
                          <m:r>
                            <a:rPr lang="zh-CN" altLang="en-US" sz="1600" b="0" i="1">
                              <a:solidFill>
                                <a:schemeClr val="tx1"/>
                              </a:solidFill>
                              <a:latin typeface="Cambria Math" panose="02040503050406030204" pitchFamily="18" charset="0"/>
                            </a:rPr>
                            <m:t>𝜏</m:t>
                          </m:r>
                        </m:sub>
                      </m:sSub>
                      <m:r>
                        <a:rPr lang="en-US" altLang="zh-CN" sz="1600" b="0" i="1" smtClean="0">
                          <a:solidFill>
                            <a:schemeClr val="tx1"/>
                          </a:solidFill>
                          <a:latin typeface="Cambria Math" panose="02040503050406030204" pitchFamily="18" charset="0"/>
                        </a:rPr>
                        <m:t>,</m:t>
                      </m:r>
                    </m:oMath>
                  </m:oMathPara>
                </a14:m>
                <a:endParaRPr lang="zh-CN" altLang="en-US" sz="1600" i="1" dirty="0">
                  <a:solidFill>
                    <a:schemeClr val="tx1"/>
                  </a:solidFill>
                </a:endParaRPr>
              </a:p>
            </p:txBody>
          </p:sp>
        </mc:Choice>
        <mc:Fallback xmlns="">
          <p:sp>
            <p:nvSpPr>
              <p:cNvPr id="69" name="文本框 8">
                <a:extLst>
                  <a:ext uri="{FF2B5EF4-FFF2-40B4-BE49-F238E27FC236}">
                    <a16:creationId xmlns:a16="http://schemas.microsoft.com/office/drawing/2014/main" id="{0AC11B0D-587D-DA7D-A45E-B5B6BD5B053A}"/>
                  </a:ext>
                </a:extLst>
              </p:cNvPr>
              <p:cNvSpPr txBox="1">
                <a:spLocks noRot="1" noChangeAspect="1" noMove="1" noResize="1" noEditPoints="1" noAdjustHandles="1" noChangeArrowheads="1" noChangeShapeType="1" noTextEdit="1"/>
              </p:cNvSpPr>
              <p:nvPr/>
            </p:nvSpPr>
            <p:spPr>
              <a:xfrm>
                <a:off x="529625" y="5678976"/>
                <a:ext cx="5822110" cy="501035"/>
              </a:xfrm>
              <a:prstGeom prst="rect">
                <a:avLst/>
              </a:prstGeom>
              <a:blipFill>
                <a:blip r:embed="rId14"/>
                <a:stretch>
                  <a:fillRect t="-25000" b="-70000"/>
                </a:stretch>
              </a:blipFill>
            </p:spPr>
            <p:txBody>
              <a:bodyPr/>
              <a:lstStyle/>
              <a:p>
                <a:r>
                  <a:rPr lang="zh-CN" altLang="en-US">
                    <a:noFill/>
                  </a:rPr>
                  <a:t> </a:t>
                </a:r>
              </a:p>
            </p:txBody>
          </p:sp>
        </mc:Fallback>
      </mc:AlternateContent>
      <p:sp>
        <p:nvSpPr>
          <p:cNvPr id="70" name="文本框 9">
            <a:extLst>
              <a:ext uri="{FF2B5EF4-FFF2-40B4-BE49-F238E27FC236}">
                <a16:creationId xmlns:a16="http://schemas.microsoft.com/office/drawing/2014/main" id="{34AE714D-7C3C-3092-EFB3-D9CC2914705B}"/>
              </a:ext>
            </a:extLst>
          </p:cNvPr>
          <p:cNvSpPr txBox="1"/>
          <p:nvPr/>
        </p:nvSpPr>
        <p:spPr>
          <a:xfrm>
            <a:off x="6347055" y="5443080"/>
            <a:ext cx="3731937" cy="33855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itchFamily="2" charset="2"/>
              <a:buChar char="Ø"/>
            </a:pPr>
            <a:r>
              <a:rPr lang="el-GR" altLang="zh-CN" sz="1600" b="1" dirty="0">
                <a:latin typeface="Times New Roman" panose="02020603050405020304" pitchFamily="18" charset="0"/>
                <a:ea typeface="宋体" panose="02010600030101010101" pitchFamily="2" charset="-122"/>
              </a:rPr>
              <a:t>α </a:t>
            </a:r>
            <a:r>
              <a:rPr lang="en-US" altLang="zh-CN" sz="1600" b="1" dirty="0">
                <a:latin typeface="Times New Roman" panose="02020603050405020304" pitchFamily="18" charset="0"/>
                <a:ea typeface="宋体" panose="02010600030101010101" pitchFamily="2" charset="-122"/>
              </a:rPr>
              <a:t>cluster </a:t>
            </a:r>
            <a:r>
              <a:rPr lang="en" altLang="zh-CN" sz="1600" b="1" dirty="0">
                <a:latin typeface="Times New Roman" panose="02020603050405020304" pitchFamily="18" charset="0"/>
                <a:ea typeface="宋体" panose="02010600030101010101" pitchFamily="2" charset="-122"/>
              </a:rPr>
              <a:t>wave function </a:t>
            </a:r>
            <a:r>
              <a:rPr lang="zh-CN" altLang="en-US" sz="1600" b="1" dirty="0">
                <a:latin typeface="Times New Roman" panose="02020603050405020304" pitchFamily="18" charset="0"/>
                <a:ea typeface="宋体" panose="02010600030101010101" pitchFamily="2" charset="-122"/>
              </a:rPr>
              <a:t>：</a:t>
            </a:r>
          </a:p>
        </p:txBody>
      </p:sp>
      <p:pic>
        <p:nvPicPr>
          <p:cNvPr id="71" name="图片 70">
            <a:extLst>
              <a:ext uri="{FF2B5EF4-FFF2-40B4-BE49-F238E27FC236}">
                <a16:creationId xmlns:a16="http://schemas.microsoft.com/office/drawing/2014/main" id="{FF81EF35-8943-6648-4765-26F7D76EFDB9}"/>
              </a:ext>
            </a:extLst>
          </p:cNvPr>
          <p:cNvPicPr>
            <a:picLocks noChangeAspect="1"/>
          </p:cNvPicPr>
          <p:nvPr/>
        </p:nvPicPr>
        <p:blipFill>
          <a:blip r:embed="rId15"/>
          <a:stretch>
            <a:fillRect/>
          </a:stretch>
        </p:blipFill>
        <p:spPr>
          <a:xfrm>
            <a:off x="7420118" y="5736648"/>
            <a:ext cx="4504877" cy="539941"/>
          </a:xfrm>
          <a:prstGeom prst="rect">
            <a:avLst/>
          </a:prstGeom>
        </p:spPr>
      </p:pic>
      <mc:AlternateContent xmlns:mc="http://schemas.openxmlformats.org/markup-compatibility/2006" xmlns:a14="http://schemas.microsoft.com/office/drawing/2010/main">
        <mc:Choice Requires="a14">
          <p:sp>
            <p:nvSpPr>
              <p:cNvPr id="84" name="文本框 21">
                <a:extLst>
                  <a:ext uri="{FF2B5EF4-FFF2-40B4-BE49-F238E27FC236}">
                    <a16:creationId xmlns:a16="http://schemas.microsoft.com/office/drawing/2014/main" id="{18B55724-B995-865E-8651-0858DD1EE7FE}"/>
                  </a:ext>
                </a:extLst>
              </p:cNvPr>
              <p:cNvSpPr txBox="1"/>
              <p:nvPr/>
            </p:nvSpPr>
            <p:spPr>
              <a:xfrm>
                <a:off x="8466507" y="4639445"/>
                <a:ext cx="3028393"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1600" dirty="0">
                    <a:solidFill>
                      <a:schemeClr val="tx1"/>
                    </a:solidFill>
                    <a:latin typeface="Times" pitchFamily="2" charset="0"/>
                  </a:rPr>
                  <a:t>to </a:t>
                </a:r>
                <a:r>
                  <a:rPr kumimoji="1" lang="en" altLang="zh-CN" sz="1600" dirty="0">
                    <a:solidFill>
                      <a:schemeClr val="tx1"/>
                    </a:solidFill>
                    <a:latin typeface="Times" pitchFamily="2" charset="0"/>
                  </a:rPr>
                  <a:t>d</a:t>
                </a:r>
                <a:r>
                  <a:rPr lang="en" altLang="zh-CN" sz="1600" dirty="0">
                    <a:solidFill>
                      <a:schemeClr val="tx1"/>
                    </a:solidFill>
                    <a:latin typeface="Times" pitchFamily="2" charset="0"/>
                  </a:rPr>
                  <a:t>escribe the shell-like structure</a:t>
                </a:r>
                <a:r>
                  <a:rPr lang="zh-CN" altLang="en-US" sz="1600" dirty="0">
                    <a:solidFill>
                      <a:schemeClr val="tx1"/>
                    </a:solidFill>
                    <a:latin typeface="Times" pitchFamily="2" charset="0"/>
                  </a:rPr>
                  <a:t> </a:t>
                </a:r>
                <a:endParaRPr lang="en-US" altLang="zh-CN" sz="1600" dirty="0">
                  <a:solidFill>
                    <a:schemeClr val="tx1"/>
                  </a:solidFill>
                  <a:latin typeface="Times" pitchFamily="2" charset="0"/>
                </a:endParaRPr>
              </a:p>
              <a:p>
                <a:pPr algn="ctr"/>
                <a:r>
                  <a:rPr lang="en-US" altLang="zh-CN" sz="1600" dirty="0">
                    <a:solidFill>
                      <a:schemeClr val="tx1"/>
                    </a:solidFill>
                    <a:latin typeface="Times" pitchFamily="2" charset="0"/>
                  </a:rPr>
                  <a:t>(</a:t>
                </a:r>
                <a14:m>
                  <m:oMath xmlns:m="http://schemas.openxmlformats.org/officeDocument/2006/math">
                    <m:sSubSup>
                      <m:sSubSupPr>
                        <m:ctrlPr>
                          <a:rPr lang="en-US"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0</m:t>
                        </m:r>
                      </m:e>
                      <m:sub>
                        <m:r>
                          <a:rPr lang="en-US" altLang="zh-CN" sz="1600" i="1">
                            <a:solidFill>
                              <a:schemeClr val="tx1"/>
                            </a:solidFill>
                            <a:latin typeface="Cambria Math" panose="02040503050406030204" pitchFamily="18" charset="0"/>
                          </a:rPr>
                          <m:t>1</m:t>
                        </m:r>
                      </m:sub>
                      <m:sup>
                        <m:r>
                          <a:rPr lang="en-US" altLang="zh-CN" sz="1600" i="1">
                            <a:solidFill>
                              <a:schemeClr val="tx1"/>
                            </a:solidFill>
                            <a:latin typeface="Cambria Math" panose="02040503050406030204" pitchFamily="18" charset="0"/>
                          </a:rPr>
                          <m:t>+</m:t>
                        </m:r>
                      </m:sup>
                    </m:sSubSup>
                    <m:r>
                      <a:rPr lang="en-US" altLang="zh-CN" sz="1600" i="1">
                        <a:solidFill>
                          <a:schemeClr val="tx1"/>
                        </a:solidFill>
                        <a:latin typeface="Cambria Math" panose="02040503050406030204" pitchFamily="18" charset="0"/>
                      </a:rPr>
                      <m:t>,</m:t>
                    </m:r>
                    <m:sSubSup>
                      <m:sSubSupPr>
                        <m:ctrlPr>
                          <a:rPr lang="en-US"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2</m:t>
                        </m:r>
                      </m:e>
                      <m:sub>
                        <m:r>
                          <a:rPr lang="en-US" altLang="zh-CN" sz="1600" i="1">
                            <a:solidFill>
                              <a:schemeClr val="tx1"/>
                            </a:solidFill>
                            <a:latin typeface="Cambria Math" panose="02040503050406030204" pitchFamily="18" charset="0"/>
                          </a:rPr>
                          <m:t>1</m:t>
                        </m:r>
                      </m:sub>
                      <m:sup>
                        <m:r>
                          <a:rPr lang="en-US" altLang="zh-CN" sz="1600" i="1">
                            <a:solidFill>
                              <a:schemeClr val="tx1"/>
                            </a:solidFill>
                            <a:latin typeface="Cambria Math" panose="02040503050406030204" pitchFamily="18" charset="0"/>
                          </a:rPr>
                          <m:t>+</m:t>
                        </m:r>
                      </m:sup>
                    </m:sSubSup>
                    <m:r>
                      <a:rPr lang="en-US" altLang="zh-CN" sz="1600" i="1">
                        <a:solidFill>
                          <a:schemeClr val="tx1"/>
                        </a:solidFill>
                        <a:latin typeface="Cambria Math" panose="02040503050406030204" pitchFamily="18" charset="0"/>
                      </a:rPr>
                      <m:t>,</m:t>
                    </m:r>
                    <m:sSubSup>
                      <m:sSubSupPr>
                        <m:ctrlPr>
                          <a:rPr lang="en-US"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4</m:t>
                        </m:r>
                      </m:e>
                      <m:sub>
                        <m:r>
                          <a:rPr lang="en-US" altLang="zh-CN" sz="1600" i="1">
                            <a:solidFill>
                              <a:schemeClr val="tx1"/>
                            </a:solidFill>
                            <a:latin typeface="Cambria Math" panose="02040503050406030204" pitchFamily="18" charset="0"/>
                          </a:rPr>
                          <m:t>1</m:t>
                        </m:r>
                      </m:sub>
                      <m:sup>
                        <m:r>
                          <a:rPr lang="en-US" altLang="zh-CN" sz="1600" i="1">
                            <a:solidFill>
                              <a:schemeClr val="tx1"/>
                            </a:solidFill>
                            <a:latin typeface="Cambria Math" panose="02040503050406030204" pitchFamily="18" charset="0"/>
                          </a:rPr>
                          <m:t>+</m:t>
                        </m:r>
                      </m:sup>
                    </m:sSubSup>
                  </m:oMath>
                </a14:m>
                <a:r>
                  <a:rPr lang="en-US" altLang="zh-CN" sz="1600" dirty="0">
                    <a:solidFill>
                      <a:schemeClr val="tx1"/>
                    </a:solidFill>
                    <a:latin typeface="Times" pitchFamily="2" charset="0"/>
                  </a:rPr>
                  <a:t>)</a:t>
                </a:r>
                <a:endParaRPr kumimoji="1" lang="zh-CN" altLang="en-US" sz="1600" dirty="0">
                  <a:solidFill>
                    <a:schemeClr val="tx1"/>
                  </a:solidFill>
                  <a:latin typeface="Times" pitchFamily="2" charset="0"/>
                </a:endParaRPr>
              </a:p>
            </p:txBody>
          </p:sp>
        </mc:Choice>
        <mc:Fallback xmlns="">
          <p:sp>
            <p:nvSpPr>
              <p:cNvPr id="84" name="文本框 21">
                <a:extLst>
                  <a:ext uri="{FF2B5EF4-FFF2-40B4-BE49-F238E27FC236}">
                    <a16:creationId xmlns:a16="http://schemas.microsoft.com/office/drawing/2014/main" id="{18B55724-B995-865E-8651-0858DD1EE7FE}"/>
                  </a:ext>
                </a:extLst>
              </p:cNvPr>
              <p:cNvSpPr txBox="1">
                <a:spLocks noRot="1" noChangeAspect="1" noMove="1" noResize="1" noEditPoints="1" noAdjustHandles="1" noChangeArrowheads="1" noChangeShapeType="1" noTextEdit="1"/>
              </p:cNvSpPr>
              <p:nvPr/>
            </p:nvSpPr>
            <p:spPr>
              <a:xfrm>
                <a:off x="8466507" y="4639445"/>
                <a:ext cx="3028393" cy="584775"/>
              </a:xfrm>
              <a:prstGeom prst="rect">
                <a:avLst/>
              </a:prstGeom>
              <a:blipFill>
                <a:blip r:embed="rId16"/>
                <a:stretch>
                  <a:fillRect l="-417" t="-4255" b="-1276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7261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D3873-2CA7-83FE-8682-2EF4844F5ECB}"/>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FF5B9B55-D4CF-B81A-A128-ADDDC69A217E}"/>
              </a:ext>
            </a:extLst>
          </p:cNvPr>
          <p:cNvSpPr txBox="1"/>
          <p:nvPr/>
        </p:nvSpPr>
        <p:spPr>
          <a:xfrm>
            <a:off x="172975" y="216722"/>
            <a:ext cx="4188226" cy="584775"/>
          </a:xfrm>
          <a:prstGeom prst="rect">
            <a:avLst/>
          </a:prstGeom>
          <a:noFill/>
        </p:spPr>
        <p:txBody>
          <a:bodyPr wrap="square">
            <a:spAutoFit/>
          </a:bodyPr>
          <a:lstStyle/>
          <a:p>
            <a:r>
              <a:rPr lang="zh-CN" altLang="en-US" sz="3200" b="1" dirty="0">
                <a:solidFill>
                  <a:srgbClr val="0070C0"/>
                </a:solidFill>
                <a:latin typeface="华文楷体" panose="02010600040101010101" pitchFamily="2" charset="-122"/>
                <a:ea typeface="华文楷体" panose="02010600040101010101" pitchFamily="2" charset="-122"/>
                <a:cs typeface="Times New Roman" panose="02020603050405020304" pitchFamily="18" charset="0"/>
                <a:sym typeface="KaiTi"/>
              </a:rPr>
              <a:t>控制神经网络的结构</a:t>
            </a:r>
            <a:endParaRPr lang="zh-CN" altLang="en-US" sz="3200" b="1" dirty="0">
              <a:solidFill>
                <a:srgbClr val="0070C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8ACC06FA-CDE7-4ADE-8812-D4B4419B21B1}"/>
              </a:ext>
            </a:extLst>
          </p:cNvPr>
          <p:cNvPicPr>
            <a:picLocks noChangeAspect="1"/>
          </p:cNvPicPr>
          <p:nvPr/>
        </p:nvPicPr>
        <p:blipFill>
          <a:blip r:embed="rId3"/>
          <a:stretch>
            <a:fillRect/>
          </a:stretch>
        </p:blipFill>
        <p:spPr>
          <a:xfrm>
            <a:off x="4127765" y="1201353"/>
            <a:ext cx="8060216" cy="4342750"/>
          </a:xfrm>
          <a:prstGeom prst="rect">
            <a:avLst/>
          </a:prstGeom>
        </p:spPr>
      </p:pic>
      <p:sp>
        <p:nvSpPr>
          <p:cNvPr id="8" name="灯片编号占位符 11">
            <a:extLst>
              <a:ext uri="{FF2B5EF4-FFF2-40B4-BE49-F238E27FC236}">
                <a16:creationId xmlns:a16="http://schemas.microsoft.com/office/drawing/2014/main" id="{86E64219-2B9E-C86A-3F24-AAB246800793}"/>
              </a:ext>
            </a:extLst>
          </p:cNvPr>
          <p:cNvSpPr>
            <a:spLocks noGrp="1"/>
          </p:cNvSpPr>
          <p:nvPr>
            <p:ph type="sldNum" sz="quarter" idx="12"/>
          </p:nvPr>
        </p:nvSpPr>
        <p:spPr>
          <a:xfrm>
            <a:off x="9388509" y="6427252"/>
            <a:ext cx="2743200" cy="365125"/>
          </a:xfrm>
        </p:spPr>
        <p:txBody>
          <a:bodyPr/>
          <a:lstStyle/>
          <a:p>
            <a:r>
              <a:rPr kumimoji="1" lang="en-US" altLang="zh-CN" sz="1600" b="1" dirty="0">
                <a:solidFill>
                  <a:srgbClr val="000000"/>
                </a:solidFill>
                <a:ea typeface="ＭＳ Ｐゴシック" pitchFamily="50" charset="-128"/>
              </a:rPr>
              <a:t>2</a:t>
            </a:r>
            <a:endParaRPr kumimoji="1" lang="zh-CN" altLang="en-US" sz="1600" b="1" dirty="0"/>
          </a:p>
        </p:txBody>
      </p:sp>
      <p:sp>
        <p:nvSpPr>
          <p:cNvPr id="14" name="矩形 13">
            <a:extLst>
              <a:ext uri="{FF2B5EF4-FFF2-40B4-BE49-F238E27FC236}">
                <a16:creationId xmlns:a16="http://schemas.microsoft.com/office/drawing/2014/main" id="{B25C4227-B04A-6E5E-506C-816008FAAF20}"/>
              </a:ext>
            </a:extLst>
          </p:cNvPr>
          <p:cNvSpPr/>
          <p:nvPr/>
        </p:nvSpPr>
        <p:spPr>
          <a:xfrm>
            <a:off x="4339633" y="1999423"/>
            <a:ext cx="1300162" cy="255515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C0BCAECC-282E-D23A-E090-FDD0341459E4}"/>
              </a:ext>
            </a:extLst>
          </p:cNvPr>
          <p:cNvSpPr txBox="1"/>
          <p:nvPr/>
        </p:nvSpPr>
        <p:spPr>
          <a:xfrm>
            <a:off x="4264490" y="508404"/>
            <a:ext cx="2090385" cy="923330"/>
          </a:xfrm>
          <a:prstGeom prst="rect">
            <a:avLst/>
          </a:prstGeom>
          <a:noFill/>
        </p:spPr>
        <p:txBody>
          <a:bodyPr wrap="square" rtlCol="0">
            <a:spAutoFit/>
          </a:bodyPr>
          <a:lstStyle/>
          <a:p>
            <a:r>
              <a:rPr kumimoji="1" lang="zh-CN" altLang="en-US" dirty="0">
                <a:latin typeface="Times" pitchFamily="2" charset="0"/>
                <a:ea typeface="KaiTi" panose="02010609060101010101" pitchFamily="49" charset="-122"/>
              </a:rPr>
              <a:t>输入：量子态参数（系统自由度，</a:t>
            </a:r>
            <a:endParaRPr kumimoji="1" lang="en-US" altLang="zh-CN" dirty="0">
              <a:latin typeface="Times" pitchFamily="2" charset="0"/>
              <a:ea typeface="KaiTi" panose="02010609060101010101" pitchFamily="49" charset="-122"/>
            </a:endParaRPr>
          </a:p>
          <a:p>
            <a:r>
              <a:rPr kumimoji="1" lang="zh-CN" altLang="en-US" b="1" dirty="0">
                <a:latin typeface="Times" pitchFamily="2" charset="0"/>
                <a:ea typeface="KaiTi" panose="02010609060101010101" pitchFamily="49" charset="-122"/>
              </a:rPr>
              <a:t>所需要的</a:t>
            </a:r>
            <a:r>
              <a:rPr kumimoji="1" lang="zh-CN" altLang="en-US" b="1" dirty="0">
                <a:solidFill>
                  <a:srgbClr val="C00000"/>
                </a:solidFill>
                <a:latin typeface="Times" pitchFamily="2" charset="0"/>
                <a:ea typeface="KaiTi" panose="02010609060101010101" pitchFamily="49" charset="-122"/>
              </a:rPr>
              <a:t>控制参数</a:t>
            </a:r>
            <a:r>
              <a:rPr kumimoji="1" lang="zh-CN" altLang="en-US" dirty="0">
                <a:latin typeface="Times" pitchFamily="2" charset="0"/>
                <a:ea typeface="KaiTi" panose="02010609060101010101" pitchFamily="49" charset="-122"/>
              </a:rPr>
              <a:t>）</a:t>
            </a:r>
          </a:p>
        </p:txBody>
      </p:sp>
      <p:sp>
        <p:nvSpPr>
          <p:cNvPr id="16" name="文本框 15">
            <a:extLst>
              <a:ext uri="{FF2B5EF4-FFF2-40B4-BE49-F238E27FC236}">
                <a16:creationId xmlns:a16="http://schemas.microsoft.com/office/drawing/2014/main" id="{A929275B-C24A-DF5F-FBD2-C8A3C8F16511}"/>
              </a:ext>
            </a:extLst>
          </p:cNvPr>
          <p:cNvSpPr txBox="1"/>
          <p:nvPr/>
        </p:nvSpPr>
        <p:spPr>
          <a:xfrm>
            <a:off x="4264490" y="5426266"/>
            <a:ext cx="2090385" cy="923330"/>
          </a:xfrm>
          <a:prstGeom prst="rect">
            <a:avLst/>
          </a:prstGeom>
          <a:noFill/>
        </p:spPr>
        <p:txBody>
          <a:bodyPr wrap="square" rtlCol="0">
            <a:spAutoFit/>
          </a:bodyPr>
          <a:lstStyle/>
          <a:p>
            <a:r>
              <a:rPr kumimoji="1" lang="zh-CN" altLang="en-US" dirty="0">
                <a:latin typeface="Times" pitchFamily="2" charset="0"/>
                <a:ea typeface="KaiTi" panose="02010609060101010101" pitchFamily="49" charset="-122"/>
              </a:rPr>
              <a:t>输入：多量子态叠加对应的能量</a:t>
            </a:r>
            <a:endParaRPr kumimoji="1" lang="en-US" altLang="zh-CN" dirty="0">
              <a:latin typeface="Times" pitchFamily="2" charset="0"/>
              <a:ea typeface="KaiTi" panose="02010609060101010101" pitchFamily="49" charset="-122"/>
            </a:endParaRPr>
          </a:p>
          <a:p>
            <a:r>
              <a:rPr kumimoji="1" lang="zh-CN" altLang="en-US" dirty="0">
                <a:latin typeface="Times" pitchFamily="2" charset="0"/>
                <a:ea typeface="KaiTi" panose="02010609060101010101" pitchFamily="49" charset="-122"/>
              </a:rPr>
              <a:t>（</a:t>
            </a:r>
            <a:r>
              <a:rPr kumimoji="1" lang="zh-CN" altLang="en-US" b="1" dirty="0">
                <a:solidFill>
                  <a:srgbClr val="C00000"/>
                </a:solidFill>
                <a:latin typeface="Times" pitchFamily="2" charset="0"/>
                <a:ea typeface="KaiTi" panose="02010609060101010101" pitchFamily="49" charset="-122"/>
              </a:rPr>
              <a:t>状态量</a:t>
            </a:r>
            <a:r>
              <a:rPr kumimoji="1" lang="zh-CN" altLang="en-US" dirty="0">
                <a:latin typeface="Times" pitchFamily="2" charset="0"/>
                <a:ea typeface="KaiTi" panose="02010609060101010101" pitchFamily="49" charset="-122"/>
              </a:rPr>
              <a:t>）</a:t>
            </a:r>
          </a:p>
        </p:txBody>
      </p:sp>
      <p:sp>
        <p:nvSpPr>
          <p:cNvPr id="17" name="矩形 16">
            <a:extLst>
              <a:ext uri="{FF2B5EF4-FFF2-40B4-BE49-F238E27FC236}">
                <a16:creationId xmlns:a16="http://schemas.microsoft.com/office/drawing/2014/main" id="{5E5AF28A-6798-2CDF-636E-C01842A2EC28}"/>
              </a:ext>
            </a:extLst>
          </p:cNvPr>
          <p:cNvSpPr/>
          <p:nvPr/>
        </p:nvSpPr>
        <p:spPr>
          <a:xfrm>
            <a:off x="4311059" y="4667400"/>
            <a:ext cx="1300162" cy="36933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D6A2ACA1-45FE-15C1-BA7A-B612E46FCFD1}"/>
              </a:ext>
            </a:extLst>
          </p:cNvPr>
          <p:cNvSpPr txBox="1"/>
          <p:nvPr/>
        </p:nvSpPr>
        <p:spPr>
          <a:xfrm>
            <a:off x="8696610" y="992919"/>
            <a:ext cx="2816249" cy="369332"/>
          </a:xfrm>
          <a:prstGeom prst="rect">
            <a:avLst/>
          </a:prstGeom>
          <a:noFill/>
        </p:spPr>
        <p:txBody>
          <a:bodyPr wrap="square" rtlCol="0">
            <a:spAutoFit/>
          </a:bodyPr>
          <a:lstStyle/>
          <a:p>
            <a:r>
              <a:rPr kumimoji="1" lang="zh-CN" altLang="en-US" dirty="0">
                <a:latin typeface="Times" pitchFamily="2" charset="0"/>
                <a:ea typeface="KaiTi" panose="02010609060101010101" pitchFamily="49" charset="-122"/>
              </a:rPr>
              <a:t>输入：参数的</a:t>
            </a:r>
            <a:r>
              <a:rPr kumimoji="1" lang="zh-CN" altLang="en-US" b="1" dirty="0">
                <a:solidFill>
                  <a:srgbClr val="C00000"/>
                </a:solidFill>
                <a:latin typeface="Times" pitchFamily="2" charset="0"/>
                <a:ea typeface="KaiTi" panose="02010609060101010101" pitchFamily="49" charset="-122"/>
              </a:rPr>
              <a:t>改变量</a:t>
            </a:r>
          </a:p>
        </p:txBody>
      </p:sp>
      <p:sp>
        <p:nvSpPr>
          <p:cNvPr id="19" name="矩形 18">
            <a:extLst>
              <a:ext uri="{FF2B5EF4-FFF2-40B4-BE49-F238E27FC236}">
                <a16:creationId xmlns:a16="http://schemas.microsoft.com/office/drawing/2014/main" id="{F451FAA2-463E-F051-908B-DA7C95141492}"/>
              </a:ext>
            </a:extLst>
          </p:cNvPr>
          <p:cNvSpPr/>
          <p:nvPr/>
        </p:nvSpPr>
        <p:spPr>
          <a:xfrm>
            <a:off x="8046529" y="2016023"/>
            <a:ext cx="1300162" cy="255515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FF511633-12D0-7546-020E-95260D5F25FB}"/>
              </a:ext>
            </a:extLst>
          </p:cNvPr>
          <p:cNvSpPr txBox="1"/>
          <p:nvPr/>
        </p:nvSpPr>
        <p:spPr>
          <a:xfrm>
            <a:off x="145024" y="2209646"/>
            <a:ext cx="3920837" cy="769441"/>
          </a:xfrm>
          <a:prstGeom prst="rect">
            <a:avLst/>
          </a:prstGeom>
          <a:noFill/>
        </p:spPr>
        <p:txBody>
          <a:bodyPr wrap="square" rtlCol="0">
            <a:spAutoFit/>
          </a:bodyPr>
          <a:lstStyle/>
          <a:p>
            <a:r>
              <a:rPr kumimoji="1" lang="zh-CN" altLang="en-US" sz="2400" dirty="0">
                <a:solidFill>
                  <a:schemeClr val="bg1">
                    <a:lumMod val="75000"/>
                  </a:schemeClr>
                </a:solidFill>
                <a:latin typeface="Times" pitchFamily="2" charset="0"/>
                <a:ea typeface="KaiTi" panose="02010609060101010101" pitchFamily="49" charset="-122"/>
              </a:rPr>
              <a:t>训练路径：</a:t>
            </a:r>
            <a:r>
              <a:rPr kumimoji="1" lang="zh-CN" altLang="en-US" sz="2000" dirty="0">
                <a:solidFill>
                  <a:schemeClr val="bg1">
                    <a:lumMod val="75000"/>
                  </a:schemeClr>
                </a:solidFill>
                <a:latin typeface="Times" pitchFamily="2" charset="0"/>
                <a:ea typeface="KaiTi" panose="02010609060101010101" pitchFamily="49" charset="-122"/>
              </a:rPr>
              <a:t>根据</a:t>
            </a:r>
            <a:r>
              <a:rPr kumimoji="1" lang="en-US" altLang="zh-CN" sz="2000" dirty="0">
                <a:solidFill>
                  <a:schemeClr val="bg1">
                    <a:lumMod val="75000"/>
                  </a:schemeClr>
                </a:solidFill>
                <a:latin typeface="Times" pitchFamily="2" charset="0"/>
                <a:ea typeface="KaiTi" panose="02010609060101010101" pitchFamily="49" charset="-122"/>
              </a:rPr>
              <a:t>Loss</a:t>
            </a:r>
            <a:r>
              <a:rPr kumimoji="1" lang="zh-CN" altLang="en-US" sz="2000" dirty="0">
                <a:solidFill>
                  <a:schemeClr val="bg1">
                    <a:lumMod val="75000"/>
                  </a:schemeClr>
                </a:solidFill>
                <a:latin typeface="Times" pitchFamily="2" charset="0"/>
                <a:ea typeface="KaiTi" panose="02010609060101010101" pitchFamily="49" charset="-122"/>
              </a:rPr>
              <a:t>函数训练神经网络</a:t>
            </a:r>
          </a:p>
        </p:txBody>
      </p:sp>
      <p:sp>
        <p:nvSpPr>
          <p:cNvPr id="11" name="文本框 10">
            <a:extLst>
              <a:ext uri="{FF2B5EF4-FFF2-40B4-BE49-F238E27FC236}">
                <a16:creationId xmlns:a16="http://schemas.microsoft.com/office/drawing/2014/main" id="{310D6BB3-4D14-005E-388E-D366A92A60E4}"/>
              </a:ext>
            </a:extLst>
          </p:cNvPr>
          <p:cNvSpPr txBox="1"/>
          <p:nvPr/>
        </p:nvSpPr>
        <p:spPr>
          <a:xfrm>
            <a:off x="169826" y="3244494"/>
            <a:ext cx="4094664" cy="1077218"/>
          </a:xfrm>
          <a:prstGeom prst="rect">
            <a:avLst/>
          </a:prstGeom>
          <a:noFill/>
        </p:spPr>
        <p:txBody>
          <a:bodyPr wrap="square" rtlCol="0">
            <a:spAutoFit/>
          </a:bodyPr>
          <a:lstStyle/>
          <a:p>
            <a:r>
              <a:rPr kumimoji="1" lang="zh-CN" altLang="en-US" sz="2400" dirty="0">
                <a:solidFill>
                  <a:schemeClr val="bg1">
                    <a:lumMod val="75000"/>
                  </a:schemeClr>
                </a:solidFill>
                <a:latin typeface="Times" pitchFamily="2" charset="0"/>
                <a:ea typeface="KaiTi" panose="02010609060101010101" pitchFamily="49" charset="-122"/>
              </a:rPr>
              <a:t>控制路径：</a:t>
            </a:r>
            <a:r>
              <a:rPr kumimoji="1" lang="zh-CN" altLang="en-US" sz="2000" dirty="0">
                <a:solidFill>
                  <a:schemeClr val="bg1">
                    <a:lumMod val="75000"/>
                  </a:schemeClr>
                </a:solidFill>
                <a:latin typeface="Times" pitchFamily="2" charset="0"/>
                <a:ea typeface="KaiTi" panose="02010609060101010101" pitchFamily="49" charset="-122"/>
              </a:rPr>
              <a:t>根据控制条件，更新神经网络的输入层，从而实现基矢的演化。实现加速收敛的效果</a:t>
            </a:r>
          </a:p>
        </p:txBody>
      </p:sp>
      <p:sp>
        <p:nvSpPr>
          <p:cNvPr id="12" name="文本框 11">
            <a:extLst>
              <a:ext uri="{FF2B5EF4-FFF2-40B4-BE49-F238E27FC236}">
                <a16:creationId xmlns:a16="http://schemas.microsoft.com/office/drawing/2014/main" id="{6C405725-79D1-15A3-7DDB-CB512D3F9B84}"/>
              </a:ext>
            </a:extLst>
          </p:cNvPr>
          <p:cNvSpPr txBox="1"/>
          <p:nvPr/>
        </p:nvSpPr>
        <p:spPr>
          <a:xfrm>
            <a:off x="167275" y="1374680"/>
            <a:ext cx="3920837" cy="461665"/>
          </a:xfrm>
          <a:prstGeom prst="rect">
            <a:avLst/>
          </a:prstGeom>
          <a:noFill/>
        </p:spPr>
        <p:txBody>
          <a:bodyPr wrap="square" rtlCol="0">
            <a:spAutoFit/>
          </a:bodyPr>
          <a:lstStyle/>
          <a:p>
            <a:r>
              <a:rPr kumimoji="1" lang="zh-CN" altLang="en-US" sz="2400" dirty="0">
                <a:latin typeface="Times" pitchFamily="2" charset="0"/>
                <a:ea typeface="KaiTi" panose="02010609060101010101" pitchFamily="49" charset="-122"/>
              </a:rPr>
              <a:t>基本结构：</a:t>
            </a:r>
            <a:r>
              <a:rPr kumimoji="1" lang="zh-CN" altLang="en-US" sz="2000" dirty="0">
                <a:latin typeface="Times" pitchFamily="2" charset="0"/>
                <a:ea typeface="KaiTi" panose="02010609060101010101" pitchFamily="49" charset="-122"/>
              </a:rPr>
              <a:t>输入、输出</a:t>
            </a:r>
          </a:p>
        </p:txBody>
      </p:sp>
    </p:spTree>
    <p:extLst>
      <p:ext uri="{BB962C8B-B14F-4D97-AF65-F5344CB8AC3E}">
        <p14:creationId xmlns:p14="http://schemas.microsoft.com/office/powerpoint/2010/main" val="1508022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DFBCC-ED06-8191-7281-78AF3A2E448B}"/>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176FBEA0-4956-3802-66AD-29D6F2DCE171}"/>
              </a:ext>
            </a:extLst>
          </p:cNvPr>
          <p:cNvPicPr>
            <a:picLocks noChangeAspect="1"/>
          </p:cNvPicPr>
          <p:nvPr/>
        </p:nvPicPr>
        <p:blipFill>
          <a:blip r:embed="rId3"/>
          <a:stretch>
            <a:fillRect/>
          </a:stretch>
        </p:blipFill>
        <p:spPr>
          <a:xfrm>
            <a:off x="4071493" y="858232"/>
            <a:ext cx="8060216" cy="4342750"/>
          </a:xfrm>
          <a:prstGeom prst="rect">
            <a:avLst/>
          </a:prstGeom>
        </p:spPr>
      </p:pic>
      <p:sp>
        <p:nvSpPr>
          <p:cNvPr id="7" name="灯片编号占位符 11">
            <a:extLst>
              <a:ext uri="{FF2B5EF4-FFF2-40B4-BE49-F238E27FC236}">
                <a16:creationId xmlns:a16="http://schemas.microsoft.com/office/drawing/2014/main" id="{EE0970B9-E6C3-6C7A-B972-DE8D138FCBD5}"/>
              </a:ext>
            </a:extLst>
          </p:cNvPr>
          <p:cNvSpPr>
            <a:spLocks noGrp="1"/>
          </p:cNvSpPr>
          <p:nvPr>
            <p:ph type="sldNum" sz="quarter" idx="12"/>
          </p:nvPr>
        </p:nvSpPr>
        <p:spPr>
          <a:xfrm>
            <a:off x="9388509" y="6427252"/>
            <a:ext cx="2743200" cy="365125"/>
          </a:xfrm>
        </p:spPr>
        <p:txBody>
          <a:bodyPr/>
          <a:lstStyle/>
          <a:p>
            <a:r>
              <a:rPr kumimoji="1" lang="en-US" altLang="zh-CN" sz="1600" b="1" dirty="0">
                <a:solidFill>
                  <a:srgbClr val="000000"/>
                </a:solidFill>
                <a:ea typeface="ＭＳ Ｐゴシック" pitchFamily="50" charset="-128"/>
              </a:rPr>
              <a:t>3</a:t>
            </a:r>
            <a:endParaRPr kumimoji="1" lang="zh-CN" altLang="en-US" sz="1600" b="1" dirty="0"/>
          </a:p>
        </p:txBody>
      </p:sp>
      <p:sp>
        <p:nvSpPr>
          <p:cNvPr id="16" name="矩形 15">
            <a:extLst>
              <a:ext uri="{FF2B5EF4-FFF2-40B4-BE49-F238E27FC236}">
                <a16:creationId xmlns:a16="http://schemas.microsoft.com/office/drawing/2014/main" id="{0136D1D8-0397-7620-6FB6-0AC5841AF2D0}"/>
              </a:ext>
            </a:extLst>
          </p:cNvPr>
          <p:cNvSpPr/>
          <p:nvPr/>
        </p:nvSpPr>
        <p:spPr>
          <a:xfrm>
            <a:off x="9493715" y="2484438"/>
            <a:ext cx="2449515" cy="176664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168F6379-EA60-5543-E20D-8D9B24F931D2}"/>
              </a:ext>
            </a:extLst>
          </p:cNvPr>
          <p:cNvSpPr txBox="1"/>
          <p:nvPr/>
        </p:nvSpPr>
        <p:spPr>
          <a:xfrm>
            <a:off x="4316636" y="5200982"/>
            <a:ext cx="1987218" cy="1200329"/>
          </a:xfrm>
          <a:prstGeom prst="rect">
            <a:avLst/>
          </a:prstGeom>
          <a:noFill/>
        </p:spPr>
        <p:txBody>
          <a:bodyPr wrap="square" rtlCol="0">
            <a:spAutoFit/>
          </a:bodyPr>
          <a:lstStyle/>
          <a:p>
            <a:r>
              <a:rPr kumimoji="1" lang="zh-CN" altLang="en-US" dirty="0">
                <a:latin typeface="Times" pitchFamily="2" charset="0"/>
                <a:ea typeface="KaiTi" panose="02010609060101010101" pitchFamily="49" charset="-122"/>
              </a:rPr>
              <a:t>状态量：根据输出波函数计算获得的对应参数</a:t>
            </a:r>
            <a:r>
              <a:rPr kumimoji="1" lang="en-US" altLang="zh-CN" dirty="0">
                <a:latin typeface="Times" pitchFamily="2" charset="0"/>
                <a:ea typeface="KaiTi" panose="02010609060101010101" pitchFamily="49" charset="-122"/>
              </a:rPr>
              <a:t>Z’</a:t>
            </a:r>
            <a:r>
              <a:rPr kumimoji="1" lang="zh-CN" altLang="en-US" dirty="0">
                <a:latin typeface="Times" pitchFamily="2" charset="0"/>
                <a:ea typeface="KaiTi" panose="02010609060101010101" pitchFamily="49" charset="-122"/>
              </a:rPr>
              <a:t>情况下的</a:t>
            </a:r>
            <a:r>
              <a:rPr kumimoji="1" lang="zh-CN" altLang="en-US" b="1" dirty="0">
                <a:solidFill>
                  <a:srgbClr val="C00000"/>
                </a:solidFill>
                <a:latin typeface="Times" pitchFamily="2" charset="0"/>
                <a:ea typeface="KaiTi" panose="02010609060101010101" pitchFamily="49" charset="-122"/>
              </a:rPr>
              <a:t>物理量</a:t>
            </a:r>
          </a:p>
        </p:txBody>
      </p:sp>
      <mc:AlternateContent xmlns:mc="http://schemas.openxmlformats.org/markup-compatibility/2006" xmlns:a14="http://schemas.microsoft.com/office/drawing/2010/main">
        <mc:Choice Requires="a14">
          <p:graphicFrame>
            <p:nvGraphicFramePr>
              <p:cNvPr id="19" name="表格 18">
                <a:extLst>
                  <a:ext uri="{FF2B5EF4-FFF2-40B4-BE49-F238E27FC236}">
                    <a16:creationId xmlns:a16="http://schemas.microsoft.com/office/drawing/2014/main" id="{4209E2B5-D8BD-D03C-A299-86BFFF1EB2BF}"/>
                  </a:ext>
                </a:extLst>
              </p:cNvPr>
              <p:cNvGraphicFramePr>
                <a:graphicFrameLocks noGrp="1"/>
              </p:cNvGraphicFramePr>
              <p:nvPr/>
            </p:nvGraphicFramePr>
            <p:xfrm>
              <a:off x="6360941" y="5200982"/>
              <a:ext cx="4951682" cy="1532194"/>
            </p:xfrm>
            <a:graphic>
              <a:graphicData uri="http://schemas.openxmlformats.org/drawingml/2006/table">
                <a:tbl>
                  <a:tblPr firstRow="1" bandRow="1">
                    <a:tableStyleId>{7DF18680-E054-41AD-8BC1-D1AEF772440D}</a:tableStyleId>
                  </a:tblPr>
                  <a:tblGrid>
                    <a:gridCol w="2788407">
                      <a:extLst>
                        <a:ext uri="{9D8B030D-6E8A-4147-A177-3AD203B41FA5}">
                          <a16:colId xmlns:a16="http://schemas.microsoft.com/office/drawing/2014/main" val="3179223179"/>
                        </a:ext>
                      </a:extLst>
                    </a:gridCol>
                    <a:gridCol w="2163275">
                      <a:extLst>
                        <a:ext uri="{9D8B030D-6E8A-4147-A177-3AD203B41FA5}">
                          <a16:colId xmlns:a16="http://schemas.microsoft.com/office/drawing/2014/main" val="341780480"/>
                        </a:ext>
                      </a:extLst>
                    </a:gridCol>
                  </a:tblGrid>
                  <a:tr h="3369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 altLang="zh-CN" sz="1600" b="0" i="0" u="none" strike="noStrike" kern="1200" dirty="0">
                              <a:solidFill>
                                <a:schemeClr val="lt1"/>
                              </a:solidFill>
                              <a:effectLst/>
                              <a:latin typeface="Times" pitchFamily="2" charset="0"/>
                              <a:ea typeface="+mn-ea"/>
                              <a:cs typeface="+mn-cs"/>
                            </a:rPr>
                            <a:t>term</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 altLang="zh-CN" sz="1600" b="0" i="0" u="none" strike="noStrike" kern="1200" dirty="0">
                              <a:solidFill>
                                <a:schemeClr val="lt1"/>
                              </a:solidFill>
                              <a:effectLst/>
                              <a:latin typeface="Times" pitchFamily="2" charset="0"/>
                              <a:ea typeface="+mn-ea"/>
                              <a:cs typeface="+mn-cs"/>
                            </a:rPr>
                            <a:t>purpose</a:t>
                          </a:r>
                        </a:p>
                      </a:txBody>
                      <a:tcPr/>
                    </a:tc>
                    <a:extLst>
                      <a:ext uri="{0D108BD9-81ED-4DB2-BD59-A6C34878D82A}">
                        <a16:rowId xmlns:a16="http://schemas.microsoft.com/office/drawing/2014/main" val="4037804779"/>
                      </a:ext>
                    </a:extLst>
                  </a:tr>
                  <a:tr h="31101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1" lang="en-US" altLang="zh-CN" sz="1400" i="1" smtClean="0">
                                        <a:solidFill>
                                          <a:schemeClr val="tx1"/>
                                        </a:solidFill>
                                        <a:latin typeface="Cambria Math" panose="02040503050406030204" pitchFamily="18" charset="0"/>
                                        <a:ea typeface="Kaiti SC" panose="02010600040101010101" pitchFamily="2" charset="-122"/>
                                        <a:cs typeface="Times New Roman" panose="02020603050405020304" pitchFamily="18" charset="0"/>
                                      </a:rPr>
                                    </m:ctrlPr>
                                  </m:sSupPr>
                                  <m:e>
                                    <m:r>
                                      <m:rPr>
                                        <m:sty m:val="p"/>
                                        <m:brk m:alnAt="23"/>
                                      </m:rPr>
                                      <a:rPr kumimoji="1" lang="en-US" altLang="zh-CN" sz="1400" i="0">
                                        <a:solidFill>
                                          <a:schemeClr val="tx1"/>
                                        </a:solidFill>
                                        <a:latin typeface="Cambria Math" panose="02040503050406030204" pitchFamily="18" charset="0"/>
                                        <a:ea typeface="Kaiti SC" panose="02010600040101010101" pitchFamily="2" charset="-122"/>
                                        <a:cs typeface="Times New Roman" panose="02020603050405020304" pitchFamily="18" charset="0"/>
                                      </a:rPr>
                                      <m:t>E</m:t>
                                    </m:r>
                                  </m:e>
                                  <m:sup>
                                    <m:r>
                                      <a:rPr kumimoji="1" lang="en-US" altLang="zh-CN" sz="1400" i="0">
                                        <a:solidFill>
                                          <a:schemeClr val="tx1"/>
                                        </a:solidFill>
                                        <a:latin typeface="Cambria Math" panose="02040503050406030204" pitchFamily="18" charset="0"/>
                                        <a:ea typeface="Kaiti SC" panose="02010600040101010101" pitchFamily="2" charset="-122"/>
                                        <a:cs typeface="Times New Roman" panose="02020603050405020304" pitchFamily="18" charset="0"/>
                                      </a:rPr>
                                      <m:t>′</m:t>
                                    </m:r>
                                  </m:sup>
                                </m:sSup>
                              </m:oMath>
                            </m:oMathPara>
                          </a14:m>
                          <a:endParaRPr lang="en" altLang="zh-CN" sz="1400" b="0" i="0" u="none" strike="noStrike" kern="1200" dirty="0">
                            <a:solidFill>
                              <a:schemeClr val="dk1"/>
                            </a:solidFill>
                            <a:effectLst/>
                            <a:latin typeface="Times" pitchFamily="2" charset="0"/>
                            <a:ea typeface="+mn-ea"/>
                            <a:cs typeface="+mn-cs"/>
                          </a:endParaRPr>
                        </a:p>
                      </a:txBody>
                      <a:tcPr anchor="ctr"/>
                    </a:tc>
                    <a:tc>
                      <a:txBody>
                        <a:bodyPr/>
                        <a:lstStyle/>
                        <a:p>
                          <a:pPr algn="ctr"/>
                          <a:r>
                            <a:rPr lang="en" altLang="zh-CN" sz="1200" b="0" i="0" dirty="0">
                              <a:latin typeface="Times" pitchFamily="2" charset="0"/>
                            </a:rPr>
                            <a:t>energy variation</a:t>
                          </a:r>
                          <a:endParaRPr lang="zh-CN" altLang="en-US" sz="1200" b="0" i="0" dirty="0">
                            <a:latin typeface="Times" pitchFamily="2" charset="0"/>
                          </a:endParaRPr>
                        </a:p>
                      </a:txBody>
                      <a:tcPr anchor="ctr"/>
                    </a:tc>
                    <a:extLst>
                      <a:ext uri="{0D108BD9-81ED-4DB2-BD59-A6C34878D82A}">
                        <a16:rowId xmlns:a16="http://schemas.microsoft.com/office/drawing/2014/main" val="2749161954"/>
                      </a:ext>
                    </a:extLst>
                  </a:tr>
                  <a:tr h="442552">
                    <a:tc>
                      <a:txBody>
                        <a:bodyPr/>
                        <a:lstStyle/>
                        <a:p>
                          <a:pPr algn="ctr"/>
                          <a14:m>
                            <m:oMathPara xmlns:m="http://schemas.openxmlformats.org/officeDocument/2006/math">
                              <m:oMathParaPr>
                                <m:jc m:val="center"/>
                              </m:oMathParaPr>
                              <m:oMath xmlns:m="http://schemas.openxmlformats.org/officeDocument/2006/math">
                                <m:sSup>
                                  <m:sSupPr>
                                    <m:ctrlPr>
                                      <a:rPr kumimoji="1" lang="en-US" altLang="zh-CN" sz="1400" b="0" i="1" smtClean="0">
                                        <a:latin typeface="Cambria Math" panose="02040503050406030204" pitchFamily="18" charset="0"/>
                                        <a:ea typeface="Kaiti SC" panose="02010600040101010101" pitchFamily="2" charset="-122"/>
                                        <a:cs typeface="Times New Roman" panose="02020603050405020304" pitchFamily="18" charset="0"/>
                                      </a:rPr>
                                    </m:ctrlPr>
                                  </m:sSupPr>
                                  <m:e>
                                    <m:d>
                                      <m:dPr>
                                        <m:ctrlPr>
                                          <a:rPr kumimoji="1" lang="en-US" altLang="zh-CN" sz="1400" b="0" i="1">
                                            <a:latin typeface="Cambria Math" panose="02040503050406030204" pitchFamily="18" charset="0"/>
                                            <a:ea typeface="Kaiti SC" panose="02010600040101010101" pitchFamily="2" charset="-122"/>
                                            <a:cs typeface="Times New Roman" panose="02020603050405020304" pitchFamily="18" charset="0"/>
                                          </a:rPr>
                                        </m:ctrlPr>
                                      </m:dPr>
                                      <m:e>
                                        <m:sSubSup>
                                          <m:sSubSupPr>
                                            <m:ctrlPr>
                                              <a:rPr kumimoji="1" lang="en-US" altLang="zh-CN" sz="1400" b="0" i="1">
                                                <a:latin typeface="Cambria Math" panose="02040503050406030204" pitchFamily="18" charset="0"/>
                                                <a:ea typeface="Kaiti SC" panose="02010600040101010101" pitchFamily="2" charset="-122"/>
                                                <a:cs typeface="Times New Roman" panose="02020603050405020304" pitchFamily="18" charset="0"/>
                                              </a:rPr>
                                            </m:ctrlPr>
                                          </m:sSubSupPr>
                                          <m:e>
                                            <m:r>
                                              <m:rPr>
                                                <m:sty m:val="p"/>
                                              </m:rPr>
                                              <a:rPr kumimoji="1" lang="en-US" altLang="zh-CN" sz="1400" b="0" i="0" smtClean="0">
                                                <a:latin typeface="Cambria Math" panose="02040503050406030204" pitchFamily="18" charset="0"/>
                                                <a:ea typeface="Kaiti SC" panose="02010600040101010101" pitchFamily="2" charset="-122"/>
                                                <a:cs typeface="Times New Roman" panose="02020603050405020304" pitchFamily="18" charset="0"/>
                                              </a:rPr>
                                              <m:t>r</m:t>
                                            </m:r>
                                          </m:e>
                                          <m:sub>
                                            <m:r>
                                              <m:rPr>
                                                <m:sty m:val="p"/>
                                              </m:rPr>
                                              <a:rPr kumimoji="1" lang="en-US" altLang="zh-CN" sz="1400" b="0" i="0" smtClean="0">
                                                <a:latin typeface="Cambria Math" panose="02040503050406030204" pitchFamily="18" charset="0"/>
                                                <a:ea typeface="Kaiti SC" panose="02010600040101010101" pitchFamily="2" charset="-122"/>
                                                <a:cs typeface="Times New Roman" panose="02020603050405020304" pitchFamily="18" charset="0"/>
                                              </a:rPr>
                                              <m:t>eig</m:t>
                                            </m:r>
                                            <m:r>
                                              <a:rPr kumimoji="1" lang="en-US" altLang="zh-CN" sz="1400" b="0" i="0" smtClean="0">
                                                <a:latin typeface="Cambria Math" panose="02040503050406030204" pitchFamily="18" charset="0"/>
                                                <a:ea typeface="Kaiti SC" panose="02010600040101010101" pitchFamily="2" charset="-122"/>
                                                <a:cs typeface="Times New Roman" panose="02020603050405020304" pitchFamily="18" charset="0"/>
                                              </a:rPr>
                                              <m:t>,</m:t>
                                            </m:r>
                                            <m:r>
                                              <m:rPr>
                                                <m:sty m:val="p"/>
                                              </m:rPr>
                                              <a:rPr kumimoji="1" lang="en-US" altLang="zh-CN" sz="1400" b="0" i="0" smtClean="0">
                                                <a:latin typeface="Cambria Math" panose="02040503050406030204" pitchFamily="18" charset="0"/>
                                                <a:ea typeface="Kaiti SC" panose="02010600040101010101" pitchFamily="2" charset="-122"/>
                                                <a:cs typeface="Times New Roman" panose="02020603050405020304" pitchFamily="18" charset="0"/>
                                              </a:rPr>
                                              <m:t>k</m:t>
                                            </m:r>
                                          </m:sub>
                                          <m:sup>
                                            <m:r>
                                              <a:rPr kumimoji="1" lang="en-US" altLang="zh-CN" sz="1400" b="0" i="0" smtClean="0">
                                                <a:latin typeface="Cambria Math" panose="02040503050406030204" pitchFamily="18" charset="0"/>
                                                <a:ea typeface="Kaiti SC" panose="02010600040101010101" pitchFamily="2" charset="-122"/>
                                                <a:cs typeface="Times New Roman" panose="02020603050405020304" pitchFamily="18" charset="0"/>
                                              </a:rPr>
                                              <m:t>2</m:t>
                                            </m:r>
                                          </m:sup>
                                        </m:sSubSup>
                                        <m:r>
                                          <a:rPr kumimoji="1" lang="en-US" altLang="zh-CN" sz="1400" b="0" i="0" smtClean="0">
                                            <a:latin typeface="Cambria Math" panose="02040503050406030204" pitchFamily="18" charset="0"/>
                                            <a:ea typeface="Kaiti SC" panose="02010600040101010101" pitchFamily="2" charset="-122"/>
                                            <a:cs typeface="Times New Roman" panose="02020603050405020304" pitchFamily="18" charset="0"/>
                                          </a:rPr>
                                          <m:t>−</m:t>
                                        </m:r>
                                        <m:sSubSup>
                                          <m:sSubSupPr>
                                            <m:ctrlPr>
                                              <a:rPr kumimoji="1" lang="en-US" altLang="zh-CN" sz="1400" b="0" i="1">
                                                <a:latin typeface="Cambria Math" panose="02040503050406030204" pitchFamily="18" charset="0"/>
                                                <a:ea typeface="Kaiti SC" panose="02010600040101010101" pitchFamily="2" charset="-122"/>
                                                <a:cs typeface="Times New Roman" panose="02020603050405020304" pitchFamily="18" charset="0"/>
                                              </a:rPr>
                                            </m:ctrlPr>
                                          </m:sSubSupPr>
                                          <m:e>
                                            <m:r>
                                              <m:rPr>
                                                <m:sty m:val="p"/>
                                              </m:rPr>
                                              <a:rPr kumimoji="1" lang="en-US" altLang="zh-CN" sz="1400" b="0" i="0" smtClean="0">
                                                <a:latin typeface="Cambria Math" panose="02040503050406030204" pitchFamily="18" charset="0"/>
                                                <a:ea typeface="Kaiti SC" panose="02010600040101010101" pitchFamily="2" charset="-122"/>
                                                <a:cs typeface="Times New Roman" panose="02020603050405020304" pitchFamily="18" charset="0"/>
                                              </a:rPr>
                                              <m:t>r</m:t>
                                            </m:r>
                                          </m:e>
                                          <m:sub>
                                            <m:r>
                                              <m:rPr>
                                                <m:sty m:val="p"/>
                                              </m:rPr>
                                              <a:rPr kumimoji="1" lang="en-US" altLang="zh-CN" sz="1400" b="0" i="0" smtClean="0">
                                                <a:latin typeface="Cambria Math" panose="02040503050406030204" pitchFamily="18" charset="0"/>
                                                <a:ea typeface="Kaiti SC" panose="02010600040101010101" pitchFamily="2" charset="-122"/>
                                                <a:cs typeface="Times New Roman" panose="02020603050405020304" pitchFamily="18" charset="0"/>
                                              </a:rPr>
                                              <m:t>T</m:t>
                                            </m:r>
                                          </m:sub>
                                          <m:sup>
                                            <m:r>
                                              <a:rPr kumimoji="1" lang="en-US" altLang="zh-CN" sz="1400" b="0" i="0" smtClean="0">
                                                <a:latin typeface="Cambria Math" panose="02040503050406030204" pitchFamily="18" charset="0"/>
                                                <a:ea typeface="Kaiti SC" panose="02010600040101010101" pitchFamily="2" charset="-122"/>
                                                <a:cs typeface="Times New Roman" panose="02020603050405020304" pitchFamily="18" charset="0"/>
                                              </a:rPr>
                                              <m:t>2</m:t>
                                            </m:r>
                                          </m:sup>
                                        </m:sSubSup>
                                      </m:e>
                                    </m:d>
                                  </m:e>
                                  <m:sup>
                                    <m:r>
                                      <a:rPr kumimoji="1" lang="en-US" altLang="zh-CN" sz="1400" b="0" i="0" smtClean="0">
                                        <a:latin typeface="Cambria Math" panose="02040503050406030204" pitchFamily="18" charset="0"/>
                                        <a:ea typeface="Kaiti SC" panose="02010600040101010101" pitchFamily="2" charset="-122"/>
                                        <a:cs typeface="Times New Roman" panose="02020603050405020304" pitchFamily="18" charset="0"/>
                                      </a:rPr>
                                      <m:t>2</m:t>
                                    </m:r>
                                  </m:sup>
                                </m:sSup>
                                <m:r>
                                  <a:rPr kumimoji="1" lang="en-US" altLang="zh-CN" sz="1400" b="0" i="0" smtClean="0">
                                    <a:latin typeface="Cambria Math" panose="02040503050406030204" pitchFamily="18" charset="0"/>
                                    <a:ea typeface="Kaiti SC" panose="02010600040101010101" pitchFamily="2" charset="-122"/>
                                    <a:cs typeface="Times New Roman" panose="02020603050405020304" pitchFamily="18" charset="0"/>
                                  </a:rPr>
                                  <m:t> </m:t>
                                </m:r>
                              </m:oMath>
                            </m:oMathPara>
                          </a14:m>
                          <a:endParaRPr lang="zh-CN" altLang="en-US" sz="1400" b="0" i="0" dirty="0">
                            <a:latin typeface="Times" pitchFamily="2" charset="0"/>
                          </a:endParaRPr>
                        </a:p>
                      </a:txBody>
                      <a:tcPr/>
                    </a:tc>
                    <a:tc>
                      <a:txBody>
                        <a:bodyPr/>
                        <a:lstStyle/>
                        <a:p>
                          <a:pPr algn="ctr"/>
                          <a:r>
                            <a:rPr lang="en-US" altLang="zh-CN" sz="1200" b="1" i="0" kern="1200" dirty="0">
                              <a:solidFill>
                                <a:schemeClr val="dk1"/>
                              </a:solidFill>
                              <a:effectLst/>
                              <a:latin typeface="Times" pitchFamily="2" charset="0"/>
                              <a:ea typeface="+mn-ea"/>
                              <a:cs typeface="+mn-cs"/>
                            </a:rPr>
                            <a:t>the space distribution</a:t>
                          </a:r>
                          <a:r>
                            <a:rPr lang="zh-CN" altLang="zh-CN" sz="1200" b="1" i="0" dirty="0">
                              <a:effectLst/>
                              <a:latin typeface="Times" pitchFamily="2" charset="0"/>
                            </a:rPr>
                            <a:t> </a:t>
                          </a:r>
                          <a:endParaRPr lang="zh-CN" altLang="en-US" sz="1200" b="1" i="0" dirty="0">
                            <a:latin typeface="Times" pitchFamily="2" charset="0"/>
                          </a:endParaRPr>
                        </a:p>
                      </a:txBody>
                      <a:tcPr anchor="ctr"/>
                    </a:tc>
                    <a:extLst>
                      <a:ext uri="{0D108BD9-81ED-4DB2-BD59-A6C34878D82A}">
                        <a16:rowId xmlns:a16="http://schemas.microsoft.com/office/drawing/2014/main" val="2027407546"/>
                      </a:ext>
                    </a:extLst>
                  </a:tr>
                  <a:tr h="441688">
                    <a:tc>
                      <a:txBody>
                        <a:bodyPr/>
                        <a:lstStyle/>
                        <a:p>
                          <a:pPr algn="ctr"/>
                          <a14:m>
                            <m:oMathPara xmlns:m="http://schemas.openxmlformats.org/officeDocument/2006/math">
                              <m:oMathParaPr>
                                <m:jc m:val="center"/>
                              </m:oMathParaPr>
                              <m:oMath xmlns:m="http://schemas.openxmlformats.org/officeDocument/2006/math">
                                <m:sSup>
                                  <m:sSupPr>
                                    <m:ctrlPr>
                                      <a:rPr lang="en-US" altLang="zh-CN" sz="1400" b="0" i="1" smtClean="0">
                                        <a:latin typeface="Cambria Math" panose="02040503050406030204" pitchFamily="18" charset="0"/>
                                      </a:rPr>
                                    </m:ctrlPr>
                                  </m:sSupPr>
                                  <m:e>
                                    <m:r>
                                      <a:rPr lang="en-US" altLang="zh-CN" sz="1400" b="0" i="1" smtClean="0">
                                        <a:latin typeface="Cambria Math" panose="02040503050406030204" pitchFamily="18" charset="0"/>
                                      </a:rPr>
                                      <m:t>[</m:t>
                                    </m:r>
                                    <m:r>
                                      <m:rPr>
                                        <m:sty m:val="p"/>
                                      </m:rPr>
                                      <a:rPr lang="en-US" altLang="zh-CN" sz="1400" b="0" i="1" smtClean="0">
                                        <a:latin typeface="Cambria Math" panose="02040503050406030204" pitchFamily="18" charset="0"/>
                                      </a:rPr>
                                      <m:t>f</m:t>
                                    </m:r>
                                    <m:d>
                                      <m:dPr>
                                        <m:ctrlPr>
                                          <a:rPr lang="en-US" altLang="zh-CN" sz="1400" b="0" i="1" smtClean="0">
                                            <a:latin typeface="Cambria Math" panose="02040503050406030204" pitchFamily="18" charset="0"/>
                                          </a:rPr>
                                        </m:ctrlPr>
                                      </m:dPr>
                                      <m:e>
                                        <m:sSub>
                                          <m:sSubPr>
                                            <m:ctrlPr>
                                              <a:rPr lang="en-US" altLang="zh-CN" sz="1400" b="0" i="1" smtClean="0">
                                                <a:latin typeface="Cambria Math" panose="02040503050406030204" pitchFamily="18" charset="0"/>
                                              </a:rPr>
                                            </m:ctrlPr>
                                          </m:sSubPr>
                                          <m:e>
                                            <m:r>
                                              <m:rPr>
                                                <m:sty m:val="p"/>
                                              </m:rPr>
                                              <a:rPr lang="el-GR" altLang="zh-CN" sz="1400" b="0" i="1" smtClean="0">
                                                <a:latin typeface="Cambria Math" panose="02040503050406030204" pitchFamily="18" charset="0"/>
                                                <a:ea typeface="Cambria Math" panose="02040503050406030204" pitchFamily="18" charset="0"/>
                                              </a:rPr>
                                              <m:t>Ω</m:t>
                                            </m:r>
                                          </m:e>
                                          <m:sub>
                                            <m:r>
                                              <a:rPr lang="en-US" altLang="zh-CN" sz="1400" b="0" i="1" smtClean="0">
                                                <a:latin typeface="Cambria Math" panose="02040503050406030204" pitchFamily="18" charset="0"/>
                                              </a:rPr>
                                              <m:t>𝑙</m:t>
                                            </m:r>
                                          </m:sub>
                                        </m:sSub>
                                      </m:e>
                                    </m:d>
                                    <m:r>
                                      <a:rPr lang="en-US" altLang="zh-CN" sz="1400" b="0" i="1" smtClean="0">
                                        <a:latin typeface="Cambria Math" panose="02040503050406030204" pitchFamily="18" charset="0"/>
                                      </a:rPr>
                                      <m:t>−</m:t>
                                    </m:r>
                                    <m:sSubSup>
                                      <m:sSubSupPr>
                                        <m:ctrlPr>
                                          <a:rPr lang="en-US" altLang="zh-CN" sz="1400" b="0" i="1" smtClean="0">
                                            <a:latin typeface="Cambria Math" panose="02040503050406030204" pitchFamily="18" charset="0"/>
                                          </a:rPr>
                                        </m:ctrlPr>
                                      </m:sSubSupPr>
                                      <m:e>
                                        <m:r>
                                          <a:rPr lang="en-US" altLang="zh-CN" sz="1400" b="0" i="1" smtClean="0">
                                            <a:latin typeface="Cambria Math" panose="02040503050406030204" pitchFamily="18" charset="0"/>
                                          </a:rPr>
                                          <m:t>𝐷</m:t>
                                        </m:r>
                                      </m:e>
                                      <m:sub>
                                        <m:r>
                                          <a:rPr lang="en-US" altLang="zh-CN" sz="1400" b="0" i="1" smtClean="0">
                                            <a:latin typeface="Cambria Math" panose="02040503050406030204" pitchFamily="18" charset="0"/>
                                          </a:rPr>
                                          <m:t>00</m:t>
                                        </m:r>
                                      </m:sub>
                                      <m:sup>
                                        <m:r>
                                          <a:rPr lang="en-US" altLang="zh-CN" sz="1400" b="0" i="1" smtClean="0">
                                            <a:latin typeface="Cambria Math" panose="02040503050406030204" pitchFamily="18" charset="0"/>
                                          </a:rPr>
                                          <m:t>0</m:t>
                                        </m:r>
                                      </m:sup>
                                    </m:sSubSup>
                                    <m:d>
                                      <m:dPr>
                                        <m:ctrlPr>
                                          <a:rPr lang="en-US" altLang="zh-CN" sz="1400" b="0" i="1" smtClean="0">
                                            <a:latin typeface="Cambria Math" panose="02040503050406030204" pitchFamily="18" charset="0"/>
                                          </a:rPr>
                                        </m:ctrlPr>
                                      </m:dPr>
                                      <m:e>
                                        <m:sSub>
                                          <m:sSubPr>
                                            <m:ctrlPr>
                                              <a:rPr lang="en-US" altLang="zh-CN" sz="1400" b="0" i="1" smtClean="0">
                                                <a:latin typeface="Cambria Math" panose="02040503050406030204" pitchFamily="18" charset="0"/>
                                              </a:rPr>
                                            </m:ctrlPr>
                                          </m:sSubPr>
                                          <m:e>
                                            <m:r>
                                              <m:rPr>
                                                <m:sty m:val="p"/>
                                              </m:rPr>
                                              <a:rPr lang="el-GR" altLang="zh-CN" sz="1400" b="0" i="1" smtClean="0">
                                                <a:latin typeface="Cambria Math" panose="02040503050406030204" pitchFamily="18" charset="0"/>
                                                <a:ea typeface="Cambria Math" panose="02040503050406030204" pitchFamily="18" charset="0"/>
                                              </a:rPr>
                                              <m:t>Ω</m:t>
                                            </m:r>
                                          </m:e>
                                          <m:sub>
                                            <m:r>
                                              <a:rPr lang="en-US" altLang="zh-CN" sz="1400" b="0" i="1" smtClean="0">
                                                <a:latin typeface="Cambria Math" panose="02040503050406030204" pitchFamily="18" charset="0"/>
                                              </a:rPr>
                                              <m:t>𝑙</m:t>
                                            </m:r>
                                          </m:sub>
                                        </m:sSub>
                                      </m:e>
                                    </m:d>
                                    <m:r>
                                      <a:rPr lang="en-US" altLang="zh-CN" sz="1400" b="0" i="1" smtClean="0">
                                        <a:latin typeface="Cambria Math" panose="02040503050406030204" pitchFamily="18" charset="0"/>
                                      </a:rPr>
                                      <m:t>]</m:t>
                                    </m:r>
                                  </m:e>
                                  <m:sup>
                                    <m:r>
                                      <a:rPr lang="en-US" altLang="zh-CN" sz="1400" b="0" i="1" smtClean="0">
                                        <a:latin typeface="Cambria Math" panose="02040503050406030204" pitchFamily="18" charset="0"/>
                                      </a:rPr>
                                      <m:t>2</m:t>
                                    </m:r>
                                  </m:sup>
                                </m:sSup>
                              </m:oMath>
                            </m:oMathPara>
                          </a14:m>
                          <a:endParaRPr lang="zh-CN" altLang="en-US" sz="1400" b="0" i="0" dirty="0">
                            <a:latin typeface="Times" pitchFamily="2" charset="0"/>
                          </a:endParaRPr>
                        </a:p>
                      </a:txBody>
                      <a:tcPr/>
                    </a:tc>
                    <a:tc>
                      <a:txBody>
                        <a:bodyPr/>
                        <a:lstStyle/>
                        <a:p>
                          <a:pPr algn="ctr"/>
                          <a:r>
                            <a:rPr lang="en-US" altLang="zh-CN" sz="1200" b="1" i="0" kern="1200" dirty="0">
                              <a:solidFill>
                                <a:schemeClr val="dk1"/>
                              </a:solidFill>
                              <a:effectLst/>
                              <a:latin typeface="Times" pitchFamily="2" charset="0"/>
                              <a:ea typeface="+mn-ea"/>
                              <a:cs typeface="+mn-cs"/>
                            </a:rPr>
                            <a:t>restore</a:t>
                          </a:r>
                          <a:r>
                            <a:rPr lang="zh-CN" altLang="en-US" sz="1200" b="1" i="0" kern="1200" dirty="0">
                              <a:solidFill>
                                <a:schemeClr val="dk1"/>
                              </a:solidFill>
                              <a:effectLst/>
                              <a:latin typeface="Times" pitchFamily="2" charset="0"/>
                              <a:ea typeface="+mn-ea"/>
                              <a:cs typeface="+mn-cs"/>
                            </a:rPr>
                            <a:t> </a:t>
                          </a:r>
                          <a:r>
                            <a:rPr lang="en-US" altLang="zh-CN" sz="1200" b="1" i="0" kern="1200" dirty="0">
                              <a:solidFill>
                                <a:schemeClr val="dk1"/>
                              </a:solidFill>
                              <a:effectLst/>
                              <a:latin typeface="Times" pitchFamily="2" charset="0"/>
                              <a:ea typeface="+mn-ea"/>
                              <a:cs typeface="+mn-cs"/>
                            </a:rPr>
                            <a:t>rotational symmetry</a:t>
                          </a:r>
                          <a:r>
                            <a:rPr lang="zh-CN" altLang="zh-CN" sz="1200" b="1" i="0" dirty="0">
                              <a:effectLst/>
                              <a:latin typeface="Times" pitchFamily="2" charset="0"/>
                            </a:rPr>
                            <a:t> </a:t>
                          </a:r>
                          <a:endParaRPr lang="zh-CN" altLang="en-US" sz="1200" b="1" i="0" dirty="0">
                            <a:latin typeface="Times" pitchFamily="2" charset="0"/>
                          </a:endParaRPr>
                        </a:p>
                      </a:txBody>
                      <a:tcPr/>
                    </a:tc>
                    <a:extLst>
                      <a:ext uri="{0D108BD9-81ED-4DB2-BD59-A6C34878D82A}">
                        <a16:rowId xmlns:a16="http://schemas.microsoft.com/office/drawing/2014/main" val="1285827552"/>
                      </a:ext>
                    </a:extLst>
                  </a:tr>
                </a:tbl>
              </a:graphicData>
            </a:graphic>
          </p:graphicFrame>
        </mc:Choice>
        <mc:Fallback xmlns="">
          <p:graphicFrame>
            <p:nvGraphicFramePr>
              <p:cNvPr id="19" name="表格 18">
                <a:extLst>
                  <a:ext uri="{FF2B5EF4-FFF2-40B4-BE49-F238E27FC236}">
                    <a16:creationId xmlns:a16="http://schemas.microsoft.com/office/drawing/2014/main" id="{E348E5B7-A059-15FD-8D84-AA27C9922EC9}"/>
                  </a:ext>
                </a:extLst>
              </p:cNvPr>
              <p:cNvGraphicFramePr>
                <a:graphicFrameLocks noGrp="1"/>
              </p:cNvGraphicFramePr>
              <p:nvPr>
                <p:extLst>
                  <p:ext uri="{D42A27DB-BD31-4B8C-83A1-F6EECF244321}">
                    <p14:modId xmlns:p14="http://schemas.microsoft.com/office/powerpoint/2010/main" val="3953484936"/>
                  </p:ext>
                </p:extLst>
              </p:nvPr>
            </p:nvGraphicFramePr>
            <p:xfrm>
              <a:off x="6360941" y="5200982"/>
              <a:ext cx="4951682" cy="1532194"/>
            </p:xfrm>
            <a:graphic>
              <a:graphicData uri="http://schemas.openxmlformats.org/drawingml/2006/table">
                <a:tbl>
                  <a:tblPr firstRow="1" bandRow="1">
                    <a:tableStyleId>{7DF18680-E054-41AD-8BC1-D1AEF772440D}</a:tableStyleId>
                  </a:tblPr>
                  <a:tblGrid>
                    <a:gridCol w="2788407">
                      <a:extLst>
                        <a:ext uri="{9D8B030D-6E8A-4147-A177-3AD203B41FA5}">
                          <a16:colId xmlns:a16="http://schemas.microsoft.com/office/drawing/2014/main" val="3179223179"/>
                        </a:ext>
                      </a:extLst>
                    </a:gridCol>
                    <a:gridCol w="2163275">
                      <a:extLst>
                        <a:ext uri="{9D8B030D-6E8A-4147-A177-3AD203B41FA5}">
                          <a16:colId xmlns:a16="http://schemas.microsoft.com/office/drawing/2014/main" val="341780480"/>
                        </a:ext>
                      </a:extLst>
                    </a:gridCol>
                  </a:tblGrid>
                  <a:tr h="3369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 altLang="zh-CN" sz="1600" b="0" i="0" u="none" strike="noStrike" kern="1200" dirty="0">
                              <a:solidFill>
                                <a:schemeClr val="lt1"/>
                              </a:solidFill>
                              <a:effectLst/>
                              <a:latin typeface="Times" pitchFamily="2" charset="0"/>
                              <a:ea typeface="+mn-ea"/>
                              <a:cs typeface="+mn-cs"/>
                            </a:rPr>
                            <a:t>term</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 altLang="zh-CN" sz="1600" b="0" i="0" u="none" strike="noStrike" kern="1200" dirty="0">
                              <a:solidFill>
                                <a:schemeClr val="lt1"/>
                              </a:solidFill>
                              <a:effectLst/>
                              <a:latin typeface="Times" pitchFamily="2" charset="0"/>
                              <a:ea typeface="+mn-ea"/>
                              <a:cs typeface="+mn-cs"/>
                            </a:rPr>
                            <a:t>purpose</a:t>
                          </a:r>
                        </a:p>
                      </a:txBody>
                      <a:tcPr/>
                    </a:tc>
                    <a:extLst>
                      <a:ext uri="{0D108BD9-81ED-4DB2-BD59-A6C34878D82A}">
                        <a16:rowId xmlns:a16="http://schemas.microsoft.com/office/drawing/2014/main" val="4037804779"/>
                      </a:ext>
                    </a:extLst>
                  </a:tr>
                  <a:tr h="311018">
                    <a:tc>
                      <a:txBody>
                        <a:bodyPr/>
                        <a:lstStyle/>
                        <a:p>
                          <a:endParaRPr lang="zh-CN"/>
                        </a:p>
                      </a:txBody>
                      <a:tcPr anchor="ctr">
                        <a:blipFill>
                          <a:blip r:embed="rId4"/>
                          <a:stretch>
                            <a:fillRect t="-112000" r="-78636" b="-284000"/>
                          </a:stretch>
                        </a:blipFill>
                      </a:tcPr>
                    </a:tc>
                    <a:tc>
                      <a:txBody>
                        <a:bodyPr/>
                        <a:lstStyle/>
                        <a:p>
                          <a:pPr algn="ctr"/>
                          <a:r>
                            <a:rPr lang="en" altLang="zh-CN" sz="1200" b="0" i="0" dirty="0">
                              <a:latin typeface="Times" pitchFamily="2" charset="0"/>
                            </a:rPr>
                            <a:t>energy variation</a:t>
                          </a:r>
                          <a:endParaRPr lang="zh-CN" altLang="en-US" sz="1200" b="0" i="0" dirty="0">
                            <a:latin typeface="Times" pitchFamily="2" charset="0"/>
                          </a:endParaRPr>
                        </a:p>
                      </a:txBody>
                      <a:tcPr anchor="ctr"/>
                    </a:tc>
                    <a:extLst>
                      <a:ext uri="{0D108BD9-81ED-4DB2-BD59-A6C34878D82A}">
                        <a16:rowId xmlns:a16="http://schemas.microsoft.com/office/drawing/2014/main" val="2749161954"/>
                      </a:ext>
                    </a:extLst>
                  </a:tr>
                  <a:tr h="442552">
                    <a:tc>
                      <a:txBody>
                        <a:bodyPr/>
                        <a:lstStyle/>
                        <a:p>
                          <a:endParaRPr lang="zh-CN"/>
                        </a:p>
                      </a:txBody>
                      <a:tcPr>
                        <a:blipFill>
                          <a:blip r:embed="rId4"/>
                          <a:stretch>
                            <a:fillRect t="-151429" r="-78636" b="-102857"/>
                          </a:stretch>
                        </a:blipFill>
                      </a:tcPr>
                    </a:tc>
                    <a:tc>
                      <a:txBody>
                        <a:bodyPr/>
                        <a:lstStyle/>
                        <a:p>
                          <a:pPr algn="ctr"/>
                          <a:r>
                            <a:rPr lang="en-US" altLang="zh-CN" sz="1200" b="1" i="0" kern="1200" dirty="0">
                              <a:solidFill>
                                <a:schemeClr val="dk1"/>
                              </a:solidFill>
                              <a:effectLst/>
                              <a:latin typeface="Times" pitchFamily="2" charset="0"/>
                              <a:ea typeface="+mn-ea"/>
                              <a:cs typeface="+mn-cs"/>
                            </a:rPr>
                            <a:t>the space distribution</a:t>
                          </a:r>
                          <a:r>
                            <a:rPr lang="zh-CN" altLang="zh-CN" sz="1200" b="1" i="0" dirty="0">
                              <a:effectLst/>
                              <a:latin typeface="Times" pitchFamily="2" charset="0"/>
                            </a:rPr>
                            <a:t> </a:t>
                          </a:r>
                          <a:endParaRPr lang="zh-CN" altLang="en-US" sz="1200" b="1" i="0" dirty="0">
                            <a:latin typeface="Times" pitchFamily="2" charset="0"/>
                          </a:endParaRPr>
                        </a:p>
                      </a:txBody>
                      <a:tcPr anchor="ctr"/>
                    </a:tc>
                    <a:extLst>
                      <a:ext uri="{0D108BD9-81ED-4DB2-BD59-A6C34878D82A}">
                        <a16:rowId xmlns:a16="http://schemas.microsoft.com/office/drawing/2014/main" val="2027407546"/>
                      </a:ext>
                    </a:extLst>
                  </a:tr>
                  <a:tr h="441688">
                    <a:tc>
                      <a:txBody>
                        <a:bodyPr/>
                        <a:lstStyle/>
                        <a:p>
                          <a:endParaRPr lang="zh-CN"/>
                        </a:p>
                      </a:txBody>
                      <a:tcPr>
                        <a:blipFill>
                          <a:blip r:embed="rId4"/>
                          <a:stretch>
                            <a:fillRect t="-251429" r="-78636" b="-2857"/>
                          </a:stretch>
                        </a:blipFill>
                      </a:tcPr>
                    </a:tc>
                    <a:tc>
                      <a:txBody>
                        <a:bodyPr/>
                        <a:lstStyle/>
                        <a:p>
                          <a:pPr algn="ctr"/>
                          <a:r>
                            <a:rPr lang="en-US" altLang="zh-CN" sz="1200" b="1" i="0" kern="1200" dirty="0">
                              <a:solidFill>
                                <a:schemeClr val="dk1"/>
                              </a:solidFill>
                              <a:effectLst/>
                              <a:latin typeface="Times" pitchFamily="2" charset="0"/>
                              <a:ea typeface="+mn-ea"/>
                              <a:cs typeface="+mn-cs"/>
                            </a:rPr>
                            <a:t>restore</a:t>
                          </a:r>
                          <a:r>
                            <a:rPr lang="zh-CN" altLang="en-US" sz="1200" b="1" i="0" kern="1200" dirty="0">
                              <a:solidFill>
                                <a:schemeClr val="dk1"/>
                              </a:solidFill>
                              <a:effectLst/>
                              <a:latin typeface="Times" pitchFamily="2" charset="0"/>
                              <a:ea typeface="+mn-ea"/>
                              <a:cs typeface="+mn-cs"/>
                            </a:rPr>
                            <a:t> </a:t>
                          </a:r>
                          <a:r>
                            <a:rPr lang="en-US" altLang="zh-CN" sz="1200" b="1" i="0" kern="1200" dirty="0">
                              <a:solidFill>
                                <a:schemeClr val="dk1"/>
                              </a:solidFill>
                              <a:effectLst/>
                              <a:latin typeface="Times" pitchFamily="2" charset="0"/>
                              <a:ea typeface="+mn-ea"/>
                              <a:cs typeface="+mn-cs"/>
                            </a:rPr>
                            <a:t>rotational symmetry</a:t>
                          </a:r>
                          <a:r>
                            <a:rPr lang="zh-CN" altLang="zh-CN" sz="1200" b="1" i="0" dirty="0">
                              <a:effectLst/>
                              <a:latin typeface="Times" pitchFamily="2" charset="0"/>
                            </a:rPr>
                            <a:t> </a:t>
                          </a:r>
                          <a:endParaRPr lang="zh-CN" altLang="en-US" sz="1200" b="1" i="0" dirty="0">
                            <a:latin typeface="Times" pitchFamily="2" charset="0"/>
                          </a:endParaRPr>
                        </a:p>
                      </a:txBody>
                      <a:tcPr/>
                    </a:tc>
                    <a:extLst>
                      <a:ext uri="{0D108BD9-81ED-4DB2-BD59-A6C34878D82A}">
                        <a16:rowId xmlns:a16="http://schemas.microsoft.com/office/drawing/2014/main" val="1285827552"/>
                      </a:ext>
                    </a:extLst>
                  </a:tr>
                </a:tbl>
              </a:graphicData>
            </a:graphic>
          </p:graphicFrame>
        </mc:Fallback>
      </mc:AlternateContent>
      <p:sp>
        <p:nvSpPr>
          <p:cNvPr id="2" name="矩形 1">
            <a:extLst>
              <a:ext uri="{FF2B5EF4-FFF2-40B4-BE49-F238E27FC236}">
                <a16:creationId xmlns:a16="http://schemas.microsoft.com/office/drawing/2014/main" id="{6062B1FA-105D-EC17-E3AB-E1D146FB06DF}"/>
              </a:ext>
            </a:extLst>
          </p:cNvPr>
          <p:cNvSpPr/>
          <p:nvPr/>
        </p:nvSpPr>
        <p:spPr>
          <a:xfrm>
            <a:off x="6643423" y="4313742"/>
            <a:ext cx="5299807" cy="64633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直角上箭头 7">
            <a:extLst>
              <a:ext uri="{FF2B5EF4-FFF2-40B4-BE49-F238E27FC236}">
                <a16:creationId xmlns:a16="http://schemas.microsoft.com/office/drawing/2014/main" id="{18F1D366-0989-5401-F002-5D7ECCEDDA32}"/>
              </a:ext>
            </a:extLst>
          </p:cNvPr>
          <p:cNvSpPr/>
          <p:nvPr/>
        </p:nvSpPr>
        <p:spPr>
          <a:xfrm rot="10800000" flipV="1">
            <a:off x="6795314" y="3540691"/>
            <a:ext cx="3041144" cy="652333"/>
          </a:xfrm>
          <a:prstGeom prst="bentUpArrow">
            <a:avLst>
              <a:gd name="adj1" fmla="val 31838"/>
              <a:gd name="adj2" fmla="val 28405"/>
              <a:gd name="adj3" fmla="val 44296"/>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45278A06-74D5-9DC0-DAD1-469E81A552B4}"/>
              </a:ext>
            </a:extLst>
          </p:cNvPr>
          <p:cNvSpPr/>
          <p:nvPr/>
        </p:nvSpPr>
        <p:spPr>
          <a:xfrm>
            <a:off x="9613917" y="3540691"/>
            <a:ext cx="222542" cy="64633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534ECAA7-8C9B-EFB6-A18B-F94D93A980C5}"/>
              </a:ext>
            </a:extLst>
          </p:cNvPr>
          <p:cNvSpPr txBox="1"/>
          <p:nvPr/>
        </p:nvSpPr>
        <p:spPr>
          <a:xfrm>
            <a:off x="7933971" y="3935250"/>
            <a:ext cx="902811" cy="307777"/>
          </a:xfrm>
          <a:prstGeom prst="rect">
            <a:avLst/>
          </a:prstGeom>
          <a:noFill/>
        </p:spPr>
        <p:txBody>
          <a:bodyPr wrap="none" rtlCol="0">
            <a:spAutoFit/>
          </a:bodyPr>
          <a:lstStyle/>
          <a:p>
            <a:r>
              <a:rPr kumimoji="1" lang="zh-CN" altLang="en-US" sz="1400" b="1" dirty="0">
                <a:solidFill>
                  <a:schemeClr val="bg1"/>
                </a:solidFill>
              </a:rPr>
              <a:t>训练路径</a:t>
            </a:r>
          </a:p>
        </p:txBody>
      </p:sp>
      <p:sp>
        <p:nvSpPr>
          <p:cNvPr id="14" name="文本框 13">
            <a:extLst>
              <a:ext uri="{FF2B5EF4-FFF2-40B4-BE49-F238E27FC236}">
                <a16:creationId xmlns:a16="http://schemas.microsoft.com/office/drawing/2014/main" id="{93529271-858C-5CBA-708F-62ED9FC2B3BC}"/>
              </a:ext>
            </a:extLst>
          </p:cNvPr>
          <p:cNvSpPr txBox="1"/>
          <p:nvPr/>
        </p:nvSpPr>
        <p:spPr>
          <a:xfrm>
            <a:off x="145024" y="2209646"/>
            <a:ext cx="3920837" cy="769441"/>
          </a:xfrm>
          <a:prstGeom prst="rect">
            <a:avLst/>
          </a:prstGeom>
          <a:noFill/>
        </p:spPr>
        <p:txBody>
          <a:bodyPr wrap="square" rtlCol="0">
            <a:spAutoFit/>
          </a:bodyPr>
          <a:lstStyle/>
          <a:p>
            <a:r>
              <a:rPr kumimoji="1" lang="zh-CN" altLang="en-US" sz="2400" dirty="0">
                <a:latin typeface="Times" pitchFamily="2" charset="0"/>
                <a:ea typeface="KaiTi" panose="02010609060101010101" pitchFamily="49" charset="-122"/>
              </a:rPr>
              <a:t>训练路径：</a:t>
            </a:r>
            <a:r>
              <a:rPr kumimoji="1" lang="zh-CN" altLang="en-US" sz="2000" dirty="0">
                <a:latin typeface="Times" pitchFamily="2" charset="0"/>
                <a:ea typeface="KaiTi" panose="02010609060101010101" pitchFamily="49" charset="-122"/>
              </a:rPr>
              <a:t>根据</a:t>
            </a:r>
            <a:r>
              <a:rPr kumimoji="1" lang="en-US" altLang="zh-CN" sz="2000" dirty="0">
                <a:latin typeface="Times" pitchFamily="2" charset="0"/>
                <a:ea typeface="KaiTi" panose="02010609060101010101" pitchFamily="49" charset="-122"/>
              </a:rPr>
              <a:t>Loss</a:t>
            </a:r>
            <a:r>
              <a:rPr kumimoji="1" lang="zh-CN" altLang="en-US" sz="2000" dirty="0">
                <a:latin typeface="Times" pitchFamily="2" charset="0"/>
                <a:ea typeface="KaiTi" panose="02010609060101010101" pitchFamily="49" charset="-122"/>
              </a:rPr>
              <a:t>函数训练神经网络</a:t>
            </a:r>
          </a:p>
        </p:txBody>
      </p:sp>
      <p:sp>
        <p:nvSpPr>
          <p:cNvPr id="15" name="文本框 14">
            <a:extLst>
              <a:ext uri="{FF2B5EF4-FFF2-40B4-BE49-F238E27FC236}">
                <a16:creationId xmlns:a16="http://schemas.microsoft.com/office/drawing/2014/main" id="{F1E11442-F598-A63D-C808-A898FA817BBD}"/>
              </a:ext>
            </a:extLst>
          </p:cNvPr>
          <p:cNvSpPr txBox="1"/>
          <p:nvPr/>
        </p:nvSpPr>
        <p:spPr>
          <a:xfrm>
            <a:off x="169826" y="3244494"/>
            <a:ext cx="4094664" cy="1077218"/>
          </a:xfrm>
          <a:prstGeom prst="rect">
            <a:avLst/>
          </a:prstGeom>
          <a:noFill/>
        </p:spPr>
        <p:txBody>
          <a:bodyPr wrap="square" rtlCol="0">
            <a:spAutoFit/>
          </a:bodyPr>
          <a:lstStyle/>
          <a:p>
            <a:r>
              <a:rPr kumimoji="1" lang="zh-CN" altLang="en-US" sz="2400" dirty="0">
                <a:solidFill>
                  <a:schemeClr val="bg1">
                    <a:lumMod val="75000"/>
                  </a:schemeClr>
                </a:solidFill>
                <a:latin typeface="Times" pitchFamily="2" charset="0"/>
                <a:ea typeface="KaiTi" panose="02010609060101010101" pitchFamily="49" charset="-122"/>
              </a:rPr>
              <a:t>控制路径：</a:t>
            </a:r>
            <a:r>
              <a:rPr kumimoji="1" lang="zh-CN" altLang="en-US" sz="2000" dirty="0">
                <a:solidFill>
                  <a:schemeClr val="bg1">
                    <a:lumMod val="75000"/>
                  </a:schemeClr>
                </a:solidFill>
                <a:latin typeface="Times" pitchFamily="2" charset="0"/>
                <a:ea typeface="KaiTi" panose="02010609060101010101" pitchFamily="49" charset="-122"/>
              </a:rPr>
              <a:t>根据控制条件，更新神经网络的输入层，从而实现基矢的演化。实现加速收敛的效果</a:t>
            </a:r>
          </a:p>
        </p:txBody>
      </p:sp>
      <p:sp>
        <p:nvSpPr>
          <p:cNvPr id="18" name="文本框 17">
            <a:extLst>
              <a:ext uri="{FF2B5EF4-FFF2-40B4-BE49-F238E27FC236}">
                <a16:creationId xmlns:a16="http://schemas.microsoft.com/office/drawing/2014/main" id="{DDA76C8A-8C67-12C2-EAE5-1BC2FA93DB9E}"/>
              </a:ext>
            </a:extLst>
          </p:cNvPr>
          <p:cNvSpPr txBox="1"/>
          <p:nvPr/>
        </p:nvSpPr>
        <p:spPr>
          <a:xfrm>
            <a:off x="167275" y="1374680"/>
            <a:ext cx="3920837" cy="461665"/>
          </a:xfrm>
          <a:prstGeom prst="rect">
            <a:avLst/>
          </a:prstGeom>
          <a:noFill/>
        </p:spPr>
        <p:txBody>
          <a:bodyPr wrap="square" rtlCol="0">
            <a:spAutoFit/>
          </a:bodyPr>
          <a:lstStyle/>
          <a:p>
            <a:r>
              <a:rPr kumimoji="1" lang="zh-CN" altLang="en-US" sz="2400" dirty="0">
                <a:solidFill>
                  <a:schemeClr val="bg1">
                    <a:lumMod val="75000"/>
                  </a:schemeClr>
                </a:solidFill>
                <a:latin typeface="Times" pitchFamily="2" charset="0"/>
                <a:ea typeface="KaiTi" panose="02010609060101010101" pitchFamily="49" charset="-122"/>
              </a:rPr>
              <a:t>基本结构：</a:t>
            </a:r>
            <a:r>
              <a:rPr kumimoji="1" lang="zh-CN" altLang="en-US" sz="2000" dirty="0">
                <a:solidFill>
                  <a:schemeClr val="bg1">
                    <a:lumMod val="75000"/>
                  </a:schemeClr>
                </a:solidFill>
                <a:latin typeface="Times" pitchFamily="2" charset="0"/>
                <a:ea typeface="KaiTi" panose="02010609060101010101" pitchFamily="49" charset="-122"/>
              </a:rPr>
              <a:t>输入、输出</a:t>
            </a:r>
          </a:p>
        </p:txBody>
      </p:sp>
      <p:sp>
        <p:nvSpPr>
          <p:cNvPr id="20" name="文本框 19">
            <a:extLst>
              <a:ext uri="{FF2B5EF4-FFF2-40B4-BE49-F238E27FC236}">
                <a16:creationId xmlns:a16="http://schemas.microsoft.com/office/drawing/2014/main" id="{114AE463-293F-45FA-EED5-15F078E8B75C}"/>
              </a:ext>
            </a:extLst>
          </p:cNvPr>
          <p:cNvSpPr txBox="1"/>
          <p:nvPr/>
        </p:nvSpPr>
        <p:spPr>
          <a:xfrm>
            <a:off x="172975" y="216722"/>
            <a:ext cx="4188226" cy="584775"/>
          </a:xfrm>
          <a:prstGeom prst="rect">
            <a:avLst/>
          </a:prstGeom>
          <a:noFill/>
        </p:spPr>
        <p:txBody>
          <a:bodyPr wrap="square">
            <a:spAutoFit/>
          </a:bodyPr>
          <a:lstStyle/>
          <a:p>
            <a:r>
              <a:rPr lang="zh-CN" altLang="en-US" sz="3200" b="1" dirty="0">
                <a:solidFill>
                  <a:srgbClr val="0070C0"/>
                </a:solidFill>
                <a:latin typeface="华文楷体" panose="02010600040101010101" pitchFamily="2" charset="-122"/>
                <a:ea typeface="华文楷体" panose="02010600040101010101" pitchFamily="2" charset="-122"/>
                <a:cs typeface="Times New Roman" panose="02020603050405020304" pitchFamily="18" charset="0"/>
                <a:sym typeface="KaiTi"/>
              </a:rPr>
              <a:t>控制神经网络的结构</a:t>
            </a:r>
            <a:endParaRPr lang="zh-CN" altLang="en-US" sz="3200" b="1" dirty="0">
              <a:solidFill>
                <a:srgbClr val="0070C0"/>
              </a:solidFill>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155170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1649B-F8C0-6F1E-B627-2DFC685073C8}"/>
            </a:ext>
          </a:extLst>
        </p:cNvPr>
        <p:cNvGrpSpPr/>
        <p:nvPr/>
      </p:nvGrpSpPr>
      <p:grpSpPr>
        <a:xfrm>
          <a:off x="0" y="0"/>
          <a:ext cx="0" cy="0"/>
          <a:chOff x="0" y="0"/>
          <a:chExt cx="0" cy="0"/>
        </a:xfrm>
      </p:grpSpPr>
      <p:pic>
        <p:nvPicPr>
          <p:cNvPr id="39" name="图片 38">
            <a:extLst>
              <a:ext uri="{FF2B5EF4-FFF2-40B4-BE49-F238E27FC236}">
                <a16:creationId xmlns:a16="http://schemas.microsoft.com/office/drawing/2014/main" id="{A8D2DC0D-A2FE-20FB-9DEE-54A42CCE699E}"/>
              </a:ext>
            </a:extLst>
          </p:cNvPr>
          <p:cNvPicPr>
            <a:picLocks noChangeAspect="1"/>
          </p:cNvPicPr>
          <p:nvPr/>
        </p:nvPicPr>
        <p:blipFill>
          <a:blip r:embed="rId3"/>
          <a:stretch>
            <a:fillRect/>
          </a:stretch>
        </p:blipFill>
        <p:spPr>
          <a:xfrm>
            <a:off x="4071493" y="1033027"/>
            <a:ext cx="8060216" cy="4342750"/>
          </a:xfrm>
          <a:prstGeom prst="rect">
            <a:avLst/>
          </a:prstGeom>
        </p:spPr>
      </p:pic>
      <p:sp>
        <p:nvSpPr>
          <p:cNvPr id="7" name="灯片编号占位符 11">
            <a:extLst>
              <a:ext uri="{FF2B5EF4-FFF2-40B4-BE49-F238E27FC236}">
                <a16:creationId xmlns:a16="http://schemas.microsoft.com/office/drawing/2014/main" id="{AE98E092-1675-1E84-5686-0A799D956A93}"/>
              </a:ext>
            </a:extLst>
          </p:cNvPr>
          <p:cNvSpPr>
            <a:spLocks noGrp="1"/>
          </p:cNvSpPr>
          <p:nvPr>
            <p:ph type="sldNum" sz="quarter" idx="12"/>
          </p:nvPr>
        </p:nvSpPr>
        <p:spPr>
          <a:xfrm>
            <a:off x="9388509" y="6427252"/>
            <a:ext cx="2743200" cy="365125"/>
          </a:xfrm>
        </p:spPr>
        <p:txBody>
          <a:bodyPr/>
          <a:lstStyle/>
          <a:p>
            <a:r>
              <a:rPr lang="en-US" altLang="ja-JP" sz="1600" b="1" dirty="0">
                <a:solidFill>
                  <a:srgbClr val="000000"/>
                </a:solidFill>
                <a:ea typeface="ＭＳ Ｐゴシック" pitchFamily="50" charset="-128"/>
              </a:rPr>
              <a:t>5</a:t>
            </a:r>
            <a:endParaRPr kumimoji="1" lang="zh-CN" altLang="en-US" sz="1600" b="1" dirty="0"/>
          </a:p>
        </p:txBody>
      </p:sp>
      <p:sp>
        <p:nvSpPr>
          <p:cNvPr id="31" name="矩形 30">
            <a:extLst>
              <a:ext uri="{FF2B5EF4-FFF2-40B4-BE49-F238E27FC236}">
                <a16:creationId xmlns:a16="http://schemas.microsoft.com/office/drawing/2014/main" id="{2C120460-8518-E18A-D76C-2E264F961469}"/>
              </a:ext>
            </a:extLst>
          </p:cNvPr>
          <p:cNvSpPr/>
          <p:nvPr/>
        </p:nvSpPr>
        <p:spPr>
          <a:xfrm>
            <a:off x="7998666" y="1206788"/>
            <a:ext cx="3947447" cy="143869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直角上箭头 34">
            <a:extLst>
              <a:ext uri="{FF2B5EF4-FFF2-40B4-BE49-F238E27FC236}">
                <a16:creationId xmlns:a16="http://schemas.microsoft.com/office/drawing/2014/main" id="{C4E535F8-804E-03D2-EDC3-E6393FE59B91}"/>
              </a:ext>
            </a:extLst>
          </p:cNvPr>
          <p:cNvSpPr/>
          <p:nvPr/>
        </p:nvSpPr>
        <p:spPr>
          <a:xfrm rot="10800000">
            <a:off x="5166167" y="1150524"/>
            <a:ext cx="4603484" cy="703177"/>
          </a:xfrm>
          <a:prstGeom prst="bentUpArrow">
            <a:avLst>
              <a:gd name="adj1" fmla="val 31838"/>
              <a:gd name="adj2" fmla="val 28405"/>
              <a:gd name="adj3" fmla="val 44296"/>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文本框 37">
            <a:extLst>
              <a:ext uri="{FF2B5EF4-FFF2-40B4-BE49-F238E27FC236}">
                <a16:creationId xmlns:a16="http://schemas.microsoft.com/office/drawing/2014/main" id="{EABA25DE-A3C1-02AB-4594-4596B18F7A1A}"/>
              </a:ext>
            </a:extLst>
          </p:cNvPr>
          <p:cNvSpPr txBox="1"/>
          <p:nvPr/>
        </p:nvSpPr>
        <p:spPr>
          <a:xfrm>
            <a:off x="7198790" y="1121142"/>
            <a:ext cx="902811" cy="307777"/>
          </a:xfrm>
          <a:prstGeom prst="rect">
            <a:avLst/>
          </a:prstGeom>
          <a:noFill/>
        </p:spPr>
        <p:txBody>
          <a:bodyPr wrap="none" rtlCol="0">
            <a:spAutoFit/>
          </a:bodyPr>
          <a:lstStyle/>
          <a:p>
            <a:r>
              <a:rPr kumimoji="1" lang="zh-CN" altLang="en-US" sz="1400" b="1" dirty="0">
                <a:solidFill>
                  <a:schemeClr val="bg1"/>
                </a:solidFill>
              </a:rPr>
              <a:t>控制路径</a:t>
            </a:r>
          </a:p>
        </p:txBody>
      </p:sp>
      <p:sp>
        <p:nvSpPr>
          <p:cNvPr id="3" name="文本框 2">
            <a:extLst>
              <a:ext uri="{FF2B5EF4-FFF2-40B4-BE49-F238E27FC236}">
                <a16:creationId xmlns:a16="http://schemas.microsoft.com/office/drawing/2014/main" id="{55866230-56AC-AEB9-E409-17E4E0F79AC9}"/>
              </a:ext>
            </a:extLst>
          </p:cNvPr>
          <p:cNvSpPr txBox="1"/>
          <p:nvPr/>
        </p:nvSpPr>
        <p:spPr>
          <a:xfrm>
            <a:off x="145024" y="2209646"/>
            <a:ext cx="3920837" cy="769441"/>
          </a:xfrm>
          <a:prstGeom prst="rect">
            <a:avLst/>
          </a:prstGeom>
          <a:noFill/>
        </p:spPr>
        <p:txBody>
          <a:bodyPr wrap="square" rtlCol="0">
            <a:spAutoFit/>
          </a:bodyPr>
          <a:lstStyle/>
          <a:p>
            <a:r>
              <a:rPr kumimoji="1" lang="zh-CN" altLang="en-US" sz="2400" dirty="0">
                <a:solidFill>
                  <a:schemeClr val="bg1">
                    <a:lumMod val="75000"/>
                  </a:schemeClr>
                </a:solidFill>
                <a:latin typeface="Times" pitchFamily="2" charset="0"/>
                <a:ea typeface="KaiTi" panose="02010609060101010101" pitchFamily="49" charset="-122"/>
              </a:rPr>
              <a:t>训练路径：</a:t>
            </a:r>
            <a:r>
              <a:rPr kumimoji="1" lang="zh-CN" altLang="en-US" sz="2000" dirty="0">
                <a:solidFill>
                  <a:schemeClr val="bg1">
                    <a:lumMod val="75000"/>
                  </a:schemeClr>
                </a:solidFill>
                <a:latin typeface="Times" pitchFamily="2" charset="0"/>
                <a:ea typeface="KaiTi" panose="02010609060101010101" pitchFamily="49" charset="-122"/>
              </a:rPr>
              <a:t>根据</a:t>
            </a:r>
            <a:r>
              <a:rPr kumimoji="1" lang="en-US" altLang="zh-CN" sz="2000" dirty="0">
                <a:solidFill>
                  <a:schemeClr val="bg1">
                    <a:lumMod val="75000"/>
                  </a:schemeClr>
                </a:solidFill>
                <a:latin typeface="Times" pitchFamily="2" charset="0"/>
                <a:ea typeface="KaiTi" panose="02010609060101010101" pitchFamily="49" charset="-122"/>
              </a:rPr>
              <a:t>Loss</a:t>
            </a:r>
            <a:r>
              <a:rPr kumimoji="1" lang="zh-CN" altLang="en-US" sz="2000" dirty="0">
                <a:solidFill>
                  <a:schemeClr val="bg1">
                    <a:lumMod val="75000"/>
                  </a:schemeClr>
                </a:solidFill>
                <a:latin typeface="Times" pitchFamily="2" charset="0"/>
                <a:ea typeface="KaiTi" panose="02010609060101010101" pitchFamily="49" charset="-122"/>
              </a:rPr>
              <a:t>函数训练神经网络</a:t>
            </a:r>
          </a:p>
        </p:txBody>
      </p:sp>
      <p:sp>
        <p:nvSpPr>
          <p:cNvPr id="4" name="文本框 3">
            <a:extLst>
              <a:ext uri="{FF2B5EF4-FFF2-40B4-BE49-F238E27FC236}">
                <a16:creationId xmlns:a16="http://schemas.microsoft.com/office/drawing/2014/main" id="{73D0AE0C-44CB-36EF-E8B2-084CD076D70F}"/>
              </a:ext>
            </a:extLst>
          </p:cNvPr>
          <p:cNvSpPr txBox="1"/>
          <p:nvPr/>
        </p:nvSpPr>
        <p:spPr>
          <a:xfrm>
            <a:off x="169826" y="3244494"/>
            <a:ext cx="4094664" cy="1077218"/>
          </a:xfrm>
          <a:prstGeom prst="rect">
            <a:avLst/>
          </a:prstGeom>
          <a:noFill/>
        </p:spPr>
        <p:txBody>
          <a:bodyPr wrap="square" rtlCol="0">
            <a:spAutoFit/>
          </a:bodyPr>
          <a:lstStyle/>
          <a:p>
            <a:r>
              <a:rPr kumimoji="1" lang="zh-CN" altLang="en-US" sz="2400" dirty="0">
                <a:latin typeface="Times" pitchFamily="2" charset="0"/>
                <a:ea typeface="KaiTi" panose="02010609060101010101" pitchFamily="49" charset="-122"/>
              </a:rPr>
              <a:t>控制路径：</a:t>
            </a:r>
            <a:r>
              <a:rPr kumimoji="1" lang="zh-CN" altLang="en-US" sz="2000" dirty="0">
                <a:latin typeface="Times" pitchFamily="2" charset="0"/>
                <a:ea typeface="KaiTi" panose="02010609060101010101" pitchFamily="49" charset="-122"/>
              </a:rPr>
              <a:t>根据控制条件，更新神经网络的输入层，从而实现基矢的演化。实现加速收敛的效果</a:t>
            </a:r>
          </a:p>
        </p:txBody>
      </p:sp>
      <p:sp>
        <p:nvSpPr>
          <p:cNvPr id="6" name="文本框 5">
            <a:extLst>
              <a:ext uri="{FF2B5EF4-FFF2-40B4-BE49-F238E27FC236}">
                <a16:creationId xmlns:a16="http://schemas.microsoft.com/office/drawing/2014/main" id="{ED2537FE-89CA-E2BE-8619-F3A0FBEA5F5E}"/>
              </a:ext>
            </a:extLst>
          </p:cNvPr>
          <p:cNvSpPr txBox="1"/>
          <p:nvPr/>
        </p:nvSpPr>
        <p:spPr>
          <a:xfrm>
            <a:off x="167275" y="1374680"/>
            <a:ext cx="3920837" cy="461665"/>
          </a:xfrm>
          <a:prstGeom prst="rect">
            <a:avLst/>
          </a:prstGeom>
          <a:noFill/>
        </p:spPr>
        <p:txBody>
          <a:bodyPr wrap="square" rtlCol="0">
            <a:spAutoFit/>
          </a:bodyPr>
          <a:lstStyle/>
          <a:p>
            <a:r>
              <a:rPr kumimoji="1" lang="zh-CN" altLang="en-US" sz="2400" dirty="0">
                <a:solidFill>
                  <a:schemeClr val="bg1">
                    <a:lumMod val="75000"/>
                  </a:schemeClr>
                </a:solidFill>
                <a:latin typeface="Times" pitchFamily="2" charset="0"/>
                <a:ea typeface="KaiTi" panose="02010609060101010101" pitchFamily="49" charset="-122"/>
              </a:rPr>
              <a:t>基本结构：</a:t>
            </a:r>
            <a:r>
              <a:rPr kumimoji="1" lang="zh-CN" altLang="en-US" sz="2000" dirty="0">
                <a:solidFill>
                  <a:schemeClr val="bg1">
                    <a:lumMod val="75000"/>
                  </a:schemeClr>
                </a:solidFill>
                <a:latin typeface="Times" pitchFamily="2" charset="0"/>
                <a:ea typeface="KaiTi" panose="02010609060101010101" pitchFamily="49" charset="-122"/>
              </a:rPr>
              <a:t>输入、输出</a:t>
            </a:r>
          </a:p>
        </p:txBody>
      </p:sp>
      <p:sp>
        <p:nvSpPr>
          <p:cNvPr id="8" name="文本框 7">
            <a:extLst>
              <a:ext uri="{FF2B5EF4-FFF2-40B4-BE49-F238E27FC236}">
                <a16:creationId xmlns:a16="http://schemas.microsoft.com/office/drawing/2014/main" id="{45A87ED9-981D-C089-60B5-A4830D745FE5}"/>
              </a:ext>
            </a:extLst>
          </p:cNvPr>
          <p:cNvSpPr txBox="1"/>
          <p:nvPr/>
        </p:nvSpPr>
        <p:spPr>
          <a:xfrm>
            <a:off x="172975" y="216722"/>
            <a:ext cx="4188226" cy="584775"/>
          </a:xfrm>
          <a:prstGeom prst="rect">
            <a:avLst/>
          </a:prstGeom>
          <a:noFill/>
        </p:spPr>
        <p:txBody>
          <a:bodyPr wrap="square">
            <a:spAutoFit/>
          </a:bodyPr>
          <a:lstStyle/>
          <a:p>
            <a:r>
              <a:rPr lang="zh-CN" altLang="en-US" sz="3200" b="1" dirty="0">
                <a:solidFill>
                  <a:srgbClr val="0070C0"/>
                </a:solidFill>
                <a:latin typeface="华文楷体" panose="02010600040101010101" pitchFamily="2" charset="-122"/>
                <a:ea typeface="华文楷体" panose="02010600040101010101" pitchFamily="2" charset="-122"/>
                <a:cs typeface="Times New Roman" panose="02020603050405020304" pitchFamily="18" charset="0"/>
                <a:sym typeface="KaiTi"/>
              </a:rPr>
              <a:t>控制神经网络的结构</a:t>
            </a:r>
            <a:endParaRPr lang="zh-CN" altLang="en-US" sz="3200" b="1" dirty="0">
              <a:solidFill>
                <a:srgbClr val="0070C0"/>
              </a:solidFill>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561639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7B3A2778-2B2A-62B0-8E18-1492660DEE01}"/>
                  </a:ext>
                </a:extLst>
              </p:cNvPr>
              <p:cNvSpPr txBox="1"/>
              <p:nvPr/>
            </p:nvSpPr>
            <p:spPr>
              <a:xfrm>
                <a:off x="282593" y="77813"/>
                <a:ext cx="1736373" cy="523220"/>
              </a:xfrm>
              <a:prstGeom prst="rect">
                <a:avLst/>
              </a:prstGeom>
              <a:noFill/>
            </p:spPr>
            <p:txBody>
              <a:bodyPr wrap="none" rtlCol="0">
                <a:spAutoFit/>
              </a:bodyPr>
              <a:lstStyle/>
              <a:p>
                <a14:m>
                  <m:oMath xmlns:m="http://schemas.openxmlformats.org/officeDocument/2006/math">
                    <m:r>
                      <a:rPr lang="en-US" altLang="zh-CN" sz="2800" b="1" i="1" smtClean="0">
                        <a:solidFill>
                          <a:schemeClr val="tx1"/>
                        </a:solidFill>
                        <a:latin typeface="Cambria Math" panose="02040503050406030204" pitchFamily="18" charset="0"/>
                      </a:rPr>
                      <m:t>𝟑</m:t>
                    </m:r>
                    <m:r>
                      <a:rPr lang="zh-CN" altLang="en-US" sz="2800" b="1" i="1" smtClean="0">
                        <a:solidFill>
                          <a:schemeClr val="tx1"/>
                        </a:solidFill>
                        <a:latin typeface="Cambria Math" panose="02040503050406030204" pitchFamily="18" charset="0"/>
                      </a:rPr>
                      <m:t>𝜶</m:t>
                    </m:r>
                  </m:oMath>
                </a14:m>
                <a:r>
                  <a:rPr lang="zh-CN" altLang="en-US" sz="2800" b="1" dirty="0">
                    <a:latin typeface="华文楷体" panose="02010600040101010101" pitchFamily="2" charset="-122"/>
                    <a:ea typeface="华文楷体" panose="02010600040101010101" pitchFamily="2" charset="-122"/>
                    <a:cs typeface="Times New Roman" panose="02020603050405020304" pitchFamily="18" charset="0"/>
                  </a:rPr>
                  <a:t>结团态</a:t>
                </a:r>
              </a:p>
            </p:txBody>
          </p:sp>
        </mc:Choice>
        <mc:Fallback xmlns="">
          <p:sp>
            <p:nvSpPr>
              <p:cNvPr id="4" name="文本框 3">
                <a:extLst>
                  <a:ext uri="{FF2B5EF4-FFF2-40B4-BE49-F238E27FC236}">
                    <a16:creationId xmlns:a16="http://schemas.microsoft.com/office/drawing/2014/main" id="{7B3A2778-2B2A-62B0-8E18-1492660DEE01}"/>
                  </a:ext>
                </a:extLst>
              </p:cNvPr>
              <p:cNvSpPr txBox="1">
                <a:spLocks noRot="1" noChangeAspect="1" noMove="1" noResize="1" noEditPoints="1" noAdjustHandles="1" noChangeArrowheads="1" noChangeShapeType="1" noTextEdit="1"/>
              </p:cNvSpPr>
              <p:nvPr/>
            </p:nvSpPr>
            <p:spPr>
              <a:xfrm>
                <a:off x="282593" y="77813"/>
                <a:ext cx="1736373" cy="523220"/>
              </a:xfrm>
              <a:prstGeom prst="rect">
                <a:avLst/>
              </a:prstGeom>
              <a:blipFill>
                <a:blip r:embed="rId3"/>
                <a:stretch>
                  <a:fillRect l="-2190" t="-14286" r="-6569" b="-30952"/>
                </a:stretch>
              </a:blipFill>
            </p:spPr>
            <p:txBody>
              <a:bodyPr/>
              <a:lstStyle/>
              <a:p>
                <a:r>
                  <a:rPr lang="zh-CN" altLang="en-US">
                    <a:noFill/>
                  </a:rPr>
                  <a:t> </a:t>
                </a:r>
              </a:p>
            </p:txBody>
          </p:sp>
        </mc:Fallback>
      </mc:AlternateContent>
      <p:cxnSp>
        <p:nvCxnSpPr>
          <p:cNvPr id="5" name="直线连接符 4">
            <a:extLst>
              <a:ext uri="{FF2B5EF4-FFF2-40B4-BE49-F238E27FC236}">
                <a16:creationId xmlns:a16="http://schemas.microsoft.com/office/drawing/2014/main" id="{04785C43-58CE-C316-D7CF-674142BDC487}"/>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1C775160-E5E3-89C7-75E7-184F36C2E02B}"/>
              </a:ext>
            </a:extLst>
          </p:cNvPr>
          <p:cNvPicPr>
            <a:picLocks noChangeAspect="1"/>
          </p:cNvPicPr>
          <p:nvPr/>
        </p:nvPicPr>
        <p:blipFill>
          <a:blip r:embed="rId4"/>
          <a:stretch>
            <a:fillRect/>
          </a:stretch>
        </p:blipFill>
        <p:spPr>
          <a:xfrm>
            <a:off x="543109" y="3211695"/>
            <a:ext cx="2736543" cy="2827483"/>
          </a:xfrm>
          <a:prstGeom prst="rect">
            <a:avLst/>
          </a:prstGeom>
        </p:spPr>
      </p:pic>
      <p:sp>
        <p:nvSpPr>
          <p:cNvPr id="7" name="文本框 6">
            <a:extLst>
              <a:ext uri="{FF2B5EF4-FFF2-40B4-BE49-F238E27FC236}">
                <a16:creationId xmlns:a16="http://schemas.microsoft.com/office/drawing/2014/main" id="{1DF04366-5D76-C3A7-400E-B5F6AD0816A4}"/>
              </a:ext>
            </a:extLst>
          </p:cNvPr>
          <p:cNvSpPr txBox="1"/>
          <p:nvPr/>
        </p:nvSpPr>
        <p:spPr>
          <a:xfrm>
            <a:off x="220803" y="6060314"/>
            <a:ext cx="3558551" cy="646331"/>
          </a:xfrm>
          <a:prstGeom prst="rect">
            <a:avLst/>
          </a:prstGeom>
          <a:noFill/>
        </p:spPr>
        <p:txBody>
          <a:bodyPr wrap="square">
            <a:spAutoFit/>
          </a:bodyPr>
          <a:lstStyle/>
          <a:p>
            <a:r>
              <a:rPr lang="en" altLang="zh-CN" sz="1200" dirty="0">
                <a:solidFill>
                  <a:srgbClr val="000000"/>
                </a:solidFill>
                <a:latin typeface="Times Italic" pitchFamily="2" charset="0"/>
              </a:rPr>
              <a:t>Funaki Y, Horiuchi H, </a:t>
            </a:r>
            <a:r>
              <a:rPr lang="en" altLang="zh-CN" sz="1200" dirty="0" err="1">
                <a:solidFill>
                  <a:srgbClr val="000000"/>
                </a:solidFill>
                <a:latin typeface="Times Italic" pitchFamily="2" charset="0"/>
              </a:rPr>
              <a:t>Tohsaki</a:t>
            </a:r>
            <a:r>
              <a:rPr lang="en" altLang="zh-CN" sz="1200" dirty="0">
                <a:solidFill>
                  <a:srgbClr val="000000"/>
                </a:solidFill>
                <a:latin typeface="Times Italic" pitchFamily="2" charset="0"/>
              </a:rPr>
              <a:t> A. Cluster models from RGM to alpha condensation and beyond[J]. Progress in Particle and Nuclear Physics, 2015, 82: 78-132.</a:t>
            </a:r>
            <a:endParaRPr lang="zh-CN" altLang="en-US" sz="1200" dirty="0">
              <a:solidFill>
                <a:srgbClr val="000000"/>
              </a:solidFill>
              <a:latin typeface="Times Italic" pitchFamily="2"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D950E64-03A1-62D3-1BC2-E58EC7380E9D}"/>
                  </a:ext>
                </a:extLst>
              </p:cNvPr>
              <p:cNvSpPr txBox="1"/>
              <p:nvPr/>
            </p:nvSpPr>
            <p:spPr>
              <a:xfrm>
                <a:off x="155111" y="717369"/>
                <a:ext cx="4032577" cy="338554"/>
              </a:xfrm>
              <a:prstGeom prst="rect">
                <a:avLst/>
              </a:prstGeom>
              <a:noFill/>
            </p:spPr>
            <p:txBody>
              <a:bodyPr wrap="square">
                <a:spAutoFit/>
              </a:bodyPr>
              <a:lstStyle/>
              <a:p>
                <a:pPr marL="285750" indent="-285750">
                  <a:buFont typeface="Wingdings" pitchFamily="2" charset="2"/>
                  <a:buChar char="n"/>
                </a:pPr>
                <a:r>
                  <a:rPr lang="en-US" altLang="zh-CN" sz="1600" dirty="0">
                    <a:solidFill>
                      <a:srgbClr val="0070C0"/>
                    </a:solidFill>
                    <a:latin typeface="Times" pitchFamily="2" charset="0"/>
                    <a:ea typeface="华文楷体" panose="02010600040101010101" pitchFamily="2" charset="-122"/>
                    <a:cs typeface="Times New Roman" panose="02020603050405020304" pitchFamily="18" charset="0"/>
                  </a:rPr>
                  <a:t>Hoyle</a:t>
                </a:r>
                <a:r>
                  <a:rPr lang="zh-CN" altLang="en-US" sz="1600" dirty="0">
                    <a:solidFill>
                      <a:srgbClr val="0070C0"/>
                    </a:solidFill>
                    <a:latin typeface="Times" pitchFamily="2" charset="0"/>
                    <a:ea typeface="华文楷体" panose="02010600040101010101" pitchFamily="2" charset="-122"/>
                    <a:cs typeface="Times New Roman" panose="02020603050405020304" pitchFamily="18" charset="0"/>
                  </a:rPr>
                  <a:t> </a:t>
                </a:r>
                <a:r>
                  <a:rPr lang="en-US" altLang="zh-CN" sz="1600" dirty="0">
                    <a:solidFill>
                      <a:srgbClr val="0070C0"/>
                    </a:solidFill>
                    <a:latin typeface="Times" pitchFamily="2" charset="0"/>
                    <a:ea typeface="华文楷体" panose="02010600040101010101" pitchFamily="2" charset="-122"/>
                    <a:cs typeface="Times New Roman" panose="02020603050405020304" pitchFamily="18" charset="0"/>
                  </a:rPr>
                  <a:t>state</a:t>
                </a:r>
                <a:r>
                  <a:rPr lang="zh-CN" altLang="en-US" sz="1600" dirty="0">
                    <a:solidFill>
                      <a:srgbClr val="0070C0"/>
                    </a:solidFill>
                    <a:latin typeface="Times" pitchFamily="2" charset="0"/>
                    <a:ea typeface="华文楷体" panose="02010600040101010101" pitchFamily="2" charset="-122"/>
                    <a:cs typeface="Times New Roman" panose="02020603050405020304" pitchFamily="18" charset="0"/>
                  </a:rPr>
                  <a:t> </a:t>
                </a:r>
                <a:r>
                  <a:rPr lang="en-US" altLang="zh-CN" sz="1600" dirty="0">
                    <a:solidFill>
                      <a:srgbClr val="0070C0"/>
                    </a:solidFill>
                    <a:latin typeface="Times" pitchFamily="2" charset="0"/>
                    <a:ea typeface="华文楷体" panose="02010600040101010101" pitchFamily="2" charset="-122"/>
                    <a:cs typeface="Times New Roman" panose="02020603050405020304" pitchFamily="18" charset="0"/>
                  </a:rPr>
                  <a:t>and</a:t>
                </a:r>
                <a:r>
                  <a:rPr lang="zh-CN" altLang="en-US" sz="1600" dirty="0">
                    <a:solidFill>
                      <a:srgbClr val="0070C0"/>
                    </a:solidFill>
                    <a:latin typeface="Times" pitchFamily="2" charset="0"/>
                    <a:ea typeface="华文楷体" panose="02010600040101010101" pitchFamily="2" charset="-122"/>
                    <a:cs typeface="Times New Roman" panose="02020603050405020304" pitchFamily="18" charset="0"/>
                  </a:rPr>
                  <a:t> </a:t>
                </a:r>
                <a:r>
                  <a:rPr lang="en-US" altLang="zh-CN" sz="1600" dirty="0">
                    <a:solidFill>
                      <a:srgbClr val="0070C0"/>
                    </a:solidFill>
                    <a:latin typeface="Times" pitchFamily="2" charset="0"/>
                    <a:ea typeface="华文楷体" panose="02010600040101010101" pitchFamily="2" charset="-122"/>
                    <a:cs typeface="Times New Roman" panose="02020603050405020304" pitchFamily="18" charset="0"/>
                  </a:rPr>
                  <a:t>3</a:t>
                </a:r>
                <a14:m>
                  <m:oMath xmlns:m="http://schemas.openxmlformats.org/officeDocument/2006/math">
                    <m:r>
                      <a:rPr lang="zh-CN" altLang="en-US" sz="1600">
                        <a:solidFill>
                          <a:srgbClr val="0070C0"/>
                        </a:solidFill>
                        <a:latin typeface="Cambria Math" panose="02040503050406030204" pitchFamily="18" charset="0"/>
                        <a:ea typeface="华文楷体" panose="02010600040101010101" pitchFamily="2" charset="-122"/>
                        <a:cs typeface="Times New Roman" panose="02020603050405020304" pitchFamily="18" charset="0"/>
                      </a:rPr>
                      <m:t>𝜶</m:t>
                    </m:r>
                  </m:oMath>
                </a14:m>
                <a:r>
                  <a:rPr lang="zh-CN" altLang="en-US" sz="1600" dirty="0">
                    <a:solidFill>
                      <a:srgbClr val="0070C0"/>
                    </a:solidFill>
                    <a:latin typeface="Times" pitchFamily="2" charset="0"/>
                    <a:ea typeface="华文楷体" panose="02010600040101010101" pitchFamily="2" charset="-122"/>
                    <a:cs typeface="Times New Roman" panose="02020603050405020304" pitchFamily="18" charset="0"/>
                  </a:rPr>
                  <a:t> </a:t>
                </a:r>
                <a:r>
                  <a:rPr lang="en-US" altLang="zh-CN" sz="1600" dirty="0">
                    <a:solidFill>
                      <a:srgbClr val="0070C0"/>
                    </a:solidFill>
                    <a:latin typeface="Times" pitchFamily="2" charset="0"/>
                    <a:ea typeface="华文楷体" panose="02010600040101010101" pitchFamily="2" charset="-122"/>
                    <a:cs typeface="Times New Roman" panose="02020603050405020304" pitchFamily="18" charset="0"/>
                  </a:rPr>
                  <a:t>clustering</a:t>
                </a:r>
                <a:endParaRPr lang="zh-CN" altLang="en-US" sz="1600" dirty="0">
                  <a:solidFill>
                    <a:srgbClr val="0070C0"/>
                  </a:solidFill>
                  <a:latin typeface="Times" pitchFamily="2" charset="0"/>
                  <a:ea typeface="华文楷体" panose="02010600040101010101" pitchFamily="2"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4D950E64-03A1-62D3-1BC2-E58EC7380E9D}"/>
                  </a:ext>
                </a:extLst>
              </p:cNvPr>
              <p:cNvSpPr txBox="1">
                <a:spLocks noRot="1" noChangeAspect="1" noMove="1" noResize="1" noEditPoints="1" noAdjustHandles="1" noChangeArrowheads="1" noChangeShapeType="1" noTextEdit="1"/>
              </p:cNvSpPr>
              <p:nvPr/>
            </p:nvSpPr>
            <p:spPr>
              <a:xfrm>
                <a:off x="155111" y="717369"/>
                <a:ext cx="4032577" cy="338554"/>
              </a:xfrm>
              <a:prstGeom prst="rect">
                <a:avLst/>
              </a:prstGeom>
              <a:blipFill>
                <a:blip r:embed="rId5"/>
                <a:stretch>
                  <a:fillRect l="-629" b="-21429"/>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F826EDE4-5A70-FEFA-BF60-F84642025D03}"/>
              </a:ext>
            </a:extLst>
          </p:cNvPr>
          <p:cNvPicPr>
            <a:picLocks noChangeAspect="1"/>
          </p:cNvPicPr>
          <p:nvPr/>
        </p:nvPicPr>
        <p:blipFill>
          <a:blip r:embed="rId6"/>
          <a:srcRect b="44884"/>
          <a:stretch/>
        </p:blipFill>
        <p:spPr>
          <a:xfrm>
            <a:off x="245423" y="1152609"/>
            <a:ext cx="3527928" cy="1364476"/>
          </a:xfrm>
          <a:prstGeom prst="rect">
            <a:avLst/>
          </a:prstGeom>
        </p:spPr>
      </p:pic>
      <p:sp>
        <p:nvSpPr>
          <p:cNvPr id="10" name="文本框 9">
            <a:extLst>
              <a:ext uri="{FF2B5EF4-FFF2-40B4-BE49-F238E27FC236}">
                <a16:creationId xmlns:a16="http://schemas.microsoft.com/office/drawing/2014/main" id="{C069F02B-CD8C-66DB-5D9D-EC2D5720EC8C}"/>
              </a:ext>
            </a:extLst>
          </p:cNvPr>
          <p:cNvSpPr txBox="1"/>
          <p:nvPr/>
        </p:nvSpPr>
        <p:spPr>
          <a:xfrm>
            <a:off x="245423" y="2596858"/>
            <a:ext cx="3527928"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200" dirty="0">
                <a:solidFill>
                  <a:srgbClr val="000000"/>
                </a:solidFill>
                <a:latin typeface="Times Italic" pitchFamily="2" charset="0"/>
              </a:rPr>
              <a:t>A</a:t>
            </a:r>
            <a:r>
              <a:rPr lang="zh-CN" altLang="en-US" sz="1200" dirty="0">
                <a:solidFill>
                  <a:srgbClr val="000000"/>
                </a:solidFill>
                <a:latin typeface="Times Italic" pitchFamily="2" charset="0"/>
              </a:rPr>
              <a:t>. Tohsaki, H. Horiuchi, P. Schuck, and G. Ropke, Phys. Rev. Lett. 87, 192501 (2001).</a:t>
            </a:r>
          </a:p>
        </p:txBody>
      </p:sp>
      <p:sp>
        <p:nvSpPr>
          <p:cNvPr id="11" name="文本框 20">
            <a:extLst>
              <a:ext uri="{FF2B5EF4-FFF2-40B4-BE49-F238E27FC236}">
                <a16:creationId xmlns:a16="http://schemas.microsoft.com/office/drawing/2014/main" id="{37B3B4B4-6F58-BCB9-498E-3A4517BC7C98}"/>
              </a:ext>
            </a:extLst>
          </p:cNvPr>
          <p:cNvSpPr txBox="1"/>
          <p:nvPr/>
        </p:nvSpPr>
        <p:spPr>
          <a:xfrm>
            <a:off x="3914195" y="711755"/>
            <a:ext cx="3821880" cy="3385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itchFamily="2" charset="2"/>
              <a:buChar char="n"/>
            </a:pPr>
            <a:r>
              <a:rPr lang="en" altLang="zh-CN" sz="1600" dirty="0">
                <a:solidFill>
                  <a:srgbClr val="0070C0"/>
                </a:solidFill>
                <a:latin typeface="Times" pitchFamily="2" charset="0"/>
                <a:ea typeface="华文楷体" panose="02010600040101010101" pitchFamily="2" charset="-122"/>
                <a:cs typeface="Times New Roman" panose="02020603050405020304" pitchFamily="18" charset="0"/>
              </a:rPr>
              <a:t>Theoretical evidence for breathing </a:t>
            </a:r>
            <a:r>
              <a:rPr lang="en-US" altLang="zh-CN" sz="1600" dirty="0">
                <a:solidFill>
                  <a:srgbClr val="0070C0"/>
                </a:solidFill>
                <a:latin typeface="Times" pitchFamily="2" charset="0"/>
                <a:ea typeface="华文楷体" panose="02010600040101010101" pitchFamily="2" charset="-122"/>
                <a:cs typeface="Times New Roman" panose="02020603050405020304" pitchFamily="18" charset="0"/>
              </a:rPr>
              <a:t>mode</a:t>
            </a:r>
            <a:endParaRPr lang="zh-CN" altLang="en-US" sz="1600" dirty="0">
              <a:solidFill>
                <a:srgbClr val="0070C0"/>
              </a:solidFill>
              <a:latin typeface="Times" pitchFamily="2" charset="0"/>
              <a:ea typeface="华文楷体" panose="0201060004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FF13EEFB-45B8-AD54-A712-9BD43D3A137B}"/>
              </a:ext>
            </a:extLst>
          </p:cNvPr>
          <p:cNvPicPr>
            <a:picLocks noChangeAspect="1"/>
          </p:cNvPicPr>
          <p:nvPr/>
        </p:nvPicPr>
        <p:blipFill rotWithShape="1">
          <a:blip r:embed="rId7"/>
          <a:srcRect l="20219" r="19664" b="20452"/>
          <a:stretch/>
        </p:blipFill>
        <p:spPr>
          <a:xfrm>
            <a:off x="4425800" y="3917502"/>
            <a:ext cx="3037727" cy="2086042"/>
          </a:xfrm>
          <a:prstGeom prst="rect">
            <a:avLst/>
          </a:prstGeom>
        </p:spPr>
      </p:pic>
      <p:sp>
        <p:nvSpPr>
          <p:cNvPr id="13" name="文本框 26">
            <a:extLst>
              <a:ext uri="{FF2B5EF4-FFF2-40B4-BE49-F238E27FC236}">
                <a16:creationId xmlns:a16="http://schemas.microsoft.com/office/drawing/2014/main" id="{41111FB5-32D4-B935-0B31-964C0ABE76BD}"/>
              </a:ext>
            </a:extLst>
          </p:cNvPr>
          <p:cNvSpPr txBox="1"/>
          <p:nvPr/>
        </p:nvSpPr>
        <p:spPr>
          <a:xfrm>
            <a:off x="4229187" y="6246025"/>
            <a:ext cx="3644046"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 altLang="zh-CN" sz="1200" dirty="0">
                <a:solidFill>
                  <a:srgbClr val="000000"/>
                </a:solidFill>
                <a:latin typeface="Times Italic" pitchFamily="2" charset="0"/>
              </a:rPr>
              <a:t>Zhou B, </a:t>
            </a:r>
            <a:r>
              <a:rPr lang="en" altLang="zh-CN" sz="1200" dirty="0" err="1">
                <a:solidFill>
                  <a:srgbClr val="000000"/>
                </a:solidFill>
                <a:latin typeface="Times Italic" pitchFamily="2" charset="0"/>
              </a:rPr>
              <a:t>Tohsaki</a:t>
            </a:r>
            <a:r>
              <a:rPr lang="en" altLang="zh-CN" sz="1200" dirty="0">
                <a:solidFill>
                  <a:srgbClr val="000000"/>
                </a:solidFill>
                <a:latin typeface="Times Italic" pitchFamily="2" charset="0"/>
              </a:rPr>
              <a:t> A, Horiuchi H, et al. Physical Review C, 2016, 94(4): 044319.</a:t>
            </a:r>
          </a:p>
        </p:txBody>
      </p:sp>
      <p:sp>
        <p:nvSpPr>
          <p:cNvPr id="14" name="矩形 13">
            <a:extLst>
              <a:ext uri="{FF2B5EF4-FFF2-40B4-BE49-F238E27FC236}">
                <a16:creationId xmlns:a16="http://schemas.microsoft.com/office/drawing/2014/main" id="{C57B2C90-CF2A-5F6A-FD7C-6957FF54C547}"/>
              </a:ext>
            </a:extLst>
          </p:cNvPr>
          <p:cNvSpPr/>
          <p:nvPr/>
        </p:nvSpPr>
        <p:spPr>
          <a:xfrm>
            <a:off x="5952951" y="4376504"/>
            <a:ext cx="1320081" cy="43982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pic>
        <p:nvPicPr>
          <p:cNvPr id="15" name="图片 14">
            <a:extLst>
              <a:ext uri="{FF2B5EF4-FFF2-40B4-BE49-F238E27FC236}">
                <a16:creationId xmlns:a16="http://schemas.microsoft.com/office/drawing/2014/main" id="{A27BBEA0-B161-3E87-47C9-A8FABDE75021}"/>
              </a:ext>
            </a:extLst>
          </p:cNvPr>
          <p:cNvPicPr>
            <a:picLocks noChangeAspect="1"/>
          </p:cNvPicPr>
          <p:nvPr/>
        </p:nvPicPr>
        <p:blipFill>
          <a:blip r:embed="rId8"/>
          <a:stretch>
            <a:fillRect/>
          </a:stretch>
        </p:blipFill>
        <p:spPr>
          <a:xfrm>
            <a:off x="4467408" y="991795"/>
            <a:ext cx="3006148" cy="2101027"/>
          </a:xfrm>
          <a:prstGeom prst="rect">
            <a:avLst/>
          </a:prstGeom>
        </p:spPr>
      </p:pic>
      <p:sp>
        <p:nvSpPr>
          <p:cNvPr id="16" name="文本框 25">
            <a:extLst>
              <a:ext uri="{FF2B5EF4-FFF2-40B4-BE49-F238E27FC236}">
                <a16:creationId xmlns:a16="http://schemas.microsoft.com/office/drawing/2014/main" id="{F507DD60-530A-BD41-AD80-F9083E15D8E6}"/>
              </a:ext>
            </a:extLst>
          </p:cNvPr>
          <p:cNvSpPr txBox="1"/>
          <p:nvPr/>
        </p:nvSpPr>
        <p:spPr>
          <a:xfrm>
            <a:off x="4041229" y="3093692"/>
            <a:ext cx="3989163"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 altLang="zh-CN" sz="1800" b="1" dirty="0">
                <a:solidFill>
                  <a:srgbClr val="002060"/>
                </a:solidFill>
                <a:latin typeface="华文楷体" panose="02010600040101010101" pitchFamily="2" charset="-122"/>
                <a:ea typeface="华文楷体" panose="02010600040101010101" pitchFamily="2" charset="-122"/>
                <a:cs typeface="Times New Roman" panose="02020603050405020304" pitchFamily="18" charset="0"/>
              </a:rPr>
              <a:t>one of the </a:t>
            </a:r>
            <a:r>
              <a:rPr lang="el-GR" altLang="zh-CN" sz="1800" b="1" dirty="0">
                <a:solidFill>
                  <a:srgbClr val="002060"/>
                </a:solidFill>
                <a:latin typeface="华文楷体" panose="02010600040101010101" pitchFamily="2" charset="-122"/>
                <a:ea typeface="华文楷体" panose="02010600040101010101" pitchFamily="2" charset="-122"/>
                <a:cs typeface="Times New Roman" panose="02020603050405020304" pitchFamily="18" charset="0"/>
              </a:rPr>
              <a:t>α-</a:t>
            </a:r>
            <a:r>
              <a:rPr lang="en" altLang="zh-CN" sz="1800" b="1" dirty="0">
                <a:solidFill>
                  <a:srgbClr val="002060"/>
                </a:solidFill>
                <a:latin typeface="华文楷体" panose="02010600040101010101" pitchFamily="2" charset="-122"/>
                <a:ea typeface="华文楷体" panose="02010600040101010101" pitchFamily="2" charset="-122"/>
                <a:cs typeface="Times New Roman" panose="02020603050405020304" pitchFamily="18" charset="0"/>
              </a:rPr>
              <a:t>clusters in (0S ) condensation is excited to the higher (1S )-orbit</a:t>
            </a:r>
            <a:endParaRPr lang="zh-CN" altLang="en-US" b="1" dirty="0">
              <a:solidFill>
                <a:srgbClr val="0070C0"/>
              </a:solidFill>
              <a:latin typeface="Candara" panose="020E0502030303020204" pitchFamily="34" charset="0"/>
            </a:endParaRPr>
          </a:p>
        </p:txBody>
      </p:sp>
      <p:sp>
        <p:nvSpPr>
          <p:cNvPr id="17" name="文本框 16">
            <a:extLst>
              <a:ext uri="{FF2B5EF4-FFF2-40B4-BE49-F238E27FC236}">
                <a16:creationId xmlns:a16="http://schemas.microsoft.com/office/drawing/2014/main" id="{622BC62C-6850-326A-2BD8-CD14B0B2D827}"/>
              </a:ext>
            </a:extLst>
          </p:cNvPr>
          <p:cNvSpPr txBox="1"/>
          <p:nvPr/>
        </p:nvSpPr>
        <p:spPr>
          <a:xfrm>
            <a:off x="4168397" y="5893129"/>
            <a:ext cx="4066087" cy="369332"/>
          </a:xfrm>
          <a:prstGeom prst="rect">
            <a:avLst/>
          </a:prstGeom>
          <a:noFill/>
        </p:spPr>
        <p:txBody>
          <a:bodyPr wrap="square">
            <a:spAutoFit/>
          </a:bodyPr>
          <a:lstStyle/>
          <a:p>
            <a:r>
              <a:rPr lang="en" altLang="zh-CN" sz="1800" b="1" dirty="0">
                <a:solidFill>
                  <a:srgbClr val="002060"/>
                </a:solidFill>
                <a:latin typeface="华文楷体" panose="02010600040101010101" pitchFamily="2" charset="-122"/>
                <a:ea typeface="华文楷体" panose="02010600040101010101" pitchFamily="2" charset="-122"/>
                <a:cs typeface="Times New Roman" panose="02020603050405020304" pitchFamily="18" charset="0"/>
              </a:rPr>
              <a:t>giant monopole transition strength</a:t>
            </a:r>
            <a:endParaRPr lang="zh-CN" altLang="en-US" dirty="0"/>
          </a:p>
        </p:txBody>
      </p:sp>
      <p:cxnSp>
        <p:nvCxnSpPr>
          <p:cNvPr id="18" name="直线连接符 17">
            <a:extLst>
              <a:ext uri="{FF2B5EF4-FFF2-40B4-BE49-F238E27FC236}">
                <a16:creationId xmlns:a16="http://schemas.microsoft.com/office/drawing/2014/main" id="{B984ED49-CC14-88FD-D06F-F1FE3D5CC3B4}"/>
              </a:ext>
            </a:extLst>
          </p:cNvPr>
          <p:cNvCxnSpPr>
            <a:cxnSpLocks/>
          </p:cNvCxnSpPr>
          <p:nvPr/>
        </p:nvCxnSpPr>
        <p:spPr>
          <a:xfrm>
            <a:off x="3962759" y="747947"/>
            <a:ext cx="0" cy="5847616"/>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文本框 8">
            <a:extLst>
              <a:ext uri="{FF2B5EF4-FFF2-40B4-BE49-F238E27FC236}">
                <a16:creationId xmlns:a16="http://schemas.microsoft.com/office/drawing/2014/main" id="{F3691EF3-8D65-0E79-7977-0631087A2F68}"/>
              </a:ext>
            </a:extLst>
          </p:cNvPr>
          <p:cNvSpPr txBox="1"/>
          <p:nvPr/>
        </p:nvSpPr>
        <p:spPr>
          <a:xfrm>
            <a:off x="7978204" y="720664"/>
            <a:ext cx="3924472" cy="3385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itchFamily="2" charset="2"/>
              <a:buChar char="n"/>
            </a:pPr>
            <a:r>
              <a:rPr lang="en" altLang="zh-CN" sz="1600" dirty="0">
                <a:solidFill>
                  <a:srgbClr val="0070C0"/>
                </a:solidFill>
                <a:latin typeface="Times" pitchFamily="2" charset="0"/>
                <a:ea typeface="华文楷体" panose="02010600040101010101" pitchFamily="2" charset="-122"/>
                <a:cs typeface="Times New Roman" panose="02020603050405020304" pitchFamily="18" charset="0"/>
              </a:rPr>
              <a:t>Experimental evidence of breathing </a:t>
            </a:r>
            <a:r>
              <a:rPr lang="en-US" altLang="zh-CN" sz="1600" dirty="0">
                <a:solidFill>
                  <a:srgbClr val="0070C0"/>
                </a:solidFill>
                <a:latin typeface="Times" pitchFamily="2" charset="0"/>
                <a:ea typeface="华文楷体" panose="02010600040101010101" pitchFamily="2" charset="-122"/>
                <a:cs typeface="Times New Roman" panose="02020603050405020304" pitchFamily="18" charset="0"/>
              </a:rPr>
              <a:t>mode</a:t>
            </a:r>
            <a:endParaRPr lang="zh-CN" altLang="en-US" sz="1600" dirty="0">
              <a:solidFill>
                <a:srgbClr val="0070C0"/>
              </a:solidFill>
              <a:latin typeface="Times" pitchFamily="2" charset="0"/>
              <a:ea typeface="华文楷体" panose="02010600040101010101" pitchFamily="2" charset="-122"/>
              <a:cs typeface="Times New Roman" panose="02020603050405020304" pitchFamily="18" charset="0"/>
            </a:endParaRPr>
          </a:p>
        </p:txBody>
      </p:sp>
      <p:sp>
        <p:nvSpPr>
          <p:cNvPr id="20" name="文本框 9">
            <a:extLst>
              <a:ext uri="{FF2B5EF4-FFF2-40B4-BE49-F238E27FC236}">
                <a16:creationId xmlns:a16="http://schemas.microsoft.com/office/drawing/2014/main" id="{A913FD43-CB28-49E6-07E3-290B161389A7}"/>
              </a:ext>
            </a:extLst>
          </p:cNvPr>
          <p:cNvSpPr txBox="1"/>
          <p:nvPr/>
        </p:nvSpPr>
        <p:spPr>
          <a:xfrm>
            <a:off x="8062582" y="5699604"/>
            <a:ext cx="4078493" cy="646331"/>
          </a:xfrm>
          <a:prstGeom prst="rect">
            <a:avLst/>
          </a:prstGeom>
          <a:noFill/>
        </p:spPr>
        <p:txBody>
          <a:bodyPr wrap="square">
            <a:spAutoFit/>
          </a:bodyPr>
          <a:lstStyle>
            <a:defPPr>
              <a:defRPr lang="zh-CN"/>
            </a:defPPr>
            <a:lvl1pPr algn="ctr">
              <a:defRPr sz="1200">
                <a:solidFill>
                  <a:srgbClr val="000000"/>
                </a:solidFill>
                <a:latin typeface="Times Italic"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t>K. C. W. Li, P. Adsley, R. Neveling, P. Papka, F. Smit, E. Nikolskii, J. Br¨ummer, L. Donaldson, et al., Physical Review C 105, 024308 (2022)</a:t>
            </a:r>
          </a:p>
        </p:txBody>
      </p:sp>
      <p:pic>
        <p:nvPicPr>
          <p:cNvPr id="21" name="图片 20">
            <a:extLst>
              <a:ext uri="{FF2B5EF4-FFF2-40B4-BE49-F238E27FC236}">
                <a16:creationId xmlns:a16="http://schemas.microsoft.com/office/drawing/2014/main" id="{B60AFA05-3812-8B08-A7A9-90F6597D0648}"/>
              </a:ext>
            </a:extLst>
          </p:cNvPr>
          <p:cNvPicPr>
            <a:picLocks noChangeAspect="1"/>
          </p:cNvPicPr>
          <p:nvPr/>
        </p:nvPicPr>
        <p:blipFill>
          <a:blip r:embed="rId9"/>
          <a:stretch>
            <a:fillRect/>
          </a:stretch>
        </p:blipFill>
        <p:spPr>
          <a:xfrm>
            <a:off x="8012829" y="1149764"/>
            <a:ext cx="4078491" cy="2343165"/>
          </a:xfrm>
          <a:prstGeom prst="rect">
            <a:avLst/>
          </a:prstGeom>
        </p:spPr>
      </p:pic>
      <p:pic>
        <p:nvPicPr>
          <p:cNvPr id="22" name="图片 21">
            <a:extLst>
              <a:ext uri="{FF2B5EF4-FFF2-40B4-BE49-F238E27FC236}">
                <a16:creationId xmlns:a16="http://schemas.microsoft.com/office/drawing/2014/main" id="{297C6555-E9A2-2CD9-983C-8671812E2D63}"/>
              </a:ext>
            </a:extLst>
          </p:cNvPr>
          <p:cNvPicPr>
            <a:picLocks noChangeAspect="1"/>
          </p:cNvPicPr>
          <p:nvPr/>
        </p:nvPicPr>
        <p:blipFill>
          <a:blip r:embed="rId10"/>
          <a:stretch>
            <a:fillRect/>
          </a:stretch>
        </p:blipFill>
        <p:spPr>
          <a:xfrm>
            <a:off x="8035080" y="3780634"/>
            <a:ext cx="4056239" cy="939002"/>
          </a:xfrm>
          <a:prstGeom prst="rect">
            <a:avLst/>
          </a:prstGeom>
        </p:spPr>
      </p:pic>
      <p:sp>
        <p:nvSpPr>
          <p:cNvPr id="23" name="文本框 22">
            <a:extLst>
              <a:ext uri="{FF2B5EF4-FFF2-40B4-BE49-F238E27FC236}">
                <a16:creationId xmlns:a16="http://schemas.microsoft.com/office/drawing/2014/main" id="{50FA04B1-39EE-D2DA-9776-D40132DD2A00}"/>
              </a:ext>
            </a:extLst>
          </p:cNvPr>
          <p:cNvSpPr txBox="1"/>
          <p:nvPr/>
        </p:nvSpPr>
        <p:spPr>
          <a:xfrm>
            <a:off x="8595501" y="4850756"/>
            <a:ext cx="3241007" cy="646331"/>
          </a:xfrm>
          <a:prstGeom prst="rect">
            <a:avLst/>
          </a:prstGeom>
          <a:noFill/>
        </p:spPr>
        <p:txBody>
          <a:bodyPr wrap="square">
            <a:spAutoFit/>
          </a:bodyPr>
          <a:lstStyle/>
          <a:p>
            <a:r>
              <a:rPr lang="en" altLang="zh-CN" sz="1800" b="1" dirty="0">
                <a:solidFill>
                  <a:srgbClr val="002060"/>
                </a:solidFill>
                <a:latin typeface="华文楷体" panose="02010600040101010101" pitchFamily="2" charset="-122"/>
                <a:ea typeface="华文楷体" panose="02010600040101010101" pitchFamily="2" charset="-122"/>
                <a:cs typeface="Times New Roman" panose="02020603050405020304" pitchFamily="18" charset="0"/>
              </a:rPr>
              <a:t>excess monopole strength at </a:t>
            </a:r>
          </a:p>
          <a:p>
            <a:r>
              <a:rPr lang="en" altLang="zh-CN" sz="1800" b="1" dirty="0">
                <a:solidFill>
                  <a:srgbClr val="002060"/>
                </a:solidFill>
                <a:latin typeface="华文楷体" panose="02010600040101010101" pitchFamily="2" charset="-122"/>
                <a:ea typeface="华文楷体" panose="02010600040101010101" pitchFamily="2" charset="-122"/>
                <a:cs typeface="Times New Roman" panose="02020603050405020304" pitchFamily="18" charset="0"/>
              </a:rPr>
              <a:t>E ≈ 9 MeV has been observed</a:t>
            </a:r>
            <a:endParaRPr lang="zh-CN" altLang="en-US" dirty="0"/>
          </a:p>
        </p:txBody>
      </p:sp>
      <p:cxnSp>
        <p:nvCxnSpPr>
          <p:cNvPr id="24" name="直线连接符 23">
            <a:extLst>
              <a:ext uri="{FF2B5EF4-FFF2-40B4-BE49-F238E27FC236}">
                <a16:creationId xmlns:a16="http://schemas.microsoft.com/office/drawing/2014/main" id="{6A50C23B-9654-6B95-42B6-36A7A51E7F69}"/>
              </a:ext>
            </a:extLst>
          </p:cNvPr>
          <p:cNvCxnSpPr>
            <a:cxnSpLocks/>
          </p:cNvCxnSpPr>
          <p:nvPr/>
        </p:nvCxnSpPr>
        <p:spPr>
          <a:xfrm>
            <a:off x="7947820" y="747947"/>
            <a:ext cx="0" cy="5847616"/>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923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44D00-E278-C2AC-796C-7394594458B8}"/>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E5444CD2-CD77-2A9F-510D-3919E584B91C}"/>
              </a:ext>
            </a:extLst>
          </p:cNvPr>
          <p:cNvSpPr txBox="1"/>
          <p:nvPr/>
        </p:nvSpPr>
        <p:spPr>
          <a:xfrm>
            <a:off x="282593" y="77813"/>
            <a:ext cx="4852610"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sym typeface="Helvetica Neue"/>
              </a:rPr>
              <a:t>多目标优化</a:t>
            </a:r>
            <a:r>
              <a:rPr lang="en-US" altLang="zh-CN" sz="2800" b="1" dirty="0">
                <a:latin typeface="Kaiti SC" panose="02010600040101010101" pitchFamily="2" charset="-122"/>
                <a:ea typeface="Kaiti SC" panose="02010600040101010101" pitchFamily="2" charset="-122"/>
                <a:cs typeface="Times New Roman" panose="02020603050405020304" pitchFamily="18" charset="0"/>
                <a:sym typeface="Helvetica Neue"/>
              </a:rPr>
              <a:t>——</a:t>
            </a:r>
            <a:r>
              <a:rPr lang="zh-CN" altLang="en-US" sz="2800" b="1" dirty="0">
                <a:latin typeface="Kaiti SC" panose="02010600040101010101" pitchFamily="2" charset="-122"/>
                <a:ea typeface="Kaiti SC" panose="02010600040101010101" pitchFamily="2" charset="-122"/>
                <a:cs typeface="Times New Roman" panose="02020603050405020304" pitchFamily="18" charset="0"/>
                <a:sym typeface="Helvetica Neue"/>
              </a:rPr>
              <a:t>空间分布约束</a:t>
            </a:r>
          </a:p>
        </p:txBody>
      </p:sp>
      <p:cxnSp>
        <p:nvCxnSpPr>
          <p:cNvPr id="5" name="直线连接符 4">
            <a:extLst>
              <a:ext uri="{FF2B5EF4-FFF2-40B4-BE49-F238E27FC236}">
                <a16:creationId xmlns:a16="http://schemas.microsoft.com/office/drawing/2014/main" id="{59919B67-B464-D024-1513-30EF97EE7964}"/>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ECEE81FD-3310-D009-6EA0-6C370CDF31E0}"/>
                  </a:ext>
                </a:extLst>
              </p:cNvPr>
              <p:cNvSpPr txBox="1"/>
              <p:nvPr/>
            </p:nvSpPr>
            <p:spPr>
              <a:xfrm>
                <a:off x="7923233" y="83989"/>
                <a:ext cx="4589153" cy="5292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zh-CN" sz="2800" i="0" smtClean="0">
                          <a:solidFill>
                            <a:schemeClr val="tx1"/>
                          </a:solidFill>
                          <a:latin typeface="Cambria Math" panose="02040503050406030204" pitchFamily="18" charset="0"/>
                        </a:rPr>
                        <m:t>Los</m:t>
                      </m:r>
                      <m:r>
                        <m:rPr>
                          <m:sty m:val="p"/>
                        </m:rPr>
                        <a:rPr kumimoji="1" lang="en-US" altLang="zh-CN" sz="2800" i="0">
                          <a:solidFill>
                            <a:schemeClr val="tx1"/>
                          </a:solidFill>
                          <a:latin typeface="Cambria Math" panose="02040503050406030204" pitchFamily="18" charset="0"/>
                        </a:rPr>
                        <m:t>s</m:t>
                      </m:r>
                      <m:r>
                        <a:rPr kumimoji="1" lang="en-US" altLang="zh-CN" sz="2800" b="0" i="0" smtClean="0">
                          <a:solidFill>
                            <a:schemeClr val="tx1"/>
                          </a:solidFill>
                          <a:latin typeface="Cambria Math" panose="02040503050406030204" pitchFamily="18" charset="0"/>
                        </a:rPr>
                        <m:t>_2</m:t>
                      </m:r>
                      <m:r>
                        <a:rPr kumimoji="1" lang="en-US" altLang="zh-CN" sz="2800" i="1">
                          <a:solidFill>
                            <a:schemeClr val="tx1"/>
                          </a:solidFill>
                          <a:latin typeface="Cambria Math" panose="02040503050406030204" pitchFamily="18" charset="0"/>
                        </a:rPr>
                        <m:t>= </m:t>
                      </m:r>
                      <m:r>
                        <a:rPr kumimoji="1" lang="en-US" altLang="zh-CN" sz="2800" i="1">
                          <a:solidFill>
                            <a:srgbClr val="FF0000"/>
                          </a:solidFill>
                          <a:latin typeface="Cambria Math" panose="02040503050406030204" pitchFamily="18" charset="0"/>
                          <a:ea typeface="Cambria Math" panose="02040503050406030204" pitchFamily="18" charset="0"/>
                        </a:rPr>
                        <m:t>𝛾</m:t>
                      </m:r>
                      <m:sSup>
                        <m:sSupPr>
                          <m:ctrlPr>
                            <a:rPr kumimoji="1" lang="en-US" altLang="zh-CN" sz="2800" i="1">
                              <a:solidFill>
                                <a:srgbClr val="FF0000"/>
                              </a:solidFill>
                              <a:latin typeface="Cambria Math" panose="02040503050406030204" pitchFamily="18" charset="0"/>
                            </a:rPr>
                          </m:ctrlPr>
                        </m:sSupPr>
                        <m:e>
                          <m:d>
                            <m:dPr>
                              <m:ctrlPr>
                                <a:rPr kumimoji="1" lang="en-US" altLang="zh-CN" sz="2800" i="1">
                                  <a:solidFill>
                                    <a:srgbClr val="FF0000"/>
                                  </a:solidFill>
                                  <a:latin typeface="Cambria Math" panose="02040503050406030204" pitchFamily="18" charset="0"/>
                                </a:rPr>
                              </m:ctrlPr>
                            </m:dPr>
                            <m:e>
                              <m:sSup>
                                <m:sSupPr>
                                  <m:ctrlPr>
                                    <a:rPr lang="en-US" altLang="zh-CN" sz="2800" i="1">
                                      <a:solidFill>
                                        <a:srgbClr val="FF0000"/>
                                      </a:solidFill>
                                      <a:latin typeface="Cambria Math" panose="02040503050406030204" pitchFamily="18" charset="0"/>
                                    </a:rPr>
                                  </m:ctrlPr>
                                </m:sSupPr>
                                <m:e>
                                  <m:r>
                                    <a:rPr lang="en-US" altLang="zh-CN" sz="2800" i="1">
                                      <a:solidFill>
                                        <a:srgbClr val="FF0000"/>
                                      </a:solidFill>
                                      <a:latin typeface="Cambria Math" panose="02040503050406030204" pitchFamily="18" charset="0"/>
                                    </a:rPr>
                                    <m:t>𝑟</m:t>
                                  </m:r>
                                </m:e>
                                <m:sup>
                                  <m:r>
                                    <a:rPr lang="en-US" altLang="zh-CN" sz="2800" i="1">
                                      <a:solidFill>
                                        <a:srgbClr val="FF0000"/>
                                      </a:solidFill>
                                      <a:latin typeface="Cambria Math" panose="02040503050406030204" pitchFamily="18" charset="0"/>
                                    </a:rPr>
                                    <m:t>2</m:t>
                                  </m:r>
                                </m:sup>
                              </m:sSup>
                              <m:r>
                                <a:rPr lang="en-US" altLang="zh-CN" sz="2800" i="1">
                                  <a:solidFill>
                                    <a:srgbClr val="FF0000"/>
                                  </a:solidFill>
                                  <a:latin typeface="Cambria Math" panose="02040503050406030204" pitchFamily="18" charset="0"/>
                                </a:rPr>
                                <m:t>−</m:t>
                              </m:r>
                              <m:sSubSup>
                                <m:sSubSupPr>
                                  <m:ctrlPr>
                                    <a:rPr lang="en-US" altLang="zh-CN" sz="2800" i="1">
                                      <a:solidFill>
                                        <a:srgbClr val="FF0000"/>
                                      </a:solidFill>
                                      <a:latin typeface="Cambria Math" panose="02040503050406030204" pitchFamily="18" charset="0"/>
                                    </a:rPr>
                                  </m:ctrlPr>
                                </m:sSubSupPr>
                                <m:e>
                                  <m:r>
                                    <a:rPr lang="en-US" altLang="zh-CN" sz="2800" i="1">
                                      <a:solidFill>
                                        <a:srgbClr val="FF0000"/>
                                      </a:solidFill>
                                      <a:latin typeface="Cambria Math" panose="02040503050406030204" pitchFamily="18" charset="0"/>
                                    </a:rPr>
                                    <m:t>𝑟</m:t>
                                  </m:r>
                                </m:e>
                                <m:sub>
                                  <m:r>
                                    <a:rPr lang="en-US" altLang="zh-CN" sz="2800" i="1">
                                      <a:solidFill>
                                        <a:srgbClr val="FF0000"/>
                                      </a:solidFill>
                                      <a:latin typeface="Cambria Math" panose="02040503050406030204" pitchFamily="18" charset="0"/>
                                    </a:rPr>
                                    <m:t>𝑇</m:t>
                                  </m:r>
                                </m:sub>
                                <m:sup>
                                  <m:r>
                                    <a:rPr lang="en-US" altLang="zh-CN" sz="2800" i="1">
                                      <a:solidFill>
                                        <a:srgbClr val="FF0000"/>
                                      </a:solidFill>
                                      <a:latin typeface="Cambria Math" panose="02040503050406030204" pitchFamily="18" charset="0"/>
                                    </a:rPr>
                                    <m:t>2</m:t>
                                  </m:r>
                                </m:sup>
                              </m:sSubSup>
                            </m:e>
                          </m:d>
                        </m:e>
                        <m:sup>
                          <m:r>
                            <a:rPr kumimoji="1" lang="en-US" altLang="zh-CN" sz="2800" i="1">
                              <a:solidFill>
                                <a:srgbClr val="FF0000"/>
                              </a:solidFill>
                              <a:latin typeface="Cambria Math" panose="02040503050406030204" pitchFamily="18" charset="0"/>
                            </a:rPr>
                            <m:t>2</m:t>
                          </m:r>
                        </m:sup>
                      </m:sSup>
                    </m:oMath>
                  </m:oMathPara>
                </a14:m>
                <a:endParaRPr kumimoji="1" lang="zh-CN" altLang="en-US" sz="2800" dirty="0">
                  <a:solidFill>
                    <a:schemeClr val="tx1"/>
                  </a:solidFill>
                </a:endParaRPr>
              </a:p>
            </p:txBody>
          </p:sp>
        </mc:Choice>
        <mc:Fallback xmlns="">
          <p:sp>
            <p:nvSpPr>
              <p:cNvPr id="6" name="文本框 5">
                <a:extLst>
                  <a:ext uri="{FF2B5EF4-FFF2-40B4-BE49-F238E27FC236}">
                    <a16:creationId xmlns:a16="http://schemas.microsoft.com/office/drawing/2014/main" id="{57A94D8F-57FD-3618-2DAD-DB2B36B6A0DA}"/>
                  </a:ext>
                </a:extLst>
              </p:cNvPr>
              <p:cNvSpPr txBox="1">
                <a:spLocks noRot="1" noChangeAspect="1" noMove="1" noResize="1" noEditPoints="1" noAdjustHandles="1" noChangeArrowheads="1" noChangeShapeType="1" noTextEdit="1"/>
              </p:cNvSpPr>
              <p:nvPr/>
            </p:nvSpPr>
            <p:spPr>
              <a:xfrm>
                <a:off x="7923233" y="83989"/>
                <a:ext cx="4589153" cy="529247"/>
              </a:xfrm>
              <a:prstGeom prst="rect">
                <a:avLst/>
              </a:prstGeom>
              <a:blipFill>
                <a:blip r:embed="rId2"/>
                <a:stretch>
                  <a:fillRect b="-20930"/>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AD76043C-F300-14A4-A62F-A5055DE6889C}"/>
              </a:ext>
            </a:extLst>
          </p:cNvPr>
          <p:cNvPicPr>
            <a:picLocks noChangeAspect="1"/>
          </p:cNvPicPr>
          <p:nvPr/>
        </p:nvPicPr>
        <p:blipFill>
          <a:blip r:embed="rId3"/>
          <a:stretch>
            <a:fillRect/>
          </a:stretch>
        </p:blipFill>
        <p:spPr>
          <a:xfrm>
            <a:off x="1657768" y="1063097"/>
            <a:ext cx="8644177" cy="4476209"/>
          </a:xfrm>
          <a:prstGeom prst="rect">
            <a:avLst/>
          </a:prstGeom>
        </p:spPr>
      </p:pic>
      <p:cxnSp>
        <p:nvCxnSpPr>
          <p:cNvPr id="8" name="直线箭头连接符 7">
            <a:extLst>
              <a:ext uri="{FF2B5EF4-FFF2-40B4-BE49-F238E27FC236}">
                <a16:creationId xmlns:a16="http://schemas.microsoft.com/office/drawing/2014/main" id="{5895C45F-63D5-E5B8-BBD4-3041C378167E}"/>
              </a:ext>
            </a:extLst>
          </p:cNvPr>
          <p:cNvCxnSpPr>
            <a:cxnSpLocks/>
            <a:stCxn id="9" idx="3"/>
            <a:endCxn id="12" idx="1"/>
          </p:cNvCxnSpPr>
          <p:nvPr/>
        </p:nvCxnSpPr>
        <p:spPr>
          <a:xfrm>
            <a:off x="2091554" y="4573636"/>
            <a:ext cx="595972" cy="126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5090C773-39D3-F165-6EA3-081B7C80F413}"/>
              </a:ext>
            </a:extLst>
          </p:cNvPr>
          <p:cNvSpPr txBox="1"/>
          <p:nvPr/>
        </p:nvSpPr>
        <p:spPr>
          <a:xfrm>
            <a:off x="1074929" y="4373581"/>
            <a:ext cx="1016625"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CN" sz="2000" dirty="0">
                <a:latin typeface="Times" pitchFamily="2" charset="0"/>
                <a:ea typeface="KaiTi" panose="02010609060101010101" pitchFamily="49" charset="-122"/>
              </a:rPr>
              <a:t>30</a:t>
            </a:r>
            <a:r>
              <a:rPr kumimoji="1" lang="zh-CN" altLang="en-US" sz="2000" dirty="0">
                <a:latin typeface="Times" pitchFamily="2" charset="0"/>
                <a:ea typeface="KaiTi" panose="02010609060101010101" pitchFamily="49" charset="-122"/>
              </a:rPr>
              <a:t> </a:t>
            </a:r>
            <a:r>
              <a:rPr kumimoji="1" lang="en-US" altLang="zh-CN" sz="2000" dirty="0">
                <a:latin typeface="Times" pitchFamily="2" charset="0"/>
                <a:ea typeface="KaiTi" panose="02010609060101010101" pitchFamily="49" charset="-122"/>
              </a:rPr>
              <a:t>basis</a:t>
            </a:r>
            <a:endParaRPr kumimoji="1" lang="zh-CN" altLang="en-US" sz="2000" dirty="0">
              <a:latin typeface="Times" pitchFamily="2" charset="0"/>
              <a:ea typeface="KaiTi" panose="02010609060101010101" pitchFamily="49" charset="-122"/>
            </a:endParaRPr>
          </a:p>
        </p:txBody>
      </p:sp>
      <p:cxnSp>
        <p:nvCxnSpPr>
          <p:cNvPr id="10" name="直线箭头连接符 9">
            <a:extLst>
              <a:ext uri="{FF2B5EF4-FFF2-40B4-BE49-F238E27FC236}">
                <a16:creationId xmlns:a16="http://schemas.microsoft.com/office/drawing/2014/main" id="{F1278DF5-2239-40B0-84DC-A738B157E90A}"/>
              </a:ext>
            </a:extLst>
          </p:cNvPr>
          <p:cNvCxnSpPr>
            <a:cxnSpLocks/>
            <a:stCxn id="11" idx="3"/>
            <a:endCxn id="13" idx="1"/>
          </p:cNvCxnSpPr>
          <p:nvPr/>
        </p:nvCxnSpPr>
        <p:spPr>
          <a:xfrm>
            <a:off x="2081209" y="4152262"/>
            <a:ext cx="873573" cy="308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文本框 17">
            <a:extLst>
              <a:ext uri="{FF2B5EF4-FFF2-40B4-BE49-F238E27FC236}">
                <a16:creationId xmlns:a16="http://schemas.microsoft.com/office/drawing/2014/main" id="{9250A9A4-8AAF-7D99-035A-95AF8008F422}"/>
              </a:ext>
            </a:extLst>
          </p:cNvPr>
          <p:cNvSpPr txBox="1"/>
          <p:nvPr/>
        </p:nvSpPr>
        <p:spPr>
          <a:xfrm>
            <a:off x="1064584" y="3952207"/>
            <a:ext cx="1016625"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CN" sz="2000" dirty="0">
                <a:latin typeface="Times" pitchFamily="2" charset="0"/>
                <a:ea typeface="KaiTi" panose="02010609060101010101" pitchFamily="49" charset="-122"/>
              </a:rPr>
              <a:t>30</a:t>
            </a:r>
            <a:r>
              <a:rPr kumimoji="1" lang="zh-CN" altLang="en-US" sz="2000" dirty="0">
                <a:latin typeface="Times" pitchFamily="2" charset="0"/>
                <a:ea typeface="KaiTi" panose="02010609060101010101" pitchFamily="49" charset="-122"/>
              </a:rPr>
              <a:t> </a:t>
            </a:r>
            <a:r>
              <a:rPr kumimoji="1" lang="en-US" altLang="zh-CN" sz="2000" dirty="0">
                <a:latin typeface="Times" pitchFamily="2" charset="0"/>
                <a:ea typeface="KaiTi" panose="02010609060101010101" pitchFamily="49" charset="-122"/>
              </a:rPr>
              <a:t>basis</a:t>
            </a:r>
            <a:endParaRPr kumimoji="1" lang="zh-CN" altLang="en-US" sz="2000" dirty="0">
              <a:latin typeface="Times" pitchFamily="2" charset="0"/>
              <a:ea typeface="KaiTi" panose="02010609060101010101" pitchFamily="49" charset="-122"/>
            </a:endParaRPr>
          </a:p>
        </p:txBody>
      </p:sp>
      <p:sp>
        <p:nvSpPr>
          <p:cNvPr id="12" name="矩形 11">
            <a:extLst>
              <a:ext uri="{FF2B5EF4-FFF2-40B4-BE49-F238E27FC236}">
                <a16:creationId xmlns:a16="http://schemas.microsoft.com/office/drawing/2014/main" id="{84D9DB56-1407-451A-9292-E96728FC9D53}"/>
              </a:ext>
            </a:extLst>
          </p:cNvPr>
          <p:cNvSpPr/>
          <p:nvPr/>
        </p:nvSpPr>
        <p:spPr>
          <a:xfrm>
            <a:off x="2687526" y="4548421"/>
            <a:ext cx="129628" cy="3032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3" name="矩形 12">
            <a:extLst>
              <a:ext uri="{FF2B5EF4-FFF2-40B4-BE49-F238E27FC236}">
                <a16:creationId xmlns:a16="http://schemas.microsoft.com/office/drawing/2014/main" id="{BA0F58F4-C7EC-34A6-AA28-E5D235A6DDCA}"/>
              </a:ext>
            </a:extLst>
          </p:cNvPr>
          <p:cNvSpPr/>
          <p:nvPr/>
        </p:nvSpPr>
        <p:spPr>
          <a:xfrm>
            <a:off x="2954782" y="4124362"/>
            <a:ext cx="150175" cy="67315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4" name="文本框 13">
            <a:extLst>
              <a:ext uri="{FF2B5EF4-FFF2-40B4-BE49-F238E27FC236}">
                <a16:creationId xmlns:a16="http://schemas.microsoft.com/office/drawing/2014/main" id="{0395BAC7-516E-5B23-AAF6-707F81BCE2E7}"/>
              </a:ext>
            </a:extLst>
          </p:cNvPr>
          <p:cNvSpPr txBox="1"/>
          <p:nvPr/>
        </p:nvSpPr>
        <p:spPr>
          <a:xfrm>
            <a:off x="10283645" y="2207133"/>
            <a:ext cx="1016625" cy="400110"/>
          </a:xfrm>
          <a:prstGeom prst="rect">
            <a:avLst/>
          </a:prstGeom>
          <a:noFill/>
        </p:spPr>
        <p:txBody>
          <a:bodyPr wrap="none" rtlCol="0">
            <a:spAutoFit/>
          </a:bodyPr>
          <a:lstStyle/>
          <a:p>
            <a:r>
              <a:rPr kumimoji="1" lang="en-US" altLang="zh-CN" sz="2000" dirty="0">
                <a:latin typeface="Times" pitchFamily="2" charset="0"/>
              </a:rPr>
              <a:t>30</a:t>
            </a:r>
            <a:r>
              <a:rPr kumimoji="1" lang="zh-CN" altLang="en-US" sz="2000" dirty="0">
                <a:latin typeface="Times" pitchFamily="2" charset="0"/>
              </a:rPr>
              <a:t> </a:t>
            </a:r>
            <a:r>
              <a:rPr kumimoji="1" lang="en-US" altLang="zh-CN" sz="2000" dirty="0">
                <a:latin typeface="Times" pitchFamily="2" charset="0"/>
              </a:rPr>
              <a:t>basis</a:t>
            </a:r>
            <a:endParaRPr kumimoji="1" lang="zh-CN" altLang="en-US" sz="2000" dirty="0">
              <a:latin typeface="Times" pitchFamily="2" charset="0"/>
            </a:endParaRPr>
          </a:p>
        </p:txBody>
      </p:sp>
      <p:cxnSp>
        <p:nvCxnSpPr>
          <p:cNvPr id="15" name="直线箭头连接符 14">
            <a:extLst>
              <a:ext uri="{FF2B5EF4-FFF2-40B4-BE49-F238E27FC236}">
                <a16:creationId xmlns:a16="http://schemas.microsoft.com/office/drawing/2014/main" id="{4D47CDC6-A2E3-DC55-67CA-7ABE5D5706DB}"/>
              </a:ext>
            </a:extLst>
          </p:cNvPr>
          <p:cNvCxnSpPr>
            <a:cxnSpLocks/>
          </p:cNvCxnSpPr>
          <p:nvPr/>
        </p:nvCxnSpPr>
        <p:spPr>
          <a:xfrm flipH="1" flipV="1">
            <a:off x="9919040" y="2391799"/>
            <a:ext cx="36460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25C86834-3D1D-E9D3-9334-5A9C1E2A6401}"/>
              </a:ext>
            </a:extLst>
          </p:cNvPr>
          <p:cNvSpPr/>
          <p:nvPr/>
        </p:nvSpPr>
        <p:spPr>
          <a:xfrm>
            <a:off x="9789412" y="1547892"/>
            <a:ext cx="129628" cy="179692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a:extLst>
              <a:ext uri="{FF2B5EF4-FFF2-40B4-BE49-F238E27FC236}">
                <a16:creationId xmlns:a16="http://schemas.microsoft.com/office/drawing/2014/main" id="{B27549BC-07E3-DC24-4CDE-9E861776BCB1}"/>
              </a:ext>
            </a:extLst>
          </p:cNvPr>
          <p:cNvSpPr/>
          <p:nvPr/>
        </p:nvSpPr>
        <p:spPr>
          <a:xfrm>
            <a:off x="9547303" y="1785071"/>
            <a:ext cx="129628" cy="179692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23E380B5-D851-187F-8C67-F645B922806E}"/>
              </a:ext>
            </a:extLst>
          </p:cNvPr>
          <p:cNvSpPr txBox="1"/>
          <p:nvPr/>
        </p:nvSpPr>
        <p:spPr>
          <a:xfrm>
            <a:off x="10217810" y="3260507"/>
            <a:ext cx="1016625" cy="400110"/>
          </a:xfrm>
          <a:prstGeom prst="rect">
            <a:avLst/>
          </a:prstGeom>
          <a:noFill/>
        </p:spPr>
        <p:txBody>
          <a:bodyPr wrap="none" rtlCol="0">
            <a:spAutoFit/>
          </a:bodyPr>
          <a:lstStyle/>
          <a:p>
            <a:r>
              <a:rPr kumimoji="1" lang="en-US" altLang="zh-CN" sz="2000" dirty="0">
                <a:latin typeface="Times" pitchFamily="2" charset="0"/>
              </a:rPr>
              <a:t>30</a:t>
            </a:r>
            <a:r>
              <a:rPr kumimoji="1" lang="zh-CN" altLang="en-US" sz="2000" dirty="0">
                <a:latin typeface="Times" pitchFamily="2" charset="0"/>
              </a:rPr>
              <a:t> </a:t>
            </a:r>
            <a:r>
              <a:rPr kumimoji="1" lang="en-US" altLang="zh-CN" sz="2000" dirty="0">
                <a:latin typeface="Times" pitchFamily="2" charset="0"/>
              </a:rPr>
              <a:t>basis</a:t>
            </a:r>
            <a:endParaRPr kumimoji="1" lang="zh-CN" altLang="en-US" sz="2000" dirty="0">
              <a:latin typeface="Times" pitchFamily="2" charset="0"/>
            </a:endParaRPr>
          </a:p>
        </p:txBody>
      </p:sp>
      <p:cxnSp>
        <p:nvCxnSpPr>
          <p:cNvPr id="19" name="直线箭头连接符 18">
            <a:extLst>
              <a:ext uri="{FF2B5EF4-FFF2-40B4-BE49-F238E27FC236}">
                <a16:creationId xmlns:a16="http://schemas.microsoft.com/office/drawing/2014/main" id="{49B746FE-D07F-E574-C42A-322CE9D823BB}"/>
              </a:ext>
            </a:extLst>
          </p:cNvPr>
          <p:cNvCxnSpPr>
            <a:cxnSpLocks/>
          </p:cNvCxnSpPr>
          <p:nvPr/>
        </p:nvCxnSpPr>
        <p:spPr>
          <a:xfrm flipH="1">
            <a:off x="9676931" y="3445174"/>
            <a:ext cx="5408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5CEE266F-5092-17A3-B51A-EF996D28507B}"/>
                  </a:ext>
                </a:extLst>
              </p:cNvPr>
              <p:cNvSpPr txBox="1"/>
              <p:nvPr/>
            </p:nvSpPr>
            <p:spPr>
              <a:xfrm>
                <a:off x="2369382" y="5564521"/>
                <a:ext cx="7727009" cy="1080809"/>
              </a:xfrm>
              <a:prstGeom prst="rect">
                <a:avLst/>
              </a:prstGeom>
              <a:noFill/>
            </p:spPr>
            <p:txBody>
              <a:bodyPr wrap="square" rtlCol="0">
                <a:spAutoFit/>
              </a:bodyPr>
              <a:lstStyle/>
              <a:p>
                <a:pPr algn="ctr">
                  <a:lnSpc>
                    <a:spcPct val="120000"/>
                  </a:lnSpc>
                </a:pPr>
                <a:r>
                  <a:rPr kumimoji="1" lang="zh-CN" altLang="en-US" sz="2800" dirty="0">
                    <a:latin typeface="SimSun" panose="02010600030101010101" pitchFamily="2" charset="-122"/>
                    <a:ea typeface="SimSun" panose="02010600030101010101" pitchFamily="2" charset="-122"/>
                  </a:rPr>
                  <a:t>通过使用不同的控制策略 </a:t>
                </a:r>
                <a14:m>
                  <m:oMath xmlns:m="http://schemas.openxmlformats.org/officeDocument/2006/math">
                    <m:sSubSup>
                      <m:sSubSupPr>
                        <m:ctrlPr>
                          <a:rPr lang="en-US" altLang="zh-CN" sz="2800" i="1">
                            <a:solidFill>
                              <a:srgbClr val="FF0000"/>
                            </a:solidFill>
                            <a:latin typeface="Cambria Math" panose="02040503050406030204" pitchFamily="18" charset="0"/>
                          </a:rPr>
                        </m:ctrlPr>
                      </m:sSubSupPr>
                      <m:e>
                        <m:r>
                          <a:rPr lang="en-US" altLang="zh-CN" sz="2800" i="1">
                            <a:solidFill>
                              <a:srgbClr val="FF0000"/>
                            </a:solidFill>
                            <a:latin typeface="Cambria Math" panose="02040503050406030204" pitchFamily="18" charset="0"/>
                          </a:rPr>
                          <m:t>𝑟</m:t>
                        </m:r>
                      </m:e>
                      <m:sub>
                        <m:r>
                          <a:rPr lang="en-US" altLang="zh-CN" sz="2800" i="1">
                            <a:solidFill>
                              <a:srgbClr val="FF0000"/>
                            </a:solidFill>
                            <a:latin typeface="Cambria Math" panose="02040503050406030204" pitchFamily="18" charset="0"/>
                          </a:rPr>
                          <m:t>𝑇</m:t>
                        </m:r>
                      </m:sub>
                      <m:sup>
                        <m:r>
                          <a:rPr lang="en-US" altLang="zh-CN" sz="2800" i="1">
                            <a:solidFill>
                              <a:srgbClr val="FF0000"/>
                            </a:solidFill>
                            <a:latin typeface="Cambria Math" panose="02040503050406030204" pitchFamily="18" charset="0"/>
                          </a:rPr>
                          <m:t>2</m:t>
                        </m:r>
                      </m:sup>
                    </m:sSubSup>
                  </m:oMath>
                </a14:m>
                <a:r>
                  <a:rPr kumimoji="1" lang="zh-CN" altLang="en-US" sz="2800" dirty="0">
                    <a:latin typeface="SimSun" panose="02010600030101010101" pitchFamily="2" charset="-122"/>
                    <a:ea typeface="SimSun" panose="02010600030101010101" pitchFamily="2" charset="-122"/>
                  </a:rPr>
                  <a:t> 来优化模型空间</a:t>
                </a:r>
                <a:endParaRPr kumimoji="1" lang="en-US" altLang="zh-CN" sz="2800" dirty="0">
                  <a:latin typeface="SimSun" panose="02010600030101010101" pitchFamily="2" charset="-122"/>
                  <a:ea typeface="SimSun" panose="02010600030101010101" pitchFamily="2" charset="-122"/>
                </a:endParaRPr>
              </a:p>
              <a:p>
                <a:pPr algn="ctr">
                  <a:lnSpc>
                    <a:spcPct val="120000"/>
                  </a:lnSpc>
                </a:pPr>
                <a:r>
                  <a:rPr kumimoji="1" lang="zh-CN" altLang="en-US" sz="2800" dirty="0">
                    <a:latin typeface="SimSun" panose="02010600030101010101" pitchFamily="2" charset="-122"/>
                    <a:ea typeface="SimSun" panose="02010600030101010101" pitchFamily="2" charset="-122"/>
                  </a:rPr>
                  <a:t>从而有效覆盖</a:t>
                </a:r>
                <a14:m>
                  <m:oMath xmlns:m="http://schemas.openxmlformats.org/officeDocument/2006/math">
                    <m:sPre>
                      <m:sPrePr>
                        <m:ctrlPr>
                          <a:rPr kumimoji="1" lang="en" altLang="zh-CN" sz="2800" i="1">
                            <a:latin typeface="Cambria Math" panose="02040503050406030204" pitchFamily="18" charset="0"/>
                          </a:rPr>
                        </m:ctrlPr>
                      </m:sPrePr>
                      <m:sub>
                        <m:r>
                          <a:rPr kumimoji="1" lang="zh-CN" altLang="en-US" sz="2800">
                            <a:latin typeface="Cambria Math" panose="02040503050406030204" pitchFamily="18" charset="0"/>
                          </a:rPr>
                          <m:t> </m:t>
                        </m:r>
                      </m:sub>
                      <m:sup>
                        <m:r>
                          <a:rPr kumimoji="1" lang="en-US" altLang="zh-CN" sz="2800">
                            <a:latin typeface="Cambria Math" panose="02040503050406030204" pitchFamily="18" charset="0"/>
                          </a:rPr>
                          <m:t>12</m:t>
                        </m:r>
                      </m:sup>
                      <m:e>
                        <m:r>
                          <m:rPr>
                            <m:sty m:val="p"/>
                          </m:rPr>
                          <a:rPr kumimoji="1" lang="en-US" altLang="zh-CN" sz="2800">
                            <a:latin typeface="Cambria Math" panose="02040503050406030204" pitchFamily="18" charset="0"/>
                          </a:rPr>
                          <m:t>C</m:t>
                        </m:r>
                      </m:e>
                    </m:sPre>
                  </m:oMath>
                </a14:m>
                <a:r>
                  <a:rPr kumimoji="1" lang="en-US" altLang="zh-CN" sz="2800" dirty="0">
                    <a:latin typeface="SimSun" panose="02010600030101010101" pitchFamily="2" charset="-122"/>
                    <a:ea typeface="SimSun" panose="02010600030101010101" pitchFamily="2" charset="-122"/>
                  </a:rPr>
                  <a:t> </a:t>
                </a:r>
                <a:r>
                  <a:rPr kumimoji="1" lang="zh-CN" altLang="en-US" sz="2800" dirty="0">
                    <a:latin typeface="SimSun" panose="02010600030101010101" pitchFamily="2" charset="-122"/>
                    <a:ea typeface="SimSun" panose="02010600030101010101" pitchFamily="2" charset="-122"/>
                  </a:rPr>
                  <a:t>核基态和激发态的模型空间</a:t>
                </a:r>
              </a:p>
            </p:txBody>
          </p:sp>
        </mc:Choice>
        <mc:Fallback xmlns="">
          <p:sp>
            <p:nvSpPr>
              <p:cNvPr id="20" name="文本框 19">
                <a:extLst>
                  <a:ext uri="{FF2B5EF4-FFF2-40B4-BE49-F238E27FC236}">
                    <a16:creationId xmlns:a16="http://schemas.microsoft.com/office/drawing/2014/main" id="{9FBD2A8D-DAF9-EA5C-EFF4-07A60E3007C0}"/>
                  </a:ext>
                </a:extLst>
              </p:cNvPr>
              <p:cNvSpPr txBox="1">
                <a:spLocks noRot="1" noChangeAspect="1" noMove="1" noResize="1" noEditPoints="1" noAdjustHandles="1" noChangeArrowheads="1" noChangeShapeType="1" noTextEdit="1"/>
              </p:cNvSpPr>
              <p:nvPr/>
            </p:nvSpPr>
            <p:spPr>
              <a:xfrm>
                <a:off x="2369382" y="5564521"/>
                <a:ext cx="7727009" cy="1080809"/>
              </a:xfrm>
              <a:prstGeom prst="rect">
                <a:avLst/>
              </a:prstGeom>
              <a:blipFill>
                <a:blip r:embed="rId4"/>
                <a:stretch>
                  <a:fillRect t="-4651" b="-1395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82971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3A9E8-A1B8-F4E4-BF14-0E505FF0790D}"/>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DA378D55-E0C3-C69A-2337-4CF40259FCD7}"/>
              </a:ext>
            </a:extLst>
          </p:cNvPr>
          <p:cNvSpPr txBox="1"/>
          <p:nvPr/>
        </p:nvSpPr>
        <p:spPr>
          <a:xfrm>
            <a:off x="282593" y="77813"/>
            <a:ext cx="5211683"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sym typeface="Helvetica Neue"/>
              </a:rPr>
              <a:t>多目标优化</a:t>
            </a:r>
            <a:r>
              <a:rPr lang="en-US" altLang="zh-CN" sz="2800" b="1" dirty="0">
                <a:latin typeface="Kaiti SC" panose="02010600040101010101" pitchFamily="2" charset="-122"/>
                <a:ea typeface="Kaiti SC" panose="02010600040101010101" pitchFamily="2" charset="-122"/>
                <a:cs typeface="Times New Roman" panose="02020603050405020304" pitchFamily="18" charset="0"/>
                <a:sym typeface="Helvetica Neue"/>
              </a:rPr>
              <a:t>——</a:t>
            </a:r>
            <a:r>
              <a:rPr lang="zh-CN" altLang="en" sz="2800" b="1" dirty="0">
                <a:latin typeface="Kaiti SC" panose="02010600040101010101" pitchFamily="2" charset="-122"/>
                <a:ea typeface="Kaiti SC" panose="02010600040101010101" pitchFamily="2" charset="-122"/>
                <a:cs typeface="Times New Roman" panose="02020603050405020304" pitchFamily="18" charset="0"/>
                <a:sym typeface="KaiTi"/>
              </a:rPr>
              <a:t>旋转</a:t>
            </a:r>
            <a:r>
              <a:rPr lang="zh-CN" altLang="en-US" sz="2800" b="1" dirty="0">
                <a:latin typeface="Kaiti SC" panose="02010600040101010101" pitchFamily="2" charset="-122"/>
                <a:ea typeface="Kaiti SC" panose="02010600040101010101" pitchFamily="2" charset="-122"/>
                <a:cs typeface="Times New Roman" panose="02020603050405020304" pitchFamily="18" charset="0"/>
                <a:sym typeface="KaiTi"/>
              </a:rPr>
              <a:t>对称性约束</a:t>
            </a:r>
            <a:endParaRPr lang="en-US" altLang="en-US" sz="2800" b="1" dirty="0">
              <a:latin typeface="Kaiti SC" panose="02010600040101010101" pitchFamily="2" charset="-122"/>
              <a:ea typeface="Kaiti SC" panose="02010600040101010101" pitchFamily="2" charset="-122"/>
              <a:cs typeface="Times New Roman" panose="02020603050405020304" pitchFamily="18" charset="0"/>
              <a:sym typeface="KaiTi"/>
            </a:endParaRPr>
          </a:p>
        </p:txBody>
      </p:sp>
      <p:cxnSp>
        <p:nvCxnSpPr>
          <p:cNvPr id="5" name="直线连接符 4">
            <a:extLst>
              <a:ext uri="{FF2B5EF4-FFF2-40B4-BE49-F238E27FC236}">
                <a16:creationId xmlns:a16="http://schemas.microsoft.com/office/drawing/2014/main" id="{0D6200AB-68F9-7A3D-2C34-10E7D81F39A8}"/>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3C734572-3382-490E-28F9-FC609C5EDEC4}"/>
                  </a:ext>
                </a:extLst>
              </p:cNvPr>
              <p:cNvSpPr txBox="1"/>
              <p:nvPr/>
            </p:nvSpPr>
            <p:spPr>
              <a:xfrm>
                <a:off x="6706947" y="-26894"/>
                <a:ext cx="5613523" cy="11005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zh-CN" sz="2400" i="0" smtClean="0">
                          <a:solidFill>
                            <a:schemeClr val="tx1"/>
                          </a:solidFill>
                          <a:latin typeface="Cambria Math" panose="02040503050406030204" pitchFamily="18" charset="0"/>
                        </a:rPr>
                        <m:t>Loss</m:t>
                      </m:r>
                      <m:r>
                        <a:rPr kumimoji="1" lang="en-US" altLang="zh-CN" sz="2400" b="0" i="0" smtClean="0">
                          <a:solidFill>
                            <a:schemeClr val="tx1"/>
                          </a:solidFill>
                          <a:latin typeface="Cambria Math" panose="02040503050406030204" pitchFamily="18" charset="0"/>
                        </a:rPr>
                        <m:t>_3</m:t>
                      </m:r>
                      <m:r>
                        <a:rPr kumimoji="1" lang="en-US" altLang="zh-CN" sz="2400" i="1">
                          <a:solidFill>
                            <a:schemeClr val="tx1"/>
                          </a:solidFill>
                          <a:latin typeface="Cambria Math" panose="02040503050406030204" pitchFamily="18" charset="0"/>
                        </a:rPr>
                        <m:t>= </m:t>
                      </m:r>
                      <m:r>
                        <a:rPr kumimoji="1" lang="en-US" altLang="zh-CN" sz="2400" i="1" smtClean="0">
                          <a:solidFill>
                            <a:srgbClr val="FF0000"/>
                          </a:solidFill>
                          <a:latin typeface="Cambria Math" panose="02040503050406030204" pitchFamily="18" charset="0"/>
                          <a:ea typeface="Cambria Math" panose="02040503050406030204" pitchFamily="18" charset="0"/>
                        </a:rPr>
                        <m:t>𝜉</m:t>
                      </m:r>
                      <m:nary>
                        <m:naryPr>
                          <m:chr m:val="∑"/>
                          <m:ctrlPr>
                            <a:rPr kumimoji="1" lang="zh-CN" altLang="en-US" sz="2400" i="1">
                              <a:solidFill>
                                <a:srgbClr val="FF0000"/>
                              </a:solidFill>
                              <a:latin typeface="Cambria Math" panose="02040503050406030204" pitchFamily="18" charset="0"/>
                            </a:rPr>
                          </m:ctrlPr>
                        </m:naryPr>
                        <m:sub>
                          <m:r>
                            <m:rPr>
                              <m:brk m:alnAt="23"/>
                            </m:rPr>
                            <a:rPr kumimoji="1" lang="en-US" altLang="zh-CN" sz="2400" i="1">
                              <a:solidFill>
                                <a:srgbClr val="FF0000"/>
                              </a:solidFill>
                              <a:latin typeface="Cambria Math" panose="02040503050406030204" pitchFamily="18" charset="0"/>
                            </a:rPr>
                            <m:t>𝑖</m:t>
                          </m:r>
                          <m:r>
                            <a:rPr kumimoji="1" lang="en-US" altLang="zh-CN" sz="2400" i="1">
                              <a:solidFill>
                                <a:srgbClr val="FF0000"/>
                              </a:solidFill>
                              <a:latin typeface="Cambria Math" panose="02040503050406030204" pitchFamily="18" charset="0"/>
                            </a:rPr>
                            <m:t>=1</m:t>
                          </m:r>
                        </m:sub>
                        <m:sup>
                          <m:r>
                            <a:rPr kumimoji="1" lang="en-US" altLang="zh-CN" sz="2400" i="1">
                              <a:solidFill>
                                <a:srgbClr val="FF0000"/>
                              </a:solidFill>
                              <a:latin typeface="Cambria Math" panose="02040503050406030204" pitchFamily="18" charset="0"/>
                            </a:rPr>
                            <m:t>𝑚</m:t>
                          </m:r>
                        </m:sup>
                        <m:e>
                          <m:sSup>
                            <m:sSupPr>
                              <m:ctrlPr>
                                <a:rPr kumimoji="1" lang="en-US" altLang="zh-CN" sz="2400" i="1">
                                  <a:solidFill>
                                    <a:srgbClr val="FF0000"/>
                                  </a:solidFill>
                                  <a:latin typeface="Cambria Math" panose="02040503050406030204" pitchFamily="18" charset="0"/>
                                </a:rPr>
                              </m:ctrlPr>
                            </m:sSupPr>
                            <m:e>
                              <m:r>
                                <a:rPr kumimoji="1" lang="en-US" altLang="zh-CN" sz="2400" i="1">
                                  <a:solidFill>
                                    <a:srgbClr val="FF0000"/>
                                  </a:solidFill>
                                  <a:latin typeface="Cambria Math" panose="02040503050406030204" pitchFamily="18" charset="0"/>
                                </a:rPr>
                                <m:t>[</m:t>
                              </m:r>
                              <m:d>
                                <m:dPr>
                                  <m:begChr m:val="⟨"/>
                                  <m:endChr m:val="⟩"/>
                                  <m:ctrlPr>
                                    <a:rPr kumimoji="1" lang="zh-CN" altLang="en-US" sz="2400" i="1">
                                      <a:solidFill>
                                        <a:srgbClr val="FF0000"/>
                                      </a:solidFill>
                                      <a:latin typeface="Cambria Math" panose="02040503050406030204" pitchFamily="18" charset="0"/>
                                    </a:rPr>
                                  </m:ctrlPr>
                                </m:dPr>
                                <m:e>
                                  <m:r>
                                    <m:rPr>
                                      <m:sty m:val="p"/>
                                    </m:rPr>
                                    <a:rPr lang="zh-CN" altLang="en-US" sz="2400">
                                      <a:solidFill>
                                        <a:srgbClr val="FF0000"/>
                                      </a:solidFill>
                                      <a:latin typeface="Cambria Math" panose="02040503050406030204" pitchFamily="18" charset="0"/>
                                    </a:rPr>
                                    <m:t>Ψ</m:t>
                                  </m:r>
                                </m:e>
                                <m:e>
                                  <m:sSub>
                                    <m:sSubPr>
                                      <m:ctrlPr>
                                        <a:rPr kumimoji="1" lang="en-US" altLang="zh-CN" sz="2400" i="1">
                                          <a:solidFill>
                                            <a:srgbClr val="FF0000"/>
                                          </a:solidFill>
                                          <a:latin typeface="Cambria Math" panose="02040503050406030204" pitchFamily="18" charset="0"/>
                                        </a:rPr>
                                      </m:ctrlPr>
                                    </m:sSubPr>
                                    <m:e>
                                      <m:r>
                                        <m:rPr>
                                          <m:sty m:val="p"/>
                                        </m:rPr>
                                        <a:rPr kumimoji="1" lang="el-GR" altLang="zh-CN" sz="2400" i="1">
                                          <a:solidFill>
                                            <a:srgbClr val="FF0000"/>
                                          </a:solidFill>
                                          <a:latin typeface="Cambria Math" panose="02040503050406030204" pitchFamily="18" charset="0"/>
                                          <a:ea typeface="Cambria Math" panose="02040503050406030204" pitchFamily="18" charset="0"/>
                                        </a:rPr>
                                        <m:t>Ω</m:t>
                                      </m:r>
                                    </m:e>
                                    <m:sub>
                                      <m:r>
                                        <a:rPr kumimoji="1" lang="en-US" altLang="zh-CN" sz="2400" i="1">
                                          <a:solidFill>
                                            <a:srgbClr val="FF0000"/>
                                          </a:solidFill>
                                          <a:latin typeface="Cambria Math" panose="02040503050406030204" pitchFamily="18" charset="0"/>
                                        </a:rPr>
                                        <m:t>𝑖</m:t>
                                      </m:r>
                                    </m:sub>
                                  </m:sSub>
                                </m:e>
                                <m:e>
                                  <m:r>
                                    <m:rPr>
                                      <m:sty m:val="p"/>
                                    </m:rPr>
                                    <a:rPr lang="zh-CN" altLang="en-US" sz="2400">
                                      <a:solidFill>
                                        <a:srgbClr val="FF0000"/>
                                      </a:solidFill>
                                      <a:latin typeface="Cambria Math" panose="02040503050406030204" pitchFamily="18" charset="0"/>
                                    </a:rPr>
                                    <m:t>Ψ</m:t>
                                  </m:r>
                                </m:e>
                              </m:d>
                              <m:r>
                                <a:rPr lang="en-US" altLang="zh-CN" sz="2400" i="1">
                                  <a:solidFill>
                                    <a:srgbClr val="FF0000"/>
                                  </a:solidFill>
                                  <a:latin typeface="Cambria Math" panose="02040503050406030204" pitchFamily="18" charset="0"/>
                                </a:rPr>
                                <m:t> − </m:t>
                              </m:r>
                              <m:sSubSup>
                                <m:sSubSupPr>
                                  <m:ctrlPr>
                                    <a:rPr lang="en-US" altLang="zh-CN" sz="2400" i="1">
                                      <a:solidFill>
                                        <a:srgbClr val="FF0000"/>
                                      </a:solidFill>
                                      <a:latin typeface="Cambria Math" panose="02040503050406030204" pitchFamily="18" charset="0"/>
                                    </a:rPr>
                                  </m:ctrlPr>
                                </m:sSubSupPr>
                                <m:e>
                                  <m:r>
                                    <a:rPr lang="en-US" altLang="zh-CN" sz="2400" i="1">
                                      <a:solidFill>
                                        <a:srgbClr val="FF0000"/>
                                      </a:solidFill>
                                      <a:latin typeface="Cambria Math" panose="02040503050406030204" pitchFamily="18" charset="0"/>
                                    </a:rPr>
                                    <m:t>𝐷</m:t>
                                  </m:r>
                                </m:e>
                                <m:sub>
                                  <m:r>
                                    <a:rPr lang="en-US" altLang="zh-CN" sz="2400" i="1">
                                      <a:solidFill>
                                        <a:srgbClr val="FF0000"/>
                                      </a:solidFill>
                                      <a:latin typeface="Cambria Math" panose="02040503050406030204" pitchFamily="18" charset="0"/>
                                    </a:rPr>
                                    <m:t>𝑀𝐾</m:t>
                                  </m:r>
                                </m:sub>
                                <m:sup>
                                  <m:r>
                                    <a:rPr lang="en-US" altLang="zh-CN" sz="2400" i="1">
                                      <a:solidFill>
                                        <a:srgbClr val="FF0000"/>
                                      </a:solidFill>
                                      <a:latin typeface="Cambria Math" panose="02040503050406030204" pitchFamily="18" charset="0"/>
                                    </a:rPr>
                                    <m:t>𝐽</m:t>
                                  </m:r>
                                </m:sup>
                              </m:sSubSup>
                              <m:d>
                                <m:dPr>
                                  <m:ctrlPr>
                                    <a:rPr lang="en-US" altLang="zh-CN" sz="2400" i="1">
                                      <a:solidFill>
                                        <a:srgbClr val="FF0000"/>
                                      </a:solidFill>
                                      <a:latin typeface="Cambria Math" panose="02040503050406030204" pitchFamily="18" charset="0"/>
                                    </a:rPr>
                                  </m:ctrlPr>
                                </m:dPr>
                                <m:e>
                                  <m:sSub>
                                    <m:sSubPr>
                                      <m:ctrlPr>
                                        <a:rPr kumimoji="1" lang="en-US" altLang="zh-CN" sz="2400" i="1">
                                          <a:solidFill>
                                            <a:srgbClr val="FF0000"/>
                                          </a:solidFill>
                                          <a:latin typeface="Cambria Math" panose="02040503050406030204" pitchFamily="18" charset="0"/>
                                        </a:rPr>
                                      </m:ctrlPr>
                                    </m:sSubPr>
                                    <m:e>
                                      <m:r>
                                        <m:rPr>
                                          <m:sty m:val="p"/>
                                        </m:rPr>
                                        <a:rPr kumimoji="1" lang="el-GR" altLang="zh-CN" sz="2400" i="1">
                                          <a:solidFill>
                                            <a:srgbClr val="FF0000"/>
                                          </a:solidFill>
                                          <a:latin typeface="Cambria Math" panose="02040503050406030204" pitchFamily="18" charset="0"/>
                                          <a:ea typeface="Cambria Math" panose="02040503050406030204" pitchFamily="18" charset="0"/>
                                        </a:rPr>
                                        <m:t>Ω</m:t>
                                      </m:r>
                                    </m:e>
                                    <m:sub>
                                      <m:r>
                                        <a:rPr kumimoji="1" lang="en-US" altLang="zh-CN" sz="2400" i="1">
                                          <a:solidFill>
                                            <a:srgbClr val="FF0000"/>
                                          </a:solidFill>
                                          <a:latin typeface="Cambria Math" panose="02040503050406030204" pitchFamily="18" charset="0"/>
                                        </a:rPr>
                                        <m:t>𝑖</m:t>
                                      </m:r>
                                    </m:sub>
                                  </m:sSub>
                                </m:e>
                              </m:d>
                              <m:r>
                                <a:rPr lang="en-US" altLang="zh-CN" sz="2400" i="1">
                                  <a:solidFill>
                                    <a:srgbClr val="FF0000"/>
                                  </a:solidFill>
                                  <a:latin typeface="Cambria Math" panose="02040503050406030204" pitchFamily="18" charset="0"/>
                                </a:rPr>
                                <m:t>]</m:t>
                              </m:r>
                            </m:e>
                            <m:sup>
                              <m:r>
                                <a:rPr kumimoji="1" lang="en-US" altLang="zh-CN" sz="2400" i="1">
                                  <a:solidFill>
                                    <a:srgbClr val="FF0000"/>
                                  </a:solidFill>
                                  <a:latin typeface="Cambria Math" panose="02040503050406030204" pitchFamily="18" charset="0"/>
                                </a:rPr>
                                <m:t>2</m:t>
                              </m:r>
                            </m:sup>
                          </m:sSup>
                        </m:e>
                      </m:nary>
                    </m:oMath>
                  </m:oMathPara>
                </a14:m>
                <a:endParaRPr kumimoji="1" lang="zh-CN" altLang="en-US" sz="2400" dirty="0">
                  <a:solidFill>
                    <a:schemeClr val="tx1"/>
                  </a:solidFill>
                </a:endParaRPr>
              </a:p>
            </p:txBody>
          </p:sp>
        </mc:Choice>
        <mc:Fallback xmlns="">
          <p:sp>
            <p:nvSpPr>
              <p:cNvPr id="6" name="文本框 5">
                <a:extLst>
                  <a:ext uri="{FF2B5EF4-FFF2-40B4-BE49-F238E27FC236}">
                    <a16:creationId xmlns:a16="http://schemas.microsoft.com/office/drawing/2014/main" id="{143AD599-AA9B-E9DC-C373-30BC40B0CF0A}"/>
                  </a:ext>
                </a:extLst>
              </p:cNvPr>
              <p:cNvSpPr txBox="1">
                <a:spLocks noRot="1" noChangeAspect="1" noMove="1" noResize="1" noEditPoints="1" noAdjustHandles="1" noChangeArrowheads="1" noChangeShapeType="1" noTextEdit="1"/>
              </p:cNvSpPr>
              <p:nvPr/>
            </p:nvSpPr>
            <p:spPr>
              <a:xfrm>
                <a:off x="6706947" y="-26894"/>
                <a:ext cx="5613523" cy="1100558"/>
              </a:xfrm>
              <a:prstGeom prst="rect">
                <a:avLst/>
              </a:prstGeom>
              <a:blipFill>
                <a:blip r:embed="rId2"/>
                <a:stretch>
                  <a:fillRect t="-108046" b="-163218"/>
                </a:stretch>
              </a:blipFill>
            </p:spPr>
            <p:txBody>
              <a:bodyPr/>
              <a:lstStyle/>
              <a:p>
                <a:r>
                  <a:rPr lang="zh-CN" altLang="en-US">
                    <a:noFill/>
                  </a:rPr>
                  <a:t> </a:t>
                </a:r>
              </a:p>
            </p:txBody>
          </p:sp>
        </mc:Fallback>
      </mc:AlternateContent>
      <p:grpSp>
        <p:nvGrpSpPr>
          <p:cNvPr id="7" name="组合 6">
            <a:extLst>
              <a:ext uri="{FF2B5EF4-FFF2-40B4-BE49-F238E27FC236}">
                <a16:creationId xmlns:a16="http://schemas.microsoft.com/office/drawing/2014/main" id="{C2CC7D6D-6315-D254-038E-38BA42B89E25}"/>
              </a:ext>
            </a:extLst>
          </p:cNvPr>
          <p:cNvGrpSpPr/>
          <p:nvPr/>
        </p:nvGrpSpPr>
        <p:grpSpPr>
          <a:xfrm>
            <a:off x="2345262" y="2701150"/>
            <a:ext cx="6088232" cy="1823772"/>
            <a:chOff x="1837447" y="1600177"/>
            <a:chExt cx="6088232" cy="1823772"/>
          </a:xfrm>
        </p:grpSpPr>
        <p:pic>
          <p:nvPicPr>
            <p:cNvPr id="8" name="图片 7">
              <a:extLst>
                <a:ext uri="{FF2B5EF4-FFF2-40B4-BE49-F238E27FC236}">
                  <a16:creationId xmlns:a16="http://schemas.microsoft.com/office/drawing/2014/main" id="{2B8B01CD-F180-D752-2D51-30C35CAF012E}"/>
                </a:ext>
              </a:extLst>
            </p:cNvPr>
            <p:cNvPicPr>
              <a:picLocks noChangeAspect="1"/>
            </p:cNvPicPr>
            <p:nvPr/>
          </p:nvPicPr>
          <p:blipFill rotWithShape="1">
            <a:blip r:embed="rId3"/>
            <a:srcRect r="8915" b="52396"/>
            <a:stretch/>
          </p:blipFill>
          <p:spPr>
            <a:xfrm>
              <a:off x="1837447" y="1600177"/>
              <a:ext cx="6088232" cy="1136703"/>
            </a:xfrm>
            <a:prstGeom prst="rect">
              <a:avLst/>
            </a:prstGeom>
          </p:spPr>
        </p:pic>
        <p:pic>
          <p:nvPicPr>
            <p:cNvPr id="9" name="图片 8">
              <a:extLst>
                <a:ext uri="{FF2B5EF4-FFF2-40B4-BE49-F238E27FC236}">
                  <a16:creationId xmlns:a16="http://schemas.microsoft.com/office/drawing/2014/main" id="{600F4762-66B4-36D9-8A5F-456A39FAC1A9}"/>
                </a:ext>
              </a:extLst>
            </p:cNvPr>
            <p:cNvPicPr>
              <a:picLocks noChangeAspect="1"/>
            </p:cNvPicPr>
            <p:nvPr/>
          </p:nvPicPr>
          <p:blipFill rotWithShape="1">
            <a:blip r:embed="rId3"/>
            <a:srcRect t="70966" r="8915"/>
            <a:stretch/>
          </p:blipFill>
          <p:spPr>
            <a:xfrm>
              <a:off x="1837447" y="2730667"/>
              <a:ext cx="6088232" cy="693282"/>
            </a:xfrm>
            <a:prstGeom prst="rect">
              <a:avLst/>
            </a:prstGeom>
          </p:spPr>
        </p:pic>
      </p:grpSp>
      <p:pic>
        <p:nvPicPr>
          <p:cNvPr id="10" name="图片 9">
            <a:extLst>
              <a:ext uri="{FF2B5EF4-FFF2-40B4-BE49-F238E27FC236}">
                <a16:creationId xmlns:a16="http://schemas.microsoft.com/office/drawing/2014/main" id="{ABBF0ABD-D727-EF3E-6439-E66962D74ECD}"/>
              </a:ext>
            </a:extLst>
          </p:cNvPr>
          <p:cNvPicPr>
            <a:picLocks noChangeAspect="1"/>
          </p:cNvPicPr>
          <p:nvPr/>
        </p:nvPicPr>
        <p:blipFill>
          <a:blip r:embed="rId4"/>
          <a:stretch>
            <a:fillRect/>
          </a:stretch>
        </p:blipFill>
        <p:spPr>
          <a:xfrm>
            <a:off x="387133" y="2168086"/>
            <a:ext cx="2193522" cy="3365989"/>
          </a:xfrm>
          <a:prstGeom prst="rect">
            <a:avLst/>
          </a:prstGeom>
        </p:spPr>
      </p:pic>
      <p:sp>
        <p:nvSpPr>
          <p:cNvPr id="11" name="文本框 10">
            <a:extLst>
              <a:ext uri="{FF2B5EF4-FFF2-40B4-BE49-F238E27FC236}">
                <a16:creationId xmlns:a16="http://schemas.microsoft.com/office/drawing/2014/main" id="{FE934AC1-9519-AC57-725E-643CDAAFEB09}"/>
              </a:ext>
            </a:extLst>
          </p:cNvPr>
          <p:cNvSpPr txBox="1"/>
          <p:nvPr/>
        </p:nvSpPr>
        <p:spPr>
          <a:xfrm>
            <a:off x="896815" y="5872513"/>
            <a:ext cx="10853657" cy="646331"/>
          </a:xfrm>
          <a:prstGeom prst="rect">
            <a:avLst/>
          </a:prstGeom>
          <a:noFill/>
        </p:spPr>
        <p:txBody>
          <a:bodyPr wrap="square"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defRPr>
                <a:latin typeface="Times New Roman" panose="02020603050405020304" pitchFamily="18" charset="0"/>
                <a:cs typeface="Times New Roman" panose="02020603050405020304" pitchFamily="18" charset="0"/>
              </a:defRPr>
            </a:lvl1pPr>
          </a:lstStyle>
          <a:p>
            <a:pPr algn="ctr"/>
            <a:r>
              <a:rPr lang="zh-CN" altLang="en-US" dirty="0"/>
              <a:t>H. Horiuchi, K. Ikeda, Cluster model of the nucleus, in: T.T.S. Kuo, E. Osnes (Eds.), Cluster Models and Other Topics, World Scientiﬁc, Singapore, 1986, pp. 1–258.</a:t>
            </a:r>
          </a:p>
        </p:txBody>
      </p:sp>
      <p:pic>
        <p:nvPicPr>
          <p:cNvPr id="12" name="图片 11">
            <a:extLst>
              <a:ext uri="{FF2B5EF4-FFF2-40B4-BE49-F238E27FC236}">
                <a16:creationId xmlns:a16="http://schemas.microsoft.com/office/drawing/2014/main" id="{BBB44B73-FB4D-7974-F8F3-E4E6EB24CCC3}"/>
              </a:ext>
            </a:extLst>
          </p:cNvPr>
          <p:cNvPicPr>
            <a:picLocks noChangeAspect="1"/>
          </p:cNvPicPr>
          <p:nvPr/>
        </p:nvPicPr>
        <p:blipFill>
          <a:blip r:embed="rId5"/>
          <a:stretch>
            <a:fillRect/>
          </a:stretch>
        </p:blipFill>
        <p:spPr>
          <a:xfrm>
            <a:off x="6804211" y="1404038"/>
            <a:ext cx="4946261" cy="4236092"/>
          </a:xfrm>
          <a:prstGeom prst="rect">
            <a:avLst/>
          </a:prstGeom>
        </p:spPr>
      </p:pic>
      <p:sp>
        <p:nvSpPr>
          <p:cNvPr id="13" name="文本框 12">
            <a:extLst>
              <a:ext uri="{FF2B5EF4-FFF2-40B4-BE49-F238E27FC236}">
                <a16:creationId xmlns:a16="http://schemas.microsoft.com/office/drawing/2014/main" id="{63D2E6B4-0B16-EF6C-3458-6DA2E3A53FF0}"/>
              </a:ext>
            </a:extLst>
          </p:cNvPr>
          <p:cNvSpPr txBox="1"/>
          <p:nvPr/>
        </p:nvSpPr>
        <p:spPr>
          <a:xfrm>
            <a:off x="219779" y="1039752"/>
            <a:ext cx="6599537"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Clr>
                <a:schemeClr val="accent5">
                  <a:lumMod val="75000"/>
                </a:schemeClr>
              </a:buClr>
              <a:buFont typeface="Wingdings" pitchFamily="2" charset="2"/>
              <a:buChar char="n"/>
            </a:pPr>
            <a:r>
              <a:rPr lang="zh-CN" altLang="en-US" sz="2000" b="0" i="0" dirty="0">
                <a:solidFill>
                  <a:srgbClr val="0F0F0F"/>
                </a:solidFill>
                <a:effectLst/>
                <a:latin typeface="Helvetica" pitchFamily="2" charset="0"/>
              </a:rPr>
              <a:t>传统上，旋转对称性的恢复依赖角动量投影和</a:t>
            </a:r>
            <a:r>
              <a:rPr lang="en-US" altLang="zh-CN" sz="2000" b="0" i="0" dirty="0">
                <a:solidFill>
                  <a:srgbClr val="0F0F0F"/>
                </a:solidFill>
                <a:effectLst/>
                <a:latin typeface="Helvetica" pitchFamily="2" charset="0"/>
              </a:rPr>
              <a:t>K-</a:t>
            </a:r>
            <a:r>
              <a:rPr lang="zh-CN" altLang="en-US" sz="2000" b="0" i="0" dirty="0">
                <a:solidFill>
                  <a:srgbClr val="0F0F0F"/>
                </a:solidFill>
                <a:effectLst/>
                <a:latin typeface="Helvetica" pitchFamily="2" charset="0"/>
              </a:rPr>
              <a:t>投影</a:t>
            </a:r>
            <a:endParaRPr lang="en-US" altLang="zh-CN" sz="2000" b="0" i="0" dirty="0">
              <a:solidFill>
                <a:srgbClr val="0F0F0F"/>
              </a:solidFill>
              <a:effectLst/>
              <a:latin typeface="Helvetica" pitchFamily="2" charset="0"/>
            </a:endParaRPr>
          </a:p>
          <a:p>
            <a:pPr marL="285750" indent="-285750">
              <a:buClr>
                <a:schemeClr val="accent5">
                  <a:lumMod val="75000"/>
                </a:schemeClr>
              </a:buClr>
              <a:buFont typeface="Wingdings" pitchFamily="2" charset="2"/>
              <a:buChar char="n"/>
            </a:pPr>
            <a:r>
              <a:rPr lang="zh-CN" altLang="en-US" sz="2000" dirty="0">
                <a:solidFill>
                  <a:srgbClr val="0F0F0F"/>
                </a:solidFill>
                <a:latin typeface="Helvetica" pitchFamily="2" charset="0"/>
              </a:rPr>
              <a:t>控制神经网络通过部分恢复旋转对称性来约束模型空间</a:t>
            </a:r>
          </a:p>
        </p:txBody>
      </p:sp>
    </p:spTree>
    <p:extLst>
      <p:ext uri="{BB962C8B-B14F-4D97-AF65-F5344CB8AC3E}">
        <p14:creationId xmlns:p14="http://schemas.microsoft.com/office/powerpoint/2010/main" val="3057438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46C6258-2614-AACA-536C-B8D38416DF7C}"/>
              </a:ext>
            </a:extLst>
          </p:cNvPr>
          <p:cNvSpPr txBox="1"/>
          <p:nvPr/>
        </p:nvSpPr>
        <p:spPr>
          <a:xfrm>
            <a:off x="282593" y="77813"/>
            <a:ext cx="3057247"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sym typeface="Helvetica Neue"/>
              </a:rPr>
              <a:t>哈密顿量优化结果</a:t>
            </a:r>
            <a:endParaRPr lang="en" altLang="zh-CN" sz="2800" b="1" dirty="0">
              <a:latin typeface="Kaiti SC" panose="02010600040101010101" pitchFamily="2" charset="-122"/>
              <a:ea typeface="Kaiti SC" panose="02010600040101010101" pitchFamily="2" charset="-122"/>
              <a:cs typeface="Times New Roman" panose="02020603050405020304" pitchFamily="18" charset="0"/>
              <a:sym typeface="Helvetica Neue"/>
            </a:endParaRPr>
          </a:p>
        </p:txBody>
      </p:sp>
      <p:cxnSp>
        <p:nvCxnSpPr>
          <p:cNvPr id="3" name="直线连接符 2">
            <a:extLst>
              <a:ext uri="{FF2B5EF4-FFF2-40B4-BE49-F238E27FC236}">
                <a16:creationId xmlns:a16="http://schemas.microsoft.com/office/drawing/2014/main" id="{1293ADF3-6A35-A253-B8D6-7A927AE5A0E8}"/>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BC7EDEA5-3568-3EE1-09C7-5CA86A4E8B02}"/>
              </a:ext>
            </a:extLst>
          </p:cNvPr>
          <p:cNvPicPr>
            <a:picLocks noChangeAspect="1"/>
          </p:cNvPicPr>
          <p:nvPr/>
        </p:nvPicPr>
        <p:blipFill>
          <a:blip r:embed="rId2"/>
          <a:stretch>
            <a:fillRect/>
          </a:stretch>
        </p:blipFill>
        <p:spPr>
          <a:xfrm>
            <a:off x="206393" y="811001"/>
            <a:ext cx="6399294" cy="2073661"/>
          </a:xfrm>
          <a:prstGeom prst="rect">
            <a:avLst/>
          </a:prstGeom>
        </p:spPr>
      </p:pic>
      <p:pic>
        <p:nvPicPr>
          <p:cNvPr id="6" name="图片 5">
            <a:extLst>
              <a:ext uri="{FF2B5EF4-FFF2-40B4-BE49-F238E27FC236}">
                <a16:creationId xmlns:a16="http://schemas.microsoft.com/office/drawing/2014/main" id="{E685BA3E-17BF-66C3-2508-51D2909F7D56}"/>
              </a:ext>
            </a:extLst>
          </p:cNvPr>
          <p:cNvPicPr>
            <a:picLocks noChangeAspect="1"/>
          </p:cNvPicPr>
          <p:nvPr/>
        </p:nvPicPr>
        <p:blipFill>
          <a:blip r:embed="rId3"/>
          <a:stretch>
            <a:fillRect/>
          </a:stretch>
        </p:blipFill>
        <p:spPr>
          <a:xfrm>
            <a:off x="6614730" y="758330"/>
            <a:ext cx="5577270" cy="4366205"/>
          </a:xfrm>
          <a:prstGeom prst="rect">
            <a:avLst/>
          </a:prstGeom>
        </p:spPr>
      </p:pic>
      <p:pic>
        <p:nvPicPr>
          <p:cNvPr id="10" name="图片 9">
            <a:extLst>
              <a:ext uri="{FF2B5EF4-FFF2-40B4-BE49-F238E27FC236}">
                <a16:creationId xmlns:a16="http://schemas.microsoft.com/office/drawing/2014/main" id="{29010277-027E-34BB-031E-1FF52AABEA8E}"/>
              </a:ext>
            </a:extLst>
          </p:cNvPr>
          <p:cNvPicPr>
            <a:picLocks noChangeAspect="1"/>
          </p:cNvPicPr>
          <p:nvPr/>
        </p:nvPicPr>
        <p:blipFill>
          <a:blip r:embed="rId4"/>
          <a:stretch>
            <a:fillRect/>
          </a:stretch>
        </p:blipFill>
        <p:spPr>
          <a:xfrm>
            <a:off x="290337" y="3003328"/>
            <a:ext cx="6324393" cy="2077524"/>
          </a:xfrm>
          <a:prstGeom prst="rect">
            <a:avLst/>
          </a:prstGeom>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88FC912B-2205-30CA-7A05-1F24E46A6ADE}"/>
                  </a:ext>
                </a:extLst>
              </p:cNvPr>
              <p:cNvSpPr txBox="1"/>
              <p:nvPr/>
            </p:nvSpPr>
            <p:spPr>
              <a:xfrm>
                <a:off x="1105190" y="5021179"/>
                <a:ext cx="10502258" cy="1759008"/>
              </a:xfrm>
              <a:prstGeom prst="rect">
                <a:avLst/>
              </a:prstGeom>
              <a:noFill/>
            </p:spPr>
            <p:txBody>
              <a:bodyPr wrap="square" rtlCol="0">
                <a:spAutoFit/>
              </a:bodyPr>
              <a:lstStyle/>
              <a:p>
                <a:pPr marL="285750" indent="-285750">
                  <a:lnSpc>
                    <a:spcPct val="150000"/>
                  </a:lnSpc>
                  <a:buFont typeface="Wingdings" pitchFamily="2" charset="2"/>
                  <a:buChar char="ü"/>
                </a:pPr>
                <a:r>
                  <a:rPr kumimoji="1" lang="zh-CN" altLang="en-US" dirty="0">
                    <a:latin typeface="Times" pitchFamily="2" charset="0"/>
                    <a:ea typeface="SimSun" panose="02010600030101010101" pitchFamily="2" charset="-122"/>
                  </a:rPr>
                  <a:t>为了让哈密顿量更加适合描述 </a:t>
                </a:r>
                <a:r>
                  <a:rPr kumimoji="1" lang="en-US" altLang="zh-CN" baseline="30000" dirty="0">
                    <a:latin typeface="Times" pitchFamily="2" charset="0"/>
                    <a:ea typeface="SimSun" panose="02010600030101010101" pitchFamily="2" charset="-122"/>
                  </a:rPr>
                  <a:t>14</a:t>
                </a:r>
                <a:r>
                  <a:rPr kumimoji="1" lang="en-US" altLang="zh-CN" dirty="0">
                    <a:latin typeface="Times" pitchFamily="2" charset="0"/>
                    <a:ea typeface="SimSun" panose="02010600030101010101" pitchFamily="2" charset="-122"/>
                  </a:rPr>
                  <a:t>C </a:t>
                </a:r>
                <a:r>
                  <a:rPr kumimoji="1" lang="zh-CN" altLang="en-US" dirty="0">
                    <a:latin typeface="Times" pitchFamily="2" charset="0"/>
                    <a:ea typeface="SimSun" panose="02010600030101010101" pitchFamily="2" charset="-122"/>
                  </a:rPr>
                  <a:t>原子核在 </a:t>
                </a:r>
                <a:r>
                  <a:rPr kumimoji="1" lang="en-US" altLang="zh-CN" baseline="30000" dirty="0">
                    <a:latin typeface="Times" pitchFamily="2" charset="0"/>
                    <a:ea typeface="SimSun" panose="02010600030101010101" pitchFamily="2" charset="-122"/>
                  </a:rPr>
                  <a:t>6</a:t>
                </a:r>
                <a:r>
                  <a:rPr kumimoji="1" lang="en-US" altLang="zh-CN" dirty="0">
                    <a:latin typeface="Times" pitchFamily="2" charset="0"/>
                    <a:ea typeface="SimSun" panose="02010600030101010101" pitchFamily="2" charset="-122"/>
                  </a:rPr>
                  <a:t>He+</a:t>
                </a:r>
                <a14:m>
                  <m:oMath xmlns:m="http://schemas.openxmlformats.org/officeDocument/2006/math">
                    <m:r>
                      <a:rPr lang="zh-CN" altLang="en-US" sz="1800" b="0" i="1" smtClean="0">
                        <a:solidFill>
                          <a:schemeClr val="tx1"/>
                        </a:solidFill>
                        <a:latin typeface="Cambria Math" panose="02040503050406030204" pitchFamily="18" charset="0"/>
                      </a:rPr>
                      <m:t>𝛼</m:t>
                    </m:r>
                  </m:oMath>
                </a14:m>
                <a:r>
                  <a:rPr kumimoji="1" lang="el-GR" altLang="zh-CN" dirty="0">
                    <a:latin typeface="Times" pitchFamily="2" charset="0"/>
                    <a:ea typeface="SimSun" panose="02010600030101010101" pitchFamily="2" charset="-122"/>
                  </a:rPr>
                  <a:t>+</a:t>
                </a:r>
                <a14:m>
                  <m:oMath xmlns:m="http://schemas.openxmlformats.org/officeDocument/2006/math">
                    <m:r>
                      <a:rPr lang="zh-CN" altLang="en-US" b="0" i="1">
                        <a:latin typeface="Cambria Math" panose="02040503050406030204" pitchFamily="18" charset="0"/>
                      </a:rPr>
                      <m:t>𝛼</m:t>
                    </m:r>
                  </m:oMath>
                </a14:m>
                <a:r>
                  <a:rPr kumimoji="1" lang="zh-CN" altLang="en-US" dirty="0">
                    <a:latin typeface="Times" pitchFamily="2" charset="0"/>
                    <a:ea typeface="SimSun" panose="02010600030101010101" pitchFamily="2" charset="-122"/>
                  </a:rPr>
                  <a:t>阈值附近的物理系统，</a:t>
                </a:r>
                <a:endParaRPr kumimoji="1" lang="en-US" altLang="zh-CN" dirty="0">
                  <a:latin typeface="Times" pitchFamily="2" charset="0"/>
                  <a:ea typeface="SimSun" panose="02010600030101010101" pitchFamily="2" charset="-122"/>
                </a:endParaRPr>
              </a:p>
              <a:p>
                <a:pPr marL="285750" indent="-285750">
                  <a:lnSpc>
                    <a:spcPct val="150000"/>
                  </a:lnSpc>
                  <a:buFont typeface="Wingdings" pitchFamily="2" charset="2"/>
                  <a:buChar char="ü"/>
                </a:pPr>
                <a:r>
                  <a:rPr kumimoji="1" lang="zh-CN" altLang="en-US" dirty="0">
                    <a:latin typeface="Times" pitchFamily="2" charset="0"/>
                    <a:ea typeface="SimSun" panose="02010600030101010101" pitchFamily="2" charset="-122"/>
                  </a:rPr>
                  <a:t>借助“</a:t>
                </a:r>
                <a:r>
                  <a:rPr lang="zh-CN" altLang="en-US" sz="2000" b="1" dirty="0">
                    <a:solidFill>
                      <a:srgbClr val="0070C0"/>
                    </a:solidFill>
                    <a:latin typeface="Kaiti SC" panose="02010600040101010101" pitchFamily="2" charset="-122"/>
                    <a:ea typeface="Kaiti SC" panose="02010600040101010101" pitchFamily="2" charset="-122"/>
                    <a:cs typeface="Times New Roman" panose="02020603050405020304" pitchFamily="18" charset="0"/>
                  </a:rPr>
                  <a:t>哈密顿生成网络</a:t>
                </a:r>
                <a:r>
                  <a:rPr kumimoji="1" lang="zh-CN" altLang="en-US" dirty="0">
                    <a:latin typeface="Times" pitchFamily="2" charset="0"/>
                    <a:ea typeface="SimSun" panose="02010600030101010101" pitchFamily="2" charset="-122"/>
                  </a:rPr>
                  <a:t>”，我们通过对 核力参数进行微调，使其能够正确描述 </a:t>
                </a:r>
                <a:r>
                  <a:rPr kumimoji="1" lang="en-US" altLang="zh-CN" baseline="30000" dirty="0">
                    <a:latin typeface="Times" pitchFamily="2" charset="0"/>
                    <a:ea typeface="SimSun" panose="02010600030101010101" pitchFamily="2" charset="-122"/>
                  </a:rPr>
                  <a:t>6</a:t>
                </a:r>
                <a:r>
                  <a:rPr kumimoji="1" lang="en-US" altLang="zh-CN" dirty="0">
                    <a:latin typeface="Times" pitchFamily="2" charset="0"/>
                    <a:ea typeface="SimSun" panose="02010600030101010101" pitchFamily="2" charset="-122"/>
                  </a:rPr>
                  <a:t>He </a:t>
                </a:r>
                <a:r>
                  <a:rPr kumimoji="1" lang="zh-CN" altLang="en-US" dirty="0">
                    <a:latin typeface="Times" pitchFamily="2" charset="0"/>
                    <a:ea typeface="SimSun" panose="02010600030101010101" pitchFamily="2" charset="-122"/>
                  </a:rPr>
                  <a:t>核基态，</a:t>
                </a:r>
                <a:r>
                  <a:rPr kumimoji="1" lang="en-US" altLang="zh-CN" baseline="30000" dirty="0">
                    <a:latin typeface="Times" pitchFamily="2" charset="0"/>
                    <a:ea typeface="SimSun" panose="02010600030101010101" pitchFamily="2" charset="-122"/>
                  </a:rPr>
                  <a:t>10</a:t>
                </a:r>
                <a:r>
                  <a:rPr kumimoji="1" lang="en-US" altLang="zh-CN" dirty="0">
                    <a:latin typeface="Times" pitchFamily="2" charset="0"/>
                    <a:ea typeface="SimSun" panose="02010600030101010101" pitchFamily="2" charset="-122"/>
                  </a:rPr>
                  <a:t>Be </a:t>
                </a:r>
                <a:r>
                  <a:rPr kumimoji="1" lang="zh-CN" altLang="en-US" dirty="0">
                    <a:latin typeface="Times" pitchFamily="2" charset="0"/>
                    <a:ea typeface="SimSun" panose="02010600030101010101" pitchFamily="2" charset="-122"/>
                  </a:rPr>
                  <a:t>核的</a:t>
                </a:r>
                <a14:m>
                  <m:oMath xmlns:m="http://schemas.openxmlformats.org/officeDocument/2006/math">
                    <m:sSubSup>
                      <m:sSubSupPr>
                        <m:ctrlPr>
                          <a:rPr kumimoji="1" lang="en-US" altLang="zh-CN" i="1">
                            <a:latin typeface="Cambria Math" panose="02040503050406030204" pitchFamily="18" charset="0"/>
                            <a:ea typeface="SimSun" panose="02010600030101010101" pitchFamily="2" charset="-122"/>
                          </a:rPr>
                        </m:ctrlPr>
                      </m:sSubSupPr>
                      <m:e>
                        <m:r>
                          <a:rPr kumimoji="1" lang="en-US" altLang="zh-CN" i="1">
                            <a:latin typeface="Cambria Math" panose="02040503050406030204" pitchFamily="18" charset="0"/>
                            <a:ea typeface="SimSun" panose="02010600030101010101" pitchFamily="2" charset="-122"/>
                          </a:rPr>
                          <m:t>0</m:t>
                        </m:r>
                      </m:e>
                      <m:sub>
                        <m:r>
                          <a:rPr kumimoji="1" lang="en-US" altLang="zh-CN" b="0" i="1" smtClean="0">
                            <a:latin typeface="Cambria Math" panose="02040503050406030204" pitchFamily="18" charset="0"/>
                            <a:ea typeface="SimSun" panose="02010600030101010101" pitchFamily="2" charset="-122"/>
                          </a:rPr>
                          <m:t>1</m:t>
                        </m:r>
                      </m:sub>
                      <m:sup>
                        <m:r>
                          <a:rPr kumimoji="1" lang="en-US" altLang="zh-CN" i="1">
                            <a:latin typeface="Cambria Math" panose="02040503050406030204" pitchFamily="18" charset="0"/>
                            <a:ea typeface="SimSun" panose="02010600030101010101" pitchFamily="2" charset="-122"/>
                          </a:rPr>
                          <m:t>+</m:t>
                        </m:r>
                      </m:sup>
                    </m:sSubSup>
                  </m:oMath>
                </a14:m>
                <a:r>
                  <a:rPr kumimoji="1" lang="zh-CN" altLang="en-US" dirty="0">
                    <a:latin typeface="Times" pitchFamily="2" charset="0"/>
                    <a:ea typeface="SimSun" panose="02010600030101010101" pitchFamily="2" charset="-122"/>
                  </a:rPr>
                  <a:t>和</a:t>
                </a:r>
                <a14:m>
                  <m:oMath xmlns:m="http://schemas.openxmlformats.org/officeDocument/2006/math">
                    <m:sSubSup>
                      <m:sSubSupPr>
                        <m:ctrlPr>
                          <a:rPr kumimoji="1" lang="en-US" altLang="zh-CN" i="1" smtClean="0">
                            <a:latin typeface="Cambria Math" panose="02040503050406030204" pitchFamily="18" charset="0"/>
                            <a:ea typeface="SimSun" panose="02010600030101010101" pitchFamily="2" charset="-122"/>
                          </a:rPr>
                        </m:ctrlPr>
                      </m:sSubSupPr>
                      <m:e>
                        <m:r>
                          <a:rPr kumimoji="1" lang="en-US" altLang="zh-CN" b="0" i="1" smtClean="0">
                            <a:latin typeface="Cambria Math" panose="02040503050406030204" pitchFamily="18" charset="0"/>
                            <a:ea typeface="SimSun" panose="02010600030101010101" pitchFamily="2" charset="-122"/>
                          </a:rPr>
                          <m:t>0</m:t>
                        </m:r>
                      </m:e>
                      <m:sub>
                        <m:r>
                          <a:rPr kumimoji="1" lang="en-US" altLang="zh-CN" b="0" i="1" smtClean="0">
                            <a:latin typeface="Cambria Math" panose="02040503050406030204" pitchFamily="18" charset="0"/>
                            <a:ea typeface="SimSun" panose="02010600030101010101" pitchFamily="2" charset="-122"/>
                          </a:rPr>
                          <m:t>2</m:t>
                        </m:r>
                      </m:sub>
                      <m:sup>
                        <m:r>
                          <a:rPr kumimoji="1" lang="en-US" altLang="zh-CN" b="0" i="1" smtClean="0">
                            <a:latin typeface="Cambria Math" panose="02040503050406030204" pitchFamily="18" charset="0"/>
                            <a:ea typeface="SimSun" panose="02010600030101010101" pitchFamily="2" charset="-122"/>
                          </a:rPr>
                          <m:t>+</m:t>
                        </m:r>
                      </m:sup>
                    </m:sSubSup>
                  </m:oMath>
                </a14:m>
                <a:r>
                  <a:rPr kumimoji="1" lang="zh-CN" altLang="en-US" dirty="0">
                    <a:latin typeface="Times" pitchFamily="2" charset="0"/>
                    <a:ea typeface="SimSun" panose="02010600030101010101" pitchFamily="2" charset="-122"/>
                  </a:rPr>
                  <a:t>态，以及 </a:t>
                </a:r>
                <a:r>
                  <a:rPr kumimoji="1" lang="en-US" altLang="zh-CN" baseline="30000" dirty="0">
                    <a:latin typeface="Times" pitchFamily="2" charset="0"/>
                    <a:ea typeface="SimSun" panose="02010600030101010101" pitchFamily="2" charset="-122"/>
                  </a:rPr>
                  <a:t>12</a:t>
                </a:r>
                <a:r>
                  <a:rPr kumimoji="1" lang="en-US" altLang="zh-CN" dirty="0">
                    <a:latin typeface="Times" pitchFamily="2" charset="0"/>
                    <a:ea typeface="SimSun" panose="02010600030101010101" pitchFamily="2" charset="-122"/>
                  </a:rPr>
                  <a:t>C </a:t>
                </a:r>
                <a:r>
                  <a:rPr kumimoji="1" lang="zh-CN" altLang="en-US" dirty="0">
                    <a:latin typeface="Times" pitchFamily="2" charset="0"/>
                    <a:ea typeface="SimSun" panose="02010600030101010101" pitchFamily="2" charset="-122"/>
                  </a:rPr>
                  <a:t>的 </a:t>
                </a:r>
                <a:r>
                  <a:rPr kumimoji="1" lang="en-US" altLang="zh-CN" dirty="0">
                    <a:latin typeface="Times" pitchFamily="2" charset="0"/>
                    <a:ea typeface="SimSun" panose="02010600030101010101" pitchFamily="2" charset="-122"/>
                  </a:rPr>
                  <a:t>Hoyle </a:t>
                </a:r>
                <a:r>
                  <a:rPr kumimoji="1" lang="zh-CN" altLang="en-US" dirty="0">
                    <a:latin typeface="Times" pitchFamily="2" charset="0"/>
                    <a:ea typeface="SimSun" panose="02010600030101010101" pitchFamily="2" charset="-122"/>
                  </a:rPr>
                  <a:t>态相对各自阈值的激发能。</a:t>
                </a:r>
                <a:endParaRPr kumimoji="1" lang="en-US" altLang="zh-CN" dirty="0">
                  <a:latin typeface="Times" pitchFamily="2" charset="0"/>
                  <a:ea typeface="SimSun" panose="02010600030101010101" pitchFamily="2" charset="-122"/>
                </a:endParaRPr>
              </a:p>
              <a:p>
                <a:pPr marL="285750" indent="-285750">
                  <a:lnSpc>
                    <a:spcPct val="150000"/>
                  </a:lnSpc>
                  <a:buFont typeface="Wingdings" pitchFamily="2" charset="2"/>
                  <a:buChar char="ü"/>
                </a:pPr>
                <a:r>
                  <a:rPr kumimoji="1" lang="zh-CN" altLang="en-US" dirty="0">
                    <a:latin typeface="Times" pitchFamily="2" charset="0"/>
                    <a:ea typeface="SimSun" panose="02010600030101010101" pitchFamily="2" charset="-122"/>
                  </a:rPr>
                  <a:t>通过微调之后的哈密顿量计算</a:t>
                </a:r>
                <a:r>
                  <a:rPr kumimoji="1" lang="en-US" altLang="zh-CN" baseline="30000" dirty="0">
                    <a:latin typeface="Times" pitchFamily="2" charset="0"/>
                    <a:ea typeface="SimSun" panose="02010600030101010101" pitchFamily="2" charset="-122"/>
                  </a:rPr>
                  <a:t>14</a:t>
                </a:r>
                <a:r>
                  <a:rPr kumimoji="1" lang="en-US" altLang="zh-CN" dirty="0">
                    <a:latin typeface="Times" pitchFamily="2" charset="0"/>
                    <a:ea typeface="SimSun" panose="02010600030101010101" pitchFamily="2" charset="-122"/>
                  </a:rPr>
                  <a:t>C</a:t>
                </a:r>
                <a:r>
                  <a:rPr kumimoji="1" lang="zh-CN" altLang="en-US" dirty="0">
                    <a:latin typeface="Times" pitchFamily="2" charset="0"/>
                    <a:ea typeface="SimSun" panose="02010600030101010101" pitchFamily="2" charset="-122"/>
                  </a:rPr>
                  <a:t>核子系统结合能以及部分阈值结果和实验数据高度符合</a:t>
                </a:r>
                <a:endParaRPr kumimoji="1" lang="en-US" altLang="zh-CN" dirty="0">
                  <a:latin typeface="Times" pitchFamily="2" charset="0"/>
                  <a:ea typeface="SimSun" panose="02010600030101010101" pitchFamily="2" charset="-122"/>
                </a:endParaRPr>
              </a:p>
            </p:txBody>
          </p:sp>
        </mc:Choice>
        <mc:Fallback xmlns="">
          <p:sp>
            <p:nvSpPr>
              <p:cNvPr id="13" name="文本框 12">
                <a:extLst>
                  <a:ext uri="{FF2B5EF4-FFF2-40B4-BE49-F238E27FC236}">
                    <a16:creationId xmlns:a16="http://schemas.microsoft.com/office/drawing/2014/main" id="{88FC912B-2205-30CA-7A05-1F24E46A6ADE}"/>
                  </a:ext>
                </a:extLst>
              </p:cNvPr>
              <p:cNvSpPr txBox="1">
                <a:spLocks noRot="1" noChangeAspect="1" noMove="1" noResize="1" noEditPoints="1" noAdjustHandles="1" noChangeArrowheads="1" noChangeShapeType="1" noTextEdit="1"/>
              </p:cNvSpPr>
              <p:nvPr/>
            </p:nvSpPr>
            <p:spPr>
              <a:xfrm>
                <a:off x="1105190" y="5021179"/>
                <a:ext cx="10502258" cy="1759008"/>
              </a:xfrm>
              <a:prstGeom prst="rect">
                <a:avLst/>
              </a:prstGeom>
              <a:blipFill>
                <a:blip r:embed="rId5"/>
                <a:stretch>
                  <a:fillRect l="-242" b="-43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FEB8684D-E0A9-3136-1E89-6E055709B9A8}"/>
                  </a:ext>
                </a:extLst>
              </p:cNvPr>
              <p:cNvSpPr txBox="1"/>
              <p:nvPr/>
            </p:nvSpPr>
            <p:spPr>
              <a:xfrm>
                <a:off x="7288122" y="19656"/>
                <a:ext cx="4658455" cy="6395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sz="1400" i="1" smtClean="0">
                              <a:solidFill>
                                <a:schemeClr val="tx1"/>
                              </a:solidFill>
                              <a:latin typeface="Cambria Math" panose="02040503050406030204" pitchFamily="18" charset="0"/>
                            </a:rPr>
                          </m:ctrlPr>
                        </m:accPr>
                        <m:e>
                          <m:r>
                            <a:rPr kumimoji="1" lang="en-US" altLang="zh-CN" sz="1400" b="0" i="1" smtClean="0">
                              <a:solidFill>
                                <a:schemeClr val="tx1"/>
                              </a:solidFill>
                              <a:latin typeface="Cambria Math" panose="02040503050406030204" pitchFamily="18" charset="0"/>
                            </a:rPr>
                            <m:t>𝐻</m:t>
                          </m:r>
                        </m:e>
                      </m:acc>
                      <m:r>
                        <a:rPr kumimoji="1" lang="en-US" altLang="zh-CN" sz="1400" b="0" i="1" smtClean="0">
                          <a:solidFill>
                            <a:schemeClr val="tx1"/>
                          </a:solidFill>
                          <a:latin typeface="Cambria Math" panose="02040503050406030204" pitchFamily="18" charset="0"/>
                        </a:rPr>
                        <m:t>=</m:t>
                      </m:r>
                      <m:nary>
                        <m:naryPr>
                          <m:chr m:val="∑"/>
                          <m:supHide m:val="on"/>
                          <m:ctrlPr>
                            <a:rPr kumimoji="1" lang="en-US" altLang="zh-CN" sz="1400" b="0" i="1" smtClean="0">
                              <a:solidFill>
                                <a:schemeClr val="tx1"/>
                              </a:solidFill>
                              <a:latin typeface="Cambria Math" panose="02040503050406030204" pitchFamily="18" charset="0"/>
                            </a:rPr>
                          </m:ctrlPr>
                        </m:naryPr>
                        <m:sub>
                          <m:r>
                            <m:rPr>
                              <m:brk m:alnAt="7"/>
                            </m:rPr>
                            <a:rPr kumimoji="1" lang="en-US" altLang="zh-CN" sz="1400" b="0" i="1" smtClean="0">
                              <a:solidFill>
                                <a:schemeClr val="tx1"/>
                              </a:solidFill>
                              <a:latin typeface="Cambria Math" panose="02040503050406030204" pitchFamily="18" charset="0"/>
                            </a:rPr>
                            <m:t>𝑖</m:t>
                          </m:r>
                        </m:sub>
                        <m:sup/>
                        <m:e>
                          <m:sSub>
                            <m:sSubPr>
                              <m:ctrlPr>
                                <a:rPr lang="zh-CN" altLang="zh-CN" sz="1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𝑇</m:t>
                              </m:r>
                            </m:e>
                            <m:sub>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𝑖</m:t>
                              </m:r>
                            </m:sub>
                          </m:sSub>
                        </m:e>
                      </m:nary>
                      <m:r>
                        <a:rPr kumimoji="1" lang="en-US" altLang="zh-CN" sz="1400" b="0" i="1" smtClean="0">
                          <a:solidFill>
                            <a:schemeClr val="tx1"/>
                          </a:solidFill>
                          <a:latin typeface="Cambria Math" panose="02040503050406030204" pitchFamily="18" charset="0"/>
                        </a:rPr>
                        <m:t>−</m:t>
                      </m:r>
                      <m:sSub>
                        <m:sSubPr>
                          <m:ctrlPr>
                            <a:rPr lang="zh-CN" altLang="zh-CN" sz="1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𝑇</m:t>
                          </m:r>
                        </m:e>
                        <m:sub>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𝑖</m:t>
                          </m:r>
                        </m:sub>
                      </m:sSub>
                      <m:r>
                        <a:rPr lang="en-US" altLang="zh-CN" sz="1400"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m:t>
                      </m:r>
                      <m:nary>
                        <m:naryPr>
                          <m:chr m:val="∑"/>
                          <m:supHide m:val="on"/>
                          <m:ctrlPr>
                            <a:rPr kumimoji="1" lang="en-US" altLang="zh-CN" sz="1400" b="0" i="1" smtClean="0">
                              <a:solidFill>
                                <a:schemeClr val="tx1"/>
                              </a:solidFill>
                              <a:latin typeface="Cambria Math" panose="02040503050406030204" pitchFamily="18" charset="0"/>
                            </a:rPr>
                          </m:ctrlPr>
                        </m:naryPr>
                        <m:sub>
                          <m:r>
                            <m:rPr>
                              <m:brk m:alnAt="7"/>
                            </m:rPr>
                            <a:rPr kumimoji="1" lang="en-US" altLang="zh-CN" sz="1400" b="0" i="1" smtClean="0">
                              <a:solidFill>
                                <a:schemeClr val="tx1"/>
                              </a:solidFill>
                              <a:latin typeface="Cambria Math" panose="02040503050406030204" pitchFamily="18" charset="0"/>
                            </a:rPr>
                            <m:t>𝑖</m:t>
                          </m:r>
                          <m:r>
                            <a:rPr kumimoji="1" lang="en-US" altLang="zh-CN" sz="1400" b="0" i="1" smtClean="0">
                              <a:solidFill>
                                <a:schemeClr val="tx1"/>
                              </a:solidFill>
                              <a:latin typeface="Cambria Math" panose="02040503050406030204" pitchFamily="18" charset="0"/>
                            </a:rPr>
                            <m:t>&lt;</m:t>
                          </m:r>
                          <m:r>
                            <a:rPr kumimoji="1" lang="en-US" altLang="zh-CN" sz="1400" b="0" i="1" smtClean="0">
                              <a:solidFill>
                                <a:schemeClr val="tx1"/>
                              </a:solidFill>
                              <a:latin typeface="Cambria Math" panose="02040503050406030204" pitchFamily="18" charset="0"/>
                            </a:rPr>
                            <m:t>𝑗</m:t>
                          </m:r>
                        </m:sub>
                        <m:sup/>
                        <m:e>
                          <m:sSubSup>
                            <m:sSubSupPr>
                              <m:ctrlPr>
                                <a:rPr lang="zh-CN" altLang="zh-CN" sz="1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𝑖𝑗</m:t>
                              </m:r>
                            </m:sub>
                            <m:sup>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𝐶</m:t>
                              </m:r>
                            </m:sup>
                          </m:sSubSup>
                        </m:e>
                      </m:nary>
                      <m:r>
                        <a:rPr lang="en-US" altLang="zh-CN" sz="1400"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m:t>
                      </m:r>
                      <m:nary>
                        <m:naryPr>
                          <m:chr m:val="∑"/>
                          <m:supHide m:val="on"/>
                          <m:ctrlPr>
                            <a:rPr kumimoji="1" lang="en-US" altLang="zh-CN" sz="1400" b="0" i="1" smtClean="0">
                              <a:solidFill>
                                <a:schemeClr val="tx1"/>
                              </a:solidFill>
                              <a:latin typeface="Cambria Math" panose="02040503050406030204" pitchFamily="18" charset="0"/>
                            </a:rPr>
                          </m:ctrlPr>
                        </m:naryPr>
                        <m:sub>
                          <m:r>
                            <m:rPr>
                              <m:brk m:alnAt="7"/>
                            </m:rPr>
                            <a:rPr kumimoji="1" lang="en-US" altLang="zh-CN" sz="1400" b="0" i="1" smtClean="0">
                              <a:solidFill>
                                <a:schemeClr val="tx1"/>
                              </a:solidFill>
                              <a:latin typeface="Cambria Math" panose="02040503050406030204" pitchFamily="18" charset="0"/>
                            </a:rPr>
                            <m:t>𝑖</m:t>
                          </m:r>
                          <m:r>
                            <a:rPr kumimoji="1" lang="en-US" altLang="zh-CN" sz="1400" b="0" i="1" smtClean="0">
                              <a:solidFill>
                                <a:schemeClr val="tx1"/>
                              </a:solidFill>
                              <a:latin typeface="Cambria Math" panose="02040503050406030204" pitchFamily="18" charset="0"/>
                            </a:rPr>
                            <m:t>&lt;</m:t>
                          </m:r>
                          <m:r>
                            <a:rPr kumimoji="1" lang="en-US" altLang="zh-CN" sz="1400" b="0" i="1" smtClean="0">
                              <a:solidFill>
                                <a:schemeClr val="tx1"/>
                              </a:solidFill>
                              <a:latin typeface="Cambria Math" panose="02040503050406030204" pitchFamily="18" charset="0"/>
                            </a:rPr>
                            <m:t>𝑗</m:t>
                          </m:r>
                        </m:sub>
                        <m:sup/>
                        <m:e>
                          <m:sSubSup>
                            <m:sSubSupPr>
                              <m:ctrlPr>
                                <a:rPr lang="zh-CN" altLang="zh-CN" sz="1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𝑖𝑗</m:t>
                              </m:r>
                            </m:sub>
                            <m:sup>
                              <m:r>
                                <a:rPr lang="en-US" altLang="zh-CN" sz="1400"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𝑙𝑠</m:t>
                              </m:r>
                            </m:sup>
                          </m:sSubSup>
                        </m:e>
                      </m:nary>
                      <m:r>
                        <a:rPr lang="en-US" altLang="zh-CN" sz="1400"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m:t>
                      </m:r>
                      <m:nary>
                        <m:naryPr>
                          <m:chr m:val="∑"/>
                          <m:supHide m:val="on"/>
                          <m:ctrlPr>
                            <a:rPr kumimoji="1" lang="en-US" altLang="zh-CN" sz="1400" b="0" i="1" smtClean="0">
                              <a:solidFill>
                                <a:schemeClr val="tx1"/>
                              </a:solidFill>
                              <a:latin typeface="Cambria Math" panose="02040503050406030204" pitchFamily="18" charset="0"/>
                            </a:rPr>
                          </m:ctrlPr>
                        </m:naryPr>
                        <m:sub>
                          <m:r>
                            <m:rPr>
                              <m:brk m:alnAt="7"/>
                            </m:rPr>
                            <a:rPr kumimoji="1" lang="en-US" altLang="zh-CN" sz="1400" b="0" i="1" smtClean="0">
                              <a:solidFill>
                                <a:schemeClr val="tx1"/>
                              </a:solidFill>
                              <a:latin typeface="Cambria Math" panose="02040503050406030204" pitchFamily="18" charset="0"/>
                            </a:rPr>
                            <m:t>𝑖</m:t>
                          </m:r>
                          <m:r>
                            <a:rPr kumimoji="1" lang="en-US" altLang="zh-CN" sz="1400" b="0" i="1" smtClean="0">
                              <a:solidFill>
                                <a:schemeClr val="tx1"/>
                              </a:solidFill>
                              <a:latin typeface="Cambria Math" panose="02040503050406030204" pitchFamily="18" charset="0"/>
                            </a:rPr>
                            <m:t>&lt;</m:t>
                          </m:r>
                          <m:r>
                            <a:rPr kumimoji="1" lang="en-US" altLang="zh-CN" sz="1400" b="0" i="1" smtClean="0">
                              <a:solidFill>
                                <a:schemeClr val="tx1"/>
                              </a:solidFill>
                              <a:latin typeface="Cambria Math" panose="02040503050406030204" pitchFamily="18" charset="0"/>
                            </a:rPr>
                            <m:t>𝑗</m:t>
                          </m:r>
                        </m:sub>
                        <m:sup/>
                        <m:e>
                          <m:sSubSup>
                            <m:sSubSupPr>
                              <m:ctrlPr>
                                <a:rPr lang="zh-CN" altLang="zh-CN" sz="1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𝑖𝑗</m:t>
                              </m:r>
                            </m:sub>
                            <m:sup>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𝐶</m:t>
                              </m:r>
                              <m:r>
                                <a:rPr lang="en-US" altLang="zh-CN" sz="1400"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𝑜𝑢𝑙</m:t>
                              </m:r>
                            </m:sup>
                          </m:sSubSup>
                        </m:e>
                      </m:nary>
                      <m:r>
                        <a:rPr lang="en-US" altLang="zh-CN" sz="1400"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m:t>
                      </m:r>
                      <m:nary>
                        <m:naryPr>
                          <m:chr m:val="∑"/>
                          <m:supHide m:val="on"/>
                          <m:ctrlPr>
                            <a:rPr kumimoji="1" lang="en-US" altLang="zh-CN" sz="1400" b="0" i="1" smtClean="0">
                              <a:solidFill>
                                <a:schemeClr val="tx1"/>
                              </a:solidFill>
                              <a:latin typeface="Cambria Math" panose="02040503050406030204" pitchFamily="18" charset="0"/>
                            </a:rPr>
                          </m:ctrlPr>
                        </m:naryPr>
                        <m:sub>
                          <m:r>
                            <m:rPr>
                              <m:brk m:alnAt="7"/>
                            </m:rPr>
                            <a:rPr kumimoji="1" lang="en-US" altLang="zh-CN" sz="1400" b="0" i="1" smtClean="0">
                              <a:solidFill>
                                <a:schemeClr val="tx1"/>
                              </a:solidFill>
                              <a:latin typeface="Cambria Math" panose="02040503050406030204" pitchFamily="18" charset="0"/>
                            </a:rPr>
                            <m:t>𝑖</m:t>
                          </m:r>
                          <m:r>
                            <a:rPr kumimoji="1" lang="en-US" altLang="zh-CN" sz="1400" b="0" i="1" smtClean="0">
                              <a:solidFill>
                                <a:schemeClr val="tx1"/>
                              </a:solidFill>
                              <a:latin typeface="Cambria Math" panose="02040503050406030204" pitchFamily="18" charset="0"/>
                            </a:rPr>
                            <m:t>&lt;</m:t>
                          </m:r>
                          <m:r>
                            <a:rPr kumimoji="1" lang="en-US" altLang="zh-CN" sz="1400" b="0" i="1" smtClean="0">
                              <a:solidFill>
                                <a:schemeClr val="tx1"/>
                              </a:solidFill>
                              <a:latin typeface="Cambria Math" panose="02040503050406030204" pitchFamily="18" charset="0"/>
                            </a:rPr>
                            <m:t>𝑗</m:t>
                          </m:r>
                          <m:r>
                            <a:rPr kumimoji="1" lang="en-US" altLang="zh-CN" sz="1400" b="0" i="1" smtClean="0">
                              <a:solidFill>
                                <a:schemeClr val="tx1"/>
                              </a:solidFill>
                              <a:latin typeface="Cambria Math" panose="02040503050406030204" pitchFamily="18" charset="0"/>
                            </a:rPr>
                            <m:t>&lt;</m:t>
                          </m:r>
                          <m:r>
                            <a:rPr kumimoji="1" lang="en-US" altLang="zh-CN" sz="1400" b="0" i="1" smtClean="0">
                              <a:solidFill>
                                <a:schemeClr val="tx1"/>
                              </a:solidFill>
                              <a:latin typeface="Cambria Math" panose="02040503050406030204" pitchFamily="18" charset="0"/>
                            </a:rPr>
                            <m:t>𝑘</m:t>
                          </m:r>
                        </m:sub>
                        <m:sup/>
                        <m:e>
                          <m:sSubSup>
                            <m:sSubSupPr>
                              <m:ctrlPr>
                                <a:rPr lang="zh-CN" altLang="zh-CN" sz="1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sz="1400"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𝑖𝑗</m:t>
                              </m:r>
                              <m:r>
                                <a:rPr lang="en-US" altLang="zh-CN" sz="1400"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𝑘</m:t>
                              </m:r>
                            </m:sub>
                            <m:sup>
                              <m:r>
                                <a:rPr lang="en-US" altLang="zh-CN" sz="1400"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(3)</m:t>
                              </m:r>
                            </m:sup>
                          </m:sSubSup>
                        </m:e>
                      </m:nary>
                    </m:oMath>
                  </m:oMathPara>
                </a14:m>
                <a:endParaRPr kumimoji="1" lang="zh-CN" altLang="en-US" sz="1400" dirty="0">
                  <a:solidFill>
                    <a:schemeClr val="tx1"/>
                  </a:solidFill>
                </a:endParaRPr>
              </a:p>
            </p:txBody>
          </p:sp>
        </mc:Choice>
        <mc:Fallback xmlns="">
          <p:sp>
            <p:nvSpPr>
              <p:cNvPr id="5" name="文本框 4">
                <a:extLst>
                  <a:ext uri="{FF2B5EF4-FFF2-40B4-BE49-F238E27FC236}">
                    <a16:creationId xmlns:a16="http://schemas.microsoft.com/office/drawing/2014/main" id="{FEB8684D-E0A9-3136-1E89-6E055709B9A8}"/>
                  </a:ext>
                </a:extLst>
              </p:cNvPr>
              <p:cNvSpPr txBox="1">
                <a:spLocks noRot="1" noChangeAspect="1" noMove="1" noResize="1" noEditPoints="1" noAdjustHandles="1" noChangeArrowheads="1" noChangeShapeType="1" noTextEdit="1"/>
              </p:cNvSpPr>
              <p:nvPr/>
            </p:nvSpPr>
            <p:spPr>
              <a:xfrm>
                <a:off x="7288122" y="19656"/>
                <a:ext cx="4658455" cy="639534"/>
              </a:xfrm>
              <a:prstGeom prst="rect">
                <a:avLst/>
              </a:prstGeom>
              <a:blipFill>
                <a:blip r:embed="rId6"/>
                <a:stretch>
                  <a:fillRect l="-4087" t="-113725" b="-16078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5823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E028DE7-0EC4-C2C9-83A5-D9225B6CA1CA}"/>
                  </a:ext>
                </a:extLst>
              </p:cNvPr>
              <p:cNvSpPr txBox="1"/>
              <p:nvPr/>
            </p:nvSpPr>
            <p:spPr>
              <a:xfrm>
                <a:off x="282593" y="77813"/>
                <a:ext cx="4961615" cy="523220"/>
              </a:xfrm>
              <a:prstGeom prst="rect">
                <a:avLst/>
              </a:prstGeom>
              <a:noFill/>
            </p:spPr>
            <p:txBody>
              <a:bodyPr wrap="none" rtlCol="0">
                <a:spAutoFit/>
              </a:bodyPr>
              <a:lstStyle/>
              <a:p>
                <a14:m>
                  <m:oMath xmlns:m="http://schemas.openxmlformats.org/officeDocument/2006/math">
                    <m:r>
                      <a:rPr lang="zh-CN" altLang="en-US" sz="2800" b="1" i="1" smtClean="0">
                        <a:latin typeface="Cambria Math" panose="02040503050406030204" pitchFamily="18" charset="0"/>
                        <a:ea typeface="STKaiti" panose="02010600040101010101" pitchFamily="2" charset="-122"/>
                        <a:cs typeface="Times New Roman" panose="02020603050405020304" pitchFamily="18" charset="0"/>
                        <a:sym typeface="Helvetica Neue"/>
                      </a:rPr>
                      <m:t>𝝈</m:t>
                    </m:r>
                  </m:oMath>
                </a14:m>
                <a:r>
                  <a:rPr lang="zh-CN" altLang="en-US" sz="2800" b="1" dirty="0">
                    <a:latin typeface="Times" pitchFamily="2" charset="0"/>
                    <a:ea typeface="STKaiti" panose="02010600040101010101" pitchFamily="2" charset="-122"/>
                    <a:cs typeface="Times New Roman" panose="02020603050405020304" pitchFamily="18" charset="0"/>
                    <a:sym typeface="Helvetica Neue"/>
                  </a:rPr>
                  <a:t>分子态和类</a:t>
                </a:r>
                <a:r>
                  <a:rPr lang="en-US" altLang="zh-CN" sz="2800" b="1" dirty="0">
                    <a:latin typeface="Times" pitchFamily="2" charset="0"/>
                    <a:ea typeface="STKaiti" panose="02010600040101010101" pitchFamily="2" charset="-122"/>
                    <a:cs typeface="Times New Roman" panose="02020603050405020304" pitchFamily="18" charset="0"/>
                    <a:sym typeface="Helvetica Neue"/>
                  </a:rPr>
                  <a:t>Hoyle</a:t>
                </a:r>
                <a:r>
                  <a:rPr lang="zh-CN" altLang="en-US" sz="2800" b="1" dirty="0">
                    <a:latin typeface="Times" pitchFamily="2" charset="0"/>
                    <a:ea typeface="STKaiti" panose="02010600040101010101" pitchFamily="2" charset="-122"/>
                    <a:cs typeface="Times New Roman" panose="02020603050405020304" pitchFamily="18" charset="0"/>
                    <a:sym typeface="Helvetica Neue"/>
                  </a:rPr>
                  <a:t>态衰变计算</a:t>
                </a:r>
                <a:endParaRPr lang="en" altLang="zh-CN" sz="2800" b="1" dirty="0">
                  <a:latin typeface="Times" pitchFamily="2" charset="0"/>
                  <a:ea typeface="STKaiti" panose="02010600040101010101" pitchFamily="2" charset="-122"/>
                  <a:cs typeface="Times New Roman" panose="02020603050405020304" pitchFamily="18" charset="0"/>
                  <a:sym typeface="Helvetica Neue"/>
                </a:endParaRPr>
              </a:p>
            </p:txBody>
          </p:sp>
        </mc:Choice>
        <mc:Fallback xmlns="">
          <p:sp>
            <p:nvSpPr>
              <p:cNvPr id="6" name="文本框 5">
                <a:extLst>
                  <a:ext uri="{FF2B5EF4-FFF2-40B4-BE49-F238E27FC236}">
                    <a16:creationId xmlns:a16="http://schemas.microsoft.com/office/drawing/2014/main" id="{5E028DE7-0EC4-C2C9-83A5-D9225B6CA1CA}"/>
                  </a:ext>
                </a:extLst>
              </p:cNvPr>
              <p:cNvSpPr txBox="1">
                <a:spLocks noRot="1" noChangeAspect="1" noMove="1" noResize="1" noEditPoints="1" noAdjustHandles="1" noChangeArrowheads="1" noChangeShapeType="1" noTextEdit="1"/>
              </p:cNvSpPr>
              <p:nvPr/>
            </p:nvSpPr>
            <p:spPr>
              <a:xfrm>
                <a:off x="282593" y="77813"/>
                <a:ext cx="4961615" cy="523220"/>
              </a:xfrm>
              <a:prstGeom prst="rect">
                <a:avLst/>
              </a:prstGeom>
              <a:blipFill>
                <a:blip r:embed="rId2"/>
                <a:stretch>
                  <a:fillRect t="-19048" r="-1790" b="-30952"/>
                </a:stretch>
              </a:blipFill>
            </p:spPr>
            <p:txBody>
              <a:bodyPr/>
              <a:lstStyle/>
              <a:p>
                <a:r>
                  <a:rPr lang="zh-CN" altLang="en-US">
                    <a:noFill/>
                  </a:rPr>
                  <a:t> </a:t>
                </a:r>
              </a:p>
            </p:txBody>
          </p:sp>
        </mc:Fallback>
      </mc:AlternateContent>
      <p:cxnSp>
        <p:nvCxnSpPr>
          <p:cNvPr id="7" name="直线连接符 6">
            <a:extLst>
              <a:ext uri="{FF2B5EF4-FFF2-40B4-BE49-F238E27FC236}">
                <a16:creationId xmlns:a16="http://schemas.microsoft.com/office/drawing/2014/main" id="{854A6375-9506-4DCB-C7B9-9E8866DD3651}"/>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AEBB99D0-0E83-8764-5667-AF3E9464EDB1}"/>
              </a:ext>
            </a:extLst>
          </p:cNvPr>
          <p:cNvPicPr>
            <a:picLocks noChangeAspect="1"/>
          </p:cNvPicPr>
          <p:nvPr/>
        </p:nvPicPr>
        <p:blipFill>
          <a:blip r:embed="rId3"/>
          <a:stretch>
            <a:fillRect/>
          </a:stretch>
        </p:blipFill>
        <p:spPr>
          <a:xfrm>
            <a:off x="270147" y="937000"/>
            <a:ext cx="4938750" cy="2880000"/>
          </a:xfrm>
          <a:prstGeom prst="rect">
            <a:avLst/>
          </a:prstGeom>
        </p:spPr>
      </p:pic>
      <p:pic>
        <p:nvPicPr>
          <p:cNvPr id="9" name="图片 8">
            <a:extLst>
              <a:ext uri="{FF2B5EF4-FFF2-40B4-BE49-F238E27FC236}">
                <a16:creationId xmlns:a16="http://schemas.microsoft.com/office/drawing/2014/main" id="{E205DA22-914B-CEFE-184B-4A8D0597AD97}"/>
              </a:ext>
            </a:extLst>
          </p:cNvPr>
          <p:cNvPicPr>
            <a:picLocks noChangeAspect="1"/>
          </p:cNvPicPr>
          <p:nvPr/>
        </p:nvPicPr>
        <p:blipFill>
          <a:blip r:embed="rId4"/>
          <a:stretch>
            <a:fillRect/>
          </a:stretch>
        </p:blipFill>
        <p:spPr>
          <a:xfrm>
            <a:off x="282593" y="3900187"/>
            <a:ext cx="4938750" cy="2880000"/>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DD13517-AF42-91F4-D06F-824243ABB906}"/>
                  </a:ext>
                </a:extLst>
              </p:cNvPr>
              <p:cNvSpPr txBox="1"/>
              <p:nvPr/>
            </p:nvSpPr>
            <p:spPr>
              <a:xfrm>
                <a:off x="962290" y="1086242"/>
                <a:ext cx="824265" cy="400110"/>
              </a:xfrm>
              <a:prstGeom prst="rect">
                <a:avLst/>
              </a:prstGeom>
              <a:noFill/>
            </p:spPr>
            <p:txBody>
              <a:bodyPr wrap="none" rtlCol="0">
                <a:spAutoFit/>
              </a:bodyPr>
              <a:lstStyle/>
              <a:p>
                <a14:m>
                  <m:oMath xmlns:m="http://schemas.openxmlformats.org/officeDocument/2006/math">
                    <m:r>
                      <a:rPr lang="zh-CN" altLang="en-US" sz="2000" b="0" i="1" smtClean="0">
                        <a:latin typeface="Cambria Math" panose="02040503050406030204" pitchFamily="18" charset="0"/>
                        <a:ea typeface="STKaiti" panose="02010600040101010101" pitchFamily="2" charset="-122"/>
                        <a:cs typeface="Times New Roman" panose="02020603050405020304" pitchFamily="18" charset="0"/>
                        <a:sym typeface="Helvetica Neue"/>
                      </a:rPr>
                      <m:t>𝜎</m:t>
                    </m:r>
                  </m:oMath>
                </a14:m>
                <a:r>
                  <a:rPr kumimoji="1" lang="zh-CN" altLang="en-US" sz="2000" dirty="0">
                    <a:latin typeface="Times" pitchFamily="2" charset="0"/>
                  </a:rPr>
                  <a:t> </a:t>
                </a:r>
                <a:r>
                  <a:rPr kumimoji="1" lang="en-US" altLang="zh-CN" sz="2000" dirty="0">
                    <a:latin typeface="Times" pitchFamily="2" charset="0"/>
                  </a:rPr>
                  <a:t>MO</a:t>
                </a:r>
                <a:endParaRPr kumimoji="1" lang="zh-CN" altLang="en-US" sz="2000" dirty="0">
                  <a:latin typeface="Times" pitchFamily="2" charset="0"/>
                </a:endParaRPr>
              </a:p>
            </p:txBody>
          </p:sp>
        </mc:Choice>
        <mc:Fallback xmlns="">
          <p:sp>
            <p:nvSpPr>
              <p:cNvPr id="12" name="文本框 11">
                <a:extLst>
                  <a:ext uri="{FF2B5EF4-FFF2-40B4-BE49-F238E27FC236}">
                    <a16:creationId xmlns:a16="http://schemas.microsoft.com/office/drawing/2014/main" id="{ADD13517-AF42-91F4-D06F-824243ABB906}"/>
                  </a:ext>
                </a:extLst>
              </p:cNvPr>
              <p:cNvSpPr txBox="1">
                <a:spLocks noRot="1" noChangeAspect="1" noMove="1" noResize="1" noEditPoints="1" noAdjustHandles="1" noChangeArrowheads="1" noChangeShapeType="1" noTextEdit="1"/>
              </p:cNvSpPr>
              <p:nvPr/>
            </p:nvSpPr>
            <p:spPr>
              <a:xfrm>
                <a:off x="962290" y="1086242"/>
                <a:ext cx="824265" cy="400110"/>
              </a:xfrm>
              <a:prstGeom prst="rect">
                <a:avLst/>
              </a:prstGeom>
              <a:blipFill>
                <a:blip r:embed="rId5"/>
                <a:stretch>
                  <a:fillRect t="-6061" r="-6061" b="-24242"/>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A3D47881-C038-DB03-8841-8EF5D1550C60}"/>
              </a:ext>
            </a:extLst>
          </p:cNvPr>
          <p:cNvSpPr txBox="1"/>
          <p:nvPr/>
        </p:nvSpPr>
        <p:spPr>
          <a:xfrm>
            <a:off x="962290" y="4061378"/>
            <a:ext cx="1279517" cy="400110"/>
          </a:xfrm>
          <a:prstGeom prst="rect">
            <a:avLst/>
          </a:prstGeom>
          <a:noFill/>
        </p:spPr>
        <p:txBody>
          <a:bodyPr wrap="none" rtlCol="0">
            <a:spAutoFit/>
          </a:bodyPr>
          <a:lstStyle/>
          <a:p>
            <a:r>
              <a:rPr kumimoji="1" lang="en-US" altLang="zh-CN" sz="2000" dirty="0">
                <a:latin typeface="Times" pitchFamily="2" charset="0"/>
              </a:rPr>
              <a:t>Hoyle-like</a:t>
            </a:r>
            <a:endParaRPr kumimoji="1" lang="zh-CN" altLang="en-US" sz="2000" dirty="0">
              <a:latin typeface="Times" pitchFamily="2" charset="0"/>
            </a:endParaRPr>
          </a:p>
        </p:txBody>
      </p:sp>
      <p:sp>
        <p:nvSpPr>
          <p:cNvPr id="17" name="文本框 11">
            <a:extLst>
              <a:ext uri="{FF2B5EF4-FFF2-40B4-BE49-F238E27FC236}">
                <a16:creationId xmlns:a16="http://schemas.microsoft.com/office/drawing/2014/main" id="{140F1CC1-5B7F-28C9-5EFE-3DC4A75734CE}"/>
              </a:ext>
            </a:extLst>
          </p:cNvPr>
          <p:cNvSpPr txBox="1"/>
          <p:nvPr/>
        </p:nvSpPr>
        <p:spPr>
          <a:xfrm>
            <a:off x="5600370" y="855410"/>
            <a:ext cx="5876012"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solidFill>
                  <a:srgbClr val="002060"/>
                </a:solidFill>
                <a:latin typeface="华文楷体" panose="02010600040101010101" pitchFamily="2" charset="-122"/>
                <a:ea typeface="华文楷体" panose="02010600040101010101" pitchFamily="2" charset="-122"/>
                <a:cs typeface="Times New Roman" panose="02020603050405020304" pitchFamily="18" charset="0"/>
              </a:rPr>
              <a:t>基于</a:t>
            </a:r>
            <a:r>
              <a:rPr lang="en-US" altLang="zh-CN" sz="2400" b="1" dirty="0">
                <a:solidFill>
                  <a:srgbClr val="002060"/>
                </a:solidFill>
                <a:latin typeface="华文楷体" panose="02010600040101010101" pitchFamily="2" charset="-122"/>
                <a:ea typeface="华文楷体" panose="02010600040101010101" pitchFamily="2" charset="-122"/>
                <a:cs typeface="Times New Roman" panose="02020603050405020304" pitchFamily="18" charset="0"/>
              </a:rPr>
              <a:t>R-</a:t>
            </a:r>
            <a:r>
              <a:rPr lang="zh-CN" altLang="en-US" sz="2400" b="1" dirty="0">
                <a:solidFill>
                  <a:srgbClr val="002060"/>
                </a:solidFill>
                <a:latin typeface="华文楷体" panose="02010600040101010101" pitchFamily="2" charset="-122"/>
                <a:ea typeface="华文楷体" panose="02010600040101010101" pitchFamily="2" charset="-122"/>
                <a:cs typeface="Times New Roman" panose="02020603050405020304" pitchFamily="18" charset="0"/>
              </a:rPr>
              <a:t>矩阵理论方法的衰变研究</a:t>
            </a:r>
            <a:endParaRPr lang="zh-CN" altLang="en-US" sz="2400" dirty="0"/>
          </a:p>
        </p:txBody>
      </p:sp>
      <p:pic>
        <p:nvPicPr>
          <p:cNvPr id="24" name="图片 23">
            <a:extLst>
              <a:ext uri="{FF2B5EF4-FFF2-40B4-BE49-F238E27FC236}">
                <a16:creationId xmlns:a16="http://schemas.microsoft.com/office/drawing/2014/main" id="{8C1F4931-35FF-D9C4-79D6-9CD504FF145B}"/>
              </a:ext>
            </a:extLst>
          </p:cNvPr>
          <p:cNvPicPr>
            <a:picLocks noChangeAspect="1"/>
          </p:cNvPicPr>
          <p:nvPr/>
        </p:nvPicPr>
        <p:blipFill>
          <a:blip r:embed="rId6"/>
          <a:stretch>
            <a:fillRect/>
          </a:stretch>
        </p:blipFill>
        <p:spPr>
          <a:xfrm>
            <a:off x="5544546" y="3148570"/>
            <a:ext cx="6554689" cy="3277346"/>
          </a:xfrm>
          <a:prstGeom prst="rect">
            <a:avLst/>
          </a:prstGeom>
        </p:spPr>
      </p:pic>
      <p:pic>
        <p:nvPicPr>
          <p:cNvPr id="28" name="图片 27">
            <a:extLst>
              <a:ext uri="{FF2B5EF4-FFF2-40B4-BE49-F238E27FC236}">
                <a16:creationId xmlns:a16="http://schemas.microsoft.com/office/drawing/2014/main" id="{5AA0F427-A0D2-430A-EF1A-94932FCB76E3}"/>
              </a:ext>
            </a:extLst>
          </p:cNvPr>
          <p:cNvPicPr>
            <a:picLocks noChangeAspect="1"/>
          </p:cNvPicPr>
          <p:nvPr/>
        </p:nvPicPr>
        <p:blipFill>
          <a:blip r:embed="rId7"/>
          <a:stretch>
            <a:fillRect/>
          </a:stretch>
        </p:blipFill>
        <p:spPr>
          <a:xfrm>
            <a:off x="6193577" y="2283701"/>
            <a:ext cx="4689597" cy="911363"/>
          </a:xfrm>
          <a:prstGeom prst="rect">
            <a:avLst/>
          </a:prstGeom>
        </p:spPr>
      </p:pic>
      <p:sp>
        <p:nvSpPr>
          <p:cNvPr id="29" name="文本框 28">
            <a:extLst>
              <a:ext uri="{FF2B5EF4-FFF2-40B4-BE49-F238E27FC236}">
                <a16:creationId xmlns:a16="http://schemas.microsoft.com/office/drawing/2014/main" id="{5C1DE901-466C-3E1A-7A27-DE000D2373C8}"/>
              </a:ext>
            </a:extLst>
          </p:cNvPr>
          <p:cNvSpPr txBox="1"/>
          <p:nvPr/>
        </p:nvSpPr>
        <p:spPr>
          <a:xfrm>
            <a:off x="5333742" y="1408664"/>
            <a:ext cx="6765493" cy="923330"/>
          </a:xfrm>
          <a:prstGeom prst="rect">
            <a:avLst/>
          </a:prstGeom>
          <a:noFill/>
        </p:spPr>
        <p:txBody>
          <a:bodyPr wrap="square" rtlCol="0">
            <a:spAutoFit/>
          </a:bodyPr>
          <a:lstStyle/>
          <a:p>
            <a:r>
              <a:rPr kumimoji="1" lang="zh-CN" altLang="en-US" dirty="0">
                <a:latin typeface="Times" pitchFamily="2" charset="0"/>
                <a:ea typeface="KaiTi" panose="02010609060101010101" pitchFamily="49" charset="-122"/>
              </a:rPr>
              <a:t>约化宽度是两个原子核之间通道半径 </a:t>
            </a:r>
            <a:r>
              <a:rPr kumimoji="1" lang="en" altLang="zh-CN" dirty="0">
                <a:latin typeface="Times" pitchFamily="2" charset="0"/>
                <a:ea typeface="KaiTi" panose="02010609060101010101" pitchFamily="49" charset="-122"/>
              </a:rPr>
              <a:t>a </a:t>
            </a:r>
            <a:r>
              <a:rPr kumimoji="1" lang="zh-CN" altLang="en-US" dirty="0">
                <a:latin typeface="Times" pitchFamily="2" charset="0"/>
                <a:ea typeface="KaiTi" panose="02010609060101010101" pitchFamily="49" charset="-122"/>
              </a:rPr>
              <a:t>的函数。从理论上讲，通道半径是发生衰变的粒子和剩 余部分之间的核力可以忽略不计的位置。因此，应选择该位置作为 </a:t>
            </a:r>
            <a:r>
              <a:rPr kumimoji="1" lang="en" altLang="zh-CN" dirty="0">
                <a:latin typeface="Times" pitchFamily="2" charset="0"/>
                <a:ea typeface="KaiTi" panose="02010609060101010101" pitchFamily="49" charset="-122"/>
              </a:rPr>
              <a:t>RWA </a:t>
            </a:r>
            <a:r>
              <a:rPr kumimoji="1" lang="zh-CN" altLang="en-US" dirty="0">
                <a:latin typeface="Times" pitchFamily="2" charset="0"/>
                <a:ea typeface="KaiTi" panose="02010609060101010101" pitchFamily="49" charset="-122"/>
              </a:rPr>
              <a:t>与库仑函数平滑连接的点。</a:t>
            </a:r>
          </a:p>
        </p:txBody>
      </p:sp>
      <p:sp>
        <p:nvSpPr>
          <p:cNvPr id="30" name="文本框 29">
            <a:extLst>
              <a:ext uri="{FF2B5EF4-FFF2-40B4-BE49-F238E27FC236}">
                <a16:creationId xmlns:a16="http://schemas.microsoft.com/office/drawing/2014/main" id="{511A8FDE-2FB3-EEA2-2C2C-A9EDDC28D5E3}"/>
              </a:ext>
            </a:extLst>
          </p:cNvPr>
          <p:cNvSpPr txBox="1"/>
          <p:nvPr/>
        </p:nvSpPr>
        <p:spPr>
          <a:xfrm>
            <a:off x="5561969" y="6472410"/>
            <a:ext cx="6821098" cy="307777"/>
          </a:xfrm>
          <a:prstGeom prst="rect">
            <a:avLst/>
          </a:prstGeom>
          <a:noFill/>
        </p:spPr>
        <p:txBody>
          <a:bodyPr wrap="none" rtlCol="0">
            <a:spAutoFit/>
          </a:bodyPr>
          <a:lstStyle/>
          <a:p>
            <a:r>
              <a:rPr kumimoji="1" lang="zh-CN" altLang="en-US" sz="1400" dirty="0">
                <a:latin typeface="Times" pitchFamily="2" charset="0"/>
              </a:rPr>
              <a:t>质子发射研究：</a:t>
            </a:r>
            <a:r>
              <a:rPr kumimoji="1" lang="en" altLang="zh-CN" sz="1400" i="1" dirty="0">
                <a:latin typeface="Times" pitchFamily="2" charset="0"/>
              </a:rPr>
              <a:t>Zhao Q, Kimura M, Zhou B, et al, Physics Letters B, 2024, 850: 138511.</a:t>
            </a:r>
            <a:endParaRPr kumimoji="1" lang="zh-CN" altLang="en-US" sz="1400" i="1" dirty="0">
              <a:latin typeface="Times" pitchFamily="2"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A5A71EB2-B456-EFEA-292F-EEB3644A2B0D}"/>
                  </a:ext>
                </a:extLst>
              </p:cNvPr>
              <p:cNvSpPr txBox="1"/>
              <p:nvPr/>
            </p:nvSpPr>
            <p:spPr>
              <a:xfrm>
                <a:off x="6407582" y="54357"/>
                <a:ext cx="6411427" cy="5924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zh-CN" sz="1100" i="1" smtClean="0">
                          <a:latin typeface="Cambria Math" panose="02040503050406030204" pitchFamily="18" charset="0"/>
                        </a:rPr>
                        <m:t>a</m:t>
                      </m:r>
                      <m:sSubSup>
                        <m:sSubSupPr>
                          <m:ctrlPr>
                            <a:rPr kumimoji="1" lang="en-US" altLang="zh-CN" sz="1100" i="1" smtClean="0">
                              <a:latin typeface="Cambria Math" panose="02040503050406030204" pitchFamily="18" charset="0"/>
                            </a:rPr>
                          </m:ctrlPr>
                        </m:sSubSupPr>
                        <m:e>
                          <m:r>
                            <a:rPr kumimoji="1" lang="en-US" altLang="zh-CN" sz="1100" b="0" i="1" smtClean="0">
                              <a:latin typeface="Cambria Math" panose="02040503050406030204" pitchFamily="18" charset="0"/>
                            </a:rPr>
                            <m:t>𝑦</m:t>
                          </m:r>
                        </m:e>
                        <m:sub>
                          <m:sSub>
                            <m:sSubPr>
                              <m:ctrlPr>
                                <a:rPr kumimoji="1" lang="en-US" altLang="zh-CN" sz="1100" i="1" smtClean="0">
                                  <a:latin typeface="Cambria Math" panose="02040503050406030204" pitchFamily="18" charset="0"/>
                                </a:rPr>
                              </m:ctrlPr>
                            </m:sSubPr>
                            <m:e>
                              <m:r>
                                <a:rPr kumimoji="1" lang="en-US" altLang="zh-CN" sz="1100" b="0" i="1" smtClean="0">
                                  <a:latin typeface="Cambria Math" panose="02040503050406030204" pitchFamily="18" charset="0"/>
                                </a:rPr>
                                <m:t>𝑗</m:t>
                              </m:r>
                            </m:e>
                            <m:sub>
                              <m:r>
                                <a:rPr kumimoji="1" lang="en-US" altLang="zh-CN" sz="1100" b="0" i="1" smtClean="0">
                                  <a:latin typeface="Cambria Math" panose="02040503050406030204" pitchFamily="18" charset="0"/>
                                </a:rPr>
                                <m:t>1</m:t>
                              </m:r>
                            </m:sub>
                          </m:sSub>
                          <m:sSub>
                            <m:sSubPr>
                              <m:ctrlPr>
                                <a:rPr kumimoji="1" lang="en-US" altLang="zh-CN" sz="1100" i="1">
                                  <a:latin typeface="Cambria Math" panose="02040503050406030204" pitchFamily="18" charset="0"/>
                                </a:rPr>
                              </m:ctrlPr>
                            </m:sSubPr>
                            <m:e>
                              <m:r>
                                <a:rPr kumimoji="1" lang="en-US" altLang="zh-CN" sz="1100" i="1" smtClean="0">
                                  <a:latin typeface="Cambria Math" panose="02040503050406030204" pitchFamily="18" charset="0"/>
                                  <a:ea typeface="Cambria Math" panose="02040503050406030204" pitchFamily="18" charset="0"/>
                                </a:rPr>
                                <m:t>𝜋</m:t>
                              </m:r>
                            </m:e>
                            <m:sub>
                              <m:r>
                                <a:rPr kumimoji="1" lang="en-US" altLang="zh-CN" sz="1100" i="1">
                                  <a:latin typeface="Cambria Math" panose="02040503050406030204" pitchFamily="18" charset="0"/>
                                </a:rPr>
                                <m:t>1</m:t>
                              </m:r>
                            </m:sub>
                          </m:sSub>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rPr>
                                <m:t>𝑗</m:t>
                              </m:r>
                            </m:e>
                            <m:sub>
                              <m:r>
                                <a:rPr kumimoji="1" lang="en-US" altLang="zh-CN" sz="1100" b="0" i="1" smtClean="0">
                                  <a:latin typeface="Cambria Math" panose="02040503050406030204" pitchFamily="18" charset="0"/>
                                </a:rPr>
                                <m:t>2</m:t>
                              </m:r>
                            </m:sub>
                          </m:sSub>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ea typeface="Cambria Math" panose="02040503050406030204" pitchFamily="18" charset="0"/>
                                </a:rPr>
                                <m:t>𝜋</m:t>
                              </m:r>
                            </m:e>
                            <m:sub>
                              <m:r>
                                <a:rPr kumimoji="1" lang="en-US" altLang="zh-CN" sz="1100" b="0" i="1" smtClean="0">
                                  <a:latin typeface="Cambria Math" panose="02040503050406030204" pitchFamily="18" charset="0"/>
                                  <a:ea typeface="Cambria Math" panose="02040503050406030204" pitchFamily="18" charset="0"/>
                                </a:rPr>
                                <m:t>2</m:t>
                              </m:r>
                            </m:sub>
                          </m:sSub>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rPr>
                                <m:t>𝑗</m:t>
                              </m:r>
                            </m:e>
                            <m:sub>
                              <m:r>
                                <a:rPr kumimoji="1" lang="en-US" altLang="zh-CN" sz="1100" b="0" i="1" smtClean="0">
                                  <a:latin typeface="Cambria Math" panose="02040503050406030204" pitchFamily="18" charset="0"/>
                                </a:rPr>
                                <m:t>1</m:t>
                              </m:r>
                              <m:r>
                                <a:rPr kumimoji="1" lang="en-US" altLang="zh-CN" sz="1100" i="1">
                                  <a:latin typeface="Cambria Math" panose="02040503050406030204" pitchFamily="18" charset="0"/>
                                </a:rPr>
                                <m:t>2</m:t>
                              </m:r>
                            </m:sub>
                          </m:sSub>
                          <m:r>
                            <a:rPr kumimoji="1" lang="en-US" altLang="zh-CN" sz="1100" b="0" i="1" smtClean="0">
                              <a:latin typeface="Cambria Math" panose="02040503050406030204" pitchFamily="18" charset="0"/>
                            </a:rPr>
                            <m:t>𝑙</m:t>
                          </m:r>
                        </m:sub>
                        <m:sup>
                          <m:r>
                            <a:rPr kumimoji="1" lang="en-US" altLang="zh-CN" sz="1100" b="0" i="1" smtClean="0">
                              <a:latin typeface="Cambria Math" panose="02040503050406030204" pitchFamily="18" charset="0"/>
                            </a:rPr>
                            <m:t>𝐽</m:t>
                          </m:r>
                          <m:r>
                            <a:rPr kumimoji="1" lang="en-US" altLang="zh-CN" sz="1100" b="0" i="1" smtClean="0">
                              <a:latin typeface="Cambria Math" panose="02040503050406030204" pitchFamily="18" charset="0"/>
                              <a:ea typeface="Cambria Math" panose="02040503050406030204" pitchFamily="18" charset="0"/>
                            </a:rPr>
                            <m:t>𝜋</m:t>
                          </m:r>
                        </m:sup>
                      </m:sSubSup>
                      <m:d>
                        <m:dPr>
                          <m:ctrlPr>
                            <a:rPr kumimoji="1" lang="en-US" altLang="zh-CN" sz="1100" b="0" i="1" smtClean="0">
                              <a:latin typeface="Cambria Math" panose="02040503050406030204" pitchFamily="18" charset="0"/>
                            </a:rPr>
                          </m:ctrlPr>
                        </m:dPr>
                        <m:e>
                          <m:r>
                            <a:rPr kumimoji="1" lang="en-US" altLang="zh-CN" sz="1100" b="0" i="1" smtClean="0">
                              <a:latin typeface="Cambria Math" panose="02040503050406030204" pitchFamily="18" charset="0"/>
                            </a:rPr>
                            <m:t>𝑎</m:t>
                          </m:r>
                        </m:e>
                      </m:d>
                      <m:r>
                        <a:rPr kumimoji="1" lang="en-US" altLang="zh-CN" sz="1100" b="0" i="1" smtClean="0">
                          <a:latin typeface="Cambria Math" panose="02040503050406030204" pitchFamily="18" charset="0"/>
                        </a:rPr>
                        <m:t>=</m:t>
                      </m:r>
                      <m:r>
                        <a:rPr kumimoji="1" lang="en-US" altLang="zh-CN" sz="1100" b="0" i="1" smtClean="0">
                          <a:latin typeface="Cambria Math" panose="02040503050406030204" pitchFamily="18" charset="0"/>
                        </a:rPr>
                        <m:t>𝑎</m:t>
                      </m:r>
                      <m:rad>
                        <m:radPr>
                          <m:degHide m:val="on"/>
                          <m:ctrlPr>
                            <a:rPr kumimoji="1" lang="en-US" altLang="zh-CN" sz="1100" b="0" i="1" smtClean="0">
                              <a:latin typeface="Cambria Math" panose="02040503050406030204" pitchFamily="18" charset="0"/>
                            </a:rPr>
                          </m:ctrlPr>
                        </m:radPr>
                        <m:deg/>
                        <m:e>
                          <m:f>
                            <m:fPr>
                              <m:ctrlPr>
                                <a:rPr kumimoji="1" lang="en-US" altLang="zh-CN" sz="1100" b="0" i="1" smtClean="0">
                                  <a:latin typeface="Cambria Math" panose="02040503050406030204" pitchFamily="18" charset="0"/>
                                </a:rPr>
                              </m:ctrlPr>
                            </m:fPr>
                            <m:num>
                              <m:r>
                                <a:rPr kumimoji="1" lang="en-US" altLang="zh-CN" sz="1100" b="0" i="1" smtClean="0">
                                  <a:latin typeface="Cambria Math" panose="02040503050406030204" pitchFamily="18" charset="0"/>
                                </a:rPr>
                                <m:t>𝐴</m:t>
                              </m:r>
                              <m:r>
                                <a:rPr kumimoji="1" lang="en-US" altLang="zh-CN" sz="1100" b="0" i="1" smtClean="0">
                                  <a:latin typeface="Cambria Math" panose="02040503050406030204" pitchFamily="18" charset="0"/>
                                </a:rPr>
                                <m:t>!</m:t>
                              </m:r>
                            </m:num>
                            <m:den>
                              <m:d>
                                <m:dPr>
                                  <m:ctrlPr>
                                    <a:rPr kumimoji="1" lang="en-US" altLang="zh-CN" sz="1100" b="0" i="1" smtClean="0">
                                      <a:latin typeface="Cambria Math" panose="02040503050406030204" pitchFamily="18" charset="0"/>
                                    </a:rPr>
                                  </m:ctrlPr>
                                </m:dPr>
                                <m:e>
                                  <m:r>
                                    <a:rPr kumimoji="1" lang="en-US" altLang="zh-CN" sz="1100" b="0" i="1" smtClean="0">
                                      <a:latin typeface="Cambria Math" panose="02040503050406030204" pitchFamily="18" charset="0"/>
                                    </a:rPr>
                                    <m:t>1+</m:t>
                                  </m:r>
                                  <m:sSub>
                                    <m:sSubPr>
                                      <m:ctrlPr>
                                        <a:rPr kumimoji="1" lang="en-US" altLang="zh-CN" sz="1100" b="0" i="1" smtClean="0">
                                          <a:latin typeface="Cambria Math" panose="02040503050406030204" pitchFamily="18" charset="0"/>
                                        </a:rPr>
                                      </m:ctrlPr>
                                    </m:sSubPr>
                                    <m:e>
                                      <m:r>
                                        <a:rPr kumimoji="1" lang="en-US" altLang="zh-CN" sz="1100" b="0" i="1" smtClean="0">
                                          <a:latin typeface="Cambria Math" panose="02040503050406030204" pitchFamily="18" charset="0"/>
                                          <a:ea typeface="Cambria Math" panose="02040503050406030204" pitchFamily="18" charset="0"/>
                                        </a:rPr>
                                        <m:t>𝛿</m:t>
                                      </m:r>
                                    </m:e>
                                    <m:sub>
                                      <m:sSub>
                                        <m:sSubPr>
                                          <m:ctrlPr>
                                            <a:rPr kumimoji="1" lang="en-US" altLang="zh-CN" sz="1100" b="0" i="1" smtClean="0">
                                              <a:latin typeface="Cambria Math" panose="02040503050406030204" pitchFamily="18" charset="0"/>
                                            </a:rPr>
                                          </m:ctrlPr>
                                        </m:sSubPr>
                                        <m:e>
                                          <m:r>
                                            <a:rPr kumimoji="1" lang="en-US" altLang="zh-CN" sz="1100" b="0" i="1" smtClean="0">
                                              <a:latin typeface="Cambria Math" panose="02040503050406030204" pitchFamily="18" charset="0"/>
                                            </a:rPr>
                                            <m:t>𝐶</m:t>
                                          </m:r>
                                        </m:e>
                                        <m:sub>
                                          <m:r>
                                            <a:rPr kumimoji="1" lang="en-US" altLang="zh-CN" sz="1100" b="0" i="1" smtClean="0">
                                              <a:latin typeface="Cambria Math" panose="02040503050406030204" pitchFamily="18" charset="0"/>
                                            </a:rPr>
                                            <m:t>1</m:t>
                                          </m:r>
                                        </m:sub>
                                      </m:sSub>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rPr>
                                            <m:t>𝐶</m:t>
                                          </m:r>
                                        </m:e>
                                        <m:sub>
                                          <m:r>
                                            <a:rPr kumimoji="1" lang="en-US" altLang="zh-CN" sz="1100" b="0" i="1" smtClean="0">
                                              <a:latin typeface="Cambria Math" panose="02040503050406030204" pitchFamily="18" charset="0"/>
                                            </a:rPr>
                                            <m:t>2</m:t>
                                          </m:r>
                                        </m:sub>
                                      </m:sSub>
                                    </m:sub>
                                  </m:sSub>
                                </m:e>
                              </m:d>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rPr>
                                    <m:t>𝐶</m:t>
                                  </m:r>
                                </m:e>
                                <m:sub>
                                  <m:r>
                                    <a:rPr kumimoji="1" lang="en-US" altLang="zh-CN" sz="1100" i="1">
                                      <a:latin typeface="Cambria Math" panose="02040503050406030204" pitchFamily="18" charset="0"/>
                                    </a:rPr>
                                    <m:t>1</m:t>
                                  </m:r>
                                </m:sub>
                              </m:sSub>
                              <m:r>
                                <a:rPr kumimoji="1" lang="en-US" altLang="zh-CN" sz="1100" b="0" i="1" smtClean="0">
                                  <a:latin typeface="Cambria Math" panose="02040503050406030204" pitchFamily="18" charset="0"/>
                                </a:rPr>
                                <m:t>!</m:t>
                              </m:r>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rPr>
                                    <m:t>𝐶</m:t>
                                  </m:r>
                                </m:e>
                                <m:sub>
                                  <m:r>
                                    <a:rPr kumimoji="1" lang="en-US" altLang="zh-CN" sz="1100" i="1">
                                      <a:latin typeface="Cambria Math" panose="02040503050406030204" pitchFamily="18" charset="0"/>
                                    </a:rPr>
                                    <m:t>1</m:t>
                                  </m:r>
                                </m:sub>
                              </m:sSub>
                              <m:r>
                                <a:rPr kumimoji="1" lang="en-US" altLang="zh-CN" sz="1100" b="0" i="1" smtClean="0">
                                  <a:latin typeface="Cambria Math" panose="02040503050406030204" pitchFamily="18" charset="0"/>
                                </a:rPr>
                                <m:t>!</m:t>
                              </m:r>
                            </m:den>
                          </m:f>
                        </m:e>
                      </m:rad>
                      <m:r>
                        <a:rPr kumimoji="1" lang="en-US" altLang="zh-CN" sz="1100" i="1" smtClean="0">
                          <a:latin typeface="Cambria Math" panose="02040503050406030204" pitchFamily="18" charset="0"/>
                          <a:ea typeface="Cambria Math" panose="02040503050406030204" pitchFamily="18" charset="0"/>
                        </a:rPr>
                        <m:t>×</m:t>
                      </m:r>
                      <m:d>
                        <m:dPr>
                          <m:begChr m:val="⟨"/>
                          <m:endChr m:val="⟩"/>
                          <m:ctrlPr>
                            <a:rPr kumimoji="1" lang="en-US" altLang="zh-CN" sz="1100" i="1" smtClean="0">
                              <a:latin typeface="Cambria Math" panose="02040503050406030204" pitchFamily="18" charset="0"/>
                              <a:ea typeface="Cambria Math" panose="02040503050406030204" pitchFamily="18" charset="0"/>
                            </a:rPr>
                          </m:ctrlPr>
                        </m:dPr>
                        <m:e>
                          <m:f>
                            <m:fPr>
                              <m:ctrlPr>
                                <a:rPr kumimoji="1" lang="en-US" altLang="zh-CN" sz="1100" i="1" smtClean="0">
                                  <a:latin typeface="Cambria Math" panose="02040503050406030204" pitchFamily="18" charset="0"/>
                                  <a:ea typeface="Cambria Math" panose="02040503050406030204" pitchFamily="18" charset="0"/>
                                </a:rPr>
                              </m:ctrlPr>
                            </m:fPr>
                            <m:num>
                              <m:r>
                                <a:rPr kumimoji="1" lang="en-US" altLang="zh-CN" sz="1100" i="1">
                                  <a:latin typeface="Cambria Math" panose="02040503050406030204" pitchFamily="18" charset="0"/>
                                  <a:ea typeface="Cambria Math" panose="02040503050406030204" pitchFamily="18" charset="0"/>
                                </a:rPr>
                                <m:t>𝛿</m:t>
                              </m:r>
                              <m:r>
                                <a:rPr kumimoji="1" lang="en-US" altLang="zh-CN" sz="1100" b="0" i="1" smtClean="0">
                                  <a:latin typeface="Cambria Math" panose="02040503050406030204" pitchFamily="18" charset="0"/>
                                  <a:ea typeface="Cambria Math" panose="02040503050406030204" pitchFamily="18" charset="0"/>
                                </a:rPr>
                                <m:t>(</m:t>
                              </m:r>
                              <m:r>
                                <a:rPr kumimoji="1" lang="en-US" altLang="zh-CN" sz="1100" b="0" i="1" smtClean="0">
                                  <a:latin typeface="Cambria Math" panose="02040503050406030204" pitchFamily="18" charset="0"/>
                                  <a:ea typeface="Cambria Math" panose="02040503050406030204" pitchFamily="18" charset="0"/>
                                </a:rPr>
                                <m:t>𝑟</m:t>
                              </m:r>
                              <m:r>
                                <a:rPr kumimoji="1" lang="en-US" altLang="zh-CN" sz="1100" b="0" i="1" smtClean="0">
                                  <a:latin typeface="Cambria Math" panose="02040503050406030204" pitchFamily="18" charset="0"/>
                                  <a:ea typeface="Cambria Math" panose="02040503050406030204" pitchFamily="18" charset="0"/>
                                </a:rPr>
                                <m:t>−</m:t>
                              </m:r>
                              <m:r>
                                <a:rPr kumimoji="1" lang="en-US" altLang="zh-CN" sz="1100" b="0" i="1" smtClean="0">
                                  <a:latin typeface="Cambria Math" panose="02040503050406030204" pitchFamily="18" charset="0"/>
                                  <a:ea typeface="Cambria Math" panose="02040503050406030204" pitchFamily="18" charset="0"/>
                                </a:rPr>
                                <m:t>𝑎</m:t>
                              </m:r>
                              <m:r>
                                <a:rPr kumimoji="1" lang="en-US" altLang="zh-CN" sz="1100" b="0" i="1" smtClean="0">
                                  <a:latin typeface="Cambria Math" panose="02040503050406030204" pitchFamily="18" charset="0"/>
                                  <a:ea typeface="Cambria Math" panose="02040503050406030204" pitchFamily="18" charset="0"/>
                                </a:rPr>
                                <m:t>)</m:t>
                              </m:r>
                            </m:num>
                            <m:den>
                              <m:sSup>
                                <m:sSupPr>
                                  <m:ctrlPr>
                                    <a:rPr kumimoji="1" lang="en-US" altLang="zh-CN" sz="1100" i="1" smtClean="0">
                                      <a:latin typeface="Cambria Math" panose="02040503050406030204" pitchFamily="18" charset="0"/>
                                      <a:ea typeface="Cambria Math" panose="02040503050406030204" pitchFamily="18" charset="0"/>
                                    </a:rPr>
                                  </m:ctrlPr>
                                </m:sSupPr>
                                <m:e>
                                  <m:r>
                                    <a:rPr kumimoji="1" lang="en-US" altLang="zh-CN" sz="1100" b="0" i="1" smtClean="0">
                                      <a:latin typeface="Cambria Math" panose="02040503050406030204" pitchFamily="18" charset="0"/>
                                      <a:ea typeface="Cambria Math" panose="02040503050406030204" pitchFamily="18" charset="0"/>
                                    </a:rPr>
                                    <m:t>𝑟</m:t>
                                  </m:r>
                                </m:e>
                                <m:sup>
                                  <m:r>
                                    <a:rPr kumimoji="1" lang="en-US" altLang="zh-CN" sz="1100" b="0" i="1" smtClean="0">
                                      <a:latin typeface="Cambria Math" panose="02040503050406030204" pitchFamily="18" charset="0"/>
                                      <a:ea typeface="Cambria Math" panose="02040503050406030204" pitchFamily="18" charset="0"/>
                                    </a:rPr>
                                    <m:t>2</m:t>
                                  </m:r>
                                </m:sup>
                              </m:sSup>
                            </m:den>
                          </m:f>
                          <m:r>
                            <a:rPr kumimoji="1" lang="en-US" altLang="zh-CN" sz="1100" b="0" i="1" smtClean="0">
                              <a:latin typeface="Cambria Math" panose="02040503050406030204" pitchFamily="18" charset="0"/>
                              <a:ea typeface="Cambria Math" panose="02040503050406030204" pitchFamily="18" charset="0"/>
                            </a:rPr>
                            <m:t>[</m:t>
                          </m:r>
                          <m:sSub>
                            <m:sSubPr>
                              <m:ctrlPr>
                                <a:rPr kumimoji="1" lang="en-US" altLang="zh-CN" sz="1100" b="0" i="1" smtClean="0">
                                  <a:latin typeface="Cambria Math" panose="02040503050406030204" pitchFamily="18" charset="0"/>
                                  <a:ea typeface="Cambria Math" panose="02040503050406030204" pitchFamily="18" charset="0"/>
                                </a:rPr>
                              </m:ctrlPr>
                            </m:sSubPr>
                            <m:e>
                              <m:r>
                                <a:rPr kumimoji="1" lang="en-US" altLang="zh-CN" sz="1100" b="0" i="1" smtClean="0">
                                  <a:latin typeface="Cambria Math" panose="02040503050406030204" pitchFamily="18" charset="0"/>
                                  <a:ea typeface="Cambria Math" panose="02040503050406030204" pitchFamily="18" charset="0"/>
                                </a:rPr>
                                <m:t>𝑌</m:t>
                              </m:r>
                            </m:e>
                            <m:sub>
                              <m:r>
                                <a:rPr kumimoji="1" lang="en-US" altLang="zh-CN" sz="1100" b="0" i="1" smtClean="0">
                                  <a:latin typeface="Cambria Math" panose="02040503050406030204" pitchFamily="18" charset="0"/>
                                  <a:ea typeface="Cambria Math" panose="02040503050406030204" pitchFamily="18" charset="0"/>
                                </a:rPr>
                                <m:t>𝑙</m:t>
                              </m:r>
                            </m:sub>
                          </m:sSub>
                          <m:r>
                            <a:rPr kumimoji="1" lang="en-US" altLang="zh-CN" sz="1100" b="0" i="1" smtClean="0">
                              <a:latin typeface="Cambria Math" panose="02040503050406030204" pitchFamily="18" charset="0"/>
                              <a:ea typeface="Cambria Math" panose="02040503050406030204" pitchFamily="18" charset="0"/>
                            </a:rPr>
                            <m:t>(</m:t>
                          </m:r>
                          <m:acc>
                            <m:accPr>
                              <m:chr m:val="̂"/>
                              <m:ctrlPr>
                                <a:rPr kumimoji="1" lang="en-US" altLang="zh-CN" sz="1100" b="0" i="1" smtClean="0">
                                  <a:latin typeface="Cambria Math" panose="02040503050406030204" pitchFamily="18" charset="0"/>
                                  <a:ea typeface="Cambria Math" panose="02040503050406030204" pitchFamily="18" charset="0"/>
                                </a:rPr>
                              </m:ctrlPr>
                            </m:accPr>
                            <m:e>
                              <m:r>
                                <a:rPr kumimoji="1" lang="en-US" altLang="zh-CN" sz="1100" b="0" i="1" smtClean="0">
                                  <a:latin typeface="Cambria Math" panose="02040503050406030204" pitchFamily="18" charset="0"/>
                                  <a:ea typeface="Cambria Math" panose="02040503050406030204" pitchFamily="18" charset="0"/>
                                </a:rPr>
                                <m:t>𝑟</m:t>
                              </m:r>
                            </m:e>
                          </m:acc>
                          <m:r>
                            <a:rPr kumimoji="1" lang="en-US" altLang="zh-CN" sz="1100" b="0" i="1" smtClean="0">
                              <a:latin typeface="Cambria Math" panose="02040503050406030204" pitchFamily="18" charset="0"/>
                              <a:ea typeface="Cambria Math" panose="02040503050406030204" pitchFamily="18" charset="0"/>
                            </a:rPr>
                            <m:t>)</m:t>
                          </m:r>
                          <m:sSubSup>
                            <m:sSubSupPr>
                              <m:ctrlPr>
                                <a:rPr kumimoji="1" lang="en-US" altLang="zh-CN" sz="1100" b="0" i="1" smtClean="0">
                                  <a:latin typeface="Cambria Math" panose="02040503050406030204" pitchFamily="18" charset="0"/>
                                  <a:ea typeface="Cambria Math" panose="02040503050406030204" pitchFamily="18" charset="0"/>
                                </a:rPr>
                              </m:ctrlPr>
                            </m:sSubSupPr>
                            <m:e>
                              <m:r>
                                <m:rPr>
                                  <m:sty m:val="p"/>
                                </m:rPr>
                                <a:rPr kumimoji="1" lang="el-GR" altLang="zh-CN" sz="1100" b="0" i="1" smtClean="0">
                                  <a:latin typeface="Cambria Math" panose="02040503050406030204" pitchFamily="18" charset="0"/>
                                  <a:ea typeface="Cambria Math" panose="02040503050406030204" pitchFamily="18" charset="0"/>
                                </a:rPr>
                                <m:t>Φ</m:t>
                              </m:r>
                            </m:e>
                            <m:sub>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rPr>
                                    <m:t>𝐶</m:t>
                                  </m:r>
                                </m:e>
                                <m:sub>
                                  <m:r>
                                    <a:rPr kumimoji="1" lang="en-US" altLang="zh-CN" sz="1100" i="1">
                                      <a:latin typeface="Cambria Math" panose="02040503050406030204" pitchFamily="18" charset="0"/>
                                    </a:rPr>
                                    <m:t>1</m:t>
                                  </m:r>
                                </m:sub>
                              </m:sSub>
                            </m:sub>
                            <m:sup>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rPr>
                                    <m:t>𝑗</m:t>
                                  </m:r>
                                </m:e>
                                <m:sub>
                                  <m:r>
                                    <a:rPr kumimoji="1" lang="en-US" altLang="zh-CN" sz="1100" i="1">
                                      <a:latin typeface="Cambria Math" panose="02040503050406030204" pitchFamily="18" charset="0"/>
                                    </a:rPr>
                                    <m:t>1</m:t>
                                  </m:r>
                                </m:sub>
                              </m:sSub>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ea typeface="Cambria Math" panose="02040503050406030204" pitchFamily="18" charset="0"/>
                                    </a:rPr>
                                    <m:t>𝜋</m:t>
                                  </m:r>
                                </m:e>
                                <m:sub>
                                  <m:r>
                                    <a:rPr kumimoji="1" lang="en-US" altLang="zh-CN" sz="1100" i="1">
                                      <a:latin typeface="Cambria Math" panose="02040503050406030204" pitchFamily="18" charset="0"/>
                                    </a:rPr>
                                    <m:t>1</m:t>
                                  </m:r>
                                </m:sub>
                              </m:sSub>
                            </m:sup>
                          </m:sSubSup>
                          <m:sSubSup>
                            <m:sSubSupPr>
                              <m:ctrlPr>
                                <a:rPr kumimoji="1" lang="en-US" altLang="zh-CN" sz="1100" i="1">
                                  <a:latin typeface="Cambria Math" panose="02040503050406030204" pitchFamily="18" charset="0"/>
                                  <a:ea typeface="Cambria Math" panose="02040503050406030204" pitchFamily="18" charset="0"/>
                                </a:rPr>
                              </m:ctrlPr>
                            </m:sSubSupPr>
                            <m:e>
                              <m:r>
                                <m:rPr>
                                  <m:sty m:val="p"/>
                                </m:rPr>
                                <a:rPr kumimoji="1" lang="el-GR" altLang="zh-CN" sz="1100" i="1">
                                  <a:latin typeface="Cambria Math" panose="02040503050406030204" pitchFamily="18" charset="0"/>
                                  <a:ea typeface="Cambria Math" panose="02040503050406030204" pitchFamily="18" charset="0"/>
                                </a:rPr>
                                <m:t>Φ</m:t>
                              </m:r>
                            </m:e>
                            <m:sub>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rPr>
                                    <m:t>𝐶</m:t>
                                  </m:r>
                                </m:e>
                                <m:sub>
                                  <m:r>
                                    <a:rPr kumimoji="1" lang="en-US" altLang="zh-CN" sz="1100" b="0" i="1" smtClean="0">
                                      <a:latin typeface="Cambria Math" panose="02040503050406030204" pitchFamily="18" charset="0"/>
                                    </a:rPr>
                                    <m:t>2</m:t>
                                  </m:r>
                                </m:sub>
                              </m:sSub>
                            </m:sub>
                            <m:sup>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rPr>
                                    <m:t>𝑗</m:t>
                                  </m:r>
                                </m:e>
                                <m:sub>
                                  <m:r>
                                    <a:rPr kumimoji="1" lang="en-US" altLang="zh-CN" sz="1100" b="0" i="1" smtClean="0">
                                      <a:latin typeface="Cambria Math" panose="02040503050406030204" pitchFamily="18" charset="0"/>
                                    </a:rPr>
                                    <m:t>2</m:t>
                                  </m:r>
                                </m:sub>
                              </m:sSub>
                              <m:sSub>
                                <m:sSubPr>
                                  <m:ctrlPr>
                                    <a:rPr kumimoji="1" lang="en-US" altLang="zh-CN" sz="1100" i="1">
                                      <a:latin typeface="Cambria Math" panose="02040503050406030204" pitchFamily="18" charset="0"/>
                                    </a:rPr>
                                  </m:ctrlPr>
                                </m:sSubPr>
                                <m:e>
                                  <m:r>
                                    <a:rPr kumimoji="1" lang="en-US" altLang="zh-CN" sz="1100" i="1">
                                      <a:latin typeface="Cambria Math" panose="02040503050406030204" pitchFamily="18" charset="0"/>
                                      <a:ea typeface="Cambria Math" panose="02040503050406030204" pitchFamily="18" charset="0"/>
                                    </a:rPr>
                                    <m:t>𝜋</m:t>
                                  </m:r>
                                </m:e>
                                <m:sub>
                                  <m:r>
                                    <a:rPr kumimoji="1" lang="en-US" altLang="zh-CN" sz="1100" b="0" i="1" smtClean="0">
                                      <a:latin typeface="Cambria Math" panose="02040503050406030204" pitchFamily="18" charset="0"/>
                                      <a:ea typeface="Cambria Math" panose="02040503050406030204" pitchFamily="18" charset="0"/>
                                    </a:rPr>
                                    <m:t>2</m:t>
                                  </m:r>
                                </m:sub>
                              </m:sSub>
                            </m:sup>
                          </m:sSubSup>
                          <m:r>
                            <a:rPr kumimoji="1" lang="en-US" altLang="zh-CN" sz="1100" b="0" i="1" smtClean="0">
                              <a:latin typeface="Cambria Math" panose="02040503050406030204" pitchFamily="18" charset="0"/>
                              <a:ea typeface="Cambria Math" panose="02040503050406030204" pitchFamily="18" charset="0"/>
                            </a:rPr>
                            <m:t>]</m:t>
                          </m:r>
                        </m:e>
                        <m:e>
                          <m:sSub>
                            <m:sSubPr>
                              <m:ctrlPr>
                                <a:rPr kumimoji="1" lang="en-US" altLang="zh-CN" sz="1100" i="1" smtClean="0">
                                  <a:latin typeface="Cambria Math" panose="02040503050406030204" pitchFamily="18" charset="0"/>
                                  <a:ea typeface="Cambria Math" panose="02040503050406030204" pitchFamily="18" charset="0"/>
                                </a:rPr>
                              </m:ctrlPr>
                            </m:sSubPr>
                            <m:e>
                              <m:r>
                                <m:rPr>
                                  <m:sty m:val="p"/>
                                </m:rPr>
                                <a:rPr kumimoji="1" lang="el-GR" altLang="zh-CN" sz="1100" i="0" smtClean="0">
                                  <a:latin typeface="Cambria Math" panose="02040503050406030204" pitchFamily="18" charset="0"/>
                                  <a:ea typeface="Cambria Math" panose="02040503050406030204" pitchFamily="18" charset="0"/>
                                </a:rPr>
                                <m:t>Ψ</m:t>
                              </m:r>
                            </m:e>
                            <m:sub>
                              <m:r>
                                <a:rPr kumimoji="1" lang="en-US" altLang="zh-CN" sz="1100" b="0" i="0" baseline="30000" smtClean="0">
                                  <a:latin typeface="Cambria Math" panose="02040503050406030204" pitchFamily="18" charset="0"/>
                                  <a:ea typeface="Cambria Math" panose="02040503050406030204" pitchFamily="18" charset="0"/>
                                </a:rPr>
                                <m:t>14</m:t>
                              </m:r>
                              <m:r>
                                <m:rPr>
                                  <m:sty m:val="p"/>
                                </m:rPr>
                                <a:rPr kumimoji="1" lang="en-US" altLang="zh-CN" sz="1100" b="0" i="0" smtClean="0">
                                  <a:latin typeface="Cambria Math" panose="02040503050406030204" pitchFamily="18" charset="0"/>
                                  <a:ea typeface="Cambria Math" panose="02040503050406030204" pitchFamily="18" charset="0"/>
                                </a:rPr>
                                <m:t>C</m:t>
                              </m:r>
                            </m:sub>
                          </m:sSub>
                        </m:e>
                      </m:d>
                    </m:oMath>
                  </m:oMathPara>
                </a14:m>
                <a:endParaRPr kumimoji="1" lang="zh-CN" altLang="en-US" sz="1100" dirty="0"/>
              </a:p>
            </p:txBody>
          </p:sp>
        </mc:Choice>
        <mc:Fallback xmlns="">
          <p:sp>
            <p:nvSpPr>
              <p:cNvPr id="2" name="文本框 1">
                <a:extLst>
                  <a:ext uri="{FF2B5EF4-FFF2-40B4-BE49-F238E27FC236}">
                    <a16:creationId xmlns:a16="http://schemas.microsoft.com/office/drawing/2014/main" id="{A5A71EB2-B456-EFEA-292F-EEB3644A2B0D}"/>
                  </a:ext>
                </a:extLst>
              </p:cNvPr>
              <p:cNvSpPr txBox="1">
                <a:spLocks noRot="1" noChangeAspect="1" noMove="1" noResize="1" noEditPoints="1" noAdjustHandles="1" noChangeArrowheads="1" noChangeShapeType="1" noTextEdit="1"/>
              </p:cNvSpPr>
              <p:nvPr/>
            </p:nvSpPr>
            <p:spPr>
              <a:xfrm>
                <a:off x="6407582" y="54357"/>
                <a:ext cx="6411427" cy="592470"/>
              </a:xfrm>
              <a:prstGeom prst="rect">
                <a:avLst/>
              </a:prstGeom>
              <a:blipFill>
                <a:blip r:embed="rId8"/>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49141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BC2560C-8B3B-357A-170A-C059AA1096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6573" y="1439655"/>
            <a:ext cx="5353264" cy="3092928"/>
          </a:xfrm>
          <a:prstGeom prst="rect">
            <a:avLst/>
          </a:prstGeom>
        </p:spPr>
      </p:pic>
      <p:sp>
        <p:nvSpPr>
          <p:cNvPr id="5" name="文本框 9">
            <a:extLst>
              <a:ext uri="{FF2B5EF4-FFF2-40B4-BE49-F238E27FC236}">
                <a16:creationId xmlns:a16="http://schemas.microsoft.com/office/drawing/2014/main" id="{CDCB1F69-1B8B-4975-F40B-9B80A31F5119}"/>
              </a:ext>
            </a:extLst>
          </p:cNvPr>
          <p:cNvSpPr txBox="1"/>
          <p:nvPr/>
        </p:nvSpPr>
        <p:spPr>
          <a:xfrm>
            <a:off x="6289059" y="900347"/>
            <a:ext cx="5283674"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400" kern="100" baseline="30000" dirty="0">
                <a:effectLst/>
                <a:latin typeface="Cambria Math" panose="02040503050406030204" pitchFamily="18" charset="0"/>
                <a:ea typeface="宋体" panose="02010600030101010101" pitchFamily="2" charset="-122"/>
                <a:cs typeface="Cambria Math" panose="02040503050406030204" pitchFamily="18" charset="0"/>
              </a:rPr>
              <a:t>14</a:t>
            </a:r>
            <a:r>
              <a:rPr lang="en-US" altLang="zh-CN" sz="2400" kern="100" dirty="0">
                <a:effectLst/>
                <a:latin typeface="Cambria Math" panose="02040503050406030204" pitchFamily="18" charset="0"/>
                <a:ea typeface="宋体" panose="02010600030101010101" pitchFamily="2" charset="-122"/>
                <a:cs typeface="Cambria Math" panose="02040503050406030204" pitchFamily="18" charset="0"/>
              </a:rPr>
              <a:t>C</a:t>
            </a:r>
            <a:r>
              <a:rPr lang="zh-CN" altLang="zh-CN" sz="2400" kern="100" dirty="0">
                <a:effectLst/>
                <a:latin typeface="Cambria Math" panose="02040503050406030204" pitchFamily="18" charset="0"/>
                <a:ea typeface="宋体" panose="02010600030101010101" pitchFamily="2" charset="-122"/>
                <a:cs typeface="Cambria Math" panose="02040503050406030204" pitchFamily="18" charset="0"/>
              </a:rPr>
              <a:t>核部分衰变宽度的理论与实验比较</a:t>
            </a:r>
            <a:endParaRPr lang="zh-CN" altLang="zh-CN" sz="2400" kern="100" dirty="0">
              <a:effectLst/>
              <a:latin typeface="Times New Roman" panose="02020603050405020304" pitchFamily="18" charset="0"/>
              <a:ea typeface="宋体" panose="02010600030101010101" pitchFamily="2" charset="-122"/>
            </a:endParaRPr>
          </a:p>
        </p:txBody>
      </p:sp>
      <p:sp>
        <p:nvSpPr>
          <p:cNvPr id="6" name="文本框 5">
            <a:extLst>
              <a:ext uri="{FF2B5EF4-FFF2-40B4-BE49-F238E27FC236}">
                <a16:creationId xmlns:a16="http://schemas.microsoft.com/office/drawing/2014/main" id="{3748B32E-D3AE-2461-3230-3739E2ADE850}"/>
              </a:ext>
            </a:extLst>
          </p:cNvPr>
          <p:cNvSpPr txBox="1"/>
          <p:nvPr/>
        </p:nvSpPr>
        <p:spPr>
          <a:xfrm>
            <a:off x="282593" y="77813"/>
            <a:ext cx="3672800" cy="523220"/>
          </a:xfrm>
          <a:prstGeom prst="rect">
            <a:avLst/>
          </a:prstGeom>
          <a:noFill/>
        </p:spPr>
        <p:txBody>
          <a:bodyPr wrap="none" rtlCol="0">
            <a:spAutoFit/>
          </a:bodyPr>
          <a:lstStyle/>
          <a:p>
            <a:r>
              <a:rPr lang="zh-CN" altLang="en-US" sz="2800" b="1" dirty="0">
                <a:latin typeface="Times" pitchFamily="2" charset="0"/>
                <a:ea typeface="STKaiti" panose="02010600040101010101" pitchFamily="2" charset="-122"/>
                <a:cs typeface="Times New Roman" panose="02020603050405020304" pitchFamily="18" charset="0"/>
                <a:sym typeface="Helvetica Neue"/>
              </a:rPr>
              <a:t>类</a:t>
            </a:r>
            <a:r>
              <a:rPr lang="en-US" altLang="zh-CN" sz="2800" b="1" dirty="0">
                <a:latin typeface="Times" pitchFamily="2" charset="0"/>
                <a:ea typeface="STKaiti" panose="02010600040101010101" pitchFamily="2" charset="-122"/>
                <a:cs typeface="Times New Roman" panose="02020603050405020304" pitchFamily="18" charset="0"/>
                <a:sym typeface="Helvetica Neue"/>
              </a:rPr>
              <a:t>Hoyle</a:t>
            </a:r>
            <a:r>
              <a:rPr lang="zh-CN" altLang="en-US" sz="2800" b="1" dirty="0">
                <a:latin typeface="Times" pitchFamily="2" charset="0"/>
                <a:ea typeface="STKaiti" panose="02010600040101010101" pitchFamily="2" charset="-122"/>
                <a:cs typeface="Times New Roman" panose="02020603050405020304" pitchFamily="18" charset="0"/>
                <a:sym typeface="Helvetica Neue"/>
              </a:rPr>
              <a:t>态的实验证据</a:t>
            </a:r>
            <a:endParaRPr lang="en" altLang="zh-CN" sz="2800" b="1" dirty="0">
              <a:latin typeface="Times" pitchFamily="2" charset="0"/>
              <a:ea typeface="STKaiti" panose="02010600040101010101" pitchFamily="2" charset="-122"/>
              <a:cs typeface="Times New Roman" panose="02020603050405020304" pitchFamily="18" charset="0"/>
              <a:sym typeface="Helvetica Neue"/>
            </a:endParaRPr>
          </a:p>
        </p:txBody>
      </p:sp>
      <p:cxnSp>
        <p:nvCxnSpPr>
          <p:cNvPr id="7" name="直线连接符 6">
            <a:extLst>
              <a:ext uri="{FF2B5EF4-FFF2-40B4-BE49-F238E27FC236}">
                <a16:creationId xmlns:a16="http://schemas.microsoft.com/office/drawing/2014/main" id="{DEB31A13-76A8-8E27-F0D1-533707B3BA05}"/>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73B27A74-FA73-FB67-68E9-6A77A78F37FD}"/>
              </a:ext>
            </a:extLst>
          </p:cNvPr>
          <p:cNvPicPr>
            <a:picLocks noChangeAspect="1"/>
          </p:cNvPicPr>
          <p:nvPr/>
        </p:nvPicPr>
        <p:blipFill>
          <a:blip r:embed="rId4"/>
          <a:stretch>
            <a:fillRect/>
          </a:stretch>
        </p:blipFill>
        <p:spPr>
          <a:xfrm>
            <a:off x="99259" y="1046885"/>
            <a:ext cx="5996741" cy="2118252"/>
          </a:xfrm>
          <a:prstGeom prst="rect">
            <a:avLst/>
          </a:prstGeom>
        </p:spPr>
      </p:pic>
      <p:pic>
        <p:nvPicPr>
          <p:cNvPr id="13" name="图片 12">
            <a:extLst>
              <a:ext uri="{FF2B5EF4-FFF2-40B4-BE49-F238E27FC236}">
                <a16:creationId xmlns:a16="http://schemas.microsoft.com/office/drawing/2014/main" id="{D281F9E0-4E9D-B9F9-E131-E2530AEBAD28}"/>
              </a:ext>
            </a:extLst>
          </p:cNvPr>
          <p:cNvPicPr>
            <a:picLocks noChangeAspect="1"/>
          </p:cNvPicPr>
          <p:nvPr/>
        </p:nvPicPr>
        <p:blipFill>
          <a:blip r:embed="rId5"/>
          <a:stretch>
            <a:fillRect/>
          </a:stretch>
        </p:blipFill>
        <p:spPr>
          <a:xfrm>
            <a:off x="315219" y="3337802"/>
            <a:ext cx="5436573" cy="3092931"/>
          </a:xfrm>
          <a:prstGeom prst="rect">
            <a:avLst/>
          </a:prstGeom>
        </p:spPr>
      </p:pic>
      <p:sp>
        <p:nvSpPr>
          <p:cNvPr id="14" name="文本框 13">
            <a:extLst>
              <a:ext uri="{FF2B5EF4-FFF2-40B4-BE49-F238E27FC236}">
                <a16:creationId xmlns:a16="http://schemas.microsoft.com/office/drawing/2014/main" id="{4AAE6EA3-7544-A9DD-B375-25BE97309FDE}"/>
              </a:ext>
            </a:extLst>
          </p:cNvPr>
          <p:cNvSpPr txBox="1"/>
          <p:nvPr/>
        </p:nvSpPr>
        <p:spPr>
          <a:xfrm>
            <a:off x="52279" y="6470489"/>
            <a:ext cx="6236780" cy="369332"/>
          </a:xfrm>
          <a:prstGeom prst="rect">
            <a:avLst/>
          </a:prstGeom>
          <a:noFill/>
        </p:spPr>
        <p:txBody>
          <a:bodyPr wrap="square" rtlCol="0">
            <a:spAutoFit/>
          </a:bodyPr>
          <a:lstStyle/>
          <a:p>
            <a:r>
              <a:rPr kumimoji="1" lang="zh-CN" altLang="en-US" dirty="0">
                <a:latin typeface="Times" pitchFamily="2" charset="0"/>
                <a:ea typeface="KaiTi" panose="02010609060101010101" pitchFamily="49" charset="-122"/>
              </a:rPr>
              <a:t>发生衰减通道 </a:t>
            </a:r>
            <a:r>
              <a:rPr kumimoji="1" lang="en-US" altLang="zh-CN" baseline="30000" dirty="0">
                <a:latin typeface="Times" pitchFamily="2" charset="0"/>
                <a:ea typeface="KaiTi" panose="02010609060101010101" pitchFamily="49" charset="-122"/>
              </a:rPr>
              <a:t>8</a:t>
            </a:r>
            <a:r>
              <a:rPr kumimoji="1" lang="en" altLang="zh-CN" dirty="0">
                <a:latin typeface="Times" pitchFamily="2" charset="0"/>
                <a:ea typeface="KaiTi" panose="02010609060101010101" pitchFamily="49" charset="-122"/>
              </a:rPr>
              <a:t>Be</a:t>
            </a:r>
            <a:r>
              <a:rPr kumimoji="1" lang="en-US" altLang="zh-CN" dirty="0">
                <a:latin typeface="Times" pitchFamily="2" charset="0"/>
                <a:ea typeface="KaiTi" panose="02010609060101010101" pitchFamily="49" charset="-122"/>
              </a:rPr>
              <a:t>(</a:t>
            </a:r>
            <a:r>
              <a:rPr kumimoji="1" lang="en" altLang="zh-CN" dirty="0" err="1">
                <a:latin typeface="Times" pitchFamily="2" charset="0"/>
                <a:ea typeface="KaiTi" panose="02010609060101010101" pitchFamily="49" charset="-122"/>
              </a:rPr>
              <a:t>g.s.</a:t>
            </a:r>
            <a:r>
              <a:rPr kumimoji="1" lang="en-US" altLang="zh-CN" dirty="0">
                <a:latin typeface="Times" pitchFamily="2" charset="0"/>
                <a:ea typeface="KaiTi" panose="02010609060101010101" pitchFamily="49" charset="-122"/>
              </a:rPr>
              <a:t>)</a:t>
            </a:r>
            <a:r>
              <a:rPr kumimoji="1" lang="zh-CN" altLang="en" dirty="0">
                <a:latin typeface="Times" pitchFamily="2" charset="0"/>
                <a:ea typeface="KaiTi" panose="02010609060101010101" pitchFamily="49" charset="-122"/>
              </a:rPr>
              <a:t> </a:t>
            </a:r>
            <a:r>
              <a:rPr kumimoji="1" lang="en" altLang="zh-CN" dirty="0">
                <a:latin typeface="Times" pitchFamily="2" charset="0"/>
                <a:ea typeface="KaiTi" panose="02010609060101010101" pitchFamily="49" charset="-122"/>
              </a:rPr>
              <a:t>+ </a:t>
            </a:r>
            <a:r>
              <a:rPr kumimoji="1" lang="en" altLang="zh-CN" baseline="30000" dirty="0">
                <a:latin typeface="Times" pitchFamily="2" charset="0"/>
                <a:ea typeface="KaiTi" panose="02010609060101010101" pitchFamily="49" charset="-122"/>
              </a:rPr>
              <a:t>6</a:t>
            </a:r>
            <a:r>
              <a:rPr kumimoji="1" lang="en" altLang="zh-CN" dirty="0">
                <a:latin typeface="Times" pitchFamily="2" charset="0"/>
                <a:ea typeface="KaiTi" panose="02010609060101010101" pitchFamily="49" charset="-122"/>
              </a:rPr>
              <a:t>He</a:t>
            </a:r>
            <a:r>
              <a:rPr kumimoji="1" lang="zh-CN" altLang="en-US" dirty="0">
                <a:latin typeface="Times" pitchFamily="2" charset="0"/>
                <a:ea typeface="KaiTi" panose="02010609060101010101" pitchFamily="49" charset="-122"/>
              </a:rPr>
              <a:t>衰减通道的 </a:t>
            </a:r>
            <a:r>
              <a:rPr kumimoji="1" lang="en-US" altLang="zh-CN" baseline="30000" dirty="0">
                <a:latin typeface="Times" pitchFamily="2" charset="0"/>
                <a:ea typeface="KaiTi" panose="02010609060101010101" pitchFamily="49" charset="-122"/>
              </a:rPr>
              <a:t>14</a:t>
            </a:r>
            <a:r>
              <a:rPr kumimoji="1" lang="en" altLang="zh-CN" dirty="0">
                <a:latin typeface="Times" pitchFamily="2" charset="0"/>
                <a:ea typeface="KaiTi" panose="02010609060101010101" pitchFamily="49" charset="-122"/>
              </a:rPr>
              <a:t>C </a:t>
            </a:r>
            <a:r>
              <a:rPr kumimoji="1" lang="zh-CN" altLang="en-US" dirty="0">
                <a:latin typeface="Times" pitchFamily="2" charset="0"/>
                <a:ea typeface="KaiTi" panose="02010609060101010101" pitchFamily="49" charset="-122"/>
              </a:rPr>
              <a:t>核实验共振谱线</a:t>
            </a:r>
          </a:p>
        </p:txBody>
      </p:sp>
      <p:sp>
        <p:nvSpPr>
          <p:cNvPr id="18" name="矩形 17">
            <a:extLst>
              <a:ext uri="{FF2B5EF4-FFF2-40B4-BE49-F238E27FC236}">
                <a16:creationId xmlns:a16="http://schemas.microsoft.com/office/drawing/2014/main" id="{606D2D90-5128-5D40-B885-05973A868C42}"/>
              </a:ext>
            </a:extLst>
          </p:cNvPr>
          <p:cNvSpPr/>
          <p:nvPr/>
        </p:nvSpPr>
        <p:spPr>
          <a:xfrm>
            <a:off x="1351722" y="3965713"/>
            <a:ext cx="2107095" cy="2007704"/>
          </a:xfrm>
          <a:prstGeom prst="rect">
            <a:avLst/>
          </a:pr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a:extLst>
              <a:ext uri="{FF2B5EF4-FFF2-40B4-BE49-F238E27FC236}">
                <a16:creationId xmlns:a16="http://schemas.microsoft.com/office/drawing/2014/main" id="{A9862280-8A10-DFAB-197E-2BE4DB7A55AC}"/>
              </a:ext>
            </a:extLst>
          </p:cNvPr>
          <p:cNvSpPr txBox="1"/>
          <p:nvPr/>
        </p:nvSpPr>
        <p:spPr>
          <a:xfrm>
            <a:off x="1828800" y="3545725"/>
            <a:ext cx="1467068" cy="400110"/>
          </a:xfrm>
          <a:prstGeom prst="rect">
            <a:avLst/>
          </a:prstGeom>
          <a:noFill/>
        </p:spPr>
        <p:txBody>
          <a:bodyPr wrap="none" rtlCol="0">
            <a:spAutoFit/>
          </a:bodyPr>
          <a:lstStyle/>
          <a:p>
            <a:r>
              <a:rPr kumimoji="1" lang="zh-CN" altLang="en-US" sz="2000" dirty="0">
                <a:solidFill>
                  <a:srgbClr val="FF0000"/>
                </a:solidFill>
                <a:latin typeface="KaiTi" panose="02010609060101010101" pitchFamily="49" charset="-122"/>
                <a:ea typeface="KaiTi" panose="02010609060101010101" pitchFamily="49" charset="-122"/>
              </a:rPr>
              <a:t>确定角动量</a:t>
            </a:r>
          </a:p>
        </p:txBody>
      </p:sp>
      <p:sp>
        <p:nvSpPr>
          <p:cNvPr id="21" name="矩形 20">
            <a:extLst>
              <a:ext uri="{FF2B5EF4-FFF2-40B4-BE49-F238E27FC236}">
                <a16:creationId xmlns:a16="http://schemas.microsoft.com/office/drawing/2014/main" id="{8647F2F4-6C96-2363-7229-45C8363B30B7}"/>
              </a:ext>
            </a:extLst>
          </p:cNvPr>
          <p:cNvSpPr/>
          <p:nvPr/>
        </p:nvSpPr>
        <p:spPr>
          <a:xfrm>
            <a:off x="52279" y="1995218"/>
            <a:ext cx="4271243" cy="2988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3" name="直线箭头连接符 22">
            <a:extLst>
              <a:ext uri="{FF2B5EF4-FFF2-40B4-BE49-F238E27FC236}">
                <a16:creationId xmlns:a16="http://schemas.microsoft.com/office/drawing/2014/main" id="{FDAD207F-F3E8-E5A0-B98B-3DE4A615C61B}"/>
              </a:ext>
            </a:extLst>
          </p:cNvPr>
          <p:cNvCxnSpPr>
            <a:cxnSpLocks/>
          </p:cNvCxnSpPr>
          <p:nvPr/>
        </p:nvCxnSpPr>
        <p:spPr>
          <a:xfrm>
            <a:off x="4323522" y="2169994"/>
            <a:ext cx="4929660" cy="68238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884BEC8-63D4-F048-7B75-40812A412B8C}"/>
              </a:ext>
            </a:extLst>
          </p:cNvPr>
          <p:cNvSpPr txBox="1"/>
          <p:nvPr/>
        </p:nvSpPr>
        <p:spPr>
          <a:xfrm>
            <a:off x="6453449" y="4532583"/>
            <a:ext cx="5494988" cy="1425070"/>
          </a:xfrm>
          <a:prstGeom prst="rect">
            <a:avLst/>
          </a:prstGeom>
          <a:noFill/>
        </p:spPr>
        <p:txBody>
          <a:bodyPr wrap="square">
            <a:spAutoFit/>
          </a:bodyPr>
          <a:lstStyle/>
          <a:p>
            <a:pPr>
              <a:lnSpc>
                <a:spcPct val="130000"/>
              </a:lnSpc>
            </a:pPr>
            <a:r>
              <a:rPr lang="en" altLang="zh-CN" sz="1600" b="0" i="0" u="none" strike="noStrike" dirty="0">
                <a:solidFill>
                  <a:srgbClr val="202124"/>
                </a:solidFill>
                <a:effectLst/>
                <a:latin typeface="Times" pitchFamily="2" charset="0"/>
                <a:ea typeface="KaiTi" panose="02010609060101010101" pitchFamily="49" charset="-122"/>
              </a:rPr>
              <a:t>21.58 MeV </a:t>
            </a:r>
            <a:r>
              <a:rPr lang="zh-CN" altLang="en-US" sz="1600" b="0" i="0" u="none" strike="noStrike" dirty="0">
                <a:solidFill>
                  <a:srgbClr val="202124"/>
                </a:solidFill>
                <a:effectLst/>
                <a:latin typeface="Times" pitchFamily="2" charset="0"/>
                <a:ea typeface="KaiTi" panose="02010609060101010101" pitchFamily="49" charset="-122"/>
              </a:rPr>
              <a:t>状态被认为是 </a:t>
            </a:r>
            <a:r>
              <a:rPr lang="el-GR" altLang="zh-CN" sz="1600" b="0" i="0" u="none" strike="noStrike" dirty="0">
                <a:solidFill>
                  <a:srgbClr val="202124"/>
                </a:solidFill>
                <a:effectLst/>
                <a:latin typeface="Times" pitchFamily="2" charset="0"/>
                <a:ea typeface="KaiTi" panose="02010609060101010101" pitchFamily="49" charset="-122"/>
              </a:rPr>
              <a:t>α+α+</a:t>
            </a:r>
            <a:r>
              <a:rPr lang="el-GR" altLang="zh-CN" sz="1600" b="0" i="0" u="none" strike="noStrike" baseline="30000" dirty="0">
                <a:solidFill>
                  <a:srgbClr val="202124"/>
                </a:solidFill>
                <a:effectLst/>
                <a:latin typeface="Times" pitchFamily="2" charset="0"/>
                <a:ea typeface="KaiTi" panose="02010609060101010101" pitchFamily="49" charset="-122"/>
              </a:rPr>
              <a:t>6</a:t>
            </a:r>
            <a:r>
              <a:rPr lang="en" altLang="zh-CN" sz="1600" b="0" i="0" u="none" strike="noStrike" dirty="0">
                <a:solidFill>
                  <a:srgbClr val="202124"/>
                </a:solidFill>
                <a:effectLst/>
                <a:latin typeface="Times" pitchFamily="2" charset="0"/>
                <a:ea typeface="KaiTi" panose="02010609060101010101" pitchFamily="49" charset="-122"/>
              </a:rPr>
              <a:t>He </a:t>
            </a:r>
            <a:r>
              <a:rPr lang="zh-CN" altLang="en-US" sz="1600" b="0" i="0" u="none" strike="noStrike" dirty="0">
                <a:solidFill>
                  <a:srgbClr val="202124"/>
                </a:solidFill>
                <a:effectLst/>
                <a:latin typeface="Times" pitchFamily="2" charset="0"/>
                <a:ea typeface="KaiTi" panose="02010609060101010101" pitchFamily="49" charset="-122"/>
              </a:rPr>
              <a:t>凝聚态结构的有力候选者，其中两个 </a:t>
            </a:r>
            <a:r>
              <a:rPr lang="el-GR" altLang="zh-CN" sz="1600" b="0" i="0" u="none" strike="noStrike" dirty="0">
                <a:solidFill>
                  <a:srgbClr val="202124"/>
                </a:solidFill>
                <a:effectLst/>
                <a:latin typeface="Times" pitchFamily="2" charset="0"/>
                <a:ea typeface="KaiTi" panose="02010609060101010101" pitchFamily="49" charset="-122"/>
              </a:rPr>
              <a:t>α </a:t>
            </a:r>
            <a:r>
              <a:rPr lang="zh-CN" altLang="en-US" sz="1600" b="0" i="0" u="none" strike="noStrike" dirty="0">
                <a:solidFill>
                  <a:srgbClr val="202124"/>
                </a:solidFill>
                <a:effectLst/>
                <a:latin typeface="Times" pitchFamily="2" charset="0"/>
                <a:ea typeface="KaiTi" panose="02010609060101010101" pitchFamily="49" charset="-122"/>
              </a:rPr>
              <a:t>粒子和 </a:t>
            </a:r>
            <a:r>
              <a:rPr lang="en-US" altLang="zh-CN" sz="1600" b="0" i="0" u="none" strike="noStrike" baseline="30000" dirty="0">
                <a:solidFill>
                  <a:srgbClr val="202124"/>
                </a:solidFill>
                <a:effectLst/>
                <a:latin typeface="Times" pitchFamily="2" charset="0"/>
                <a:ea typeface="KaiTi" panose="02010609060101010101" pitchFamily="49" charset="-122"/>
              </a:rPr>
              <a:t>6</a:t>
            </a:r>
            <a:r>
              <a:rPr lang="en" altLang="zh-CN" sz="1600" b="0" i="0" u="none" strike="noStrike" dirty="0">
                <a:solidFill>
                  <a:srgbClr val="202124"/>
                </a:solidFill>
                <a:effectLst/>
                <a:latin typeface="Times" pitchFamily="2" charset="0"/>
                <a:ea typeface="KaiTi" panose="02010609060101010101" pitchFamily="49" charset="-122"/>
              </a:rPr>
              <a:t>He </a:t>
            </a:r>
            <a:r>
              <a:rPr lang="zh-CN" altLang="en-US" sz="1600" b="0" i="0" u="none" strike="noStrike" dirty="0">
                <a:solidFill>
                  <a:srgbClr val="202124"/>
                </a:solidFill>
                <a:effectLst/>
                <a:latin typeface="Times" pitchFamily="2" charset="0"/>
                <a:ea typeface="KaiTi" panose="02010609060101010101" pitchFamily="49" charset="-122"/>
              </a:rPr>
              <a:t>粒子与相对 </a:t>
            </a:r>
            <a:r>
              <a:rPr lang="en" altLang="zh-CN" sz="1600" b="0" i="0" u="none" strike="noStrike" dirty="0">
                <a:solidFill>
                  <a:srgbClr val="202124"/>
                </a:solidFill>
                <a:effectLst/>
                <a:latin typeface="Times" pitchFamily="2" charset="0"/>
                <a:ea typeface="KaiTi" panose="02010609060101010101" pitchFamily="49" charset="-122"/>
              </a:rPr>
              <a:t>s </a:t>
            </a:r>
            <a:r>
              <a:rPr lang="zh-CN" altLang="en-US" sz="1600" b="0" i="0" u="none" strike="noStrike" dirty="0">
                <a:solidFill>
                  <a:srgbClr val="202124"/>
                </a:solidFill>
                <a:effectLst/>
                <a:latin typeface="Times" pitchFamily="2" charset="0"/>
                <a:ea typeface="KaiTi" panose="02010609060101010101" pitchFamily="49" charset="-122"/>
              </a:rPr>
              <a:t>波相互作用。基于控制神经网络的 </a:t>
            </a:r>
            <a:r>
              <a:rPr lang="en" altLang="zh-CN" sz="1600" b="0" i="0" u="none" strike="noStrike" dirty="0">
                <a:solidFill>
                  <a:srgbClr val="202124"/>
                </a:solidFill>
                <a:effectLst/>
                <a:latin typeface="Times" pitchFamily="2" charset="0"/>
                <a:ea typeface="KaiTi" panose="02010609060101010101" pitchFamily="49" charset="-122"/>
              </a:rPr>
              <a:t>GCM </a:t>
            </a:r>
            <a:r>
              <a:rPr lang="zh-CN" altLang="en" sz="1600" b="0" i="0" u="none" strike="noStrike" dirty="0">
                <a:solidFill>
                  <a:srgbClr val="202124"/>
                </a:solidFill>
                <a:effectLst/>
                <a:latin typeface="Times" pitchFamily="2" charset="0"/>
                <a:ea typeface="KaiTi" panose="02010609060101010101" pitchFamily="49" charset="-122"/>
              </a:rPr>
              <a:t>方法</a:t>
            </a:r>
            <a:r>
              <a:rPr lang="zh-CN" altLang="en-US" sz="1600" b="0" i="0" u="none" strike="noStrike" dirty="0">
                <a:solidFill>
                  <a:srgbClr val="202124"/>
                </a:solidFill>
                <a:effectLst/>
                <a:latin typeface="Times" pitchFamily="2" charset="0"/>
                <a:ea typeface="KaiTi" panose="02010609060101010101" pitchFamily="49" charset="-122"/>
              </a:rPr>
              <a:t>进一步支持了这一结论，</a:t>
            </a:r>
            <a:r>
              <a:rPr lang="zh-CN" altLang="en-US" b="1" i="0" u="none" strike="noStrike" dirty="0">
                <a:solidFill>
                  <a:srgbClr val="FF0000"/>
                </a:solidFill>
                <a:effectLst/>
                <a:latin typeface="Times" pitchFamily="2" charset="0"/>
                <a:ea typeface="KaiTi" panose="02010609060101010101" pitchFamily="49" charset="-122"/>
              </a:rPr>
              <a:t>为</a:t>
            </a:r>
            <a:r>
              <a:rPr lang="en-US" altLang="zh-CN" b="1" i="0" u="none" strike="noStrike" baseline="30000" dirty="0">
                <a:solidFill>
                  <a:srgbClr val="FF0000"/>
                </a:solidFill>
                <a:effectLst/>
                <a:latin typeface="Times" pitchFamily="2" charset="0"/>
                <a:ea typeface="KaiTi" panose="02010609060101010101" pitchFamily="49" charset="-122"/>
              </a:rPr>
              <a:t>14</a:t>
            </a:r>
            <a:r>
              <a:rPr lang="en" altLang="zh-CN" b="1" i="0" u="none" strike="noStrike" dirty="0">
                <a:solidFill>
                  <a:srgbClr val="FF0000"/>
                </a:solidFill>
                <a:effectLst/>
                <a:latin typeface="Times" pitchFamily="2" charset="0"/>
                <a:ea typeface="KaiTi" panose="02010609060101010101" pitchFamily="49" charset="-122"/>
              </a:rPr>
              <a:t>C</a:t>
            </a:r>
            <a:r>
              <a:rPr lang="zh-CN" altLang="en" b="1" i="0" u="none" strike="noStrike" dirty="0">
                <a:solidFill>
                  <a:srgbClr val="FF0000"/>
                </a:solidFill>
                <a:effectLst/>
                <a:latin typeface="Times" pitchFamily="2" charset="0"/>
                <a:ea typeface="KaiTi" panose="02010609060101010101" pitchFamily="49" charset="-122"/>
              </a:rPr>
              <a:t>核</a:t>
            </a:r>
            <a:r>
              <a:rPr lang="zh-CN" altLang="en-US" b="1" i="0" u="none" strike="noStrike" dirty="0">
                <a:solidFill>
                  <a:srgbClr val="FF0000"/>
                </a:solidFill>
                <a:effectLst/>
                <a:latin typeface="Times" pitchFamily="2" charset="0"/>
                <a:ea typeface="KaiTi" panose="02010609060101010101" pitchFamily="49" charset="-122"/>
              </a:rPr>
              <a:t>中类 </a:t>
            </a:r>
            <a:r>
              <a:rPr lang="en" altLang="zh-CN" b="1" i="0" u="none" strike="noStrike" dirty="0">
                <a:solidFill>
                  <a:srgbClr val="FF0000"/>
                </a:solidFill>
                <a:effectLst/>
                <a:latin typeface="Times" pitchFamily="2" charset="0"/>
                <a:ea typeface="KaiTi" panose="02010609060101010101" pitchFamily="49" charset="-122"/>
              </a:rPr>
              <a:t>BEC </a:t>
            </a:r>
            <a:r>
              <a:rPr lang="zh-CN" altLang="en-US" b="1" i="0" u="none" strike="noStrike" dirty="0">
                <a:solidFill>
                  <a:srgbClr val="FF0000"/>
                </a:solidFill>
                <a:effectLst/>
                <a:latin typeface="Times" pitchFamily="2" charset="0"/>
                <a:ea typeface="KaiTi" panose="02010609060101010101" pitchFamily="49" charset="-122"/>
              </a:rPr>
              <a:t>态的存在提供了第一个实质性证据。</a:t>
            </a:r>
            <a:endParaRPr lang="zh-CN" altLang="en-US" sz="1600" b="1" dirty="0">
              <a:solidFill>
                <a:srgbClr val="FF0000"/>
              </a:solidFill>
              <a:latin typeface="Times" pitchFamily="2" charset="0"/>
              <a:ea typeface="KaiTi" panose="02010609060101010101" pitchFamily="49" charset="-122"/>
            </a:endParaRPr>
          </a:p>
        </p:txBody>
      </p:sp>
      <p:sp>
        <p:nvSpPr>
          <p:cNvPr id="32" name="文本框 31">
            <a:extLst>
              <a:ext uri="{FF2B5EF4-FFF2-40B4-BE49-F238E27FC236}">
                <a16:creationId xmlns:a16="http://schemas.microsoft.com/office/drawing/2014/main" id="{B5C80F4B-F28B-B8C3-6033-24E6BD1D3676}"/>
              </a:ext>
            </a:extLst>
          </p:cNvPr>
          <p:cNvSpPr txBox="1"/>
          <p:nvPr/>
        </p:nvSpPr>
        <p:spPr>
          <a:xfrm>
            <a:off x="6601775" y="6101915"/>
            <a:ext cx="4962859" cy="646331"/>
          </a:xfrm>
          <a:prstGeom prst="rect">
            <a:avLst/>
          </a:prstGeom>
          <a:noFill/>
        </p:spPr>
        <p:txBody>
          <a:bodyPr wrap="square">
            <a:spAutoFit/>
          </a:bodyPr>
          <a:lstStyle/>
          <a:p>
            <a:r>
              <a:rPr lang="zh-CN" altLang="en-US" dirty="0">
                <a:latin typeface="Times" pitchFamily="2" charset="0"/>
              </a:rPr>
              <a:t>K. Wei, Z. Cheng, Y. L. Ye*, M. J. Lyu*, et al., </a:t>
            </a:r>
            <a:endParaRPr lang="en-US" altLang="zh-CN" dirty="0">
              <a:latin typeface="Times" pitchFamily="2" charset="0"/>
            </a:endParaRPr>
          </a:p>
          <a:p>
            <a:r>
              <a:rPr lang="zh-CN" altLang="en-US" dirty="0">
                <a:latin typeface="Times" pitchFamily="2" charset="0"/>
              </a:rPr>
              <a:t>The Hoyle-like state in </a:t>
            </a:r>
            <a:r>
              <a:rPr lang="zh-CN" altLang="en-US" baseline="30000" dirty="0">
                <a:latin typeface="Times" pitchFamily="2" charset="0"/>
              </a:rPr>
              <a:t>14</a:t>
            </a:r>
            <a:r>
              <a:rPr lang="zh-CN" altLang="en-US" dirty="0">
                <a:latin typeface="Times" pitchFamily="2" charset="0"/>
              </a:rPr>
              <a:t>C, to be submitted (2025)</a:t>
            </a:r>
          </a:p>
        </p:txBody>
      </p:sp>
      <p:cxnSp>
        <p:nvCxnSpPr>
          <p:cNvPr id="2" name="直线箭头连接符 1">
            <a:extLst>
              <a:ext uri="{FF2B5EF4-FFF2-40B4-BE49-F238E27FC236}">
                <a16:creationId xmlns:a16="http://schemas.microsoft.com/office/drawing/2014/main" id="{91ADAFAF-FC3A-817F-1506-95B358C1D1E8}"/>
              </a:ext>
            </a:extLst>
          </p:cNvPr>
          <p:cNvCxnSpPr>
            <a:cxnSpLocks/>
            <a:stCxn id="19" idx="1"/>
          </p:cNvCxnSpPr>
          <p:nvPr/>
        </p:nvCxnSpPr>
        <p:spPr>
          <a:xfrm flipH="1" flipV="1">
            <a:off x="828675" y="2294049"/>
            <a:ext cx="1000125" cy="145173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91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9157782-F4F9-3AAB-8303-C8259725121E}"/>
              </a:ext>
            </a:extLst>
          </p:cNvPr>
          <p:cNvSpPr txBox="1"/>
          <p:nvPr/>
        </p:nvSpPr>
        <p:spPr>
          <a:xfrm>
            <a:off x="282593" y="77813"/>
            <a:ext cx="3474028" cy="523220"/>
          </a:xfrm>
          <a:prstGeom prst="rect">
            <a:avLst/>
          </a:prstGeom>
          <a:noFill/>
        </p:spPr>
        <p:txBody>
          <a:bodyPr wrap="none" rtlCol="0">
            <a:spAutoFit/>
          </a:bodyPr>
          <a:lstStyle/>
          <a:p>
            <a:r>
              <a:rPr lang="zh-CN" altLang="en-US" sz="2800" b="1" dirty="0">
                <a:latin typeface="Times" pitchFamily="2" charset="0"/>
                <a:ea typeface="华文楷体" panose="02010600040101010101" pitchFamily="2" charset="-122"/>
                <a:cs typeface="Times New Roman" panose="02020603050405020304" pitchFamily="18" charset="0"/>
              </a:rPr>
              <a:t>丰中子核中的结团态</a:t>
            </a:r>
          </a:p>
        </p:txBody>
      </p:sp>
      <p:cxnSp>
        <p:nvCxnSpPr>
          <p:cNvPr id="5" name="直线连接符 4">
            <a:extLst>
              <a:ext uri="{FF2B5EF4-FFF2-40B4-BE49-F238E27FC236}">
                <a16:creationId xmlns:a16="http://schemas.microsoft.com/office/drawing/2014/main" id="{6AFCBB57-AC82-9082-B021-6E6A75D67BF5}"/>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EA4C59CF-9CFB-23DE-F55B-0912E4A1A26F}"/>
              </a:ext>
            </a:extLst>
          </p:cNvPr>
          <p:cNvPicPr>
            <a:picLocks noChangeAspect="1"/>
          </p:cNvPicPr>
          <p:nvPr/>
        </p:nvPicPr>
        <p:blipFill>
          <a:blip r:embed="rId3"/>
          <a:stretch>
            <a:fillRect/>
          </a:stretch>
        </p:blipFill>
        <p:spPr>
          <a:xfrm>
            <a:off x="411070" y="4078100"/>
            <a:ext cx="4524064" cy="2472064"/>
          </a:xfrm>
          <a:prstGeom prst="rect">
            <a:avLst/>
          </a:prstGeom>
        </p:spPr>
      </p:pic>
      <p:pic>
        <p:nvPicPr>
          <p:cNvPr id="15" name="图片 14">
            <a:extLst>
              <a:ext uri="{FF2B5EF4-FFF2-40B4-BE49-F238E27FC236}">
                <a16:creationId xmlns:a16="http://schemas.microsoft.com/office/drawing/2014/main" id="{F40978B5-5214-5AC9-B217-FD140A526673}"/>
              </a:ext>
            </a:extLst>
          </p:cNvPr>
          <p:cNvPicPr>
            <a:picLocks noChangeAspect="1"/>
          </p:cNvPicPr>
          <p:nvPr/>
        </p:nvPicPr>
        <p:blipFill>
          <a:blip r:embed="rId4"/>
          <a:stretch>
            <a:fillRect/>
          </a:stretch>
        </p:blipFill>
        <p:spPr>
          <a:xfrm>
            <a:off x="411070" y="1073752"/>
            <a:ext cx="4348296" cy="2073274"/>
          </a:xfrm>
          <a:prstGeom prst="rect">
            <a:avLst/>
          </a:prstGeom>
        </p:spPr>
      </p:pic>
      <p:pic>
        <p:nvPicPr>
          <p:cNvPr id="17" name="图片 16">
            <a:extLst>
              <a:ext uri="{FF2B5EF4-FFF2-40B4-BE49-F238E27FC236}">
                <a16:creationId xmlns:a16="http://schemas.microsoft.com/office/drawing/2014/main" id="{D65E1EEF-7139-9DB3-D3A8-02B2D03EC6CD}"/>
              </a:ext>
            </a:extLst>
          </p:cNvPr>
          <p:cNvPicPr>
            <a:picLocks noChangeAspect="1"/>
          </p:cNvPicPr>
          <p:nvPr/>
        </p:nvPicPr>
        <p:blipFill>
          <a:blip r:embed="rId5"/>
          <a:stretch>
            <a:fillRect/>
          </a:stretch>
        </p:blipFill>
        <p:spPr>
          <a:xfrm rot="16200000">
            <a:off x="4283831" y="1549289"/>
            <a:ext cx="2073272" cy="1122200"/>
          </a:xfrm>
          <a:prstGeom prst="rect">
            <a:avLst/>
          </a:prstGeom>
        </p:spPr>
      </p:pic>
      <p:sp>
        <p:nvSpPr>
          <p:cNvPr id="19" name="文本框 18">
            <a:extLst>
              <a:ext uri="{FF2B5EF4-FFF2-40B4-BE49-F238E27FC236}">
                <a16:creationId xmlns:a16="http://schemas.microsoft.com/office/drawing/2014/main" id="{FB5769E1-69A6-9F4F-B33F-04436EEDD7EF}"/>
              </a:ext>
            </a:extLst>
          </p:cNvPr>
          <p:cNvSpPr txBox="1"/>
          <p:nvPr/>
        </p:nvSpPr>
        <p:spPr>
          <a:xfrm>
            <a:off x="282593" y="699920"/>
            <a:ext cx="4963603" cy="400110"/>
          </a:xfrm>
          <a:prstGeom prst="rect">
            <a:avLst/>
          </a:prstGeom>
          <a:noFill/>
        </p:spPr>
        <p:txBody>
          <a:bodyPr wrap="none" rtlCol="0">
            <a:spAutoFit/>
          </a:bodyPr>
          <a:lstStyle/>
          <a:p>
            <a:pPr marL="342900" indent="-342900">
              <a:buFont typeface="Wingdings" pitchFamily="2" charset="2"/>
              <a:buChar char="n"/>
            </a:pPr>
            <a:r>
              <a:rPr lang="en-US" altLang="zh-CN" sz="2000" baseline="30000" dirty="0">
                <a:solidFill>
                  <a:srgbClr val="0070C0"/>
                </a:solidFill>
                <a:latin typeface="Times" pitchFamily="2" charset="0"/>
                <a:ea typeface="华文楷体" panose="02010600040101010101" pitchFamily="2" charset="-122"/>
                <a:cs typeface="Times New Roman" panose="02020603050405020304" pitchFamily="18" charset="0"/>
              </a:rPr>
              <a:t>14</a:t>
            </a:r>
            <a:r>
              <a:rPr lang="en-US" altLang="zh-CN" sz="2000" dirty="0">
                <a:solidFill>
                  <a:srgbClr val="0070C0"/>
                </a:solidFill>
                <a:latin typeface="Times" pitchFamily="2" charset="0"/>
                <a:ea typeface="华文楷体" panose="02010600040101010101" pitchFamily="2" charset="-122"/>
                <a:cs typeface="Times New Roman" panose="02020603050405020304" pitchFamily="18" charset="0"/>
              </a:rPr>
              <a:t>C</a:t>
            </a:r>
            <a:r>
              <a:rPr lang="zh-CN" altLang="en-US" sz="2000" dirty="0">
                <a:solidFill>
                  <a:srgbClr val="0070C0"/>
                </a:solidFill>
                <a:latin typeface="Times" pitchFamily="2" charset="0"/>
                <a:ea typeface="华文楷体" panose="02010600040101010101" pitchFamily="2" charset="-122"/>
                <a:cs typeface="Times New Roman" panose="02020603050405020304" pitchFamily="18" charset="0"/>
              </a:rPr>
              <a:t>核结团态的理论结果（</a:t>
            </a:r>
            <a:r>
              <a:rPr lang="en-US" altLang="zh-CN" sz="2000" dirty="0">
                <a:solidFill>
                  <a:srgbClr val="0070C0"/>
                </a:solidFill>
                <a:latin typeface="Times" pitchFamily="2" charset="0"/>
                <a:ea typeface="华文楷体" panose="02010600040101010101" pitchFamily="2" charset="-122"/>
                <a:cs typeface="Times New Roman" panose="02020603050405020304" pitchFamily="18" charset="0"/>
              </a:rPr>
              <a:t> AMD</a:t>
            </a:r>
            <a:r>
              <a:rPr lang="zh-CN" altLang="en-US" sz="2000" dirty="0">
                <a:solidFill>
                  <a:srgbClr val="0070C0"/>
                </a:solidFill>
                <a:latin typeface="Times" pitchFamily="2" charset="0"/>
                <a:ea typeface="华文楷体" panose="02010600040101010101" pitchFamily="2" charset="-122"/>
                <a:cs typeface="Times New Roman" panose="02020603050405020304" pitchFamily="18" charset="0"/>
              </a:rPr>
              <a:t>方法）</a:t>
            </a: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2808D363-B008-2773-FD0E-6937B67F1B30}"/>
                  </a:ext>
                </a:extLst>
              </p:cNvPr>
              <p:cNvSpPr txBox="1"/>
              <p:nvPr/>
            </p:nvSpPr>
            <p:spPr>
              <a:xfrm>
                <a:off x="285905" y="3471154"/>
                <a:ext cx="3865161" cy="707886"/>
              </a:xfrm>
              <a:prstGeom prst="rect">
                <a:avLst/>
              </a:prstGeom>
              <a:noFill/>
            </p:spPr>
            <p:txBody>
              <a:bodyPr wrap="none" rtlCol="0">
                <a:spAutoFit/>
              </a:bodyPr>
              <a:lstStyle/>
              <a:p>
                <a:pPr marL="342900" indent="-342900">
                  <a:buFont typeface="Wingdings" pitchFamily="2" charset="2"/>
                  <a:buChar char="n"/>
                </a:pPr>
                <a14:m>
                  <m:oMath xmlns:m="http://schemas.openxmlformats.org/officeDocument/2006/math">
                    <m:r>
                      <a:rPr lang="zh-CN" altLang="en-US" sz="2000" i="1" smtClean="0">
                        <a:solidFill>
                          <a:srgbClr val="0070C0"/>
                        </a:solidFill>
                        <a:latin typeface="Cambria Math" panose="02040503050406030204" pitchFamily="18" charset="0"/>
                        <a:ea typeface="华文楷体" panose="02010600040101010101" pitchFamily="2" charset="-122"/>
                        <a:cs typeface="Times New Roman" panose="02020603050405020304" pitchFamily="18" charset="0"/>
                      </a:rPr>
                      <m:t>𝜋</m:t>
                    </m:r>
                  </m:oMath>
                </a14:m>
                <a:r>
                  <a:rPr lang="zh-CN" altLang="en-US" sz="2000" dirty="0">
                    <a:solidFill>
                      <a:srgbClr val="0070C0"/>
                    </a:solidFill>
                    <a:latin typeface="Times" pitchFamily="2" charset="0"/>
                    <a:ea typeface="华文楷体" panose="02010600040101010101" pitchFamily="2" charset="-122"/>
                    <a:cs typeface="Times New Roman" panose="02020603050405020304" pitchFamily="18" charset="0"/>
                  </a:rPr>
                  <a:t>轨道链式分子态的实验证据</a:t>
                </a:r>
                <a:endParaRPr lang="en-US" altLang="zh-CN" sz="2000" dirty="0">
                  <a:solidFill>
                    <a:srgbClr val="0070C0"/>
                  </a:solidFill>
                  <a:latin typeface="Times" pitchFamily="2" charset="0"/>
                  <a:ea typeface="华文楷体" panose="02010600040101010101" pitchFamily="2" charset="-122"/>
                  <a:cs typeface="Times New Roman" panose="02020603050405020304" pitchFamily="18" charset="0"/>
                </a:endParaRPr>
              </a:p>
              <a:p>
                <a:r>
                  <a:rPr lang="zh-CN" altLang="en-US" sz="2000" dirty="0">
                    <a:solidFill>
                      <a:srgbClr val="0070C0"/>
                    </a:solidFill>
                    <a:latin typeface="Times" pitchFamily="2" charset="0"/>
                    <a:ea typeface="华文楷体" panose="02010600040101010101" pitchFamily="2" charset="-122"/>
                    <a:cs typeface="Times New Roman" panose="02020603050405020304" pitchFamily="18" charset="0"/>
                  </a:rPr>
                  <a:t>（北京大学叶沿林教授团队）</a:t>
                </a:r>
              </a:p>
            </p:txBody>
          </p:sp>
        </mc:Choice>
        <mc:Fallback xmlns="">
          <p:sp>
            <p:nvSpPr>
              <p:cNvPr id="20" name="文本框 19">
                <a:extLst>
                  <a:ext uri="{FF2B5EF4-FFF2-40B4-BE49-F238E27FC236}">
                    <a16:creationId xmlns:a16="http://schemas.microsoft.com/office/drawing/2014/main" id="{2808D363-B008-2773-FD0E-6937B67F1B30}"/>
                  </a:ext>
                </a:extLst>
              </p:cNvPr>
              <p:cNvSpPr txBox="1">
                <a:spLocks noRot="1" noChangeAspect="1" noMove="1" noResize="1" noEditPoints="1" noAdjustHandles="1" noChangeArrowheads="1" noChangeShapeType="1" noTextEdit="1"/>
              </p:cNvSpPr>
              <p:nvPr/>
            </p:nvSpPr>
            <p:spPr>
              <a:xfrm>
                <a:off x="285905" y="3471154"/>
                <a:ext cx="3865161" cy="707886"/>
              </a:xfrm>
              <a:prstGeom prst="rect">
                <a:avLst/>
              </a:prstGeom>
              <a:blipFill>
                <a:blip r:embed="rId6"/>
                <a:stretch>
                  <a:fillRect l="-1639" t="-8772" b="-105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2633B4DE-C015-8511-FF1C-175FE1665E0E}"/>
                  </a:ext>
                </a:extLst>
              </p:cNvPr>
              <p:cNvSpPr txBox="1"/>
              <p:nvPr/>
            </p:nvSpPr>
            <p:spPr>
              <a:xfrm>
                <a:off x="5376667" y="3475102"/>
                <a:ext cx="6881235" cy="677108"/>
              </a:xfrm>
              <a:prstGeom prst="rect">
                <a:avLst/>
              </a:prstGeom>
              <a:noFill/>
            </p:spPr>
            <p:txBody>
              <a:bodyPr wrap="square" rtlCol="0">
                <a:spAutoFit/>
              </a:bodyPr>
              <a:lstStyle/>
              <a:p>
                <a:r>
                  <a:rPr lang="zh-CN" altLang="en-US" sz="2000" b="1" dirty="0">
                    <a:solidFill>
                      <a:srgbClr val="FF0000"/>
                    </a:solidFill>
                    <a:latin typeface="Times" pitchFamily="2" charset="0"/>
                    <a:ea typeface="华文楷体" panose="02010600040101010101" pitchFamily="2" charset="-122"/>
                    <a:cs typeface="Times New Roman" panose="02020603050405020304" pitchFamily="18" charset="0"/>
                  </a:rPr>
                  <a:t>？是否在</a:t>
                </a:r>
                <a:r>
                  <a:rPr lang="en-US" altLang="zh-CN" sz="2000" b="1" baseline="30000" dirty="0">
                    <a:solidFill>
                      <a:srgbClr val="FF0000"/>
                    </a:solidFill>
                    <a:latin typeface="Times" pitchFamily="2" charset="0"/>
                    <a:ea typeface="华文楷体" panose="02010600040101010101" pitchFamily="2" charset="-122"/>
                    <a:cs typeface="Times New Roman" panose="02020603050405020304" pitchFamily="18" charset="0"/>
                  </a:rPr>
                  <a:t>14</a:t>
                </a:r>
                <a:r>
                  <a:rPr lang="en-US" altLang="zh-CN" sz="2000" b="1" dirty="0">
                    <a:solidFill>
                      <a:srgbClr val="FF0000"/>
                    </a:solidFill>
                    <a:latin typeface="Times" pitchFamily="2" charset="0"/>
                    <a:ea typeface="华文楷体" panose="02010600040101010101" pitchFamily="2" charset="-122"/>
                    <a:cs typeface="Times New Roman" panose="02020603050405020304" pitchFamily="18" charset="0"/>
                  </a:rPr>
                  <a:t>C</a:t>
                </a:r>
                <a:r>
                  <a:rPr lang="zh-CN" altLang="en-US" sz="2000" b="1" dirty="0">
                    <a:solidFill>
                      <a:srgbClr val="FF0000"/>
                    </a:solidFill>
                    <a:latin typeface="Times" pitchFamily="2" charset="0"/>
                    <a:ea typeface="华文楷体" panose="02010600040101010101" pitchFamily="2" charset="-122"/>
                    <a:cs typeface="Times New Roman" panose="02020603050405020304" pitchFamily="18" charset="0"/>
                  </a:rPr>
                  <a:t>核中存在</a:t>
                </a:r>
                <a14:m>
                  <m:oMath xmlns:m="http://schemas.openxmlformats.org/officeDocument/2006/math">
                    <m:r>
                      <a:rPr lang="zh-CN" altLang="en-US" sz="2000" b="1" i="1" smtClean="0">
                        <a:solidFill>
                          <a:srgbClr val="FF0000"/>
                        </a:solidFill>
                        <a:latin typeface="Cambria Math" panose="02040503050406030204" pitchFamily="18" charset="0"/>
                      </a:rPr>
                      <m:t>𝜶</m:t>
                    </m:r>
                  </m:oMath>
                </a14:m>
                <a:r>
                  <a:rPr lang="en-US" altLang="zh-CN" sz="2000" b="1" dirty="0">
                    <a:solidFill>
                      <a:srgbClr val="FF0000"/>
                    </a:solidFill>
                    <a:latin typeface="Times" pitchFamily="2" charset="0"/>
                    <a:ea typeface="华文楷体" panose="02010600040101010101" pitchFamily="2" charset="-122"/>
                    <a:cs typeface="Times New Roman" panose="02020603050405020304" pitchFamily="18" charset="0"/>
                  </a:rPr>
                  <a:t>+</a:t>
                </a:r>
                <a14:m>
                  <m:oMath xmlns:m="http://schemas.openxmlformats.org/officeDocument/2006/math">
                    <m:r>
                      <a:rPr lang="zh-CN" altLang="en-US" sz="2000" b="1" i="1">
                        <a:solidFill>
                          <a:srgbClr val="FF0000"/>
                        </a:solidFill>
                        <a:latin typeface="Cambria Math" panose="02040503050406030204" pitchFamily="18" charset="0"/>
                      </a:rPr>
                      <m:t>𝜶</m:t>
                    </m:r>
                  </m:oMath>
                </a14:m>
                <a:r>
                  <a:rPr lang="en-US" altLang="zh-CN" sz="2000" b="1" dirty="0">
                    <a:solidFill>
                      <a:srgbClr val="FF0000"/>
                    </a:solidFill>
                    <a:latin typeface="Times" pitchFamily="2" charset="0"/>
                    <a:ea typeface="华文楷体" panose="02010600040101010101" pitchFamily="2" charset="-122"/>
                    <a:cs typeface="Times New Roman" panose="02020603050405020304" pitchFamily="18" charset="0"/>
                  </a:rPr>
                  <a:t>+</a:t>
                </a:r>
                <a:r>
                  <a:rPr lang="en-US" altLang="zh-CN" sz="2000" b="1" baseline="30000" dirty="0">
                    <a:solidFill>
                      <a:srgbClr val="FF0000"/>
                    </a:solidFill>
                    <a:latin typeface="Times" pitchFamily="2" charset="0"/>
                    <a:ea typeface="华文楷体" panose="02010600040101010101" pitchFamily="2" charset="-122"/>
                    <a:cs typeface="Times New Roman" panose="02020603050405020304" pitchFamily="18" charset="0"/>
                  </a:rPr>
                  <a:t>6</a:t>
                </a:r>
                <a:r>
                  <a:rPr lang="en-US" altLang="zh-CN" sz="2000" b="1" dirty="0">
                    <a:solidFill>
                      <a:srgbClr val="FF0000"/>
                    </a:solidFill>
                    <a:latin typeface="Times" pitchFamily="2" charset="0"/>
                    <a:ea typeface="华文楷体" panose="02010600040101010101" pitchFamily="2" charset="-122"/>
                    <a:cs typeface="Times New Roman" panose="02020603050405020304" pitchFamily="18" charset="0"/>
                  </a:rPr>
                  <a:t>He</a:t>
                </a:r>
                <a:r>
                  <a:rPr lang="zh-CN" altLang="en-US" sz="2000" b="1" dirty="0">
                    <a:solidFill>
                      <a:srgbClr val="FF0000"/>
                    </a:solidFill>
                    <a:latin typeface="Times" pitchFamily="2" charset="0"/>
                    <a:ea typeface="华文楷体" panose="02010600040101010101" pitchFamily="2" charset="-122"/>
                    <a:cs typeface="Times New Roman" panose="02020603050405020304" pitchFamily="18" charset="0"/>
                  </a:rPr>
                  <a:t>构型的类</a:t>
                </a:r>
                <a:r>
                  <a:rPr lang="en-US" altLang="zh-CN" sz="2000" b="1" dirty="0">
                    <a:solidFill>
                      <a:srgbClr val="FF0000"/>
                    </a:solidFill>
                    <a:latin typeface="Times" pitchFamily="2" charset="0"/>
                    <a:ea typeface="华文楷体" panose="02010600040101010101" pitchFamily="2" charset="-122"/>
                    <a:cs typeface="Times New Roman" panose="02020603050405020304" pitchFamily="18" charset="0"/>
                  </a:rPr>
                  <a:t>Hoyle</a:t>
                </a:r>
                <a:r>
                  <a:rPr lang="zh-CN" altLang="en-US" sz="2000" b="1" dirty="0">
                    <a:solidFill>
                      <a:srgbClr val="FF0000"/>
                    </a:solidFill>
                    <a:latin typeface="Times" pitchFamily="2" charset="0"/>
                    <a:ea typeface="华文楷体" panose="02010600040101010101" pitchFamily="2" charset="-122"/>
                    <a:cs typeface="Times New Roman" panose="02020603050405020304" pitchFamily="18" charset="0"/>
                  </a:rPr>
                  <a:t>态</a:t>
                </a:r>
                <a:endParaRPr lang="en-US" altLang="zh-CN" sz="2000" b="1" dirty="0">
                  <a:solidFill>
                    <a:srgbClr val="FF0000"/>
                  </a:solidFill>
                  <a:latin typeface="Times" pitchFamily="2" charset="0"/>
                  <a:ea typeface="华文楷体" panose="02010600040101010101" pitchFamily="2" charset="-122"/>
                  <a:cs typeface="Times New Roman" panose="02020603050405020304" pitchFamily="18" charset="0"/>
                </a:endParaRPr>
              </a:p>
              <a:p>
                <a:r>
                  <a:rPr lang="zh-CN" altLang="en-US" dirty="0">
                    <a:solidFill>
                      <a:srgbClr val="0070C0"/>
                    </a:solidFill>
                    <a:latin typeface="Times" pitchFamily="2" charset="0"/>
                    <a:ea typeface="华文楷体" panose="02010600040101010101" pitchFamily="2" charset="-122"/>
                    <a:cs typeface="Times New Roman" panose="02020603050405020304" pitchFamily="18" charset="0"/>
                  </a:rPr>
                  <a:t>（</a:t>
                </a:r>
                <a:r>
                  <a:rPr lang="en-US" altLang="zh-CN" dirty="0">
                    <a:solidFill>
                      <a:srgbClr val="0070C0"/>
                    </a:solidFill>
                    <a:latin typeface="Times" pitchFamily="2" charset="0"/>
                    <a:ea typeface="华文楷体" panose="02010600040101010101" pitchFamily="2" charset="-122"/>
                    <a:cs typeface="Times New Roman" panose="02020603050405020304" pitchFamily="18" charset="0"/>
                  </a:rPr>
                  <a:t>2023</a:t>
                </a:r>
                <a:r>
                  <a:rPr lang="zh-CN" altLang="en-US" dirty="0">
                    <a:solidFill>
                      <a:srgbClr val="0070C0"/>
                    </a:solidFill>
                    <a:latin typeface="Times" pitchFamily="2" charset="0"/>
                    <a:ea typeface="华文楷体" panose="02010600040101010101" pitchFamily="2" charset="-122"/>
                    <a:cs typeface="Times New Roman" panose="02020603050405020304" pitchFamily="18" charset="0"/>
                  </a:rPr>
                  <a:t>年</a:t>
                </a:r>
                <a:r>
                  <a:rPr lang="en-US" altLang="zh-CN" dirty="0">
                    <a:solidFill>
                      <a:srgbClr val="0070C0"/>
                    </a:solidFill>
                    <a:latin typeface="Times" pitchFamily="2" charset="0"/>
                    <a:ea typeface="华文楷体" panose="02010600040101010101" pitchFamily="2" charset="-122"/>
                    <a:cs typeface="Times New Roman" panose="02020603050405020304" pitchFamily="18" charset="0"/>
                  </a:rPr>
                  <a:t>5</a:t>
                </a:r>
                <a:r>
                  <a:rPr lang="zh-CN" altLang="en-US" dirty="0">
                    <a:solidFill>
                      <a:srgbClr val="0070C0"/>
                    </a:solidFill>
                    <a:latin typeface="Times" pitchFamily="2" charset="0"/>
                    <a:ea typeface="华文楷体" panose="02010600040101010101" pitchFamily="2" charset="-122"/>
                    <a:cs typeface="Times New Roman" panose="02020603050405020304" pitchFamily="18" charset="0"/>
                  </a:rPr>
                  <a:t>月全国核反应大会魏康报告，</a:t>
                </a:r>
                <a:r>
                  <a:rPr lang="zh-CN" altLang="en-US" sz="1800" dirty="0">
                    <a:solidFill>
                      <a:srgbClr val="0070C0"/>
                    </a:solidFill>
                    <a:latin typeface="Times" pitchFamily="2" charset="0"/>
                    <a:ea typeface="华文楷体" panose="02010600040101010101" pitchFamily="2" charset="-122"/>
                    <a:cs typeface="Times New Roman" panose="02020603050405020304" pitchFamily="18" charset="0"/>
                  </a:rPr>
                  <a:t>北京大学</a:t>
                </a:r>
                <a:r>
                  <a:rPr lang="zh-CN" altLang="en-US" dirty="0">
                    <a:solidFill>
                      <a:srgbClr val="0070C0"/>
                    </a:solidFill>
                    <a:latin typeface="Times" pitchFamily="2" charset="0"/>
                    <a:ea typeface="华文楷体" panose="02010600040101010101" pitchFamily="2" charset="-122"/>
                    <a:cs typeface="Times New Roman" panose="02020603050405020304" pitchFamily="18" charset="0"/>
                  </a:rPr>
                  <a:t>叶沿林教授团队）</a:t>
                </a:r>
              </a:p>
            </p:txBody>
          </p:sp>
        </mc:Choice>
        <mc:Fallback xmlns="">
          <p:sp>
            <p:nvSpPr>
              <p:cNvPr id="21" name="文本框 20">
                <a:extLst>
                  <a:ext uri="{FF2B5EF4-FFF2-40B4-BE49-F238E27FC236}">
                    <a16:creationId xmlns:a16="http://schemas.microsoft.com/office/drawing/2014/main" id="{2633B4DE-C015-8511-FF1C-175FE1665E0E}"/>
                  </a:ext>
                </a:extLst>
              </p:cNvPr>
              <p:cNvSpPr txBox="1">
                <a:spLocks noRot="1" noChangeAspect="1" noMove="1" noResize="1" noEditPoints="1" noAdjustHandles="1" noChangeArrowheads="1" noChangeShapeType="1" noTextEdit="1"/>
              </p:cNvSpPr>
              <p:nvPr/>
            </p:nvSpPr>
            <p:spPr>
              <a:xfrm>
                <a:off x="5376667" y="3475102"/>
                <a:ext cx="6881235" cy="677108"/>
              </a:xfrm>
              <a:prstGeom prst="rect">
                <a:avLst/>
              </a:prstGeom>
              <a:blipFill>
                <a:blip r:embed="rId7"/>
                <a:stretch>
                  <a:fillRect l="-921" t="-9259" r="-1289" b="-14815"/>
                </a:stretch>
              </a:blipFill>
            </p:spPr>
            <p:txBody>
              <a:bodyPr/>
              <a:lstStyle/>
              <a:p>
                <a:r>
                  <a:rPr lang="zh-CN" altLang="en-US">
                    <a:noFill/>
                  </a:rPr>
                  <a:t> </a:t>
                </a:r>
              </a:p>
            </p:txBody>
          </p:sp>
        </mc:Fallback>
      </mc:AlternateContent>
      <p:pic>
        <p:nvPicPr>
          <p:cNvPr id="26" name="图片 25">
            <a:extLst>
              <a:ext uri="{FF2B5EF4-FFF2-40B4-BE49-F238E27FC236}">
                <a16:creationId xmlns:a16="http://schemas.microsoft.com/office/drawing/2014/main" id="{89F8645F-3610-0194-FA56-05BC9E43254E}"/>
              </a:ext>
            </a:extLst>
          </p:cNvPr>
          <p:cNvPicPr>
            <a:picLocks noChangeAspect="1"/>
          </p:cNvPicPr>
          <p:nvPr/>
        </p:nvPicPr>
        <p:blipFill>
          <a:blip r:embed="rId8"/>
          <a:stretch>
            <a:fillRect/>
          </a:stretch>
        </p:blipFill>
        <p:spPr>
          <a:xfrm>
            <a:off x="8869053" y="4216337"/>
            <a:ext cx="3075828" cy="2307725"/>
          </a:xfrm>
          <a:prstGeom prst="rect">
            <a:avLst/>
          </a:prstGeom>
        </p:spPr>
      </p:pic>
      <p:pic>
        <p:nvPicPr>
          <p:cNvPr id="2" name="图片 1">
            <a:extLst>
              <a:ext uri="{FF2B5EF4-FFF2-40B4-BE49-F238E27FC236}">
                <a16:creationId xmlns:a16="http://schemas.microsoft.com/office/drawing/2014/main" id="{8D10F897-75AA-2C05-9745-4C5076137439}"/>
              </a:ext>
            </a:extLst>
          </p:cNvPr>
          <p:cNvPicPr>
            <a:picLocks noChangeAspect="1"/>
          </p:cNvPicPr>
          <p:nvPr/>
        </p:nvPicPr>
        <p:blipFill>
          <a:blip r:embed="rId9"/>
          <a:stretch>
            <a:fillRect/>
          </a:stretch>
        </p:blipFill>
        <p:spPr>
          <a:xfrm>
            <a:off x="6525824" y="971640"/>
            <a:ext cx="4941281" cy="2175369"/>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F6CCEB1D-1B40-7EF2-FFE8-AF1CFE0AD9E2}"/>
                  </a:ext>
                </a:extLst>
              </p:cNvPr>
              <p:cNvSpPr txBox="1"/>
              <p:nvPr/>
            </p:nvSpPr>
            <p:spPr>
              <a:xfrm>
                <a:off x="6317602" y="718021"/>
                <a:ext cx="3427541" cy="400110"/>
              </a:xfrm>
              <a:prstGeom prst="rect">
                <a:avLst/>
              </a:prstGeom>
              <a:noFill/>
            </p:spPr>
            <p:txBody>
              <a:bodyPr wrap="none" rtlCol="0">
                <a:spAutoFit/>
              </a:bodyPr>
              <a:lstStyle/>
              <a:p>
                <a:pPr marL="342900" indent="-342900">
                  <a:buFont typeface="Wingdings" pitchFamily="2" charset="2"/>
                  <a:buChar char="n"/>
                </a:pPr>
                <a:r>
                  <a:rPr lang="en-US" altLang="zh-CN" sz="2000" baseline="30000" dirty="0">
                    <a:solidFill>
                      <a:srgbClr val="0070C0"/>
                    </a:solidFill>
                    <a:latin typeface="Times" pitchFamily="2" charset="0"/>
                    <a:ea typeface="华文楷体" panose="02010600040101010101" pitchFamily="2" charset="-122"/>
                    <a:cs typeface="Times New Roman" panose="02020603050405020304" pitchFamily="18" charset="0"/>
                  </a:rPr>
                  <a:t>8</a:t>
                </a:r>
                <a:r>
                  <a:rPr lang="en-US" altLang="zh-CN" sz="2000" dirty="0">
                    <a:solidFill>
                      <a:srgbClr val="0070C0"/>
                    </a:solidFill>
                    <a:latin typeface="Times" pitchFamily="2" charset="0"/>
                    <a:ea typeface="华文楷体" panose="02010600040101010101" pitchFamily="2" charset="-122"/>
                    <a:cs typeface="Times New Roman" panose="02020603050405020304" pitchFamily="18" charset="0"/>
                  </a:rPr>
                  <a:t>He</a:t>
                </a:r>
                <a:r>
                  <a:rPr lang="zh-CN" altLang="en-US" sz="2000" dirty="0">
                    <a:solidFill>
                      <a:srgbClr val="0070C0"/>
                    </a:solidFill>
                    <a:latin typeface="Times" pitchFamily="2" charset="0"/>
                    <a:ea typeface="华文楷体" panose="02010600040101010101" pitchFamily="2" charset="-122"/>
                    <a:cs typeface="Times New Roman" panose="02020603050405020304" pitchFamily="18" charset="0"/>
                  </a:rPr>
                  <a:t>核中的</a:t>
                </a:r>
                <a14:m>
                  <m:oMath xmlns:m="http://schemas.openxmlformats.org/officeDocument/2006/math">
                    <m:r>
                      <a:rPr lang="zh-CN" altLang="en-US" sz="2000" b="0" i="1" smtClean="0">
                        <a:solidFill>
                          <a:srgbClr val="0070C0"/>
                        </a:solidFill>
                        <a:latin typeface="Cambria Math" panose="02040503050406030204" pitchFamily="18" charset="0"/>
                      </a:rPr>
                      <m:t>𝛼</m:t>
                    </m:r>
                  </m:oMath>
                </a14:m>
                <a:r>
                  <a:rPr lang="en-US" altLang="zh-CN" sz="2000" dirty="0">
                    <a:solidFill>
                      <a:srgbClr val="0070C0"/>
                    </a:solidFill>
                    <a:latin typeface="Times" pitchFamily="2" charset="0"/>
                    <a:ea typeface="华文楷体" panose="02010600040101010101" pitchFamily="2" charset="-122"/>
                    <a:cs typeface="Times New Roman" panose="02020603050405020304" pitchFamily="18" charset="0"/>
                  </a:rPr>
                  <a:t>+</a:t>
                </a:r>
                <a:r>
                  <a:rPr lang="en-US" altLang="zh-CN" sz="2000" baseline="30000" dirty="0">
                    <a:solidFill>
                      <a:srgbClr val="0070C0"/>
                    </a:solidFill>
                    <a:latin typeface="Times" pitchFamily="2" charset="0"/>
                    <a:ea typeface="华文楷体" panose="02010600040101010101" pitchFamily="2" charset="-122"/>
                    <a:cs typeface="Times New Roman" panose="02020603050405020304" pitchFamily="18" charset="0"/>
                  </a:rPr>
                  <a:t>2</a:t>
                </a:r>
                <a:r>
                  <a:rPr lang="en-US" altLang="zh-CN" sz="2000" dirty="0">
                    <a:solidFill>
                      <a:srgbClr val="0070C0"/>
                    </a:solidFill>
                    <a:latin typeface="Times" pitchFamily="2" charset="0"/>
                    <a:ea typeface="华文楷体" panose="02010600040101010101" pitchFamily="2" charset="-122"/>
                    <a:cs typeface="Times New Roman" panose="02020603050405020304" pitchFamily="18" charset="0"/>
                  </a:rPr>
                  <a:t>n+</a:t>
                </a:r>
                <a:r>
                  <a:rPr lang="en-US" altLang="zh-CN" sz="2000" baseline="30000" dirty="0">
                    <a:solidFill>
                      <a:srgbClr val="0070C0"/>
                    </a:solidFill>
                    <a:latin typeface="Times" pitchFamily="2" charset="0"/>
                    <a:ea typeface="华文楷体" panose="02010600040101010101" pitchFamily="2" charset="-122"/>
                    <a:cs typeface="Times New Roman" panose="02020603050405020304" pitchFamily="18" charset="0"/>
                  </a:rPr>
                  <a:t>2</a:t>
                </a:r>
                <a:r>
                  <a:rPr lang="en-US" altLang="zh-CN" sz="2000" dirty="0">
                    <a:solidFill>
                      <a:srgbClr val="0070C0"/>
                    </a:solidFill>
                    <a:latin typeface="Times" pitchFamily="2" charset="0"/>
                    <a:ea typeface="华文楷体" panose="02010600040101010101" pitchFamily="2" charset="-122"/>
                    <a:cs typeface="Times New Roman" panose="02020603050405020304" pitchFamily="18" charset="0"/>
                  </a:rPr>
                  <a:t>n</a:t>
                </a:r>
                <a:r>
                  <a:rPr lang="zh-CN" altLang="en-US" sz="2000" dirty="0">
                    <a:solidFill>
                      <a:srgbClr val="0070C0"/>
                    </a:solidFill>
                    <a:latin typeface="Times" pitchFamily="2" charset="0"/>
                    <a:ea typeface="华文楷体" panose="02010600040101010101" pitchFamily="2" charset="-122"/>
                    <a:cs typeface="Times New Roman" panose="02020603050405020304" pitchFamily="18" charset="0"/>
                  </a:rPr>
                  <a:t>凝聚态</a:t>
                </a:r>
              </a:p>
            </p:txBody>
          </p:sp>
        </mc:Choice>
        <mc:Fallback xmlns="">
          <p:sp>
            <p:nvSpPr>
              <p:cNvPr id="3" name="文本框 2">
                <a:extLst>
                  <a:ext uri="{FF2B5EF4-FFF2-40B4-BE49-F238E27FC236}">
                    <a16:creationId xmlns:a16="http://schemas.microsoft.com/office/drawing/2014/main" id="{F6CCEB1D-1B40-7EF2-FFE8-AF1CFE0AD9E2}"/>
                  </a:ext>
                </a:extLst>
              </p:cNvPr>
              <p:cNvSpPr txBox="1">
                <a:spLocks noRot="1" noChangeAspect="1" noMove="1" noResize="1" noEditPoints="1" noAdjustHandles="1" noChangeArrowheads="1" noChangeShapeType="1" noTextEdit="1"/>
              </p:cNvSpPr>
              <p:nvPr/>
            </p:nvSpPr>
            <p:spPr>
              <a:xfrm>
                <a:off x="6317602" y="718021"/>
                <a:ext cx="3427541" cy="400110"/>
              </a:xfrm>
              <a:prstGeom prst="rect">
                <a:avLst/>
              </a:prstGeom>
              <a:blipFill>
                <a:blip r:embed="rId10"/>
                <a:stretch>
                  <a:fillRect l="-1476" t="-15625" b="-31250"/>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50093D78-50BD-BAA3-05E4-FC58C5127C5A}"/>
              </a:ext>
            </a:extLst>
          </p:cNvPr>
          <p:cNvPicPr>
            <a:picLocks noChangeAspect="1"/>
          </p:cNvPicPr>
          <p:nvPr/>
        </p:nvPicPr>
        <p:blipFill>
          <a:blip r:embed="rId11"/>
          <a:stretch>
            <a:fillRect/>
          </a:stretch>
        </p:blipFill>
        <p:spPr>
          <a:xfrm>
            <a:off x="5454205" y="4249388"/>
            <a:ext cx="3375436" cy="2274674"/>
          </a:xfrm>
          <a:prstGeom prst="rect">
            <a:avLst/>
          </a:prstGeom>
        </p:spPr>
      </p:pic>
      <p:sp>
        <p:nvSpPr>
          <p:cNvPr id="10" name="文本框 9">
            <a:extLst>
              <a:ext uri="{FF2B5EF4-FFF2-40B4-BE49-F238E27FC236}">
                <a16:creationId xmlns:a16="http://schemas.microsoft.com/office/drawing/2014/main" id="{C77E237C-B9E6-40AF-A914-435ED8F15CF9}"/>
              </a:ext>
            </a:extLst>
          </p:cNvPr>
          <p:cNvSpPr txBox="1"/>
          <p:nvPr/>
        </p:nvSpPr>
        <p:spPr>
          <a:xfrm>
            <a:off x="5872624" y="4181772"/>
            <a:ext cx="697627" cy="707886"/>
          </a:xfrm>
          <a:prstGeom prst="rect">
            <a:avLst/>
          </a:prstGeom>
          <a:noFill/>
        </p:spPr>
        <p:txBody>
          <a:bodyPr wrap="none" rtlCol="0">
            <a:spAutoFit/>
          </a:bodyPr>
          <a:lstStyle/>
          <a:p>
            <a:r>
              <a:rPr kumimoji="1" lang="zh-CN" altLang="en-US" sz="4000" b="1" dirty="0">
                <a:solidFill>
                  <a:srgbClr val="FF0000"/>
                </a:solidFill>
              </a:rPr>
              <a:t>？</a:t>
            </a:r>
          </a:p>
        </p:txBody>
      </p:sp>
      <p:sp>
        <p:nvSpPr>
          <p:cNvPr id="12" name="文本框 11">
            <a:extLst>
              <a:ext uri="{FF2B5EF4-FFF2-40B4-BE49-F238E27FC236}">
                <a16:creationId xmlns:a16="http://schemas.microsoft.com/office/drawing/2014/main" id="{FD076F62-80F3-3D6F-F8A4-CD6402B11668}"/>
              </a:ext>
            </a:extLst>
          </p:cNvPr>
          <p:cNvSpPr txBox="1"/>
          <p:nvPr/>
        </p:nvSpPr>
        <p:spPr>
          <a:xfrm>
            <a:off x="6096000" y="3128785"/>
            <a:ext cx="5940300" cy="307777"/>
          </a:xfrm>
          <a:prstGeom prst="rect">
            <a:avLst/>
          </a:prstGeom>
          <a:noFill/>
        </p:spPr>
        <p:txBody>
          <a:bodyPr wrap="square">
            <a:spAutoFit/>
          </a:bodyPr>
          <a:lstStyle/>
          <a:p>
            <a:r>
              <a:rPr lang="zh-CN" altLang="en-US" sz="1400" i="1" dirty="0">
                <a:latin typeface="Times" pitchFamily="2" charset="0"/>
              </a:rPr>
              <a:t>Yang Z H, Ye Y L, Zhou B, et al</a:t>
            </a:r>
            <a:r>
              <a:rPr lang="en-US" altLang="zh-CN" sz="1400" i="1" dirty="0">
                <a:latin typeface="Times" pitchFamily="2" charset="0"/>
              </a:rPr>
              <a:t>,</a:t>
            </a:r>
            <a:r>
              <a:rPr lang="zh-CN" altLang="en-US" sz="1400" i="1" dirty="0">
                <a:latin typeface="Times" pitchFamily="2" charset="0"/>
              </a:rPr>
              <a:t> Physical review letters, 2023, 131(24): 242501.</a:t>
            </a:r>
          </a:p>
        </p:txBody>
      </p:sp>
      <p:sp>
        <p:nvSpPr>
          <p:cNvPr id="14" name="文本框 13">
            <a:extLst>
              <a:ext uri="{FF2B5EF4-FFF2-40B4-BE49-F238E27FC236}">
                <a16:creationId xmlns:a16="http://schemas.microsoft.com/office/drawing/2014/main" id="{DBC26A8F-9884-9926-86A2-C82C8953E64B}"/>
              </a:ext>
            </a:extLst>
          </p:cNvPr>
          <p:cNvSpPr txBox="1"/>
          <p:nvPr/>
        </p:nvSpPr>
        <p:spPr>
          <a:xfrm>
            <a:off x="226393" y="6563362"/>
            <a:ext cx="5094074" cy="307777"/>
          </a:xfrm>
          <a:prstGeom prst="rect">
            <a:avLst/>
          </a:prstGeom>
          <a:noFill/>
        </p:spPr>
        <p:txBody>
          <a:bodyPr wrap="square">
            <a:spAutoFit/>
          </a:bodyPr>
          <a:lstStyle/>
          <a:p>
            <a:r>
              <a:rPr lang="zh-CN" altLang="en-US" sz="1400" i="1" dirty="0">
                <a:latin typeface="Times" pitchFamily="2" charset="0"/>
              </a:rPr>
              <a:t>Han J, Ye Y, Lou J, et al</a:t>
            </a:r>
            <a:r>
              <a:rPr lang="en-US" altLang="zh-CN" sz="1400" i="1" dirty="0">
                <a:latin typeface="Times" pitchFamily="2" charset="0"/>
              </a:rPr>
              <a:t>,</a:t>
            </a:r>
            <a:r>
              <a:rPr lang="zh-CN" altLang="en-US" sz="1400" i="1" dirty="0">
                <a:latin typeface="Times" pitchFamily="2" charset="0"/>
              </a:rPr>
              <a:t> Communications Physics, 2023, 6(1): 220.</a:t>
            </a:r>
          </a:p>
        </p:txBody>
      </p:sp>
      <p:sp>
        <p:nvSpPr>
          <p:cNvPr id="18" name="文本框 17">
            <a:extLst>
              <a:ext uri="{FF2B5EF4-FFF2-40B4-BE49-F238E27FC236}">
                <a16:creationId xmlns:a16="http://schemas.microsoft.com/office/drawing/2014/main" id="{F76266CA-860E-1A83-3588-860FB68F65E5}"/>
              </a:ext>
            </a:extLst>
          </p:cNvPr>
          <p:cNvSpPr txBox="1"/>
          <p:nvPr/>
        </p:nvSpPr>
        <p:spPr>
          <a:xfrm>
            <a:off x="576347" y="3127750"/>
            <a:ext cx="4749913" cy="307777"/>
          </a:xfrm>
          <a:prstGeom prst="rect">
            <a:avLst/>
          </a:prstGeom>
          <a:noFill/>
        </p:spPr>
        <p:txBody>
          <a:bodyPr wrap="square">
            <a:spAutoFit/>
          </a:bodyPr>
          <a:lstStyle/>
          <a:p>
            <a:r>
              <a:rPr lang="zh-CN" altLang="en-US" sz="1400" i="1" dirty="0">
                <a:latin typeface="Times" pitchFamily="2" charset="0"/>
              </a:rPr>
              <a:t>Baba T, Kimura M</a:t>
            </a:r>
            <a:r>
              <a:rPr lang="en-US" altLang="zh-CN" sz="1400" i="1" dirty="0">
                <a:latin typeface="Times" pitchFamily="2" charset="0"/>
              </a:rPr>
              <a:t>,</a:t>
            </a:r>
            <a:r>
              <a:rPr lang="zh-CN" altLang="en-US" sz="1400" i="1" dirty="0">
                <a:latin typeface="Times" pitchFamily="2" charset="0"/>
              </a:rPr>
              <a:t> Physical Review C, 2017, 95(6): 064318.</a:t>
            </a:r>
          </a:p>
        </p:txBody>
      </p:sp>
    </p:spTree>
    <p:extLst>
      <p:ext uri="{BB962C8B-B14F-4D97-AF65-F5344CB8AC3E}">
        <p14:creationId xmlns:p14="http://schemas.microsoft.com/office/powerpoint/2010/main" val="1445648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5AD7C-7A22-5385-6C9A-656393059E98}"/>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5D900749-D247-2F22-A76D-683DCF84FD75}"/>
              </a:ext>
            </a:extLst>
          </p:cNvPr>
          <p:cNvSpPr txBox="1"/>
          <p:nvPr/>
        </p:nvSpPr>
        <p:spPr>
          <a:xfrm>
            <a:off x="282593" y="77813"/>
            <a:ext cx="2698175"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rPr>
              <a:t>微观核多体方法</a:t>
            </a:r>
            <a:endParaRPr lang="zh-CN" altLang="en-US" sz="2800" dirty="0"/>
          </a:p>
        </p:txBody>
      </p:sp>
      <p:cxnSp>
        <p:nvCxnSpPr>
          <p:cNvPr id="5" name="直线连接符 4">
            <a:extLst>
              <a:ext uri="{FF2B5EF4-FFF2-40B4-BE49-F238E27FC236}">
                <a16:creationId xmlns:a16="http://schemas.microsoft.com/office/drawing/2014/main" id="{22769082-715A-6E43-5484-D9BB65D50B01}"/>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文本框 71">
                <a:extLst>
                  <a:ext uri="{FF2B5EF4-FFF2-40B4-BE49-F238E27FC236}">
                    <a16:creationId xmlns:a16="http://schemas.microsoft.com/office/drawing/2014/main" id="{70FDE4FF-A5D7-3314-CDB7-E78B16D2D928}"/>
                  </a:ext>
                </a:extLst>
              </p:cNvPr>
              <p:cNvSpPr txBox="1"/>
              <p:nvPr/>
            </p:nvSpPr>
            <p:spPr>
              <a:xfrm>
                <a:off x="76756" y="2862664"/>
                <a:ext cx="3551460" cy="3755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itchFamily="2" charset="2"/>
                  <a:buChar char="n"/>
                </a:pPr>
                <a:r>
                  <a:rPr kumimoji="1" lang="en-US" altLang="zh-CN" b="1" dirty="0">
                    <a:solidFill>
                      <a:srgbClr val="0070C0"/>
                    </a:solidFill>
                  </a:rPr>
                  <a:t>Type</a:t>
                </a:r>
                <a:r>
                  <a:rPr kumimoji="1" lang="zh-CN" altLang="en-US" b="1" dirty="0">
                    <a:solidFill>
                      <a:srgbClr val="0070C0"/>
                    </a:solidFill>
                  </a:rPr>
                  <a:t> </a:t>
                </a:r>
                <a:r>
                  <a:rPr kumimoji="1" lang="en-US" altLang="zh-CN" b="1" dirty="0">
                    <a:solidFill>
                      <a:srgbClr val="0070C0"/>
                    </a:solidFill>
                  </a:rPr>
                  <a:t>2 wave function of </a:t>
                </a:r>
                <a14:m>
                  <m:oMath xmlns:m="http://schemas.openxmlformats.org/officeDocument/2006/math">
                    <m:sPre>
                      <m:sPrePr>
                        <m:ctrlPr>
                          <a:rPr kumimoji="1" lang="en" altLang="zh-CN" b="1" i="1">
                            <a:solidFill>
                              <a:srgbClr val="0070C0"/>
                            </a:solidFill>
                            <a:latin typeface="Cambria Math" panose="02040503050406030204" pitchFamily="18" charset="0"/>
                          </a:rPr>
                        </m:ctrlPr>
                      </m:sPrePr>
                      <m:sub>
                        <m:r>
                          <a:rPr kumimoji="1" lang="zh-CN" altLang="en-US" b="1" i="0">
                            <a:solidFill>
                              <a:srgbClr val="0070C0"/>
                            </a:solidFill>
                            <a:latin typeface="Cambria Math" panose="02040503050406030204" pitchFamily="18" charset="0"/>
                          </a:rPr>
                          <m:t> </m:t>
                        </m:r>
                      </m:sub>
                      <m:sup>
                        <m:r>
                          <a:rPr kumimoji="1" lang="en-US" altLang="zh-CN" b="1" i="0">
                            <a:solidFill>
                              <a:srgbClr val="0070C0"/>
                            </a:solidFill>
                            <a:latin typeface="Cambria Math" panose="02040503050406030204" pitchFamily="18" charset="0"/>
                          </a:rPr>
                          <m:t>𝟏𝟐</m:t>
                        </m:r>
                      </m:sup>
                      <m:e>
                        <m:r>
                          <a:rPr kumimoji="1" lang="en-US" altLang="zh-CN" b="1" i="0">
                            <a:solidFill>
                              <a:srgbClr val="0070C0"/>
                            </a:solidFill>
                            <a:latin typeface="Cambria Math" panose="02040503050406030204" pitchFamily="18" charset="0"/>
                          </a:rPr>
                          <m:t>𝐂</m:t>
                        </m:r>
                      </m:e>
                    </m:sPre>
                  </m:oMath>
                </a14:m>
                <a:r>
                  <a:rPr kumimoji="1" lang="en-US" altLang="zh-CN" b="1" dirty="0">
                    <a:solidFill>
                      <a:srgbClr val="0070C0"/>
                    </a:solidFill>
                  </a:rPr>
                  <a:t> :</a:t>
                </a:r>
                <a:endParaRPr kumimoji="1" lang="zh-CN" altLang="en-US" b="1" dirty="0">
                  <a:solidFill>
                    <a:srgbClr val="0070C0"/>
                  </a:solidFill>
                </a:endParaRPr>
              </a:p>
            </p:txBody>
          </p:sp>
        </mc:Choice>
        <mc:Fallback xmlns="">
          <p:sp>
            <p:nvSpPr>
              <p:cNvPr id="2" name="文本框 71">
                <a:extLst>
                  <a:ext uri="{FF2B5EF4-FFF2-40B4-BE49-F238E27FC236}">
                    <a16:creationId xmlns:a16="http://schemas.microsoft.com/office/drawing/2014/main" id="{70FDE4FF-A5D7-3314-CDB7-E78B16D2D928}"/>
                  </a:ext>
                </a:extLst>
              </p:cNvPr>
              <p:cNvSpPr txBox="1">
                <a:spLocks noRot="1" noChangeAspect="1" noMove="1" noResize="1" noEditPoints="1" noAdjustHandles="1" noChangeArrowheads="1" noChangeShapeType="1" noTextEdit="1"/>
              </p:cNvSpPr>
              <p:nvPr/>
            </p:nvSpPr>
            <p:spPr>
              <a:xfrm>
                <a:off x="76756" y="2862664"/>
                <a:ext cx="3551460" cy="375552"/>
              </a:xfrm>
              <a:prstGeom prst="rect">
                <a:avLst/>
              </a:prstGeom>
              <a:blipFill>
                <a:blip r:embed="rId2"/>
                <a:stretch>
                  <a:fillRect l="-1429" t="-6667"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4">
                <a:extLst>
                  <a:ext uri="{FF2B5EF4-FFF2-40B4-BE49-F238E27FC236}">
                    <a16:creationId xmlns:a16="http://schemas.microsoft.com/office/drawing/2014/main" id="{B26F7171-5285-A2AB-94E5-CF7652A5ECA9}"/>
                  </a:ext>
                </a:extLst>
              </p:cNvPr>
              <p:cNvSpPr txBox="1"/>
              <p:nvPr/>
            </p:nvSpPr>
            <p:spPr>
              <a:xfrm>
                <a:off x="89808" y="1143159"/>
                <a:ext cx="3551460" cy="3755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itchFamily="2" charset="2"/>
                  <a:buChar char="n"/>
                </a:pPr>
                <a:r>
                  <a:rPr kumimoji="1" lang="en-US" altLang="zh-CN" b="1" dirty="0">
                    <a:solidFill>
                      <a:srgbClr val="0070C0"/>
                    </a:solidFill>
                  </a:rPr>
                  <a:t>Type</a:t>
                </a:r>
                <a:r>
                  <a:rPr kumimoji="1" lang="zh-CN" altLang="en-US" b="1" dirty="0">
                    <a:solidFill>
                      <a:srgbClr val="0070C0"/>
                    </a:solidFill>
                  </a:rPr>
                  <a:t> </a:t>
                </a:r>
                <a:r>
                  <a:rPr kumimoji="1" lang="en-US" altLang="zh-CN" b="1" dirty="0">
                    <a:solidFill>
                      <a:srgbClr val="0070C0"/>
                    </a:solidFill>
                  </a:rPr>
                  <a:t>1 wave function of </a:t>
                </a:r>
                <a14:m>
                  <m:oMath xmlns:m="http://schemas.openxmlformats.org/officeDocument/2006/math">
                    <m:sPre>
                      <m:sPrePr>
                        <m:ctrlPr>
                          <a:rPr kumimoji="1" lang="en" altLang="zh-CN" b="1" i="1" smtClean="0">
                            <a:solidFill>
                              <a:srgbClr val="0070C0"/>
                            </a:solidFill>
                            <a:latin typeface="Cambria Math" panose="02040503050406030204" pitchFamily="18" charset="0"/>
                          </a:rPr>
                        </m:ctrlPr>
                      </m:sPrePr>
                      <m:sub>
                        <m:r>
                          <a:rPr kumimoji="1" lang="zh-CN" altLang="en-US" b="1" i="0">
                            <a:solidFill>
                              <a:srgbClr val="0070C0"/>
                            </a:solidFill>
                            <a:latin typeface="Cambria Math" panose="02040503050406030204" pitchFamily="18" charset="0"/>
                          </a:rPr>
                          <m:t> </m:t>
                        </m:r>
                      </m:sub>
                      <m:sup>
                        <m:r>
                          <a:rPr kumimoji="1" lang="en-US" altLang="zh-CN" b="1" i="0">
                            <a:solidFill>
                              <a:srgbClr val="0070C0"/>
                            </a:solidFill>
                            <a:latin typeface="Cambria Math" panose="02040503050406030204" pitchFamily="18" charset="0"/>
                          </a:rPr>
                          <m:t>𝟏𝟐</m:t>
                        </m:r>
                      </m:sup>
                      <m:e>
                        <m:r>
                          <a:rPr kumimoji="1" lang="en-US" altLang="zh-CN" b="1" i="0">
                            <a:solidFill>
                              <a:srgbClr val="0070C0"/>
                            </a:solidFill>
                            <a:latin typeface="Cambria Math" panose="02040503050406030204" pitchFamily="18" charset="0"/>
                          </a:rPr>
                          <m:t>𝐂</m:t>
                        </m:r>
                      </m:e>
                    </m:sPre>
                    <m:r>
                      <a:rPr kumimoji="1" lang="en-US" altLang="zh-CN" b="1" i="0" smtClean="0">
                        <a:solidFill>
                          <a:srgbClr val="0070C0"/>
                        </a:solidFill>
                        <a:latin typeface="Cambria Math" panose="02040503050406030204" pitchFamily="18" charset="0"/>
                      </a:rPr>
                      <m:t> </m:t>
                    </m:r>
                  </m:oMath>
                </a14:m>
                <a:r>
                  <a:rPr kumimoji="1" lang="en-US" altLang="zh-CN" b="1" dirty="0">
                    <a:solidFill>
                      <a:srgbClr val="0070C0"/>
                    </a:solidFill>
                  </a:rPr>
                  <a:t>:</a:t>
                </a:r>
                <a:endParaRPr kumimoji="1" lang="zh-CN" altLang="en-US" b="1" dirty="0">
                  <a:solidFill>
                    <a:srgbClr val="0070C0"/>
                  </a:solidFill>
                </a:endParaRPr>
              </a:p>
            </p:txBody>
          </p:sp>
        </mc:Choice>
        <mc:Fallback xmlns="">
          <p:sp>
            <p:nvSpPr>
              <p:cNvPr id="3" name="文本框 4">
                <a:extLst>
                  <a:ext uri="{FF2B5EF4-FFF2-40B4-BE49-F238E27FC236}">
                    <a16:creationId xmlns:a16="http://schemas.microsoft.com/office/drawing/2014/main" id="{B26F7171-5285-A2AB-94E5-CF7652A5ECA9}"/>
                  </a:ext>
                </a:extLst>
              </p:cNvPr>
              <p:cNvSpPr txBox="1">
                <a:spLocks noRot="1" noChangeAspect="1" noMove="1" noResize="1" noEditPoints="1" noAdjustHandles="1" noChangeArrowheads="1" noChangeShapeType="1" noTextEdit="1"/>
              </p:cNvSpPr>
              <p:nvPr/>
            </p:nvSpPr>
            <p:spPr>
              <a:xfrm>
                <a:off x="89808" y="1143159"/>
                <a:ext cx="3551460" cy="375552"/>
              </a:xfrm>
              <a:prstGeom prst="rect">
                <a:avLst/>
              </a:prstGeom>
              <a:blipFill>
                <a:blip r:embed="rId3"/>
                <a:stretch>
                  <a:fillRect l="-1429" t="-10000" b="-23333"/>
                </a:stretch>
              </a:blipFill>
            </p:spPr>
            <p:txBody>
              <a:bodyPr/>
              <a:lstStyle/>
              <a:p>
                <a:r>
                  <a:rPr lang="zh-CN" altLang="en-US">
                    <a:noFill/>
                  </a:rPr>
                  <a:t> </a:t>
                </a:r>
              </a:p>
            </p:txBody>
          </p:sp>
        </mc:Fallback>
      </mc:AlternateContent>
      <p:cxnSp>
        <p:nvCxnSpPr>
          <p:cNvPr id="6" name="直线连接符 5">
            <a:extLst>
              <a:ext uri="{FF2B5EF4-FFF2-40B4-BE49-F238E27FC236}">
                <a16:creationId xmlns:a16="http://schemas.microsoft.com/office/drawing/2014/main" id="{58D27640-405D-B704-03F9-D328FE7246A9}"/>
              </a:ext>
            </a:extLst>
          </p:cNvPr>
          <p:cNvCxnSpPr>
            <a:cxnSpLocks/>
          </p:cNvCxnSpPr>
          <p:nvPr/>
        </p:nvCxnSpPr>
        <p:spPr>
          <a:xfrm>
            <a:off x="197479" y="2719111"/>
            <a:ext cx="5482377" cy="0"/>
          </a:xfrm>
          <a:prstGeom prst="line">
            <a:avLst/>
          </a:prstGeom>
          <a:ln w="508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 name="图形 73">
            <a:extLst>
              <a:ext uri="{FF2B5EF4-FFF2-40B4-BE49-F238E27FC236}">
                <a16:creationId xmlns:a16="http://schemas.microsoft.com/office/drawing/2014/main" id="{A99DB8F8-9F90-28CE-9656-BD5DB041A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225" y="2582331"/>
            <a:ext cx="5370710" cy="2508767"/>
          </a:xfrm>
          <a:prstGeom prst="rect">
            <a:avLst/>
          </a:prstGeom>
        </p:spPr>
      </p:pic>
      <p:sp>
        <p:nvSpPr>
          <p:cNvPr id="8" name="右箭头 7">
            <a:extLst>
              <a:ext uri="{FF2B5EF4-FFF2-40B4-BE49-F238E27FC236}">
                <a16:creationId xmlns:a16="http://schemas.microsoft.com/office/drawing/2014/main" id="{9A7D513C-E15D-108A-F6E0-8C2DB4D1450D}"/>
              </a:ext>
            </a:extLst>
          </p:cNvPr>
          <p:cNvSpPr/>
          <p:nvPr/>
        </p:nvSpPr>
        <p:spPr>
          <a:xfrm>
            <a:off x="5706269" y="2482120"/>
            <a:ext cx="434153" cy="4739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mc:AlternateContent xmlns:mc="http://schemas.openxmlformats.org/markup-compatibility/2006" xmlns:a14="http://schemas.microsoft.com/office/drawing/2010/main">
        <mc:Choice Requires="a14">
          <p:sp>
            <p:nvSpPr>
              <p:cNvPr id="9" name="文本框 10">
                <a:extLst>
                  <a:ext uri="{FF2B5EF4-FFF2-40B4-BE49-F238E27FC236}">
                    <a16:creationId xmlns:a16="http://schemas.microsoft.com/office/drawing/2014/main" id="{1F0C7B91-76A6-2441-5B0E-583050B2B4A9}"/>
                  </a:ext>
                </a:extLst>
              </p:cNvPr>
              <p:cNvSpPr txBox="1"/>
              <p:nvPr/>
            </p:nvSpPr>
            <p:spPr>
              <a:xfrm>
                <a:off x="6107280" y="1128350"/>
                <a:ext cx="2542747" cy="37555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itchFamily="2" charset="2"/>
                  <a:buChar char="u"/>
                </a:pPr>
                <a:r>
                  <a:rPr kumimoji="1" lang="en-US" altLang="zh-CN" b="1" dirty="0">
                    <a:solidFill>
                      <a:srgbClr val="0070C0"/>
                    </a:solidFill>
                  </a:rPr>
                  <a:t>wave function of </a:t>
                </a:r>
                <a14:m>
                  <m:oMath xmlns:m="http://schemas.openxmlformats.org/officeDocument/2006/math">
                    <m:sPre>
                      <m:sPrePr>
                        <m:ctrlPr>
                          <a:rPr kumimoji="1" lang="en" altLang="zh-CN" b="1" i="1" smtClean="0">
                            <a:solidFill>
                              <a:srgbClr val="0070C0"/>
                            </a:solidFill>
                            <a:latin typeface="Cambria Math" panose="02040503050406030204" pitchFamily="18" charset="0"/>
                          </a:rPr>
                        </m:ctrlPr>
                      </m:sPrePr>
                      <m:sub>
                        <m:r>
                          <a:rPr kumimoji="1" lang="zh-CN" altLang="en-US" b="1" i="0">
                            <a:solidFill>
                              <a:srgbClr val="0070C0"/>
                            </a:solidFill>
                            <a:latin typeface="Cambria Math" panose="02040503050406030204" pitchFamily="18" charset="0"/>
                          </a:rPr>
                          <m:t> </m:t>
                        </m:r>
                      </m:sub>
                      <m:sup>
                        <m:r>
                          <a:rPr kumimoji="1" lang="en-US" altLang="zh-CN" b="1" i="0">
                            <a:solidFill>
                              <a:srgbClr val="0070C0"/>
                            </a:solidFill>
                            <a:latin typeface="Cambria Math" panose="02040503050406030204" pitchFamily="18" charset="0"/>
                          </a:rPr>
                          <m:t>𝟏</m:t>
                        </m:r>
                        <m:r>
                          <a:rPr kumimoji="1" lang="en-US" altLang="zh-CN" b="1" i="0" smtClean="0">
                            <a:solidFill>
                              <a:srgbClr val="0070C0"/>
                            </a:solidFill>
                            <a:latin typeface="Cambria Math" panose="02040503050406030204" pitchFamily="18" charset="0"/>
                          </a:rPr>
                          <m:t>𝟒</m:t>
                        </m:r>
                      </m:sup>
                      <m:e>
                        <m:r>
                          <a:rPr kumimoji="1" lang="en-US" altLang="zh-CN" b="1" i="0" smtClean="0">
                            <a:solidFill>
                              <a:srgbClr val="0070C0"/>
                            </a:solidFill>
                            <a:latin typeface="Cambria Math" panose="02040503050406030204" pitchFamily="18" charset="0"/>
                          </a:rPr>
                          <m:t>𝐂</m:t>
                        </m:r>
                      </m:e>
                    </m:sPre>
                  </m:oMath>
                </a14:m>
                <a:r>
                  <a:rPr kumimoji="1" lang="en-US" altLang="zh-CN" b="1" dirty="0">
                    <a:solidFill>
                      <a:srgbClr val="0070C0"/>
                    </a:solidFill>
                  </a:rPr>
                  <a:t> :</a:t>
                </a:r>
                <a:endParaRPr kumimoji="1" lang="zh-CN" altLang="en-US" b="1" dirty="0">
                  <a:solidFill>
                    <a:srgbClr val="0070C0"/>
                  </a:solidFill>
                </a:endParaRPr>
              </a:p>
            </p:txBody>
          </p:sp>
        </mc:Choice>
        <mc:Fallback xmlns="">
          <p:sp>
            <p:nvSpPr>
              <p:cNvPr id="9" name="文本框 10">
                <a:extLst>
                  <a:ext uri="{FF2B5EF4-FFF2-40B4-BE49-F238E27FC236}">
                    <a16:creationId xmlns:a16="http://schemas.microsoft.com/office/drawing/2014/main" id="{1F0C7B91-76A6-2441-5B0E-583050B2B4A9}"/>
                  </a:ext>
                </a:extLst>
              </p:cNvPr>
              <p:cNvSpPr txBox="1">
                <a:spLocks noRot="1" noChangeAspect="1" noMove="1" noResize="1" noEditPoints="1" noAdjustHandles="1" noChangeArrowheads="1" noChangeShapeType="1" noTextEdit="1"/>
              </p:cNvSpPr>
              <p:nvPr/>
            </p:nvSpPr>
            <p:spPr>
              <a:xfrm>
                <a:off x="6107280" y="1128350"/>
                <a:ext cx="2542747" cy="375552"/>
              </a:xfrm>
              <a:prstGeom prst="rect">
                <a:avLst/>
              </a:prstGeom>
              <a:blipFill>
                <a:blip r:embed="rId6"/>
                <a:stretch>
                  <a:fillRect l="-990" t="-6452" r="-6931" b="-22581"/>
                </a:stretch>
              </a:blipFill>
            </p:spPr>
            <p:txBody>
              <a:bodyPr/>
              <a:lstStyle/>
              <a:p>
                <a:r>
                  <a:rPr lang="zh-CN" altLang="en-US">
                    <a:noFill/>
                  </a:rPr>
                  <a:t> </a:t>
                </a:r>
              </a:p>
            </p:txBody>
          </p:sp>
        </mc:Fallback>
      </mc:AlternateContent>
      <p:sp>
        <p:nvSpPr>
          <p:cNvPr id="58" name="文本框 5">
            <a:extLst>
              <a:ext uri="{FF2B5EF4-FFF2-40B4-BE49-F238E27FC236}">
                <a16:creationId xmlns:a16="http://schemas.microsoft.com/office/drawing/2014/main" id="{DAF64AEB-61F6-1EFF-412B-827CB80A6572}"/>
              </a:ext>
            </a:extLst>
          </p:cNvPr>
          <p:cNvSpPr txBox="1"/>
          <p:nvPr/>
        </p:nvSpPr>
        <p:spPr>
          <a:xfrm>
            <a:off x="-145472" y="5458319"/>
            <a:ext cx="12482944" cy="461665"/>
          </a:xfrm>
          <a:prstGeom prst="rect">
            <a:avLst/>
          </a:prstGeom>
          <a:solidFill>
            <a:schemeClr val="bg1">
              <a:lumMod val="95000"/>
            </a:schemeClr>
          </a:solidFill>
        </p:spPr>
        <p:txBody>
          <a:bodyPr wrap="square">
            <a:spAutoFit/>
          </a:bodyPr>
          <a:lstStyle>
            <a:defPPr>
              <a:defRPr lang="zh-CN"/>
            </a:defPPr>
            <a:lvl1pPr algn="ctr">
              <a:defRPr sz="2400" b="1" i="0">
                <a:solidFill>
                  <a:srgbClr val="0070C0"/>
                </a:solidFill>
                <a:effectLst/>
                <a:latin typeface="KaiTi" panose="02010609060101010101" pitchFamily="49" charset="-122"/>
                <a:ea typeface="KaiTi" panose="02010609060101010101" pitchFamily="49"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KaiTi"/>
              </a:rPr>
              <a:t>需要对复杂核多体系统海量波函数的生成坐标、高动量核子对、自旋进行优化</a:t>
            </a:r>
          </a:p>
        </p:txBody>
      </p:sp>
      <p:pic>
        <p:nvPicPr>
          <p:cNvPr id="60" name="图形 42">
            <a:extLst>
              <a:ext uri="{FF2B5EF4-FFF2-40B4-BE49-F238E27FC236}">
                <a16:creationId xmlns:a16="http://schemas.microsoft.com/office/drawing/2014/main" id="{8FDC228F-7E1E-5B82-4785-A256A8BBAE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889" y="1032038"/>
            <a:ext cx="5091023" cy="2421413"/>
          </a:xfrm>
          <a:prstGeom prst="rect">
            <a:avLst/>
          </a:prstGeom>
        </p:spPr>
      </p:pic>
      <p:pic>
        <p:nvPicPr>
          <p:cNvPr id="61" name="图片 60">
            <a:extLst>
              <a:ext uri="{FF2B5EF4-FFF2-40B4-BE49-F238E27FC236}">
                <a16:creationId xmlns:a16="http://schemas.microsoft.com/office/drawing/2014/main" id="{D8D741F6-3301-2E67-BB5E-84D75C2BE1C3}"/>
              </a:ext>
            </a:extLst>
          </p:cNvPr>
          <p:cNvPicPr>
            <a:picLocks noChangeAspect="1"/>
          </p:cNvPicPr>
          <p:nvPr/>
        </p:nvPicPr>
        <p:blipFill>
          <a:blip r:embed="rId9"/>
          <a:stretch>
            <a:fillRect/>
          </a:stretch>
        </p:blipFill>
        <p:spPr>
          <a:xfrm>
            <a:off x="6166835" y="1143159"/>
            <a:ext cx="5989950" cy="3487975"/>
          </a:xfrm>
          <a:prstGeom prst="rect">
            <a:avLst/>
          </a:prstGeom>
        </p:spPr>
      </p:pic>
    </p:spTree>
    <p:extLst>
      <p:ext uri="{BB962C8B-B14F-4D97-AF65-F5344CB8AC3E}">
        <p14:creationId xmlns:p14="http://schemas.microsoft.com/office/powerpoint/2010/main" val="708548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DEEE9B84-8F46-6946-5109-2BDF297DFDE0}"/>
              </a:ext>
            </a:extLst>
          </p:cNvPr>
          <p:cNvSpPr txBox="1"/>
          <p:nvPr/>
        </p:nvSpPr>
        <p:spPr>
          <a:xfrm>
            <a:off x="242916" y="901686"/>
            <a:ext cx="2324675"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itchFamily="2" charset="2"/>
              <a:buChar char="n"/>
            </a:pPr>
            <a:r>
              <a:rPr kumimoji="1" lang="zh-CN" altLang="en-US" sz="2000" dirty="0">
                <a:solidFill>
                  <a:srgbClr val="0070C0"/>
                </a:solidFill>
                <a:latin typeface="Helvetica" pitchFamily="2" charset="0"/>
              </a:rPr>
              <a:t>哈密顿量</a:t>
            </a:r>
            <a:r>
              <a:rPr kumimoji="1" lang="en-US" altLang="zh-CN" sz="2000" dirty="0">
                <a:solidFill>
                  <a:srgbClr val="0070C0"/>
                </a:solidFill>
                <a:latin typeface="Helvetica" pitchFamily="2" charset="0"/>
              </a:rPr>
              <a:t> (MV1)</a:t>
            </a:r>
            <a:endParaRPr kumimoji="1" lang="zh-CN" altLang="en-US" sz="2000" dirty="0">
              <a:solidFill>
                <a:srgbClr val="0070C0"/>
              </a:solidFill>
              <a:latin typeface="Times" pitchFamily="2"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E7F913C0-AC44-D3F4-8CC6-6D51BE793347}"/>
                  </a:ext>
                </a:extLst>
              </p:cNvPr>
              <p:cNvSpPr txBox="1"/>
              <p:nvPr/>
            </p:nvSpPr>
            <p:spPr>
              <a:xfrm>
                <a:off x="3204784" y="1331812"/>
                <a:ext cx="6023508" cy="795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i="1" smtClean="0">
                              <a:latin typeface="Cambria Math" panose="02040503050406030204" pitchFamily="18" charset="0"/>
                            </a:rPr>
                          </m:ctrlPr>
                        </m:accPr>
                        <m:e>
                          <m:r>
                            <a:rPr kumimoji="1" lang="en-US" altLang="zh-CN" b="0" i="1" smtClean="0">
                              <a:latin typeface="Cambria Math" panose="02040503050406030204" pitchFamily="18" charset="0"/>
                            </a:rPr>
                            <m:t>𝐻</m:t>
                          </m:r>
                        </m:e>
                      </m:acc>
                      <m:r>
                        <a:rPr kumimoji="1" lang="en-US" altLang="zh-CN" b="0" i="1" smtClean="0">
                          <a:latin typeface="Cambria Math" panose="02040503050406030204" pitchFamily="18" charset="0"/>
                        </a:rPr>
                        <m:t>=</m:t>
                      </m:r>
                      <m:nary>
                        <m:naryPr>
                          <m:chr m:val="∑"/>
                          <m:supHide m:val="on"/>
                          <m:ctrlPr>
                            <a:rPr kumimoji="1" lang="en-US" altLang="zh-CN" b="0" i="1" smtClean="0">
                              <a:latin typeface="Cambria Math" panose="02040503050406030204" pitchFamily="18" charset="0"/>
                            </a:rPr>
                          </m:ctrlPr>
                        </m:naryPr>
                        <m:sub>
                          <m:r>
                            <m:rPr>
                              <m:brk m:alnAt="7"/>
                            </m:rPr>
                            <a:rPr kumimoji="1" lang="en-US" altLang="zh-CN" b="0" i="1" smtClean="0">
                              <a:latin typeface="Cambria Math" panose="02040503050406030204" pitchFamily="18" charset="0"/>
                            </a:rPr>
                            <m:t>𝑖</m:t>
                          </m:r>
                        </m:sub>
                        <m:sup/>
                        <m:e>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ea typeface="DengXian" panose="02010600030101010101" pitchFamily="2" charset="-122"/>
                                  <a:cs typeface="Times New Roman" panose="02020603050405020304" pitchFamily="18" charset="0"/>
                                </a:rPr>
                                <m:t>𝑇</m:t>
                              </m:r>
                            </m:e>
                            <m:sub>
                              <m:r>
                                <a:rPr lang="en-US" altLang="zh-CN" i="1">
                                  <a:latin typeface="Cambria Math" panose="02040503050406030204" pitchFamily="18" charset="0"/>
                                  <a:ea typeface="DengXian" panose="02010600030101010101" pitchFamily="2" charset="-122"/>
                                  <a:cs typeface="Times New Roman" panose="02020603050405020304" pitchFamily="18" charset="0"/>
                                </a:rPr>
                                <m:t>𝑖</m:t>
                              </m:r>
                            </m:sub>
                          </m:sSub>
                        </m:e>
                      </m:nary>
                      <m:r>
                        <a:rPr kumimoji="1" lang="en-US" altLang="zh-CN" b="0" i="1" smtClean="0">
                          <a:latin typeface="Cambria Math" panose="02040503050406030204" pitchFamily="18" charset="0"/>
                        </a:rPr>
                        <m:t>−</m:t>
                      </m:r>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ea typeface="DengXian" panose="02010600030101010101" pitchFamily="2" charset="-122"/>
                              <a:cs typeface="Times New Roman" panose="02020603050405020304" pitchFamily="18" charset="0"/>
                            </a:rPr>
                            <m:t>𝑇</m:t>
                          </m:r>
                        </m:e>
                        <m:sub>
                          <m:r>
                            <a:rPr lang="en-US" altLang="zh-CN" b="0" i="1" smtClean="0">
                              <a:latin typeface="Cambria Math" panose="02040503050406030204" pitchFamily="18" charset="0"/>
                              <a:ea typeface="DengXian" panose="02010600030101010101" pitchFamily="2" charset="-122"/>
                              <a:cs typeface="Times New Roman" panose="02020603050405020304" pitchFamily="18" charset="0"/>
                            </a:rPr>
                            <m:t>𝐺</m:t>
                          </m:r>
                        </m:sub>
                      </m:sSub>
                      <m:r>
                        <a:rPr lang="en-US" altLang="zh-CN" b="0" i="1" smtClean="0">
                          <a:latin typeface="Cambria Math" panose="02040503050406030204" pitchFamily="18" charset="0"/>
                          <a:ea typeface="DengXian" panose="02010600030101010101" pitchFamily="2" charset="-122"/>
                          <a:cs typeface="Times New Roman" panose="02020603050405020304" pitchFamily="18" charset="0"/>
                        </a:rPr>
                        <m:t>+</m:t>
                      </m:r>
                      <m:nary>
                        <m:naryPr>
                          <m:chr m:val="∑"/>
                          <m:supHide m:val="on"/>
                          <m:ctrlPr>
                            <a:rPr kumimoji="1" lang="en-US" altLang="zh-CN" b="0" i="1" smtClean="0">
                              <a:latin typeface="Cambria Math" panose="02040503050406030204" pitchFamily="18" charset="0"/>
                            </a:rPr>
                          </m:ctrlPr>
                        </m:naryPr>
                        <m:sub>
                          <m:r>
                            <m:rPr>
                              <m:brk m:alnAt="7"/>
                            </m:rPr>
                            <a:rPr kumimoji="1" lang="en-US" altLang="zh-CN" b="0" i="1" smtClean="0">
                              <a:latin typeface="Cambria Math" panose="02040503050406030204" pitchFamily="18" charset="0"/>
                            </a:rPr>
                            <m:t>𝑖</m:t>
                          </m:r>
                          <m:r>
                            <a:rPr kumimoji="1" lang="en-US" altLang="zh-CN" b="0" i="1" smtClean="0">
                              <a:latin typeface="Cambria Math" panose="02040503050406030204" pitchFamily="18" charset="0"/>
                            </a:rPr>
                            <m:t>&lt;</m:t>
                          </m:r>
                          <m:r>
                            <a:rPr kumimoji="1" lang="en-US" altLang="zh-CN" b="0" i="1" smtClean="0">
                              <a:latin typeface="Cambria Math" panose="02040503050406030204" pitchFamily="18" charset="0"/>
                            </a:rPr>
                            <m:t>𝑗</m:t>
                          </m:r>
                        </m:sub>
                        <m:sup/>
                        <m:e>
                          <m:sSubSup>
                            <m:sSub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i="1">
                                  <a:latin typeface="Cambria Math" panose="02040503050406030204" pitchFamily="18" charset="0"/>
                                  <a:ea typeface="DengXian" panose="02010600030101010101" pitchFamily="2" charset="-122"/>
                                  <a:cs typeface="Times New Roman" panose="02020603050405020304" pitchFamily="18" charset="0"/>
                                </a:rPr>
                                <m:t>𝑖𝑗</m:t>
                              </m:r>
                            </m:sub>
                            <m:sup>
                              <m:r>
                                <a:rPr lang="en-US" altLang="zh-CN" i="1">
                                  <a:latin typeface="Cambria Math" panose="02040503050406030204" pitchFamily="18" charset="0"/>
                                  <a:ea typeface="DengXian" panose="02010600030101010101" pitchFamily="2" charset="-122"/>
                                  <a:cs typeface="Times New Roman" panose="02020603050405020304" pitchFamily="18" charset="0"/>
                                </a:rPr>
                                <m:t>𝐶</m:t>
                              </m:r>
                            </m:sup>
                          </m:sSubSup>
                        </m:e>
                      </m:nary>
                      <m:r>
                        <a:rPr lang="en-US" altLang="zh-CN" b="0" i="1" smtClean="0">
                          <a:latin typeface="Cambria Math" panose="02040503050406030204" pitchFamily="18" charset="0"/>
                          <a:ea typeface="DengXian" panose="02010600030101010101" pitchFamily="2" charset="-122"/>
                          <a:cs typeface="Times New Roman" panose="02020603050405020304" pitchFamily="18" charset="0"/>
                        </a:rPr>
                        <m:t>+</m:t>
                      </m:r>
                      <m:nary>
                        <m:naryPr>
                          <m:chr m:val="∑"/>
                          <m:supHide m:val="on"/>
                          <m:ctrlPr>
                            <a:rPr kumimoji="1" lang="en-US" altLang="zh-CN" b="0" i="1" smtClean="0">
                              <a:latin typeface="Cambria Math" panose="02040503050406030204" pitchFamily="18" charset="0"/>
                            </a:rPr>
                          </m:ctrlPr>
                        </m:naryPr>
                        <m:sub>
                          <m:r>
                            <m:rPr>
                              <m:brk m:alnAt="7"/>
                            </m:rPr>
                            <a:rPr kumimoji="1" lang="en-US" altLang="zh-CN" b="0" i="1" smtClean="0">
                              <a:latin typeface="Cambria Math" panose="02040503050406030204" pitchFamily="18" charset="0"/>
                            </a:rPr>
                            <m:t>𝑖</m:t>
                          </m:r>
                          <m:r>
                            <a:rPr kumimoji="1" lang="en-US" altLang="zh-CN" b="0" i="1" smtClean="0">
                              <a:latin typeface="Cambria Math" panose="02040503050406030204" pitchFamily="18" charset="0"/>
                            </a:rPr>
                            <m:t>&lt;</m:t>
                          </m:r>
                          <m:r>
                            <a:rPr kumimoji="1" lang="en-US" altLang="zh-CN" b="0" i="1" smtClean="0">
                              <a:latin typeface="Cambria Math" panose="02040503050406030204" pitchFamily="18" charset="0"/>
                            </a:rPr>
                            <m:t>𝑗</m:t>
                          </m:r>
                        </m:sub>
                        <m:sup/>
                        <m:e>
                          <m:sSubSup>
                            <m:sSub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i="1">
                                  <a:latin typeface="Cambria Math" panose="02040503050406030204" pitchFamily="18" charset="0"/>
                                  <a:ea typeface="DengXian" panose="02010600030101010101" pitchFamily="2" charset="-122"/>
                                  <a:cs typeface="Times New Roman" panose="02020603050405020304" pitchFamily="18" charset="0"/>
                                </a:rPr>
                                <m:t>𝑖𝑗</m:t>
                              </m:r>
                            </m:sub>
                            <m:sup>
                              <m:r>
                                <a:rPr lang="en-US" altLang="zh-CN" b="0" i="1" smtClean="0">
                                  <a:latin typeface="Cambria Math" panose="02040503050406030204" pitchFamily="18" charset="0"/>
                                  <a:ea typeface="DengXian" panose="02010600030101010101" pitchFamily="2" charset="-122"/>
                                  <a:cs typeface="Times New Roman" panose="02020603050405020304" pitchFamily="18" charset="0"/>
                                </a:rPr>
                                <m:t>𝑙𝑠</m:t>
                              </m:r>
                            </m:sup>
                          </m:sSubSup>
                        </m:e>
                      </m:nary>
                      <m:r>
                        <a:rPr lang="en-US" altLang="zh-CN" b="0" i="1" smtClean="0">
                          <a:latin typeface="Cambria Math" panose="02040503050406030204" pitchFamily="18" charset="0"/>
                          <a:ea typeface="DengXian" panose="02010600030101010101" pitchFamily="2" charset="-122"/>
                          <a:cs typeface="Times New Roman" panose="02020603050405020304" pitchFamily="18" charset="0"/>
                        </a:rPr>
                        <m:t>+</m:t>
                      </m:r>
                      <m:nary>
                        <m:naryPr>
                          <m:chr m:val="∑"/>
                          <m:supHide m:val="on"/>
                          <m:ctrlPr>
                            <a:rPr kumimoji="1" lang="en-US" altLang="zh-CN" b="0" i="1" smtClean="0">
                              <a:latin typeface="Cambria Math" panose="02040503050406030204" pitchFamily="18" charset="0"/>
                            </a:rPr>
                          </m:ctrlPr>
                        </m:naryPr>
                        <m:sub>
                          <m:r>
                            <m:rPr>
                              <m:brk m:alnAt="7"/>
                            </m:rPr>
                            <a:rPr kumimoji="1" lang="en-US" altLang="zh-CN" b="0" i="1" smtClean="0">
                              <a:latin typeface="Cambria Math" panose="02040503050406030204" pitchFamily="18" charset="0"/>
                            </a:rPr>
                            <m:t>𝑖</m:t>
                          </m:r>
                          <m:r>
                            <a:rPr kumimoji="1" lang="en-US" altLang="zh-CN" b="0" i="1" smtClean="0">
                              <a:latin typeface="Cambria Math" panose="02040503050406030204" pitchFamily="18" charset="0"/>
                            </a:rPr>
                            <m:t>&lt;</m:t>
                          </m:r>
                          <m:r>
                            <a:rPr kumimoji="1" lang="en-US" altLang="zh-CN" b="0" i="1" smtClean="0">
                              <a:latin typeface="Cambria Math" panose="02040503050406030204" pitchFamily="18" charset="0"/>
                            </a:rPr>
                            <m:t>𝑗</m:t>
                          </m:r>
                        </m:sub>
                        <m:sup/>
                        <m:e>
                          <m:sSubSup>
                            <m:sSub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i="1">
                                  <a:latin typeface="Cambria Math" panose="02040503050406030204" pitchFamily="18" charset="0"/>
                                  <a:ea typeface="DengXian" panose="02010600030101010101" pitchFamily="2" charset="-122"/>
                                  <a:cs typeface="Times New Roman" panose="02020603050405020304" pitchFamily="18" charset="0"/>
                                </a:rPr>
                                <m:t>𝑖𝑗</m:t>
                              </m:r>
                            </m:sub>
                            <m:sup>
                              <m:r>
                                <a:rPr lang="en-US" altLang="zh-CN" i="1">
                                  <a:latin typeface="Cambria Math" panose="02040503050406030204" pitchFamily="18" charset="0"/>
                                  <a:ea typeface="DengXian" panose="02010600030101010101" pitchFamily="2" charset="-122"/>
                                  <a:cs typeface="Times New Roman" panose="02020603050405020304" pitchFamily="18" charset="0"/>
                                </a:rPr>
                                <m:t>𝐶</m:t>
                              </m:r>
                              <m:r>
                                <a:rPr lang="en-US" altLang="zh-CN" b="0" i="1" smtClean="0">
                                  <a:latin typeface="Cambria Math" panose="02040503050406030204" pitchFamily="18" charset="0"/>
                                  <a:ea typeface="DengXian" panose="02010600030101010101" pitchFamily="2" charset="-122"/>
                                  <a:cs typeface="Times New Roman" panose="02020603050405020304" pitchFamily="18" charset="0"/>
                                </a:rPr>
                                <m:t>𝑜𝑢𝑙</m:t>
                              </m:r>
                            </m:sup>
                          </m:sSubSup>
                        </m:e>
                      </m:nary>
                      <m:r>
                        <a:rPr lang="en-US" altLang="zh-CN" b="0" i="1" smtClean="0">
                          <a:latin typeface="Cambria Math" panose="02040503050406030204" pitchFamily="18" charset="0"/>
                          <a:ea typeface="DengXian" panose="02010600030101010101" pitchFamily="2" charset="-122"/>
                          <a:cs typeface="Times New Roman" panose="02020603050405020304" pitchFamily="18" charset="0"/>
                        </a:rPr>
                        <m:t>+</m:t>
                      </m:r>
                      <m:nary>
                        <m:naryPr>
                          <m:chr m:val="∑"/>
                          <m:supHide m:val="on"/>
                          <m:ctrlPr>
                            <a:rPr kumimoji="1" lang="en-US" altLang="zh-CN" b="0" i="1" smtClean="0">
                              <a:solidFill>
                                <a:srgbClr val="0070C0"/>
                              </a:solidFill>
                              <a:latin typeface="Cambria Math" panose="02040503050406030204" pitchFamily="18" charset="0"/>
                            </a:rPr>
                          </m:ctrlPr>
                        </m:naryPr>
                        <m:sub>
                          <m:r>
                            <m:rPr>
                              <m:brk m:alnAt="7"/>
                            </m:rPr>
                            <a:rPr kumimoji="1" lang="en-US" altLang="zh-CN" b="0" i="1" smtClean="0">
                              <a:solidFill>
                                <a:srgbClr val="0070C0"/>
                              </a:solidFill>
                              <a:latin typeface="Cambria Math" panose="02040503050406030204" pitchFamily="18" charset="0"/>
                            </a:rPr>
                            <m:t>𝑖</m:t>
                          </m:r>
                          <m:r>
                            <a:rPr kumimoji="1" lang="en-US" altLang="zh-CN" b="0" i="1" smtClean="0">
                              <a:solidFill>
                                <a:srgbClr val="0070C0"/>
                              </a:solidFill>
                              <a:latin typeface="Cambria Math" panose="02040503050406030204" pitchFamily="18" charset="0"/>
                            </a:rPr>
                            <m:t>&lt;</m:t>
                          </m:r>
                          <m:r>
                            <a:rPr kumimoji="1" lang="en-US" altLang="zh-CN" b="0" i="1" smtClean="0">
                              <a:solidFill>
                                <a:srgbClr val="0070C0"/>
                              </a:solidFill>
                              <a:latin typeface="Cambria Math" panose="02040503050406030204" pitchFamily="18" charset="0"/>
                            </a:rPr>
                            <m:t>𝑗</m:t>
                          </m:r>
                          <m:r>
                            <a:rPr kumimoji="1" lang="en-US" altLang="zh-CN" b="0" i="1" smtClean="0">
                              <a:solidFill>
                                <a:srgbClr val="0070C0"/>
                              </a:solidFill>
                              <a:latin typeface="Cambria Math" panose="02040503050406030204" pitchFamily="18" charset="0"/>
                            </a:rPr>
                            <m:t>&lt;</m:t>
                          </m:r>
                          <m:r>
                            <a:rPr kumimoji="1" lang="en-US" altLang="zh-CN" b="0" i="1" smtClean="0">
                              <a:solidFill>
                                <a:srgbClr val="0070C0"/>
                              </a:solidFill>
                              <a:latin typeface="Cambria Math" panose="02040503050406030204" pitchFamily="18" charset="0"/>
                            </a:rPr>
                            <m:t>𝑘</m:t>
                          </m:r>
                        </m:sub>
                        <m:sup/>
                        <m:e>
                          <m:sSubSup>
                            <m:sSubSupPr>
                              <m:ctrlPr>
                                <a:rPr lang="zh-CN" altLang="zh-CN"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solidFill>
                                    <a:srgbClr val="0070C0"/>
                                  </a:solidFill>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i="1">
                                  <a:solidFill>
                                    <a:srgbClr val="0070C0"/>
                                  </a:solidFill>
                                  <a:latin typeface="Cambria Math" panose="02040503050406030204" pitchFamily="18" charset="0"/>
                                  <a:ea typeface="DengXian" panose="02010600030101010101" pitchFamily="2" charset="-122"/>
                                  <a:cs typeface="Times New Roman" panose="02020603050405020304" pitchFamily="18" charset="0"/>
                                </a:rPr>
                                <m:t>𝑖𝑗</m:t>
                              </m:r>
                              <m:r>
                                <a:rPr lang="en-US" altLang="zh-CN" b="0" i="1" smtClean="0">
                                  <a:solidFill>
                                    <a:srgbClr val="0070C0"/>
                                  </a:solidFill>
                                  <a:latin typeface="Cambria Math" panose="02040503050406030204" pitchFamily="18" charset="0"/>
                                  <a:ea typeface="DengXian" panose="02010600030101010101" pitchFamily="2" charset="-122"/>
                                  <a:cs typeface="Times New Roman" panose="02020603050405020304" pitchFamily="18" charset="0"/>
                                </a:rPr>
                                <m:t>𝑘</m:t>
                              </m:r>
                            </m:sub>
                            <m:sup>
                              <m:r>
                                <a:rPr lang="en-US" altLang="zh-CN" b="0" i="1" smtClean="0">
                                  <a:solidFill>
                                    <a:srgbClr val="0070C0"/>
                                  </a:solidFill>
                                  <a:latin typeface="Cambria Math" panose="02040503050406030204" pitchFamily="18" charset="0"/>
                                  <a:ea typeface="DengXian" panose="02010600030101010101" pitchFamily="2" charset="-122"/>
                                  <a:cs typeface="Times New Roman" panose="02020603050405020304" pitchFamily="18" charset="0"/>
                                </a:rPr>
                                <m:t>(3)</m:t>
                              </m:r>
                            </m:sup>
                          </m:sSubSup>
                        </m:e>
                      </m:nary>
                    </m:oMath>
                  </m:oMathPara>
                </a14:m>
                <a:endParaRPr kumimoji="1" lang="zh-CN" altLang="en-US" dirty="0"/>
              </a:p>
            </p:txBody>
          </p:sp>
        </mc:Choice>
        <mc:Fallback xmlns="">
          <p:sp>
            <p:nvSpPr>
              <p:cNvPr id="8" name="文本框 7">
                <a:extLst>
                  <a:ext uri="{FF2B5EF4-FFF2-40B4-BE49-F238E27FC236}">
                    <a16:creationId xmlns:a16="http://schemas.microsoft.com/office/drawing/2014/main" id="{E7F913C0-AC44-D3F4-8CC6-6D51BE793347}"/>
                  </a:ext>
                </a:extLst>
              </p:cNvPr>
              <p:cNvSpPr txBox="1">
                <a:spLocks noRot="1" noChangeAspect="1" noMove="1" noResize="1" noEditPoints="1" noAdjustHandles="1" noChangeArrowheads="1" noChangeShapeType="1" noTextEdit="1"/>
              </p:cNvSpPr>
              <p:nvPr/>
            </p:nvSpPr>
            <p:spPr>
              <a:xfrm>
                <a:off x="3204784" y="1331812"/>
                <a:ext cx="6023508" cy="795859"/>
              </a:xfrm>
              <a:prstGeom prst="rect">
                <a:avLst/>
              </a:prstGeom>
              <a:blipFill>
                <a:blip r:embed="rId3"/>
                <a:stretch>
                  <a:fillRect l="-3789" t="-115625" b="-1578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4CD6D1CC-F60C-1347-FA93-7C735CE0E0C4}"/>
                  </a:ext>
                </a:extLst>
              </p:cNvPr>
              <p:cNvSpPr txBox="1"/>
              <p:nvPr/>
            </p:nvSpPr>
            <p:spPr>
              <a:xfrm>
                <a:off x="627042" y="2018260"/>
                <a:ext cx="9754898" cy="827662"/>
              </a:xfrm>
              <a:prstGeom prst="rect">
                <a:avLst/>
              </a:prstGeom>
              <a:noFill/>
            </p:spPr>
            <p:txBody>
              <a:bodyPr wrap="square">
                <a:spAutoFit/>
              </a:bodyPr>
              <a:lstStyle/>
              <a:p>
                <a:pPr>
                  <a:lnSpc>
                    <a:spcPct val="200000"/>
                  </a:lnSpc>
                  <a:spcAft>
                    <a:spcPts val="1200"/>
                  </a:spcAft>
                </a:pPr>
                <a:r>
                  <a:rPr lang="zh-CN" altLang="en-US" dirty="0">
                    <a:solidFill>
                      <a:schemeClr val="tx1"/>
                    </a:solidFill>
                    <a:latin typeface="Times" pitchFamily="2" charset="0"/>
                  </a:rPr>
                  <a:t>中心势</a:t>
                </a:r>
                <a:r>
                  <a:rPr lang="en-US" altLang="zh-CN" dirty="0">
                    <a:solidFill>
                      <a:schemeClr val="tx1"/>
                    </a:solidFill>
                    <a:latin typeface="Times" pitchFamily="2" charset="0"/>
                  </a:rPr>
                  <a:t>:</a:t>
                </a:r>
                <a:r>
                  <a:rPr lang="zh-CN" altLang="en-US" dirty="0">
                    <a:solidFill>
                      <a:schemeClr val="tx1"/>
                    </a:solidFill>
                    <a:latin typeface="Times" pitchFamily="2" charset="0"/>
                  </a:rPr>
                  <a:t> </a:t>
                </a:r>
                <a14:m>
                  <m:oMath xmlns:m="http://schemas.openxmlformats.org/officeDocument/2006/math">
                    <m:sSubSup>
                      <m:sSubSupPr>
                        <m:ctrlPr>
                          <a:rPr lang="zh-CN" altLang="zh-CN"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𝑖𝑗</m:t>
                        </m:r>
                      </m:sub>
                      <m:sup>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𝐶</m:t>
                        </m:r>
                      </m:sup>
                    </m:sSubSup>
                    <m:r>
                      <a:rPr lang="en-US" altLang="zh-CN">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d>
                      <m:dPr>
                        <m:begChr m:val="{"/>
                        <m:endChr m:val="}"/>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i="1" smtClean="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solidFill>
                                  <a:srgbClr val="FF0000"/>
                                </a:solidFill>
                                <a:effectLst/>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a:solidFill>
                                  <a:srgbClr val="FF0000"/>
                                </a:solidFill>
                                <a:effectLst/>
                                <a:latin typeface="Cambria Math" panose="02040503050406030204" pitchFamily="18" charset="0"/>
                                <a:ea typeface="DengXian" panose="02010600030101010101" pitchFamily="2" charset="-122"/>
                                <a:cs typeface="Times New Roman" panose="02020603050405020304" pitchFamily="18" charset="0"/>
                              </a:rPr>
                              <m:t>1</m:t>
                            </m:r>
                          </m:sub>
                        </m:sSub>
                        <m:sSup>
                          <m:sSupPr>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𝑒</m:t>
                            </m:r>
                          </m:e>
                          <m:sup>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𝛼</m:t>
                                </m:r>
                              </m:e>
                              <m:sub>
                                <m:r>
                                  <a:rPr lang="en-US" altLang="zh-CN">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1</m:t>
                                </m:r>
                              </m:sub>
                            </m:sSub>
                            <m:sSubSup>
                              <m:sSubSupPr>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𝑟</m:t>
                                </m:r>
                              </m:e>
                              <m:sub>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𝑖𝑗</m:t>
                                </m:r>
                              </m:sub>
                              <m:sup>
                                <m:r>
                                  <a:rPr lang="en-US" altLang="zh-CN">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2</m:t>
                                </m:r>
                              </m:sup>
                            </m:sSubSup>
                          </m:sup>
                        </m:sSup>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zh-CN" altLang="zh-CN" i="1" smtClean="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solidFill>
                                  <a:srgbClr val="FF0000"/>
                                </a:solidFill>
                                <a:effectLst/>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a:solidFill>
                                  <a:srgbClr val="FF0000"/>
                                </a:solidFill>
                                <a:effectLst/>
                                <a:latin typeface="Cambria Math" panose="02040503050406030204" pitchFamily="18" charset="0"/>
                                <a:ea typeface="DengXian" panose="02010600030101010101" pitchFamily="2" charset="-122"/>
                                <a:cs typeface="Times New Roman" panose="02020603050405020304" pitchFamily="18" charset="0"/>
                              </a:rPr>
                              <m:t>2</m:t>
                            </m:r>
                          </m:sub>
                        </m:sSub>
                        <m:sSup>
                          <m:sSupPr>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𝑒</m:t>
                            </m:r>
                          </m:e>
                          <m:sup>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𝛼</m:t>
                                </m:r>
                              </m:e>
                              <m:sub>
                                <m:r>
                                  <a:rPr lang="en-US" altLang="zh-CN">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2</m:t>
                                </m:r>
                              </m:sub>
                            </m:sSub>
                            <m:sSubSup>
                              <m:sSubSupPr>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𝑟</m:t>
                                </m:r>
                              </m:e>
                              <m:sub>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𝑖𝑗</m:t>
                                </m:r>
                              </m:sub>
                              <m:sup>
                                <m:r>
                                  <a:rPr lang="en-US" altLang="zh-CN">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2</m:t>
                                </m:r>
                              </m:sup>
                            </m:sSubSup>
                          </m:sup>
                        </m:sSup>
                      </m:e>
                    </m:d>
                    <m:r>
                      <a:rPr lang="en-US" altLang="zh-CN">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d>
                      <m:dPr>
                        <m:begChr m:val="{"/>
                        <m:endChr m:val="}"/>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i="1" smtClean="0">
                            <a:solidFill>
                              <a:srgbClr val="FF0000"/>
                            </a:solidFill>
                            <a:effectLst/>
                            <a:latin typeface="Cambria Math" panose="02040503050406030204" pitchFamily="18" charset="0"/>
                            <a:ea typeface="DengXian" panose="02010600030101010101" pitchFamily="2" charset="-122"/>
                            <a:cs typeface="Times New Roman" panose="02020603050405020304" pitchFamily="18" charset="0"/>
                          </a:rPr>
                          <m:t>𝑊</m:t>
                        </m:r>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i="1" smtClean="0">
                            <a:solidFill>
                              <a:srgbClr val="FF0000"/>
                            </a:solidFill>
                            <a:effectLst/>
                            <a:latin typeface="Cambria Math" panose="02040503050406030204" pitchFamily="18" charset="0"/>
                            <a:ea typeface="DengXian" panose="02010600030101010101" pitchFamily="2" charset="-122"/>
                            <a:cs typeface="Times New Roman" panose="02020603050405020304" pitchFamily="18" charset="0"/>
                          </a:rPr>
                          <m:t>𝑀</m:t>
                        </m:r>
                        <m:sSub>
                          <m:sSubPr>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ˆ"/>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𝑃</m:t>
                                </m:r>
                              </m:e>
                            </m:acc>
                          </m:e>
                          <m:sub>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𝜎</m:t>
                            </m:r>
                          </m:sub>
                        </m:sSub>
                        <m:sSub>
                          <m:sSubPr>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ˆ"/>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𝑃</m:t>
                                </m:r>
                              </m:e>
                            </m:acc>
                          </m:e>
                          <m:sub>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𝜏</m:t>
                            </m:r>
                          </m:sub>
                        </m:sSub>
                        <m:r>
                          <a:rPr lang="en-US" altLang="zh-CN">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i="1" smtClean="0">
                            <a:solidFill>
                              <a:srgbClr val="FF0000"/>
                            </a:solidFill>
                            <a:effectLst/>
                            <a:latin typeface="Cambria Math" panose="02040503050406030204" pitchFamily="18" charset="0"/>
                            <a:ea typeface="DengXian" panose="02010600030101010101" pitchFamily="2" charset="-122"/>
                            <a:cs typeface="Times New Roman" panose="02020603050405020304" pitchFamily="18" charset="0"/>
                          </a:rPr>
                          <m:t>𝐵</m:t>
                        </m:r>
                        <m:sSub>
                          <m:sSubPr>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ˆ"/>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𝑃</m:t>
                                </m:r>
                              </m:e>
                            </m:acc>
                          </m:e>
                          <m:sub>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𝜎</m:t>
                            </m:r>
                          </m:sub>
                        </m:sSub>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i="1" smtClean="0">
                            <a:solidFill>
                              <a:srgbClr val="FF0000"/>
                            </a:solidFill>
                            <a:effectLst/>
                            <a:latin typeface="Cambria Math" panose="02040503050406030204" pitchFamily="18" charset="0"/>
                            <a:ea typeface="DengXian" panose="02010600030101010101" pitchFamily="2" charset="-122"/>
                            <a:cs typeface="Times New Roman" panose="02020603050405020304" pitchFamily="18" charset="0"/>
                          </a:rPr>
                          <m:t>𝐻</m:t>
                        </m:r>
                        <m:sSub>
                          <m:sSubPr>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ˆ"/>
                                <m:ctrlPr>
                                  <a:rPr lang="zh-CN" altLang="zh-CN"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𝑃</m:t>
                                </m:r>
                              </m:e>
                            </m:acc>
                          </m:e>
                          <m:sub>
                            <m:r>
                              <a:rPr lang="en-US" altLang="zh-CN"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𝜏</m:t>
                            </m:r>
                          </m:sub>
                        </m:sSub>
                      </m:e>
                    </m:d>
                  </m:oMath>
                </a14:m>
                <a:endParaRPr lang="zh-CN" altLang="zh-CN" dirty="0">
                  <a:solidFill>
                    <a:schemeClr val="tx1"/>
                  </a:solidFill>
                  <a:effectLst/>
                  <a:latin typeface="Georgia" panose="02040502050405020303" pitchFamily="18" charset="0"/>
                  <a:ea typeface="DengXian" panose="02010600030101010101" pitchFamily="2" charset="-122"/>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4CD6D1CC-F60C-1347-FA93-7C735CE0E0C4}"/>
                  </a:ext>
                </a:extLst>
              </p:cNvPr>
              <p:cNvSpPr txBox="1">
                <a:spLocks noRot="1" noChangeAspect="1" noMove="1" noResize="1" noEditPoints="1" noAdjustHandles="1" noChangeArrowheads="1" noChangeShapeType="1" noTextEdit="1"/>
              </p:cNvSpPr>
              <p:nvPr/>
            </p:nvSpPr>
            <p:spPr>
              <a:xfrm>
                <a:off x="627042" y="2018260"/>
                <a:ext cx="9754898" cy="827662"/>
              </a:xfrm>
              <a:prstGeom prst="rect">
                <a:avLst/>
              </a:prstGeom>
              <a:blipFill>
                <a:blip r:embed="rId4"/>
                <a:stretch>
                  <a:fillRect l="-520" b="-29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3498AA45-92F2-9839-1F0A-185C3F358013}"/>
                  </a:ext>
                </a:extLst>
              </p:cNvPr>
              <p:cNvSpPr txBox="1"/>
              <p:nvPr/>
            </p:nvSpPr>
            <p:spPr>
              <a:xfrm>
                <a:off x="627042" y="2892328"/>
                <a:ext cx="6099716" cy="512513"/>
              </a:xfrm>
              <a:prstGeom prst="rect">
                <a:avLst/>
              </a:prstGeom>
              <a:noFill/>
            </p:spPr>
            <p:txBody>
              <a:bodyPr wrap="square">
                <a:spAutoFit/>
              </a:bodyPr>
              <a:lstStyle/>
              <a:p>
                <a:r>
                  <a:rPr lang="zh-CN" altLang="en-US" dirty="0">
                    <a:latin typeface="Times" pitchFamily="2" charset="0"/>
                  </a:rPr>
                  <a:t>自旋轨道耦合势</a:t>
                </a:r>
                <a:r>
                  <a:rPr lang="en-US" altLang="zh-CN" dirty="0">
                    <a:solidFill>
                      <a:schemeClr val="tx1"/>
                    </a:solidFill>
                    <a:latin typeface="Times" pitchFamily="2" charset="0"/>
                  </a:rPr>
                  <a:t>:</a:t>
                </a:r>
                <a:r>
                  <a:rPr lang="zh-CN" altLang="en-US" dirty="0">
                    <a:solidFill>
                      <a:schemeClr val="tx1"/>
                    </a:solidFill>
                    <a:latin typeface="Times" pitchFamily="2" charset="0"/>
                  </a:rPr>
                  <a:t> </a:t>
                </a:r>
                <a14:m>
                  <m:oMath xmlns:m="http://schemas.openxmlformats.org/officeDocument/2006/math">
                    <m:sSubSup>
                      <m:sSubSupPr>
                        <m:ctrlPr>
                          <a:rPr lang="zh-CN" altLang="en-US" i="1" smtClean="0">
                            <a:solidFill>
                              <a:schemeClr val="tx1"/>
                            </a:solidFill>
                            <a:latin typeface="Cambria Math" panose="02040503050406030204" pitchFamily="18" charset="0"/>
                          </a:rPr>
                        </m:ctrlPr>
                      </m:sSubSupPr>
                      <m:e>
                        <m:r>
                          <a:rPr lang="zh-CN" altLang="en-US" i="1">
                            <a:solidFill>
                              <a:schemeClr val="tx1"/>
                            </a:solidFill>
                            <a:latin typeface="Cambria Math" panose="02040503050406030204" pitchFamily="18" charset="0"/>
                          </a:rPr>
                          <m:t>𝑉</m:t>
                        </m:r>
                      </m:e>
                      <m:sub>
                        <m:r>
                          <a:rPr lang="zh-CN" altLang="en-US" i="1">
                            <a:solidFill>
                              <a:schemeClr val="tx1"/>
                            </a:solidFill>
                            <a:latin typeface="Cambria Math" panose="02040503050406030204" pitchFamily="18" charset="0"/>
                          </a:rPr>
                          <m:t>𝑖𝑗</m:t>
                        </m:r>
                      </m:sub>
                      <m:sup>
                        <m:r>
                          <a:rPr lang="zh-CN" altLang="en-US" i="1">
                            <a:solidFill>
                              <a:schemeClr val="tx1"/>
                            </a:solidFill>
                            <a:latin typeface="Cambria Math" panose="02040503050406030204" pitchFamily="18" charset="0"/>
                          </a:rPr>
                          <m:t>𝑙𝑠</m:t>
                        </m:r>
                      </m:sup>
                    </m:sSubSup>
                    <m:r>
                      <a:rPr lang="zh-CN" altLang="en-US" i="0">
                        <a:solidFill>
                          <a:schemeClr val="tx1"/>
                        </a:solidFill>
                        <a:latin typeface="Cambria Math" panose="02040503050406030204" pitchFamily="18" charset="0"/>
                      </a:rPr>
                      <m:t>=</m:t>
                    </m:r>
                    <m:sSubSup>
                      <m:sSubSupPr>
                        <m:ctrlPr>
                          <a:rPr lang="zh-CN" altLang="en-US" i="1" smtClean="0">
                            <a:solidFill>
                              <a:srgbClr val="FF0000"/>
                            </a:solidFill>
                            <a:latin typeface="Cambria Math" panose="02040503050406030204" pitchFamily="18" charset="0"/>
                          </a:rPr>
                        </m:ctrlPr>
                      </m:sSubSupPr>
                      <m:e>
                        <m:r>
                          <a:rPr lang="zh-CN" altLang="en-US" i="1">
                            <a:solidFill>
                              <a:srgbClr val="FF0000"/>
                            </a:solidFill>
                            <a:latin typeface="Cambria Math" panose="02040503050406030204" pitchFamily="18" charset="0"/>
                          </a:rPr>
                          <m:t>𝑉</m:t>
                        </m:r>
                      </m:e>
                      <m:sub>
                        <m:r>
                          <a:rPr lang="zh-CN" altLang="en-US" i="0">
                            <a:solidFill>
                              <a:srgbClr val="FF0000"/>
                            </a:solidFill>
                            <a:latin typeface="Cambria Math" panose="02040503050406030204" pitchFamily="18" charset="0"/>
                          </a:rPr>
                          <m:t>0</m:t>
                        </m:r>
                      </m:sub>
                      <m:sup>
                        <m:r>
                          <a:rPr lang="zh-CN" altLang="en-US" i="1">
                            <a:solidFill>
                              <a:srgbClr val="FF0000"/>
                            </a:solidFill>
                            <a:latin typeface="Cambria Math" panose="02040503050406030204" pitchFamily="18" charset="0"/>
                          </a:rPr>
                          <m:t>𝑙𝑠</m:t>
                        </m:r>
                      </m:sup>
                    </m:sSubSup>
                    <m:d>
                      <m:dPr>
                        <m:begChr m:val="{"/>
                        <m:endChr m:val="}"/>
                        <m:ctrlPr>
                          <a:rPr lang="zh-CN" altLang="en-US" i="1">
                            <a:solidFill>
                              <a:schemeClr val="tx1"/>
                            </a:solidFill>
                            <a:latin typeface="Cambria Math" panose="02040503050406030204" pitchFamily="18" charset="0"/>
                          </a:rPr>
                        </m:ctrlPr>
                      </m:dPr>
                      <m:e>
                        <m:sSup>
                          <m:sSupPr>
                            <m:ctrlPr>
                              <a:rPr lang="zh-CN" altLang="en-US" i="1">
                                <a:solidFill>
                                  <a:schemeClr val="tx1"/>
                                </a:solidFill>
                                <a:latin typeface="Cambria Math" panose="02040503050406030204" pitchFamily="18" charset="0"/>
                              </a:rPr>
                            </m:ctrlPr>
                          </m:sSupPr>
                          <m:e>
                            <m:r>
                              <a:rPr lang="zh-CN" altLang="en-US" i="1">
                                <a:solidFill>
                                  <a:schemeClr val="tx1"/>
                                </a:solidFill>
                                <a:latin typeface="Cambria Math" panose="02040503050406030204" pitchFamily="18" charset="0"/>
                              </a:rPr>
                              <m:t>𝑒</m:t>
                            </m:r>
                          </m:e>
                          <m:sup>
                            <m:r>
                              <a:rPr lang="zh-CN" altLang="en-US" i="0">
                                <a:solidFill>
                                  <a:schemeClr val="tx1"/>
                                </a:solidFill>
                                <a:latin typeface="Cambria Math" panose="02040503050406030204" pitchFamily="18" charset="0"/>
                              </a:rPr>
                              <m:t>−</m:t>
                            </m:r>
                            <m:sSub>
                              <m:sSubPr>
                                <m:ctrlPr>
                                  <a:rPr lang="zh-CN" altLang="en-US" i="1">
                                    <a:solidFill>
                                      <a:schemeClr val="tx1"/>
                                    </a:solidFill>
                                    <a:latin typeface="Cambria Math" panose="02040503050406030204" pitchFamily="18" charset="0"/>
                                  </a:rPr>
                                </m:ctrlPr>
                              </m:sSubPr>
                              <m:e>
                                <m:r>
                                  <a:rPr lang="zh-CN" altLang="en-US" i="1">
                                    <a:solidFill>
                                      <a:schemeClr val="tx1"/>
                                    </a:solidFill>
                                    <a:latin typeface="Cambria Math" panose="02040503050406030204" pitchFamily="18" charset="0"/>
                                  </a:rPr>
                                  <m:t>𝛼</m:t>
                                </m:r>
                              </m:e>
                              <m:sub>
                                <m:r>
                                  <a:rPr lang="zh-CN" altLang="en-US" i="0">
                                    <a:solidFill>
                                      <a:schemeClr val="tx1"/>
                                    </a:solidFill>
                                    <a:latin typeface="Cambria Math" panose="02040503050406030204" pitchFamily="18" charset="0"/>
                                  </a:rPr>
                                  <m:t>1</m:t>
                                </m:r>
                              </m:sub>
                            </m:sSub>
                            <m:sSubSup>
                              <m:sSubSupPr>
                                <m:ctrlPr>
                                  <a:rPr lang="zh-CN" altLang="en-US" i="1">
                                    <a:solidFill>
                                      <a:schemeClr val="tx1"/>
                                    </a:solidFill>
                                    <a:latin typeface="Cambria Math" panose="02040503050406030204" pitchFamily="18" charset="0"/>
                                  </a:rPr>
                                </m:ctrlPr>
                              </m:sSubSupPr>
                              <m:e>
                                <m:r>
                                  <a:rPr lang="zh-CN" altLang="en-US" i="1">
                                    <a:solidFill>
                                      <a:schemeClr val="tx1"/>
                                    </a:solidFill>
                                    <a:latin typeface="Cambria Math" panose="02040503050406030204" pitchFamily="18" charset="0"/>
                                  </a:rPr>
                                  <m:t>𝑟</m:t>
                                </m:r>
                              </m:e>
                              <m:sub>
                                <m:r>
                                  <a:rPr lang="zh-CN" altLang="en-US" i="1">
                                    <a:solidFill>
                                      <a:schemeClr val="tx1"/>
                                    </a:solidFill>
                                    <a:latin typeface="Cambria Math" panose="02040503050406030204" pitchFamily="18" charset="0"/>
                                  </a:rPr>
                                  <m:t>𝑖𝑗</m:t>
                                </m:r>
                              </m:sub>
                              <m:sup>
                                <m:r>
                                  <a:rPr lang="zh-CN" altLang="en-US" i="0">
                                    <a:solidFill>
                                      <a:schemeClr val="tx1"/>
                                    </a:solidFill>
                                    <a:latin typeface="Cambria Math" panose="02040503050406030204" pitchFamily="18" charset="0"/>
                                  </a:rPr>
                                  <m:t>2</m:t>
                                </m:r>
                              </m:sup>
                            </m:sSubSup>
                          </m:sup>
                        </m:sSup>
                        <m:r>
                          <a:rPr lang="zh-CN" altLang="en-US" i="0">
                            <a:solidFill>
                              <a:schemeClr val="tx1"/>
                            </a:solidFill>
                            <a:latin typeface="Cambria Math" panose="02040503050406030204" pitchFamily="18" charset="0"/>
                          </a:rPr>
                          <m:t>−</m:t>
                        </m:r>
                        <m:sSup>
                          <m:sSupPr>
                            <m:ctrlPr>
                              <a:rPr lang="zh-CN" altLang="en-US" i="1">
                                <a:solidFill>
                                  <a:schemeClr val="tx1"/>
                                </a:solidFill>
                                <a:latin typeface="Cambria Math" panose="02040503050406030204" pitchFamily="18" charset="0"/>
                              </a:rPr>
                            </m:ctrlPr>
                          </m:sSupPr>
                          <m:e>
                            <m:r>
                              <a:rPr lang="zh-CN" altLang="en-US" i="1">
                                <a:solidFill>
                                  <a:schemeClr val="tx1"/>
                                </a:solidFill>
                                <a:latin typeface="Cambria Math" panose="02040503050406030204" pitchFamily="18" charset="0"/>
                              </a:rPr>
                              <m:t>𝑒</m:t>
                            </m:r>
                          </m:e>
                          <m:sup>
                            <m:r>
                              <a:rPr lang="zh-CN" altLang="en-US" i="0">
                                <a:solidFill>
                                  <a:schemeClr val="tx1"/>
                                </a:solidFill>
                                <a:latin typeface="Cambria Math" panose="02040503050406030204" pitchFamily="18" charset="0"/>
                              </a:rPr>
                              <m:t>−</m:t>
                            </m:r>
                            <m:sSub>
                              <m:sSubPr>
                                <m:ctrlPr>
                                  <a:rPr lang="zh-CN" altLang="en-US" i="1">
                                    <a:solidFill>
                                      <a:schemeClr val="tx1"/>
                                    </a:solidFill>
                                    <a:latin typeface="Cambria Math" panose="02040503050406030204" pitchFamily="18" charset="0"/>
                                  </a:rPr>
                                </m:ctrlPr>
                              </m:sSubPr>
                              <m:e>
                                <m:r>
                                  <a:rPr lang="zh-CN" altLang="en-US" i="1">
                                    <a:solidFill>
                                      <a:schemeClr val="tx1"/>
                                    </a:solidFill>
                                    <a:latin typeface="Cambria Math" panose="02040503050406030204" pitchFamily="18" charset="0"/>
                                  </a:rPr>
                                  <m:t>𝛼</m:t>
                                </m:r>
                              </m:e>
                              <m:sub>
                                <m:r>
                                  <a:rPr lang="zh-CN" altLang="en-US" i="0">
                                    <a:solidFill>
                                      <a:schemeClr val="tx1"/>
                                    </a:solidFill>
                                    <a:latin typeface="Cambria Math" panose="02040503050406030204" pitchFamily="18" charset="0"/>
                                  </a:rPr>
                                  <m:t>2</m:t>
                                </m:r>
                              </m:sub>
                            </m:sSub>
                            <m:sSubSup>
                              <m:sSubSupPr>
                                <m:ctrlPr>
                                  <a:rPr lang="zh-CN" altLang="en-US" i="1">
                                    <a:solidFill>
                                      <a:schemeClr val="tx1"/>
                                    </a:solidFill>
                                    <a:latin typeface="Cambria Math" panose="02040503050406030204" pitchFamily="18" charset="0"/>
                                  </a:rPr>
                                </m:ctrlPr>
                              </m:sSubSupPr>
                              <m:e>
                                <m:r>
                                  <a:rPr lang="zh-CN" altLang="en-US" i="1">
                                    <a:solidFill>
                                      <a:schemeClr val="tx1"/>
                                    </a:solidFill>
                                    <a:latin typeface="Cambria Math" panose="02040503050406030204" pitchFamily="18" charset="0"/>
                                  </a:rPr>
                                  <m:t>𝑟</m:t>
                                </m:r>
                              </m:e>
                              <m:sub>
                                <m:r>
                                  <a:rPr lang="zh-CN" altLang="en-US" i="1">
                                    <a:solidFill>
                                      <a:schemeClr val="tx1"/>
                                    </a:solidFill>
                                    <a:latin typeface="Cambria Math" panose="02040503050406030204" pitchFamily="18" charset="0"/>
                                  </a:rPr>
                                  <m:t>𝑖𝑗</m:t>
                                </m:r>
                              </m:sub>
                              <m:sup>
                                <m:r>
                                  <a:rPr lang="zh-CN" altLang="en-US" i="0">
                                    <a:solidFill>
                                      <a:schemeClr val="tx1"/>
                                    </a:solidFill>
                                    <a:latin typeface="Cambria Math" panose="02040503050406030204" pitchFamily="18" charset="0"/>
                                  </a:rPr>
                                  <m:t>2</m:t>
                                </m:r>
                              </m:sup>
                            </m:sSubSup>
                          </m:sup>
                        </m:sSup>
                      </m:e>
                    </m:d>
                    <m:r>
                      <a:rPr lang="zh-CN" altLang="en-US" b="1" i="1">
                        <a:solidFill>
                          <a:schemeClr val="tx1"/>
                        </a:solidFill>
                        <a:latin typeface="Cambria Math" panose="02040503050406030204" pitchFamily="18" charset="0"/>
                      </a:rPr>
                      <m:t>𝑳</m:t>
                    </m:r>
                    <m:r>
                      <a:rPr lang="zh-CN" altLang="en-US" b="0" i="0">
                        <a:solidFill>
                          <a:schemeClr val="tx1"/>
                        </a:solidFill>
                        <a:latin typeface="Cambria Math" panose="02040503050406030204" pitchFamily="18" charset="0"/>
                      </a:rPr>
                      <m:t>⋅</m:t>
                    </m:r>
                    <m:r>
                      <a:rPr lang="zh-CN" altLang="en-US" b="1" i="1">
                        <a:solidFill>
                          <a:schemeClr val="tx1"/>
                        </a:solidFill>
                        <a:latin typeface="Cambria Math" panose="02040503050406030204" pitchFamily="18" charset="0"/>
                      </a:rPr>
                      <m:t>𝑺</m:t>
                    </m:r>
                    <m:sSub>
                      <m:sSubPr>
                        <m:ctrlPr>
                          <a:rPr lang="en-US" altLang="zh-CN" i="1" smtClean="0">
                            <a:solidFill>
                              <a:schemeClr val="tx1"/>
                            </a:solidFill>
                            <a:latin typeface="Cambria Math" panose="02040503050406030204" pitchFamily="18" charset="0"/>
                          </a:rPr>
                        </m:ctrlPr>
                      </m:sSubPr>
                      <m:e>
                        <m:acc>
                          <m:accPr>
                            <m:chr m:val="̂"/>
                            <m:ctrlPr>
                              <a:rPr lang="zh-CN" altLang="en-US" i="1" smtClean="0">
                                <a:solidFill>
                                  <a:schemeClr val="tx1"/>
                                </a:solidFill>
                                <a:latin typeface="Cambria Math" panose="02040503050406030204" pitchFamily="18" charset="0"/>
                              </a:rPr>
                            </m:ctrlPr>
                          </m:accPr>
                          <m:e>
                            <m:r>
                              <a:rPr lang="en-US" altLang="zh-CN" b="0" i="1" smtClean="0">
                                <a:solidFill>
                                  <a:schemeClr val="tx1"/>
                                </a:solidFill>
                                <a:latin typeface="Cambria Math" panose="02040503050406030204" pitchFamily="18" charset="0"/>
                              </a:rPr>
                              <m:t>𝑃</m:t>
                            </m:r>
                          </m:e>
                        </m:acc>
                      </m:e>
                      <m:sub>
                        <m:r>
                          <a:rPr lang="en-US" altLang="zh-CN" b="0" i="1" smtClean="0">
                            <a:solidFill>
                              <a:schemeClr val="tx1"/>
                            </a:solidFill>
                            <a:latin typeface="Cambria Math" panose="02040503050406030204" pitchFamily="18" charset="0"/>
                          </a:rPr>
                          <m:t>31</m:t>
                        </m:r>
                      </m:sub>
                    </m:sSub>
                  </m:oMath>
                </a14:m>
                <a:endParaRPr lang="zh-CN" altLang="en-US" dirty="0">
                  <a:solidFill>
                    <a:schemeClr val="tx1"/>
                  </a:solidFill>
                </a:endParaRPr>
              </a:p>
            </p:txBody>
          </p:sp>
        </mc:Choice>
        <mc:Fallback xmlns="">
          <p:sp>
            <p:nvSpPr>
              <p:cNvPr id="10" name="文本框 9">
                <a:extLst>
                  <a:ext uri="{FF2B5EF4-FFF2-40B4-BE49-F238E27FC236}">
                    <a16:creationId xmlns:a16="http://schemas.microsoft.com/office/drawing/2014/main" id="{3498AA45-92F2-9839-1F0A-185C3F358013}"/>
                  </a:ext>
                </a:extLst>
              </p:cNvPr>
              <p:cNvSpPr txBox="1">
                <a:spLocks noRot="1" noChangeAspect="1" noMove="1" noResize="1" noEditPoints="1" noAdjustHandles="1" noChangeArrowheads="1" noChangeShapeType="1" noTextEdit="1"/>
              </p:cNvSpPr>
              <p:nvPr/>
            </p:nvSpPr>
            <p:spPr>
              <a:xfrm>
                <a:off x="627042" y="2892328"/>
                <a:ext cx="6099716" cy="512513"/>
              </a:xfrm>
              <a:prstGeom prst="rect">
                <a:avLst/>
              </a:prstGeom>
              <a:blipFill>
                <a:blip r:embed="rId5"/>
                <a:stretch>
                  <a:fillRect l="-832" b="-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AB4E177C-7F6F-66E2-2866-6B5499DEFDD5}"/>
                  </a:ext>
                </a:extLst>
              </p:cNvPr>
              <p:cNvSpPr txBox="1"/>
              <p:nvPr/>
            </p:nvSpPr>
            <p:spPr>
              <a:xfrm>
                <a:off x="627172" y="3453946"/>
                <a:ext cx="6099586" cy="588238"/>
              </a:xfrm>
              <a:prstGeom prst="rect">
                <a:avLst/>
              </a:prstGeom>
              <a:noFill/>
            </p:spPr>
            <p:txBody>
              <a:bodyPr wrap="square">
                <a:spAutoFit/>
              </a:bodyPr>
              <a:lstStyle/>
              <a:p>
                <a:r>
                  <a:rPr lang="zh-CN" altLang="en-US" dirty="0">
                    <a:solidFill>
                      <a:schemeClr val="tx1"/>
                    </a:solidFill>
                    <a:latin typeface="Times" pitchFamily="2" charset="0"/>
                  </a:rPr>
                  <a:t>库伦势</a:t>
                </a:r>
                <a:r>
                  <a:rPr lang="en-US" altLang="zh-CN" dirty="0">
                    <a:solidFill>
                      <a:schemeClr val="tx1"/>
                    </a:solidFill>
                    <a:latin typeface="Times" pitchFamily="2" charset="0"/>
                  </a:rPr>
                  <a:t>:</a:t>
                </a:r>
                <a:r>
                  <a:rPr lang="zh-CN" altLang="en-US" dirty="0">
                    <a:solidFill>
                      <a:schemeClr val="tx1"/>
                    </a:solidFill>
                    <a:latin typeface="Times" pitchFamily="2" charset="0"/>
                  </a:rPr>
                  <a:t> </a:t>
                </a:r>
                <a14:m>
                  <m:oMath xmlns:m="http://schemas.openxmlformats.org/officeDocument/2006/math">
                    <m:sSubSup>
                      <m:sSubSupPr>
                        <m:ctrlPr>
                          <a:rPr lang="zh-CN" altLang="zh-CN"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𝑖𝑗</m:t>
                        </m:r>
                      </m:sub>
                      <m:sup>
                        <m:r>
                          <a:rPr lang="en-US" altLang="zh-CN"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𝐶</m:t>
                        </m:r>
                        <m:r>
                          <a:rPr lang="en-US" altLang="zh-CN"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𝑜𝑢𝑙</m:t>
                        </m:r>
                      </m:sup>
                    </m:sSubSup>
                    <m:r>
                      <a:rPr lang="en-US" altLang="zh-CN"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m:t>
                    </m:r>
                    <m:f>
                      <m:fPr>
                        <m:ctrlPr>
                          <a:rPr lang="en-US" altLang="zh-CN"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ctrlPr>
                      </m:fPr>
                      <m:num>
                        <m:sSup>
                          <m:sSupPr>
                            <m:ctrlPr>
                              <a:rPr lang="en-US" altLang="zh-CN"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ctrlPr>
                          </m:sSupPr>
                          <m:e>
                            <m:r>
                              <a:rPr lang="en-US" altLang="zh-CN"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𝑒</m:t>
                            </m:r>
                          </m:e>
                          <m:sup>
                            <m:r>
                              <a:rPr lang="en-US" altLang="zh-CN"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2</m:t>
                            </m:r>
                          </m:sup>
                        </m:sSup>
                      </m:num>
                      <m:den>
                        <m:sSub>
                          <m:sSubPr>
                            <m:ctrlPr>
                              <a:rPr lang="en-US" altLang="zh-CN"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ctrlPr>
                          </m:sSubPr>
                          <m:e>
                            <m:r>
                              <a:rPr lang="en-US" altLang="zh-CN"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𝑟</m:t>
                            </m:r>
                          </m:e>
                          <m:sub>
                            <m:r>
                              <a:rPr lang="en-US" altLang="zh-CN"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𝑖𝑗</m:t>
                            </m:r>
                          </m:sub>
                        </m:sSub>
                      </m:den>
                    </m:f>
                  </m:oMath>
                </a14:m>
                <a:r>
                  <a:rPr lang="en-US" altLang="zh-CN" dirty="0">
                    <a:solidFill>
                      <a:schemeClr val="tx1"/>
                    </a:solidFill>
                    <a:latin typeface="Times" pitchFamily="2" charset="0"/>
                  </a:rPr>
                  <a:t> </a:t>
                </a:r>
                <a:endParaRPr lang="zh-CN" altLang="en-US" dirty="0">
                  <a:solidFill>
                    <a:schemeClr val="tx1"/>
                  </a:solidFill>
                </a:endParaRPr>
              </a:p>
            </p:txBody>
          </p:sp>
        </mc:Choice>
        <mc:Fallback xmlns="">
          <p:sp>
            <p:nvSpPr>
              <p:cNvPr id="11" name="文本框 10">
                <a:extLst>
                  <a:ext uri="{FF2B5EF4-FFF2-40B4-BE49-F238E27FC236}">
                    <a16:creationId xmlns:a16="http://schemas.microsoft.com/office/drawing/2014/main" id="{AB4E177C-7F6F-66E2-2866-6B5499DEFDD5}"/>
                  </a:ext>
                </a:extLst>
              </p:cNvPr>
              <p:cNvSpPr txBox="1">
                <a:spLocks noRot="1" noChangeAspect="1" noMove="1" noResize="1" noEditPoints="1" noAdjustHandles="1" noChangeArrowheads="1" noChangeShapeType="1" noTextEdit="1"/>
              </p:cNvSpPr>
              <p:nvPr/>
            </p:nvSpPr>
            <p:spPr>
              <a:xfrm>
                <a:off x="627172" y="3453946"/>
                <a:ext cx="6099586" cy="588238"/>
              </a:xfrm>
              <a:prstGeom prst="rect">
                <a:avLst/>
              </a:prstGeom>
              <a:blipFill>
                <a:blip r:embed="rId6"/>
                <a:stretch>
                  <a:fillRect l="-832" b="-21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59D15A42-DC80-82D2-FDD2-E3DB28811FF5}"/>
                  </a:ext>
                </a:extLst>
              </p:cNvPr>
              <p:cNvSpPr txBox="1"/>
              <p:nvPr/>
            </p:nvSpPr>
            <p:spPr>
              <a:xfrm>
                <a:off x="627172" y="4091289"/>
                <a:ext cx="6099586" cy="476221"/>
              </a:xfrm>
              <a:prstGeom prst="rect">
                <a:avLst/>
              </a:prstGeom>
              <a:noFill/>
            </p:spPr>
            <p:txBody>
              <a:bodyPr wrap="square">
                <a:spAutoFit/>
              </a:bodyPr>
              <a:lstStyle/>
              <a:p>
                <a:r>
                  <a:rPr lang="zh-CN" altLang="en-US" dirty="0">
                    <a:latin typeface="Times" pitchFamily="2" charset="0"/>
                  </a:rPr>
                  <a:t>三体势</a:t>
                </a:r>
                <a:r>
                  <a:rPr lang="en-US" altLang="zh-CN" dirty="0">
                    <a:solidFill>
                      <a:schemeClr val="tx1"/>
                    </a:solidFill>
                    <a:latin typeface="Times" pitchFamily="2" charset="0"/>
                  </a:rPr>
                  <a:t>: </a:t>
                </a:r>
                <a14:m>
                  <m:oMath xmlns:m="http://schemas.openxmlformats.org/officeDocument/2006/math">
                    <m:sSubSup>
                      <m:sSubSupPr>
                        <m:ctrlPr>
                          <a:rPr lang="zh-CN" altLang="zh-CN"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𝑉</m:t>
                        </m:r>
                      </m:e>
                      <m:sub>
                        <m:r>
                          <a:rPr lang="en-US" altLang="zh-CN" i="1">
                            <a:solidFill>
                              <a:schemeClr val="tx1"/>
                            </a:solidFill>
                            <a:latin typeface="Cambria Math" panose="02040503050406030204" pitchFamily="18" charset="0"/>
                            <a:ea typeface="DengXian" panose="02010600030101010101" pitchFamily="2" charset="-122"/>
                            <a:cs typeface="Times New Roman" panose="02020603050405020304" pitchFamily="18" charset="0"/>
                          </a:rPr>
                          <m:t>𝑖𝑗</m:t>
                        </m:r>
                        <m:r>
                          <a:rPr lang="en-US" altLang="zh-CN"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𝑘</m:t>
                        </m:r>
                      </m:sub>
                      <m:sup>
                        <m:r>
                          <a:rPr lang="en-US" altLang="zh-CN" b="0" i="1"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(3)</m:t>
                        </m:r>
                      </m:sup>
                    </m:sSubSup>
                    <m:r>
                      <a:rPr lang="en-US" altLang="zh-CN" b="0" i="0"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m:t>
                    </m:r>
                    <m:sSup>
                      <m:sSupPr>
                        <m:ctrlPr>
                          <a:rPr lang="zh-CN" altLang="zh-CN" i="1" smtClean="0">
                            <a:solidFill>
                              <a:srgbClr val="FF0000"/>
                            </a:solidFill>
                            <a:latin typeface="Cambria Math" panose="02040503050406030204" pitchFamily="18" charset="0"/>
                          </a:rPr>
                        </m:ctrlPr>
                      </m:sSupPr>
                      <m:e>
                        <m:r>
                          <a:rPr lang="en-US" altLang="zh-CN" i="1">
                            <a:solidFill>
                              <a:srgbClr val="FF0000"/>
                            </a:solidFill>
                            <a:latin typeface="Cambria Math" panose="02040503050406030204" pitchFamily="18" charset="0"/>
                          </a:rPr>
                          <m:t>𝑣</m:t>
                        </m:r>
                      </m:e>
                      <m:sup>
                        <m:r>
                          <a:rPr lang="en-US" altLang="zh-CN">
                            <a:solidFill>
                              <a:srgbClr val="FF0000"/>
                            </a:solidFill>
                            <a:latin typeface="Cambria Math" panose="02040503050406030204" pitchFamily="18" charset="0"/>
                          </a:rPr>
                          <m:t>(3)</m:t>
                        </m:r>
                      </m:sup>
                    </m:sSup>
                    <m:r>
                      <a:rPr lang="en-US" altLang="zh-CN" i="1">
                        <a:solidFill>
                          <a:schemeClr val="tx1"/>
                        </a:solidFill>
                        <a:latin typeface="Cambria Math" panose="02040503050406030204" pitchFamily="18" charset="0"/>
                      </a:rPr>
                      <m:t>𝛿</m:t>
                    </m:r>
                    <m:d>
                      <m:dPr>
                        <m:ctrlPr>
                          <a:rPr lang="zh-CN" altLang="zh-CN" i="1">
                            <a:solidFill>
                              <a:schemeClr val="tx1"/>
                            </a:solidFill>
                            <a:latin typeface="Cambria Math" panose="02040503050406030204" pitchFamily="18" charset="0"/>
                          </a:rPr>
                        </m:ctrlPr>
                      </m:dPr>
                      <m:e>
                        <m:sSub>
                          <m:sSubPr>
                            <m:ctrlPr>
                              <a:rPr lang="zh-CN" altLang="zh-CN" i="1">
                                <a:solidFill>
                                  <a:schemeClr val="tx1"/>
                                </a:solidFill>
                                <a:latin typeface="Cambria Math" panose="02040503050406030204" pitchFamily="18" charset="0"/>
                              </a:rPr>
                            </m:ctrlPr>
                          </m:sSubPr>
                          <m:e>
                            <m:r>
                              <a:rPr lang="en-US" altLang="zh-CN" b="1" i="1">
                                <a:solidFill>
                                  <a:schemeClr val="tx1"/>
                                </a:solidFill>
                                <a:latin typeface="Cambria Math" panose="02040503050406030204" pitchFamily="18" charset="0"/>
                              </a:rPr>
                              <m:t>𝒓</m:t>
                            </m:r>
                          </m:e>
                          <m:sub>
                            <m:r>
                              <a:rPr lang="en-US" altLang="zh-CN" i="1">
                                <a:solidFill>
                                  <a:schemeClr val="tx1"/>
                                </a:solidFill>
                                <a:latin typeface="Cambria Math" panose="02040503050406030204" pitchFamily="18" charset="0"/>
                              </a:rPr>
                              <m:t>𝑖</m:t>
                            </m:r>
                          </m:sub>
                        </m:sSub>
                        <m:r>
                          <a:rPr lang="en-US" altLang="zh-CN" i="1">
                            <a:solidFill>
                              <a:schemeClr val="tx1"/>
                            </a:solidFill>
                            <a:latin typeface="Cambria Math" panose="02040503050406030204" pitchFamily="18" charset="0"/>
                          </a:rPr>
                          <m:t>−</m:t>
                        </m:r>
                        <m:sSub>
                          <m:sSubPr>
                            <m:ctrlPr>
                              <a:rPr lang="zh-CN" altLang="zh-CN" i="1">
                                <a:solidFill>
                                  <a:schemeClr val="tx1"/>
                                </a:solidFill>
                                <a:latin typeface="Cambria Math" panose="02040503050406030204" pitchFamily="18" charset="0"/>
                              </a:rPr>
                            </m:ctrlPr>
                          </m:sSubPr>
                          <m:e>
                            <m:r>
                              <a:rPr lang="en-US" altLang="zh-CN" b="1" i="1">
                                <a:solidFill>
                                  <a:schemeClr val="tx1"/>
                                </a:solidFill>
                                <a:latin typeface="Cambria Math" panose="02040503050406030204" pitchFamily="18" charset="0"/>
                              </a:rPr>
                              <m:t>𝒓</m:t>
                            </m:r>
                          </m:e>
                          <m:sub>
                            <m:r>
                              <a:rPr lang="en-US" altLang="zh-CN" i="1">
                                <a:solidFill>
                                  <a:schemeClr val="tx1"/>
                                </a:solidFill>
                                <a:latin typeface="Cambria Math" panose="02040503050406030204" pitchFamily="18" charset="0"/>
                              </a:rPr>
                              <m:t>𝑗</m:t>
                            </m:r>
                          </m:sub>
                        </m:sSub>
                      </m:e>
                    </m:d>
                    <m:r>
                      <a:rPr lang="en-US" altLang="zh-CN" i="1">
                        <a:solidFill>
                          <a:schemeClr val="tx1"/>
                        </a:solidFill>
                        <a:latin typeface="Cambria Math" panose="02040503050406030204" pitchFamily="18" charset="0"/>
                      </a:rPr>
                      <m:t>𝛿</m:t>
                    </m:r>
                    <m:d>
                      <m:dPr>
                        <m:ctrlPr>
                          <a:rPr lang="zh-CN" altLang="zh-CN" i="1">
                            <a:solidFill>
                              <a:schemeClr val="tx1"/>
                            </a:solidFill>
                            <a:latin typeface="Cambria Math" panose="02040503050406030204" pitchFamily="18" charset="0"/>
                          </a:rPr>
                        </m:ctrlPr>
                      </m:dPr>
                      <m:e>
                        <m:sSub>
                          <m:sSubPr>
                            <m:ctrlPr>
                              <a:rPr lang="zh-CN" altLang="zh-CN" i="1">
                                <a:solidFill>
                                  <a:schemeClr val="tx1"/>
                                </a:solidFill>
                                <a:latin typeface="Cambria Math" panose="02040503050406030204" pitchFamily="18" charset="0"/>
                              </a:rPr>
                            </m:ctrlPr>
                          </m:sSubPr>
                          <m:e>
                            <m:r>
                              <a:rPr lang="en-US" altLang="zh-CN" b="1" i="1">
                                <a:solidFill>
                                  <a:schemeClr val="tx1"/>
                                </a:solidFill>
                                <a:latin typeface="Cambria Math" panose="02040503050406030204" pitchFamily="18" charset="0"/>
                              </a:rPr>
                              <m:t>𝒓</m:t>
                            </m:r>
                          </m:e>
                          <m:sub>
                            <m:r>
                              <a:rPr lang="en-US" altLang="zh-CN" i="1">
                                <a:solidFill>
                                  <a:schemeClr val="tx1"/>
                                </a:solidFill>
                                <a:latin typeface="Cambria Math" panose="02040503050406030204" pitchFamily="18" charset="0"/>
                              </a:rPr>
                              <m:t>𝑖</m:t>
                            </m:r>
                          </m:sub>
                        </m:sSub>
                        <m:r>
                          <a:rPr lang="en-US" altLang="zh-CN" i="1">
                            <a:solidFill>
                              <a:schemeClr val="tx1"/>
                            </a:solidFill>
                            <a:latin typeface="Cambria Math" panose="02040503050406030204" pitchFamily="18" charset="0"/>
                          </a:rPr>
                          <m:t>−</m:t>
                        </m:r>
                        <m:sSub>
                          <m:sSubPr>
                            <m:ctrlPr>
                              <a:rPr lang="zh-CN" altLang="zh-CN" i="1">
                                <a:solidFill>
                                  <a:schemeClr val="tx1"/>
                                </a:solidFill>
                                <a:latin typeface="Cambria Math" panose="02040503050406030204" pitchFamily="18" charset="0"/>
                              </a:rPr>
                            </m:ctrlPr>
                          </m:sSubPr>
                          <m:e>
                            <m:r>
                              <a:rPr lang="en-US" altLang="zh-CN" b="1" i="1">
                                <a:solidFill>
                                  <a:schemeClr val="tx1"/>
                                </a:solidFill>
                                <a:latin typeface="Cambria Math" panose="02040503050406030204" pitchFamily="18" charset="0"/>
                              </a:rPr>
                              <m:t>𝒓</m:t>
                            </m:r>
                          </m:e>
                          <m:sub>
                            <m:r>
                              <a:rPr lang="en-US" altLang="zh-CN" i="1">
                                <a:solidFill>
                                  <a:schemeClr val="tx1"/>
                                </a:solidFill>
                                <a:latin typeface="Cambria Math" panose="02040503050406030204" pitchFamily="18" charset="0"/>
                              </a:rPr>
                              <m:t>𝑘</m:t>
                            </m:r>
                          </m:sub>
                        </m:sSub>
                      </m:e>
                    </m:d>
                  </m:oMath>
                </a14:m>
                <a:endParaRPr lang="zh-CN" altLang="zh-CN" dirty="0">
                  <a:solidFill>
                    <a:schemeClr val="tx1"/>
                  </a:solidFill>
                </a:endParaRPr>
              </a:p>
            </p:txBody>
          </p:sp>
        </mc:Choice>
        <mc:Fallback xmlns="">
          <p:sp>
            <p:nvSpPr>
              <p:cNvPr id="12" name="文本框 11">
                <a:extLst>
                  <a:ext uri="{FF2B5EF4-FFF2-40B4-BE49-F238E27FC236}">
                    <a16:creationId xmlns:a16="http://schemas.microsoft.com/office/drawing/2014/main" id="{59D15A42-DC80-82D2-FDD2-E3DB28811FF5}"/>
                  </a:ext>
                </a:extLst>
              </p:cNvPr>
              <p:cNvSpPr txBox="1">
                <a:spLocks noRot="1" noChangeAspect="1" noMove="1" noResize="1" noEditPoints="1" noAdjustHandles="1" noChangeArrowheads="1" noChangeShapeType="1" noTextEdit="1"/>
              </p:cNvSpPr>
              <p:nvPr/>
            </p:nvSpPr>
            <p:spPr>
              <a:xfrm>
                <a:off x="627172" y="4091289"/>
                <a:ext cx="6099586" cy="476221"/>
              </a:xfrm>
              <a:prstGeom prst="rect">
                <a:avLst/>
              </a:prstGeom>
              <a:blipFill>
                <a:blip r:embed="rId7"/>
                <a:stretch>
                  <a:fillRect l="-832" b="-10526"/>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505E4123-77A2-0E7F-6ED9-7F26E548EC10}"/>
              </a:ext>
            </a:extLst>
          </p:cNvPr>
          <p:cNvSpPr txBox="1"/>
          <p:nvPr/>
        </p:nvSpPr>
        <p:spPr>
          <a:xfrm>
            <a:off x="282593" y="77813"/>
            <a:ext cx="2698175"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rPr>
              <a:t>微观核多体方法</a:t>
            </a:r>
            <a:endParaRPr lang="zh-CN" altLang="en-US" sz="2800" dirty="0"/>
          </a:p>
        </p:txBody>
      </p:sp>
      <p:cxnSp>
        <p:nvCxnSpPr>
          <p:cNvPr id="15" name="直线连接符 14">
            <a:extLst>
              <a:ext uri="{FF2B5EF4-FFF2-40B4-BE49-F238E27FC236}">
                <a16:creationId xmlns:a16="http://schemas.microsoft.com/office/drawing/2014/main" id="{7CD68E9F-7473-D9B5-B655-82C19654D8AD}"/>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文本框 263">
                <a:extLst>
                  <a:ext uri="{FF2B5EF4-FFF2-40B4-BE49-F238E27FC236}">
                    <a16:creationId xmlns:a16="http://schemas.microsoft.com/office/drawing/2014/main" id="{84BF680E-A495-E43D-8160-ECA4606BC741}"/>
                  </a:ext>
                </a:extLst>
              </p:cNvPr>
              <p:cNvSpPr txBox="1"/>
              <p:nvPr/>
            </p:nvSpPr>
            <p:spPr>
              <a:xfrm>
                <a:off x="4612291" y="5163931"/>
                <a:ext cx="6099586" cy="62299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kumimoji="1" lang="en-US" altLang="zh-CN" sz="3200" b="0" i="1" smtClean="0">
                          <a:solidFill>
                            <a:schemeClr val="tx1"/>
                          </a:solidFill>
                          <a:latin typeface="Cambria Math" panose="02040503050406030204" pitchFamily="18" charset="0"/>
                          <a:ea typeface="Cambria Math" panose="02040503050406030204" pitchFamily="18" charset="0"/>
                        </a:rPr>
                        <m:t>ℙ</m:t>
                      </m:r>
                      <m:r>
                        <a:rPr kumimoji="1" lang="en-US" altLang="zh-CN" sz="3200" b="0" i="1" smtClean="0">
                          <a:solidFill>
                            <a:schemeClr val="tx1"/>
                          </a:solidFill>
                          <a:latin typeface="Cambria Math" panose="02040503050406030204" pitchFamily="18" charset="0"/>
                        </a:rPr>
                        <m:t>={</m:t>
                      </m:r>
                      <m:r>
                        <a:rPr kumimoji="1" lang="en-US" altLang="zh-CN" sz="3200" i="1" smtClean="0">
                          <a:solidFill>
                            <a:schemeClr val="tx1"/>
                          </a:solidFill>
                          <a:latin typeface="Cambria Math" panose="02040503050406030204" pitchFamily="18" charset="0"/>
                        </a:rPr>
                        <m:t>𝑊</m:t>
                      </m:r>
                      <m:r>
                        <a:rPr kumimoji="1" lang="en-US" altLang="zh-CN" sz="3200" i="1" smtClean="0">
                          <a:solidFill>
                            <a:schemeClr val="tx1"/>
                          </a:solidFill>
                          <a:latin typeface="Cambria Math" panose="02040503050406030204" pitchFamily="18" charset="0"/>
                        </a:rPr>
                        <m:t>,</m:t>
                      </m:r>
                      <m:r>
                        <a:rPr kumimoji="1" lang="en-US" altLang="zh-CN" sz="3200" i="1" smtClean="0">
                          <a:solidFill>
                            <a:schemeClr val="tx1"/>
                          </a:solidFill>
                          <a:latin typeface="Cambria Math" panose="02040503050406030204" pitchFamily="18" charset="0"/>
                        </a:rPr>
                        <m:t>𝑀</m:t>
                      </m:r>
                      <m:r>
                        <a:rPr kumimoji="1" lang="en-US" altLang="zh-CN" sz="3200" i="1" smtClean="0">
                          <a:solidFill>
                            <a:schemeClr val="tx1"/>
                          </a:solidFill>
                          <a:latin typeface="Cambria Math" panose="02040503050406030204" pitchFamily="18" charset="0"/>
                        </a:rPr>
                        <m:t>,</m:t>
                      </m:r>
                      <m:r>
                        <a:rPr kumimoji="1" lang="en-US" altLang="zh-CN" sz="3200" i="1" smtClean="0">
                          <a:solidFill>
                            <a:schemeClr val="tx1"/>
                          </a:solidFill>
                          <a:latin typeface="Cambria Math" panose="02040503050406030204" pitchFamily="18" charset="0"/>
                        </a:rPr>
                        <m:t>𝐵</m:t>
                      </m:r>
                      <m:r>
                        <a:rPr kumimoji="1" lang="en-US" altLang="zh-CN" sz="3200" i="1" smtClean="0">
                          <a:solidFill>
                            <a:schemeClr val="tx1"/>
                          </a:solidFill>
                          <a:latin typeface="Cambria Math" panose="02040503050406030204" pitchFamily="18" charset="0"/>
                        </a:rPr>
                        <m:t>,</m:t>
                      </m:r>
                      <m:r>
                        <a:rPr kumimoji="1" lang="en-US" altLang="zh-CN" sz="3200" i="1" smtClean="0">
                          <a:solidFill>
                            <a:schemeClr val="tx1"/>
                          </a:solidFill>
                          <a:latin typeface="Cambria Math" panose="02040503050406030204" pitchFamily="18" charset="0"/>
                        </a:rPr>
                        <m:t>𝐻</m:t>
                      </m:r>
                      <m:r>
                        <a:rPr kumimoji="1" lang="en-US" altLang="zh-CN" sz="3200" i="1" smtClean="0">
                          <a:solidFill>
                            <a:schemeClr val="tx1"/>
                          </a:solidFill>
                          <a:latin typeface="Cambria Math" panose="02040503050406030204" pitchFamily="18" charset="0"/>
                        </a:rPr>
                        <m:t>,</m:t>
                      </m:r>
                      <m:sSub>
                        <m:sSubPr>
                          <m:ctrlPr>
                            <a:rPr kumimoji="1" lang="zh-CN" altLang="zh-CN" sz="3200" i="1">
                              <a:solidFill>
                                <a:schemeClr val="tx1"/>
                              </a:solidFill>
                              <a:latin typeface="Cambria Math" panose="02040503050406030204" pitchFamily="18" charset="0"/>
                            </a:rPr>
                          </m:ctrlPr>
                        </m:sSubPr>
                        <m:e>
                          <m:r>
                            <a:rPr kumimoji="1" lang="en-US" altLang="zh-CN" sz="3200" i="1">
                              <a:solidFill>
                                <a:schemeClr val="tx1"/>
                              </a:solidFill>
                              <a:latin typeface="Cambria Math" panose="02040503050406030204" pitchFamily="18" charset="0"/>
                            </a:rPr>
                            <m:t>𝑉</m:t>
                          </m:r>
                        </m:e>
                        <m:sub>
                          <m:r>
                            <a:rPr kumimoji="1" lang="en-US" altLang="zh-CN" sz="3200" i="1">
                              <a:solidFill>
                                <a:schemeClr val="tx1"/>
                              </a:solidFill>
                              <a:latin typeface="Cambria Math" panose="02040503050406030204" pitchFamily="18" charset="0"/>
                            </a:rPr>
                            <m:t>1</m:t>
                          </m:r>
                        </m:sub>
                      </m:sSub>
                      <m:r>
                        <a:rPr kumimoji="1" lang="en-US" altLang="zh-CN" sz="3200" i="1">
                          <a:solidFill>
                            <a:schemeClr val="tx1"/>
                          </a:solidFill>
                          <a:latin typeface="Cambria Math" panose="02040503050406030204" pitchFamily="18" charset="0"/>
                        </a:rPr>
                        <m:t>,</m:t>
                      </m:r>
                      <m:sSub>
                        <m:sSubPr>
                          <m:ctrlPr>
                            <a:rPr kumimoji="1" lang="zh-CN" altLang="zh-CN" sz="3200" i="1">
                              <a:solidFill>
                                <a:schemeClr val="tx1"/>
                              </a:solidFill>
                              <a:latin typeface="Cambria Math" panose="02040503050406030204" pitchFamily="18" charset="0"/>
                            </a:rPr>
                          </m:ctrlPr>
                        </m:sSubPr>
                        <m:e>
                          <m:r>
                            <a:rPr kumimoji="1" lang="en-US" altLang="zh-CN" sz="3200" i="1">
                              <a:solidFill>
                                <a:schemeClr val="tx1"/>
                              </a:solidFill>
                              <a:latin typeface="Cambria Math" panose="02040503050406030204" pitchFamily="18" charset="0"/>
                            </a:rPr>
                            <m:t>𝑉</m:t>
                          </m:r>
                        </m:e>
                        <m:sub>
                          <m:r>
                            <a:rPr kumimoji="1" lang="en-US" altLang="zh-CN" sz="3200" i="1">
                              <a:solidFill>
                                <a:schemeClr val="tx1"/>
                              </a:solidFill>
                              <a:latin typeface="Cambria Math" panose="02040503050406030204" pitchFamily="18" charset="0"/>
                            </a:rPr>
                            <m:t>2</m:t>
                          </m:r>
                        </m:sub>
                      </m:sSub>
                      <m:r>
                        <a:rPr kumimoji="1" lang="en-US" altLang="zh-CN" sz="3200" i="1">
                          <a:solidFill>
                            <a:schemeClr val="tx1"/>
                          </a:solidFill>
                          <a:latin typeface="Cambria Math" panose="02040503050406030204" pitchFamily="18" charset="0"/>
                        </a:rPr>
                        <m:t>,</m:t>
                      </m:r>
                      <m:sSubSup>
                        <m:sSubSupPr>
                          <m:ctrlPr>
                            <a:rPr kumimoji="1" lang="zh-CN" altLang="en-US" sz="3200" i="1">
                              <a:solidFill>
                                <a:schemeClr val="tx1"/>
                              </a:solidFill>
                              <a:latin typeface="Cambria Math" panose="02040503050406030204" pitchFamily="18" charset="0"/>
                            </a:rPr>
                          </m:ctrlPr>
                        </m:sSubSupPr>
                        <m:e>
                          <m:r>
                            <a:rPr kumimoji="1" lang="zh-CN" altLang="en-US" sz="3200" i="1">
                              <a:solidFill>
                                <a:schemeClr val="tx1"/>
                              </a:solidFill>
                              <a:latin typeface="Cambria Math" panose="02040503050406030204" pitchFamily="18" charset="0"/>
                            </a:rPr>
                            <m:t>𝑉</m:t>
                          </m:r>
                        </m:e>
                        <m:sub>
                          <m:r>
                            <a:rPr kumimoji="1" lang="zh-CN" altLang="en-US" sz="3200" i="1">
                              <a:solidFill>
                                <a:schemeClr val="tx1"/>
                              </a:solidFill>
                              <a:latin typeface="Cambria Math" panose="02040503050406030204" pitchFamily="18" charset="0"/>
                            </a:rPr>
                            <m:t>0</m:t>
                          </m:r>
                        </m:sub>
                        <m:sup>
                          <m:r>
                            <a:rPr kumimoji="1" lang="zh-CN" altLang="en-US" sz="3200" i="1">
                              <a:solidFill>
                                <a:schemeClr val="tx1"/>
                              </a:solidFill>
                              <a:latin typeface="Cambria Math" panose="02040503050406030204" pitchFamily="18" charset="0"/>
                            </a:rPr>
                            <m:t>𝑙𝑠</m:t>
                          </m:r>
                        </m:sup>
                      </m:sSubSup>
                      <m:r>
                        <a:rPr kumimoji="1" lang="en-US" altLang="zh-CN" sz="3200" i="1">
                          <a:solidFill>
                            <a:schemeClr val="tx1"/>
                          </a:solidFill>
                          <a:latin typeface="Cambria Math" panose="02040503050406030204" pitchFamily="18" charset="0"/>
                        </a:rPr>
                        <m:t>,</m:t>
                      </m:r>
                      <m:sSup>
                        <m:sSupPr>
                          <m:ctrlPr>
                            <a:rPr kumimoji="1" lang="zh-CN" altLang="zh-CN" sz="3200" i="1">
                              <a:solidFill>
                                <a:schemeClr val="tx1"/>
                              </a:solidFill>
                              <a:latin typeface="Cambria Math" panose="02040503050406030204" pitchFamily="18" charset="0"/>
                            </a:rPr>
                          </m:ctrlPr>
                        </m:sSupPr>
                        <m:e>
                          <m:r>
                            <a:rPr kumimoji="1" lang="en-US" altLang="zh-CN" sz="3200" i="1">
                              <a:solidFill>
                                <a:schemeClr val="tx1"/>
                              </a:solidFill>
                              <a:latin typeface="Cambria Math" panose="02040503050406030204" pitchFamily="18" charset="0"/>
                            </a:rPr>
                            <m:t>𝑣</m:t>
                          </m:r>
                        </m:e>
                        <m:sup>
                          <m:d>
                            <m:dPr>
                              <m:ctrlPr>
                                <a:rPr kumimoji="1" lang="en-US" altLang="zh-CN" sz="3200" i="1">
                                  <a:solidFill>
                                    <a:schemeClr val="tx1"/>
                                  </a:solidFill>
                                  <a:latin typeface="Cambria Math" panose="02040503050406030204" pitchFamily="18" charset="0"/>
                                </a:rPr>
                              </m:ctrlPr>
                            </m:dPr>
                            <m:e>
                              <m:r>
                                <a:rPr kumimoji="1" lang="en-US" altLang="zh-CN" sz="3200" i="1">
                                  <a:solidFill>
                                    <a:schemeClr val="tx1"/>
                                  </a:solidFill>
                                  <a:latin typeface="Cambria Math" panose="02040503050406030204" pitchFamily="18" charset="0"/>
                                </a:rPr>
                                <m:t>3</m:t>
                              </m:r>
                            </m:e>
                          </m:d>
                        </m:sup>
                      </m:sSup>
                      <m:r>
                        <a:rPr kumimoji="1" lang="en-US" altLang="zh-CN" sz="3200" b="0" i="1" smtClean="0">
                          <a:solidFill>
                            <a:schemeClr val="tx1"/>
                          </a:solidFill>
                          <a:latin typeface="Cambria Math" panose="02040503050406030204" pitchFamily="18" charset="0"/>
                        </a:rPr>
                        <m:t>}</m:t>
                      </m:r>
                    </m:oMath>
                  </m:oMathPara>
                </a14:m>
                <a:endParaRPr lang="zh-CN" altLang="en-US" sz="3200" dirty="0">
                  <a:solidFill>
                    <a:schemeClr val="tx1"/>
                  </a:solidFill>
                </a:endParaRPr>
              </a:p>
            </p:txBody>
          </p:sp>
        </mc:Choice>
        <mc:Fallback xmlns="">
          <p:sp>
            <p:nvSpPr>
              <p:cNvPr id="20" name="文本框 263">
                <a:extLst>
                  <a:ext uri="{FF2B5EF4-FFF2-40B4-BE49-F238E27FC236}">
                    <a16:creationId xmlns:a16="http://schemas.microsoft.com/office/drawing/2014/main" id="{84BF680E-A495-E43D-8160-ECA4606BC741}"/>
                  </a:ext>
                </a:extLst>
              </p:cNvPr>
              <p:cNvSpPr txBox="1">
                <a:spLocks noRot="1" noChangeAspect="1" noMove="1" noResize="1" noEditPoints="1" noAdjustHandles="1" noChangeArrowheads="1" noChangeShapeType="1" noTextEdit="1"/>
              </p:cNvSpPr>
              <p:nvPr/>
            </p:nvSpPr>
            <p:spPr>
              <a:xfrm>
                <a:off x="4612291" y="5163931"/>
                <a:ext cx="6099586" cy="622991"/>
              </a:xfrm>
              <a:prstGeom prst="rect">
                <a:avLst/>
              </a:prstGeom>
              <a:blipFill>
                <a:blip r:embed="rId8"/>
                <a:stretch>
                  <a:fillRect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623CE7FB-DA8E-C551-BAB4-82E8D3ED7C01}"/>
                  </a:ext>
                </a:extLst>
              </p:cNvPr>
              <p:cNvSpPr txBox="1"/>
              <p:nvPr/>
            </p:nvSpPr>
            <p:spPr>
              <a:xfrm>
                <a:off x="2892544" y="5123315"/>
                <a:ext cx="1114818" cy="6614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sz="3600" i="1" smtClean="0">
                              <a:solidFill>
                                <a:schemeClr val="tx1"/>
                              </a:solidFill>
                              <a:latin typeface="Cambria Math" panose="02040503050406030204" pitchFamily="18" charset="0"/>
                            </a:rPr>
                          </m:ctrlPr>
                        </m:accPr>
                        <m:e>
                          <m:r>
                            <a:rPr kumimoji="1" lang="en-US" altLang="zh-CN" sz="3600" i="1">
                              <a:solidFill>
                                <a:schemeClr val="tx1"/>
                              </a:solidFill>
                              <a:latin typeface="Cambria Math" panose="02040503050406030204" pitchFamily="18" charset="0"/>
                            </a:rPr>
                            <m:t>𝐻</m:t>
                          </m:r>
                        </m:e>
                      </m:acc>
                      <m:r>
                        <a:rPr kumimoji="1" lang="en-US" altLang="zh-CN" sz="3600" i="1">
                          <a:solidFill>
                            <a:schemeClr val="tx1"/>
                          </a:solidFill>
                          <a:latin typeface="Cambria Math" panose="02040503050406030204" pitchFamily="18" charset="0"/>
                        </a:rPr>
                        <m:t>(</m:t>
                      </m:r>
                      <m:r>
                        <a:rPr kumimoji="1" lang="en-US" altLang="zh-CN" sz="3600" i="1">
                          <a:solidFill>
                            <a:schemeClr val="tx1"/>
                          </a:solidFill>
                          <a:latin typeface="Cambria Math" panose="02040503050406030204" pitchFamily="18" charset="0"/>
                          <a:ea typeface="Cambria Math" panose="02040503050406030204" pitchFamily="18" charset="0"/>
                        </a:rPr>
                        <m:t>ℙ</m:t>
                      </m:r>
                      <m:r>
                        <a:rPr kumimoji="1" lang="en-US" altLang="zh-CN" sz="3600" i="1">
                          <a:solidFill>
                            <a:schemeClr val="tx1"/>
                          </a:solidFill>
                          <a:latin typeface="Cambria Math" panose="02040503050406030204" pitchFamily="18" charset="0"/>
                        </a:rPr>
                        <m:t>)</m:t>
                      </m:r>
                    </m:oMath>
                  </m:oMathPara>
                </a14:m>
                <a:endParaRPr kumimoji="1" lang="zh-CN" altLang="en-US" sz="3600" i="1" dirty="0">
                  <a:solidFill>
                    <a:schemeClr val="tx1"/>
                  </a:solidFill>
                  <a:latin typeface="Cambria Math" panose="02040503050406030204" pitchFamily="18" charset="0"/>
                </a:endParaRPr>
              </a:p>
            </p:txBody>
          </p:sp>
        </mc:Choice>
        <mc:Fallback xmlns="">
          <p:sp>
            <p:nvSpPr>
              <p:cNvPr id="22" name="文本框 21">
                <a:extLst>
                  <a:ext uri="{FF2B5EF4-FFF2-40B4-BE49-F238E27FC236}">
                    <a16:creationId xmlns:a16="http://schemas.microsoft.com/office/drawing/2014/main" id="{623CE7FB-DA8E-C551-BAB4-82E8D3ED7C01}"/>
                  </a:ext>
                </a:extLst>
              </p:cNvPr>
              <p:cNvSpPr txBox="1">
                <a:spLocks noRot="1" noChangeAspect="1" noMove="1" noResize="1" noEditPoints="1" noAdjustHandles="1" noChangeArrowheads="1" noChangeShapeType="1" noTextEdit="1"/>
              </p:cNvSpPr>
              <p:nvPr/>
            </p:nvSpPr>
            <p:spPr>
              <a:xfrm>
                <a:off x="2892544" y="5123315"/>
                <a:ext cx="1114818" cy="661400"/>
              </a:xfrm>
              <a:prstGeom prst="rect">
                <a:avLst/>
              </a:prstGeom>
              <a:blipFill>
                <a:blip r:embed="rId9"/>
                <a:stretch>
                  <a:fillRect l="-5618" t="-9434" r="-21348" b="-20755"/>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2033CB77-260B-675E-8F76-7452BDD551A3}"/>
              </a:ext>
            </a:extLst>
          </p:cNvPr>
          <p:cNvSpPr txBox="1"/>
          <p:nvPr/>
        </p:nvSpPr>
        <p:spPr>
          <a:xfrm>
            <a:off x="-177800" y="6057928"/>
            <a:ext cx="12547600" cy="461665"/>
          </a:xfrm>
          <a:prstGeom prst="rect">
            <a:avLst/>
          </a:prstGeom>
          <a:solidFill>
            <a:schemeClr val="bg1">
              <a:lumMod val="95000"/>
            </a:schemeClr>
          </a:solidFill>
        </p:spPr>
        <p:txBody>
          <a:bodyPr wrap="square">
            <a:spAutoFit/>
          </a:bodyPr>
          <a:lstStyle>
            <a:defPPr>
              <a:defRPr lang="zh-CN"/>
            </a:defPPr>
            <a:lvl1pPr algn="ctr">
              <a:defRPr sz="2400" b="1" i="0">
                <a:solidFill>
                  <a:srgbClr val="0070C0"/>
                </a:solidFill>
                <a:effectLst/>
                <a:latin typeface="KaiTi" panose="02010609060101010101" pitchFamily="49" charset="-122"/>
                <a:ea typeface="KaiTi" panose="02010609060101010101" pitchFamily="49" charset="-122"/>
              </a:defRPr>
            </a:lvl1pPr>
          </a:lstStyle>
          <a:p>
            <a:r>
              <a:rPr lang="zh-CN" altLang="en-US" dirty="0"/>
              <a:t>对于轻核高激发态这一陌生研究领域，如何寻找有效哈密顿量是一个难题！</a:t>
            </a:r>
            <a:endParaRPr lang="en-US" altLang="zh-CN" dirty="0"/>
          </a:p>
        </p:txBody>
      </p:sp>
      <p:sp>
        <p:nvSpPr>
          <p:cNvPr id="13" name="文本框 4">
            <a:extLst>
              <a:ext uri="{FF2B5EF4-FFF2-40B4-BE49-F238E27FC236}">
                <a16:creationId xmlns:a16="http://schemas.microsoft.com/office/drawing/2014/main" id="{BB71DBA5-9CB1-8229-ABEF-F5DFF0FB4F64}"/>
              </a:ext>
            </a:extLst>
          </p:cNvPr>
          <p:cNvSpPr txBox="1"/>
          <p:nvPr/>
        </p:nvSpPr>
        <p:spPr>
          <a:xfrm>
            <a:off x="282593" y="4682218"/>
            <a:ext cx="3251211"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itchFamily="2" charset="2"/>
              <a:buChar char="n"/>
            </a:pPr>
            <a:r>
              <a:rPr kumimoji="1" lang="zh-CN" altLang="en-US" sz="2000" dirty="0">
                <a:solidFill>
                  <a:srgbClr val="0070C0"/>
                </a:solidFill>
                <a:latin typeface="Helvetica" pitchFamily="2" charset="0"/>
              </a:rPr>
              <a:t>哈密顿量可调参数集合</a:t>
            </a:r>
            <a:r>
              <a:rPr kumimoji="1" lang="en-US" altLang="zh-CN" sz="2000" dirty="0">
                <a:solidFill>
                  <a:srgbClr val="0070C0"/>
                </a:solidFill>
                <a:latin typeface="Helvetica" pitchFamily="2" charset="0"/>
              </a:rPr>
              <a:t> </a:t>
            </a:r>
            <a:endParaRPr kumimoji="1" lang="zh-CN" altLang="en-US" sz="2000" dirty="0">
              <a:solidFill>
                <a:srgbClr val="0070C0"/>
              </a:solidFill>
              <a:latin typeface="Times" pitchFamily="2" charset="0"/>
            </a:endParaRPr>
          </a:p>
        </p:txBody>
      </p:sp>
      <p:sp>
        <p:nvSpPr>
          <p:cNvPr id="16" name="右箭头 15">
            <a:extLst>
              <a:ext uri="{FF2B5EF4-FFF2-40B4-BE49-F238E27FC236}">
                <a16:creationId xmlns:a16="http://schemas.microsoft.com/office/drawing/2014/main" id="{DF9C6082-CB49-9BB4-E8E5-A38E7D2D2C5E}"/>
              </a:ext>
            </a:extLst>
          </p:cNvPr>
          <p:cNvSpPr/>
          <p:nvPr/>
        </p:nvSpPr>
        <p:spPr>
          <a:xfrm>
            <a:off x="4149253" y="5355651"/>
            <a:ext cx="463038" cy="3353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809425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4E35EAB-1F58-2792-6A53-9373737669B0}"/>
              </a:ext>
            </a:extLst>
          </p:cNvPr>
          <p:cNvSpPr txBox="1"/>
          <p:nvPr/>
        </p:nvSpPr>
        <p:spPr>
          <a:xfrm>
            <a:off x="282593" y="77813"/>
            <a:ext cx="3416320"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rPr>
              <a:t>微观核</a:t>
            </a:r>
            <a:r>
              <a:rPr lang="zh-CN" altLang="zh-CN" sz="2800" b="1" dirty="0">
                <a:latin typeface="Kaiti SC" panose="02010600040101010101" pitchFamily="2" charset="-122"/>
                <a:ea typeface="Kaiti SC" panose="02010600040101010101" pitchFamily="2" charset="-122"/>
                <a:cs typeface="Times New Roman" panose="02020603050405020304" pitchFamily="18" charset="0"/>
              </a:rPr>
              <a:t>量子多体</a:t>
            </a:r>
            <a:r>
              <a:rPr lang="zh-CN" altLang="en-US" sz="2800" b="1" dirty="0">
                <a:latin typeface="Kaiti SC" panose="02010600040101010101" pitchFamily="2" charset="-122"/>
                <a:ea typeface="Kaiti SC" panose="02010600040101010101" pitchFamily="2" charset="-122"/>
                <a:cs typeface="Times New Roman" panose="02020603050405020304" pitchFamily="18" charset="0"/>
              </a:rPr>
              <a:t>计算</a:t>
            </a:r>
            <a:endParaRPr lang="zh-CN" altLang="en-US" sz="2800" dirty="0"/>
          </a:p>
        </p:txBody>
      </p:sp>
      <p:cxnSp>
        <p:nvCxnSpPr>
          <p:cNvPr id="5" name="直线连接符 4">
            <a:extLst>
              <a:ext uri="{FF2B5EF4-FFF2-40B4-BE49-F238E27FC236}">
                <a16:creationId xmlns:a16="http://schemas.microsoft.com/office/drawing/2014/main" id="{30EED654-A18F-1041-29F0-6C885ED41096}"/>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8A9F26B2-0A52-CECA-F8D1-35AFBCF7A503}"/>
              </a:ext>
            </a:extLst>
          </p:cNvPr>
          <p:cNvSpPr txBox="1"/>
          <p:nvPr/>
        </p:nvSpPr>
        <p:spPr>
          <a:xfrm>
            <a:off x="368822" y="745850"/>
            <a:ext cx="5474066" cy="487826"/>
          </a:xfrm>
          <a:prstGeom prst="rect">
            <a:avLst/>
          </a:prstGeom>
          <a:noFill/>
        </p:spPr>
        <p:txBody>
          <a:bodyPr wrap="square">
            <a:spAutoFit/>
          </a:bodyPr>
          <a:lstStyle/>
          <a:p>
            <a:pPr>
              <a:lnSpc>
                <a:spcPct val="90000"/>
              </a:lnSpc>
              <a:spcBef>
                <a:spcPct val="0"/>
              </a:spcBef>
            </a:pPr>
            <a:r>
              <a:rPr lang="zh-CN" altLang="en-US" sz="2800" b="1" dirty="0">
                <a:latin typeface="Kaiti SC" panose="02010600040101010101" pitchFamily="2" charset="-122"/>
                <a:ea typeface="Kaiti SC" panose="02010600040101010101" pitchFamily="2" charset="-122"/>
                <a:cs typeface="Times New Roman" panose="02020603050405020304" pitchFamily="18" charset="0"/>
              </a:rPr>
              <a:t>主要难题</a:t>
            </a:r>
            <a:endParaRPr lang="zh-CN" altLang="en-US" sz="2400" b="1" dirty="0">
              <a:latin typeface="Kaiti SC" panose="02010600040101010101" pitchFamily="2" charset="-122"/>
              <a:ea typeface="Kaiti SC" panose="0201060004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28B5D341-5E47-FBAB-3180-0F7006BDEE35}"/>
              </a:ext>
            </a:extLst>
          </p:cNvPr>
          <p:cNvSpPr txBox="1"/>
          <p:nvPr/>
        </p:nvSpPr>
        <p:spPr>
          <a:xfrm>
            <a:off x="6440845" y="745850"/>
            <a:ext cx="3409211" cy="487826"/>
          </a:xfrm>
          <a:prstGeom prst="rect">
            <a:avLst/>
          </a:prstGeom>
          <a:noFill/>
        </p:spPr>
        <p:txBody>
          <a:bodyPr wrap="square">
            <a:spAutoFit/>
          </a:bodyPr>
          <a:lstStyle>
            <a:defPPr>
              <a:defRPr lang="zh-CN"/>
            </a:defPPr>
            <a:lvl1pPr>
              <a:lnSpc>
                <a:spcPct val="90000"/>
              </a:lnSpc>
              <a:spcBef>
                <a:spcPct val="0"/>
              </a:spcBef>
              <a:defRPr sz="2800" b="1">
                <a:solidFill>
                  <a:schemeClr val="accent2"/>
                </a:solidFill>
                <a:latin typeface="Kaiti SC" panose="02010600040101010101" pitchFamily="2" charset="-122"/>
                <a:ea typeface="Kaiti SC" panose="02010600040101010101" pitchFamily="2" charset="-122"/>
                <a:cs typeface="Times New Roman" panose="02020603050405020304" pitchFamily="18" charset="0"/>
              </a:defRPr>
            </a:lvl1pPr>
          </a:lstStyle>
          <a:p>
            <a:r>
              <a:rPr lang="zh-CN" altLang="en-US" dirty="0">
                <a:solidFill>
                  <a:schemeClr val="tx1"/>
                </a:solidFill>
              </a:rPr>
              <a:t>解决方法</a:t>
            </a:r>
          </a:p>
        </p:txBody>
      </p:sp>
      <p:sp>
        <p:nvSpPr>
          <p:cNvPr id="8" name="文本框 7">
            <a:extLst>
              <a:ext uri="{FF2B5EF4-FFF2-40B4-BE49-F238E27FC236}">
                <a16:creationId xmlns:a16="http://schemas.microsoft.com/office/drawing/2014/main" id="{605D869E-E607-4E5E-0F83-440C30A5276B}"/>
              </a:ext>
            </a:extLst>
          </p:cNvPr>
          <p:cNvSpPr txBox="1"/>
          <p:nvPr/>
        </p:nvSpPr>
        <p:spPr>
          <a:xfrm>
            <a:off x="368822" y="1482978"/>
            <a:ext cx="5709752" cy="3367525"/>
          </a:xfrm>
          <a:prstGeom prst="rect">
            <a:avLst/>
          </a:prstGeom>
          <a:noFill/>
        </p:spPr>
        <p:txBody>
          <a:bodyPr wrap="square">
            <a:spAutoFit/>
          </a:bodyPr>
          <a:lstStyle/>
          <a:p>
            <a:pPr marL="514350" indent="-514350">
              <a:lnSpc>
                <a:spcPct val="150000"/>
              </a:lnSpc>
              <a:buFont typeface="+mj-lt"/>
              <a:buAutoNum type="romanUcPeriod"/>
            </a:pPr>
            <a:r>
              <a:rPr lang="zh-CN" altLang="en-US" sz="2400" b="1" dirty="0">
                <a:latin typeface="Kaiti SC" panose="02010600040101010101" pitchFamily="2" charset="-122"/>
                <a:ea typeface="Kaiti SC" panose="02010600040101010101" pitchFamily="2" charset="-122"/>
              </a:rPr>
              <a:t>对于轻核高激发态这一陌生研究领域，如何寻找有效哈密顿量是一个难题。</a:t>
            </a:r>
            <a:endParaRPr lang="en-US" altLang="zh-CN" sz="2400" b="1" dirty="0">
              <a:latin typeface="Kaiti SC" panose="02010600040101010101" pitchFamily="2" charset="-122"/>
              <a:ea typeface="Kaiti SC" panose="02010600040101010101" pitchFamily="2" charset="-122"/>
            </a:endParaRPr>
          </a:p>
          <a:p>
            <a:pPr marL="514350" indent="-514350">
              <a:lnSpc>
                <a:spcPct val="150000"/>
              </a:lnSpc>
              <a:buFont typeface="+mj-lt"/>
              <a:buAutoNum type="romanUcPeriod"/>
            </a:pPr>
            <a:r>
              <a:rPr lang="zh-CN" altLang="zh-CN" sz="2400" dirty="0">
                <a:latin typeface="Kaiti SC" panose="02010600040101010101" pitchFamily="2" charset="-122"/>
                <a:ea typeface="Kaiti SC" panose="02010600040101010101" pitchFamily="2" charset="-122"/>
              </a:rPr>
              <a:t>叠加大量量子态</a:t>
            </a:r>
            <a:r>
              <a:rPr lang="zh-CN" altLang="en-US" sz="2400" dirty="0">
                <a:latin typeface="Kaiti SC" panose="02010600040101010101" pitchFamily="2" charset="-122"/>
                <a:ea typeface="Kaiti SC" panose="02010600040101010101" pitchFamily="2" charset="-122"/>
              </a:rPr>
              <a:t>。</a:t>
            </a:r>
            <a:endParaRPr lang="en-US" altLang="zh-CN" sz="2400" dirty="0">
              <a:latin typeface="Kaiti SC" panose="02010600040101010101" pitchFamily="2" charset="-122"/>
              <a:ea typeface="Kaiti SC" panose="02010600040101010101" pitchFamily="2" charset="-122"/>
            </a:endParaRPr>
          </a:p>
          <a:p>
            <a:pPr marL="514350" indent="-514350">
              <a:lnSpc>
                <a:spcPct val="150000"/>
              </a:lnSpc>
              <a:buFont typeface="+mj-lt"/>
              <a:buAutoNum type="romanUcPeriod"/>
            </a:pPr>
            <a:r>
              <a:rPr lang="zh-CN" altLang="en-US" sz="2400" dirty="0">
                <a:latin typeface="Kaiti SC" panose="02010600040101010101" pitchFamily="2" charset="-122"/>
                <a:ea typeface="Kaiti SC" panose="02010600040101010101" pitchFamily="2" charset="-122"/>
              </a:rPr>
              <a:t>消耗海</a:t>
            </a:r>
            <a:r>
              <a:rPr lang="zh-CN" altLang="zh-CN" sz="2400" dirty="0">
                <a:latin typeface="Kaiti SC" panose="02010600040101010101" pitchFamily="2" charset="-122"/>
                <a:ea typeface="Kaiti SC" panose="02010600040101010101" pitchFamily="2" charset="-122"/>
              </a:rPr>
              <a:t>量计算资源</a:t>
            </a:r>
            <a:r>
              <a:rPr lang="zh-CN" altLang="en-US" sz="2400" dirty="0">
                <a:latin typeface="Kaiti SC" panose="02010600040101010101" pitchFamily="2" charset="-122"/>
                <a:ea typeface="Kaiti SC" panose="02010600040101010101" pitchFamily="2" charset="-122"/>
              </a:rPr>
              <a:t>。</a:t>
            </a:r>
            <a:endParaRPr lang="en-US" altLang="zh-CN" sz="2400" dirty="0">
              <a:latin typeface="Kaiti SC" panose="02010600040101010101" pitchFamily="2" charset="-122"/>
              <a:ea typeface="Kaiti SC" panose="02010600040101010101" pitchFamily="2" charset="-122"/>
            </a:endParaRPr>
          </a:p>
          <a:p>
            <a:pPr marL="514350" indent="-514350">
              <a:lnSpc>
                <a:spcPct val="150000"/>
              </a:lnSpc>
              <a:buFont typeface="+mj-lt"/>
              <a:buAutoNum type="romanUcPeriod"/>
            </a:pPr>
            <a:endParaRPr lang="en-US" altLang="zh-CN" sz="2400" dirty="0">
              <a:latin typeface="Kaiti SC" panose="02010600040101010101" pitchFamily="2" charset="-122"/>
              <a:ea typeface="Kaiti SC" panose="02010600040101010101" pitchFamily="2" charset="-122"/>
            </a:endParaRPr>
          </a:p>
          <a:p>
            <a:pPr marL="514350" indent="-514350">
              <a:lnSpc>
                <a:spcPct val="150000"/>
              </a:lnSpc>
              <a:buFont typeface="+mj-lt"/>
              <a:buAutoNum type="romanUcPeriod"/>
            </a:pPr>
            <a:r>
              <a:rPr lang="zh-CN" altLang="zh-CN" sz="2400" dirty="0">
                <a:latin typeface="Kaiti SC" panose="02010600040101010101" pitchFamily="2" charset="-122"/>
                <a:ea typeface="Kaiti SC" panose="02010600040101010101" pitchFamily="2" charset="-122"/>
              </a:rPr>
              <a:t>覆盖</a:t>
            </a:r>
            <a:r>
              <a:rPr lang="zh-CN" altLang="en-US" sz="2400" dirty="0">
                <a:latin typeface="Kaiti SC" panose="02010600040101010101" pitchFamily="2" charset="-122"/>
                <a:ea typeface="Kaiti SC" panose="02010600040101010101" pitchFamily="2" charset="-122"/>
              </a:rPr>
              <a:t>必要模型</a:t>
            </a:r>
            <a:r>
              <a:rPr lang="zh-CN" altLang="zh-CN" sz="2400" dirty="0">
                <a:latin typeface="Kaiti SC" panose="02010600040101010101" pitchFamily="2" charset="-122"/>
                <a:ea typeface="Kaiti SC" panose="02010600040101010101" pitchFamily="2" charset="-122"/>
              </a:rPr>
              <a:t>空间</a:t>
            </a:r>
            <a:r>
              <a:rPr lang="zh-CN" altLang="en-US" sz="2400" dirty="0">
                <a:latin typeface="Kaiti SC" panose="02010600040101010101" pitchFamily="2" charset="-122"/>
                <a:ea typeface="Kaiti SC" panose="02010600040101010101" pitchFamily="2" charset="-122"/>
              </a:rPr>
              <a:t>困难。</a:t>
            </a:r>
            <a:endParaRPr lang="en-US" altLang="zh-CN" sz="2400" i="1" dirty="0">
              <a:latin typeface="Kaiti SC" panose="02010600040101010101" pitchFamily="2" charset="-122"/>
              <a:ea typeface="Kaiti SC" panose="0201060004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2C790558-E7A3-B09F-507D-97549B133D05}"/>
              </a:ext>
            </a:extLst>
          </p:cNvPr>
          <p:cNvSpPr/>
          <p:nvPr/>
        </p:nvSpPr>
        <p:spPr>
          <a:xfrm>
            <a:off x="303508" y="1360298"/>
            <a:ext cx="5876768" cy="4161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2BDCCAF7-126F-236C-AA9E-E425500AD6F2}"/>
              </a:ext>
            </a:extLst>
          </p:cNvPr>
          <p:cNvSpPr/>
          <p:nvPr/>
        </p:nvSpPr>
        <p:spPr>
          <a:xfrm>
            <a:off x="6368070" y="1360298"/>
            <a:ext cx="5520422" cy="416126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D42F423C-D284-46F6-9BE9-B09B1E94F56A}"/>
              </a:ext>
            </a:extLst>
          </p:cNvPr>
          <p:cNvSpPr txBox="1"/>
          <p:nvPr/>
        </p:nvSpPr>
        <p:spPr>
          <a:xfrm>
            <a:off x="6440845" y="1482978"/>
            <a:ext cx="5298673" cy="3921523"/>
          </a:xfrm>
          <a:prstGeom prst="rect">
            <a:avLst/>
          </a:prstGeom>
          <a:noFill/>
        </p:spPr>
        <p:txBody>
          <a:bodyPr wrap="square">
            <a:spAutoFit/>
          </a:bodyPr>
          <a:lstStyle/>
          <a:p>
            <a:pPr marL="514350" indent="-514350">
              <a:lnSpc>
                <a:spcPct val="150000"/>
              </a:lnSpc>
              <a:buFont typeface="+mj-lt"/>
              <a:buAutoNum type="romanUcPeriod"/>
            </a:pPr>
            <a:r>
              <a:rPr lang="zh-CN" altLang="en-US" sz="2400" b="1" dirty="0">
                <a:latin typeface="Kaiti SC" panose="02010600040101010101" pitchFamily="2" charset="-122"/>
                <a:ea typeface="Kaiti SC" panose="02010600040101010101" pitchFamily="2" charset="-122"/>
              </a:rPr>
              <a:t>基于实验数据微调相互作用参数，从而使得核力性质符合物理目标。</a:t>
            </a:r>
            <a:endParaRPr lang="en-US" altLang="zh-CN" sz="2400" b="1" dirty="0">
              <a:latin typeface="Kaiti SC" panose="02010600040101010101" pitchFamily="2" charset="-122"/>
              <a:ea typeface="Kaiti SC" panose="02010600040101010101" pitchFamily="2" charset="-122"/>
            </a:endParaRPr>
          </a:p>
          <a:p>
            <a:pPr marL="514350" indent="-514350">
              <a:lnSpc>
                <a:spcPct val="150000"/>
              </a:lnSpc>
              <a:buFont typeface="+mj-lt"/>
              <a:buAutoNum type="romanUcPeriod"/>
            </a:pPr>
            <a:r>
              <a:rPr lang="zh-CN" altLang="en-US" sz="2400" dirty="0">
                <a:latin typeface="Kaiti SC" panose="02010600040101010101" pitchFamily="2" charset="-122"/>
                <a:ea typeface="Kaiti SC" panose="02010600040101010101" pitchFamily="2" charset="-122"/>
              </a:rPr>
              <a:t>使用神经网络寻找</a:t>
            </a:r>
            <a:r>
              <a:rPr lang="zh-CN" altLang="zh-CN" sz="2400" dirty="0">
                <a:latin typeface="Kaiti SC" panose="02010600040101010101" pitchFamily="2" charset="-122"/>
                <a:ea typeface="Kaiti SC" panose="02010600040101010101" pitchFamily="2" charset="-122"/>
              </a:rPr>
              <a:t>更优化的</a:t>
            </a:r>
            <a:r>
              <a:rPr lang="zh-CN" altLang="en-US" sz="2400" dirty="0">
                <a:latin typeface="Kaiti SC" panose="02010600040101010101" pitchFamily="2" charset="-122"/>
                <a:ea typeface="Kaiti SC" panose="02010600040101010101" pitchFamily="2" charset="-122"/>
              </a:rPr>
              <a:t>基矢。</a:t>
            </a:r>
            <a:endParaRPr lang="en-US" altLang="zh-CN" sz="2400" dirty="0">
              <a:latin typeface="Kaiti SC" panose="02010600040101010101" pitchFamily="2" charset="-122"/>
              <a:ea typeface="Kaiti SC" panose="02010600040101010101" pitchFamily="2" charset="-122"/>
            </a:endParaRPr>
          </a:p>
          <a:p>
            <a:pPr marL="514350" indent="-514350">
              <a:lnSpc>
                <a:spcPct val="150000"/>
              </a:lnSpc>
              <a:buFont typeface="+mj-lt"/>
              <a:buAutoNum type="romanUcPeriod"/>
            </a:pPr>
            <a:r>
              <a:rPr lang="zh-CN" altLang="zh-CN" sz="2400" dirty="0">
                <a:latin typeface="Kaiti SC" panose="02010600040101010101" pitchFamily="2" charset="-122"/>
                <a:ea typeface="Kaiti SC" panose="02010600040101010101" pitchFamily="2" charset="-122"/>
              </a:rPr>
              <a:t>结合控制论和神经网络</a:t>
            </a:r>
            <a:r>
              <a:rPr lang="zh-CN" altLang="en-US" sz="2400" dirty="0">
                <a:latin typeface="Kaiti SC" panose="02010600040101010101" pitchFamily="2" charset="-122"/>
                <a:ea typeface="Kaiti SC" panose="02010600040101010101" pitchFamily="2" charset="-122"/>
              </a:rPr>
              <a:t>方法</a:t>
            </a:r>
            <a:r>
              <a:rPr lang="zh-CN" altLang="zh-CN" sz="2400" dirty="0">
                <a:latin typeface="Kaiti SC" panose="02010600040101010101" pitchFamily="2" charset="-122"/>
                <a:ea typeface="Kaiti SC" panose="02010600040101010101" pitchFamily="2" charset="-122"/>
              </a:rPr>
              <a:t>对少量</a:t>
            </a:r>
            <a:r>
              <a:rPr lang="zh-CN" altLang="en-US" sz="2400" dirty="0">
                <a:latin typeface="Kaiti SC" panose="02010600040101010101" pitchFamily="2" charset="-122"/>
                <a:ea typeface="Kaiti SC" panose="02010600040101010101" pitchFamily="2" charset="-122"/>
              </a:rPr>
              <a:t>基矢组合</a:t>
            </a:r>
            <a:r>
              <a:rPr lang="zh-CN" altLang="zh-CN" sz="2400" dirty="0">
                <a:latin typeface="Kaiti SC" panose="02010600040101010101" pitchFamily="2" charset="-122"/>
                <a:ea typeface="Kaiti SC" panose="02010600040101010101" pitchFamily="2" charset="-122"/>
              </a:rPr>
              <a:t>进行优化，</a:t>
            </a:r>
            <a:r>
              <a:rPr lang="zh-CN" altLang="en-US" sz="2400" dirty="0">
                <a:latin typeface="Kaiti SC" panose="02010600040101010101" pitchFamily="2" charset="-122"/>
                <a:ea typeface="Kaiti SC" panose="02010600040101010101" pitchFamily="2" charset="-122"/>
              </a:rPr>
              <a:t>计算量较小。</a:t>
            </a:r>
            <a:endParaRPr lang="en-US" altLang="zh-CN" sz="2400" dirty="0">
              <a:latin typeface="Kaiti SC" panose="02010600040101010101" pitchFamily="2" charset="-122"/>
              <a:ea typeface="Kaiti SC" panose="02010600040101010101" pitchFamily="2" charset="-122"/>
            </a:endParaRPr>
          </a:p>
          <a:p>
            <a:pPr marL="514350" indent="-514350">
              <a:lnSpc>
                <a:spcPct val="150000"/>
              </a:lnSpc>
              <a:buFont typeface="+mj-lt"/>
              <a:buAutoNum type="romanUcPeriod"/>
            </a:pPr>
            <a:r>
              <a:rPr lang="zh-CN" altLang="zh-CN" sz="2400" dirty="0">
                <a:latin typeface="Kaiti SC" panose="02010600040101010101" pitchFamily="2" charset="-122"/>
                <a:ea typeface="Kaiti SC" panose="02010600040101010101" pitchFamily="2" charset="-122"/>
              </a:rPr>
              <a:t>在</a:t>
            </a:r>
            <a:r>
              <a:rPr lang="zh-CN" altLang="en-US" sz="2400" dirty="0">
                <a:latin typeface="Kaiti SC" panose="02010600040101010101" pitchFamily="2" charset="-122"/>
                <a:ea typeface="Kaiti SC" panose="02010600040101010101" pitchFamily="2" charset="-122"/>
              </a:rPr>
              <a:t>必要模型</a:t>
            </a:r>
            <a:r>
              <a:rPr lang="zh-CN" altLang="zh-CN" sz="2400" dirty="0">
                <a:latin typeface="Kaiti SC" panose="02010600040101010101" pitchFamily="2" charset="-122"/>
                <a:ea typeface="Kaiti SC" panose="02010600040101010101" pitchFamily="2" charset="-122"/>
              </a:rPr>
              <a:t>空间中自动优化</a:t>
            </a:r>
            <a:r>
              <a:rPr lang="zh-CN" altLang="en-US" sz="2400" dirty="0">
                <a:latin typeface="Kaiti SC" panose="02010600040101010101" pitchFamily="2" charset="-122"/>
                <a:ea typeface="Kaiti SC" panose="02010600040101010101" pitchFamily="2" charset="-122"/>
              </a:rPr>
              <a:t>基矢组合</a:t>
            </a:r>
            <a:r>
              <a:rPr lang="zh-CN" altLang="zh-CN" sz="2400" dirty="0">
                <a:latin typeface="Kaiti SC" panose="02010600040101010101" pitchFamily="2" charset="-122"/>
                <a:ea typeface="Kaiti SC" panose="02010600040101010101" pitchFamily="2" charset="-122"/>
              </a:rPr>
              <a:t>，</a:t>
            </a:r>
            <a:r>
              <a:rPr lang="zh-CN" altLang="en-US" sz="2400" dirty="0">
                <a:latin typeface="Kaiti SC" panose="02010600040101010101" pitchFamily="2" charset="-122"/>
                <a:ea typeface="Kaiti SC" panose="02010600040101010101" pitchFamily="2" charset="-122"/>
              </a:rPr>
              <a:t>有效覆盖关键模型空间。</a:t>
            </a:r>
            <a:endParaRPr lang="en-US" altLang="zh-CN" sz="2400" dirty="0">
              <a:latin typeface="Kaiti SC" panose="02010600040101010101" pitchFamily="2" charset="-122"/>
              <a:ea typeface="Kaiti SC" panose="02010600040101010101" pitchFamily="2" charset="-122"/>
            </a:endParaRPr>
          </a:p>
        </p:txBody>
      </p:sp>
      <p:sp>
        <p:nvSpPr>
          <p:cNvPr id="12" name="文本框 11">
            <a:extLst>
              <a:ext uri="{FF2B5EF4-FFF2-40B4-BE49-F238E27FC236}">
                <a16:creationId xmlns:a16="http://schemas.microsoft.com/office/drawing/2014/main" id="{A324A1DB-B396-C01E-A35E-27F9CD9121F8}"/>
              </a:ext>
            </a:extLst>
          </p:cNvPr>
          <p:cNvSpPr txBox="1"/>
          <p:nvPr/>
        </p:nvSpPr>
        <p:spPr>
          <a:xfrm>
            <a:off x="-207819" y="5818706"/>
            <a:ext cx="12566073" cy="830997"/>
          </a:xfrm>
          <a:prstGeom prst="rect">
            <a:avLst/>
          </a:prstGeom>
          <a:solidFill>
            <a:schemeClr val="bg1">
              <a:lumMod val="95000"/>
            </a:schemeClr>
          </a:solidFill>
        </p:spPr>
        <p:txBody>
          <a:bodyPr wrap="square">
            <a:spAutoFit/>
          </a:bodyPr>
          <a:lstStyle>
            <a:defPPr>
              <a:defRPr lang="zh-CN"/>
            </a:defPPr>
            <a:lvl1pPr algn="ctr">
              <a:defRPr sz="2400" b="1" i="0">
                <a:solidFill>
                  <a:srgbClr val="C00000"/>
                </a:solidFill>
                <a:effectLst/>
                <a:latin typeface="KaiTi" panose="02010609060101010101" pitchFamily="49" charset="-122"/>
                <a:ea typeface="KaiTi" panose="02010609060101010101" pitchFamily="49" charset="-122"/>
              </a:defRPr>
            </a:lvl1pPr>
          </a:lstStyle>
          <a:p>
            <a:r>
              <a:rPr lang="zh-CN" altLang="en-US" dirty="0">
                <a:solidFill>
                  <a:srgbClr val="0070C0"/>
                </a:solidFill>
              </a:rPr>
              <a:t>通过理论模型与实验数据的深度耦合与双向反馈，</a:t>
            </a:r>
            <a:endParaRPr lang="en-US" altLang="zh-CN" dirty="0">
              <a:solidFill>
                <a:srgbClr val="0070C0"/>
              </a:solidFill>
            </a:endParaRPr>
          </a:p>
          <a:p>
            <a:r>
              <a:rPr lang="zh-CN" altLang="en-US" dirty="0">
                <a:solidFill>
                  <a:srgbClr val="0070C0"/>
                </a:solidFill>
              </a:rPr>
              <a:t>实现核多体系统的智能建模与可观测量预测。</a:t>
            </a:r>
          </a:p>
        </p:txBody>
      </p:sp>
    </p:spTree>
    <p:extLst>
      <p:ext uri="{BB962C8B-B14F-4D97-AF65-F5344CB8AC3E}">
        <p14:creationId xmlns:p14="http://schemas.microsoft.com/office/powerpoint/2010/main" val="1105852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FB6006F-7467-03EA-3E29-0A895A5838F5}"/>
              </a:ext>
            </a:extLst>
          </p:cNvPr>
          <p:cNvSpPr txBox="1"/>
          <p:nvPr/>
        </p:nvSpPr>
        <p:spPr>
          <a:xfrm>
            <a:off x="282593" y="77813"/>
            <a:ext cx="7026282"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rPr>
              <a:t>解决思路</a:t>
            </a:r>
            <a:r>
              <a:rPr lang="en-US" altLang="zh-CN" sz="2800" b="1" dirty="0">
                <a:latin typeface="Kaiti SC" panose="02010600040101010101" pitchFamily="2" charset="-122"/>
                <a:ea typeface="Kaiti SC" panose="02010600040101010101" pitchFamily="2" charset="-122"/>
                <a:cs typeface="Times New Roman" panose="02020603050405020304" pitchFamily="18" charset="0"/>
              </a:rPr>
              <a:t>——AI</a:t>
            </a:r>
            <a:r>
              <a:rPr lang="zh-CN" altLang="en-US" sz="2800" b="1" dirty="0">
                <a:latin typeface="Kaiti SC" panose="02010600040101010101" pitchFamily="2" charset="-122"/>
                <a:ea typeface="Kaiti SC" panose="02010600040101010101" pitchFamily="2" charset="-122"/>
                <a:cs typeface="Times New Roman" panose="02020603050405020304" pitchFamily="18" charset="0"/>
              </a:rPr>
              <a:t>智能体驱动的量子科学研究</a:t>
            </a:r>
          </a:p>
        </p:txBody>
      </p:sp>
      <p:cxnSp>
        <p:nvCxnSpPr>
          <p:cNvPr id="5" name="直线连接符 4">
            <a:extLst>
              <a:ext uri="{FF2B5EF4-FFF2-40B4-BE49-F238E27FC236}">
                <a16:creationId xmlns:a16="http://schemas.microsoft.com/office/drawing/2014/main" id="{0C860A29-7925-7D51-C50E-CA539665F1A6}"/>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圆角 10277">
            <a:extLst>
              <a:ext uri="{FF2B5EF4-FFF2-40B4-BE49-F238E27FC236}">
                <a16:creationId xmlns:a16="http://schemas.microsoft.com/office/drawing/2014/main" id="{1DCEFC88-BD15-5526-02B9-84AC1D545226}"/>
              </a:ext>
            </a:extLst>
          </p:cNvPr>
          <p:cNvSpPr/>
          <p:nvPr/>
        </p:nvSpPr>
        <p:spPr>
          <a:xfrm>
            <a:off x="531580" y="3311077"/>
            <a:ext cx="4130390" cy="1067799"/>
          </a:xfrm>
          <a:prstGeom prst="roundRect">
            <a:avLst/>
          </a:prstGeom>
          <a:solidFill>
            <a:srgbClr val="D0E3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0B9A6968-293F-D95D-0852-FAD382D240FF}"/>
              </a:ext>
            </a:extLst>
          </p:cNvPr>
          <p:cNvSpPr txBox="1"/>
          <p:nvPr/>
        </p:nvSpPr>
        <p:spPr>
          <a:xfrm>
            <a:off x="1438485" y="4004108"/>
            <a:ext cx="2397283" cy="369332"/>
          </a:xfrm>
          <a:prstGeom prst="rect">
            <a:avLst/>
          </a:prstGeom>
          <a:noFill/>
        </p:spPr>
        <p:txBody>
          <a:bodyPr wrap="square">
            <a:spAutoFit/>
          </a:bodyPr>
          <a:lstStyle/>
          <a:p>
            <a:r>
              <a:rPr lang="zh-CN" altLang="en-US" sz="1800" b="1" dirty="0">
                <a:solidFill>
                  <a:srgbClr val="000000"/>
                </a:solidFill>
                <a:latin typeface="微软雅黑" panose="020B0503020204020204" charset="-122"/>
                <a:ea typeface="微软雅黑" panose="020B0503020204020204" charset="-122"/>
              </a:rPr>
              <a:t>原子核有效相互作用</a:t>
            </a:r>
            <a:endParaRPr lang="zh-CN" altLang="en-US" dirty="0">
              <a:solidFill>
                <a:srgbClr val="000000"/>
              </a:solidFill>
            </a:endParaRPr>
          </a:p>
        </p:txBody>
      </p:sp>
      <p:sp>
        <p:nvSpPr>
          <p:cNvPr id="8" name="矩形: 圆角 10262">
            <a:extLst>
              <a:ext uri="{FF2B5EF4-FFF2-40B4-BE49-F238E27FC236}">
                <a16:creationId xmlns:a16="http://schemas.microsoft.com/office/drawing/2014/main" id="{5D155DF4-FA7F-95FF-2D63-70CEDBC0CE23}"/>
              </a:ext>
            </a:extLst>
          </p:cNvPr>
          <p:cNvSpPr/>
          <p:nvPr/>
        </p:nvSpPr>
        <p:spPr>
          <a:xfrm>
            <a:off x="8814967" y="2314604"/>
            <a:ext cx="3116239" cy="1530176"/>
          </a:xfrm>
          <a:prstGeom prst="roundRect">
            <a:avLst/>
          </a:prstGeom>
          <a:solidFill>
            <a:srgbClr val="FFF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62">
            <a:extLst>
              <a:ext uri="{FF2B5EF4-FFF2-40B4-BE49-F238E27FC236}">
                <a16:creationId xmlns:a16="http://schemas.microsoft.com/office/drawing/2014/main" id="{02F6E86A-E158-9224-A9BA-EE5D57AEF466}"/>
              </a:ext>
            </a:extLst>
          </p:cNvPr>
          <p:cNvSpPr/>
          <p:nvPr/>
        </p:nvSpPr>
        <p:spPr>
          <a:xfrm>
            <a:off x="531580" y="2176741"/>
            <a:ext cx="4132333" cy="1071419"/>
          </a:xfrm>
          <a:prstGeom prst="roundRect">
            <a:avLst/>
          </a:prstGeom>
          <a:solidFill>
            <a:srgbClr val="D0E3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8C69BA43-B7EF-56C5-4747-D0F7D2FF75A6}"/>
              </a:ext>
            </a:extLst>
          </p:cNvPr>
          <p:cNvSpPr txBox="1"/>
          <p:nvPr/>
        </p:nvSpPr>
        <p:spPr>
          <a:xfrm>
            <a:off x="468139" y="831466"/>
            <a:ext cx="11281275" cy="1169038"/>
          </a:xfrm>
          <a:prstGeom prst="rect">
            <a:avLst/>
          </a:prstGeom>
          <a:noFill/>
        </p:spPr>
        <p:txBody>
          <a:bodyPr wrap="square">
            <a:spAutoFit/>
          </a:bodyPr>
          <a:lstStyle/>
          <a:p>
            <a:pPr>
              <a:lnSpc>
                <a:spcPct val="120000"/>
              </a:lnSpc>
            </a:pPr>
            <a:r>
              <a:rPr lang="zh-CN" altLang="en-US" sz="2000" b="1" dirty="0">
                <a:solidFill>
                  <a:schemeClr val="accent1"/>
                </a:solidFill>
                <a:latin typeface="+mn-ea"/>
              </a:rPr>
              <a:t>        构建“</a:t>
            </a:r>
            <a:r>
              <a:rPr lang="zh-CN" altLang="en-US" sz="2000" b="1" dirty="0">
                <a:solidFill>
                  <a:srgbClr val="C00000"/>
                </a:solidFill>
                <a:latin typeface="+mn-ea"/>
              </a:rPr>
              <a:t>理论</a:t>
            </a:r>
            <a:r>
              <a:rPr lang="en-US" altLang="zh-CN" sz="2000" b="1" dirty="0">
                <a:solidFill>
                  <a:srgbClr val="C00000"/>
                </a:solidFill>
                <a:latin typeface="+mn-ea"/>
              </a:rPr>
              <a:t>-</a:t>
            </a:r>
            <a:r>
              <a:rPr lang="zh-CN" altLang="en-US" sz="2000" b="1" dirty="0">
                <a:solidFill>
                  <a:srgbClr val="C00000"/>
                </a:solidFill>
                <a:latin typeface="+mn-ea"/>
              </a:rPr>
              <a:t>数据</a:t>
            </a:r>
            <a:r>
              <a:rPr lang="en-US" altLang="zh-CN" sz="2000" b="1" dirty="0">
                <a:solidFill>
                  <a:srgbClr val="C00000"/>
                </a:solidFill>
                <a:latin typeface="+mn-ea"/>
              </a:rPr>
              <a:t>-</a:t>
            </a:r>
            <a:r>
              <a:rPr lang="zh-CN" altLang="en-US" sz="2000" b="1" dirty="0">
                <a:solidFill>
                  <a:srgbClr val="C00000"/>
                </a:solidFill>
                <a:latin typeface="+mn-ea"/>
              </a:rPr>
              <a:t>智能</a:t>
            </a:r>
            <a:r>
              <a:rPr lang="zh-CN" altLang="en-US" sz="2000" b="1" dirty="0">
                <a:solidFill>
                  <a:schemeClr val="accent1"/>
                </a:solidFill>
                <a:latin typeface="+mn-ea"/>
              </a:rPr>
              <a:t>”三位一体研究范式，以</a:t>
            </a:r>
            <a:r>
              <a:rPr lang="en-US" altLang="zh-CN" sz="2000" b="1" dirty="0">
                <a:solidFill>
                  <a:srgbClr val="C00000"/>
                </a:solidFill>
                <a:latin typeface="+mn-ea"/>
              </a:rPr>
              <a:t>AI</a:t>
            </a:r>
            <a:r>
              <a:rPr lang="zh-CN" altLang="en-US" sz="2000" b="1" dirty="0">
                <a:solidFill>
                  <a:srgbClr val="C00000"/>
                </a:solidFill>
                <a:latin typeface="+mn-ea"/>
              </a:rPr>
              <a:t>智能体驱动</a:t>
            </a:r>
            <a:r>
              <a:rPr lang="zh-CN" altLang="en-US" sz="2000" b="1" dirty="0">
                <a:solidFill>
                  <a:schemeClr val="accent1"/>
                </a:solidFill>
                <a:latin typeface="+mn-ea"/>
              </a:rPr>
              <a:t>原子核系统量子力学微观计算，通过理论结果与实验数据的</a:t>
            </a:r>
            <a:r>
              <a:rPr lang="zh-CN" altLang="en-US" sz="2000" b="1" dirty="0">
                <a:solidFill>
                  <a:srgbClr val="C00000"/>
                </a:solidFill>
                <a:latin typeface="+mn-ea"/>
              </a:rPr>
              <a:t>深度耦合与双向反馈</a:t>
            </a:r>
            <a:r>
              <a:rPr lang="zh-CN" altLang="en-US" sz="2000" b="1" dirty="0">
                <a:solidFill>
                  <a:schemeClr val="accent1"/>
                </a:solidFill>
                <a:latin typeface="+mn-ea"/>
              </a:rPr>
              <a:t>，形成了贯穿量子理论建模、核多体问题求解、可观测量预测的</a:t>
            </a:r>
            <a:r>
              <a:rPr lang="zh-CN" altLang="en-US" sz="2000" b="1" dirty="0">
                <a:solidFill>
                  <a:srgbClr val="C00000"/>
                </a:solidFill>
                <a:latin typeface="+mn-ea"/>
              </a:rPr>
              <a:t>智能研究框架</a:t>
            </a:r>
            <a:r>
              <a:rPr lang="zh-CN" altLang="en-US" sz="2000" b="1" dirty="0">
                <a:solidFill>
                  <a:srgbClr val="002060"/>
                </a:solidFill>
                <a:latin typeface="+mn-ea"/>
              </a:rPr>
              <a:t>。</a:t>
            </a:r>
          </a:p>
        </p:txBody>
      </p:sp>
      <p:sp>
        <p:nvSpPr>
          <p:cNvPr id="11" name="文本框 10">
            <a:extLst>
              <a:ext uri="{FF2B5EF4-FFF2-40B4-BE49-F238E27FC236}">
                <a16:creationId xmlns:a16="http://schemas.microsoft.com/office/drawing/2014/main" id="{17DB9F0F-CE0E-B565-FEC5-148ABCAB63A7}"/>
              </a:ext>
            </a:extLst>
          </p:cNvPr>
          <p:cNvSpPr txBox="1"/>
          <p:nvPr/>
        </p:nvSpPr>
        <p:spPr>
          <a:xfrm>
            <a:off x="5375916" y="2625421"/>
            <a:ext cx="1452693" cy="715089"/>
          </a:xfrm>
          <a:prstGeom prst="roundRect">
            <a:avLst/>
          </a:prstGeom>
          <a:solidFill>
            <a:srgbClr val="2E648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zh-CN" altLang="en-US" dirty="0"/>
              <a:t>  理论模型</a:t>
            </a:r>
            <a:endParaRPr lang="en-US" altLang="zh-CN" dirty="0"/>
          </a:p>
          <a:p>
            <a:pPr lvl="0" algn="ctr"/>
            <a:r>
              <a:rPr lang="zh-CN" altLang="en-US" dirty="0"/>
              <a:t>（量子力学）</a:t>
            </a:r>
          </a:p>
        </p:txBody>
      </p:sp>
      <p:sp>
        <p:nvSpPr>
          <p:cNvPr id="12" name="文本框 11">
            <a:extLst>
              <a:ext uri="{FF2B5EF4-FFF2-40B4-BE49-F238E27FC236}">
                <a16:creationId xmlns:a16="http://schemas.microsoft.com/office/drawing/2014/main" id="{528C0077-2032-65EC-A69E-8E53B158F37C}"/>
              </a:ext>
            </a:extLst>
          </p:cNvPr>
          <p:cNvSpPr txBox="1"/>
          <p:nvPr/>
        </p:nvSpPr>
        <p:spPr>
          <a:xfrm>
            <a:off x="4497571" y="5071149"/>
            <a:ext cx="1433698" cy="715089"/>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altLang="zh-CN" dirty="0"/>
              <a:t>   AI</a:t>
            </a:r>
            <a:r>
              <a:rPr lang="zh-CN" altLang="en-US" dirty="0"/>
              <a:t>智能体</a:t>
            </a:r>
            <a:br>
              <a:rPr lang="en-US" altLang="zh-CN" dirty="0"/>
            </a:br>
            <a:r>
              <a:rPr lang="zh-CN" altLang="en-US" dirty="0"/>
              <a:t>（自主建模）</a:t>
            </a:r>
            <a:endParaRPr lang="en-US" altLang="zh-CN" dirty="0"/>
          </a:p>
        </p:txBody>
      </p:sp>
      <p:sp>
        <p:nvSpPr>
          <p:cNvPr id="13" name="文本框 12">
            <a:extLst>
              <a:ext uri="{FF2B5EF4-FFF2-40B4-BE49-F238E27FC236}">
                <a16:creationId xmlns:a16="http://schemas.microsoft.com/office/drawing/2014/main" id="{789B5B7D-34B7-BEF8-C438-1CDB97068BAC}"/>
              </a:ext>
            </a:extLst>
          </p:cNvPr>
          <p:cNvSpPr txBox="1"/>
          <p:nvPr/>
        </p:nvSpPr>
        <p:spPr>
          <a:xfrm>
            <a:off x="6527396" y="5071149"/>
            <a:ext cx="1660594" cy="715089"/>
          </a:xfrm>
          <a:prstGeom prst="roundRect">
            <a:avLst/>
          </a:prstGeom>
          <a:solidFill>
            <a:srgbClr val="C5970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zh-CN" altLang="en-US" dirty="0"/>
              <a:t> 实验数据</a:t>
            </a:r>
            <a:endParaRPr lang="en-US" altLang="zh-CN" dirty="0"/>
          </a:p>
          <a:p>
            <a:pPr lvl="0" algn="ctr"/>
            <a:r>
              <a:rPr lang="zh-CN" altLang="en-US" dirty="0"/>
              <a:t>（大科学装置）</a:t>
            </a:r>
          </a:p>
        </p:txBody>
      </p:sp>
      <p:grpSp>
        <p:nvGrpSpPr>
          <p:cNvPr id="14" name="组合 13">
            <a:extLst>
              <a:ext uri="{FF2B5EF4-FFF2-40B4-BE49-F238E27FC236}">
                <a16:creationId xmlns:a16="http://schemas.microsoft.com/office/drawing/2014/main" id="{CA489E83-8591-5EFE-4C1F-B2FA805D4CC6}"/>
              </a:ext>
            </a:extLst>
          </p:cNvPr>
          <p:cNvGrpSpPr/>
          <p:nvPr/>
        </p:nvGrpSpPr>
        <p:grpSpPr>
          <a:xfrm>
            <a:off x="5245546" y="3409904"/>
            <a:ext cx="1773888" cy="1657767"/>
            <a:chOff x="4209186" y="1467691"/>
            <a:chExt cx="3952875" cy="3694113"/>
          </a:xfrm>
        </p:grpSpPr>
        <p:sp>
          <p:nvSpPr>
            <p:cNvPr id="15" name="Freeform 10">
              <a:extLst>
                <a:ext uri="{FF2B5EF4-FFF2-40B4-BE49-F238E27FC236}">
                  <a16:creationId xmlns:a16="http://schemas.microsoft.com/office/drawing/2014/main" id="{16DAAAD4-68C4-E497-F518-AFD345DAC4B4}"/>
                </a:ext>
              </a:extLst>
            </p:cNvPr>
            <p:cNvSpPr>
              <a:spLocks/>
            </p:cNvSpPr>
            <p:nvPr/>
          </p:nvSpPr>
          <p:spPr bwMode="gray">
            <a:xfrm rot="14400000">
              <a:off x="6023698" y="3334591"/>
              <a:ext cx="1365250" cy="2071688"/>
            </a:xfrm>
            <a:custGeom>
              <a:avLst/>
              <a:gdLst/>
              <a:ahLst/>
              <a:cxnLst>
                <a:cxn ang="0">
                  <a:pos x="1233" y="343"/>
                </a:cxn>
                <a:cxn ang="0">
                  <a:pos x="413" y="1764"/>
                </a:cxn>
                <a:cxn ang="0">
                  <a:pos x="0" y="1226"/>
                </a:cxn>
                <a:cxn ang="0">
                  <a:pos x="6" y="1098"/>
                </a:cxn>
                <a:cxn ang="0">
                  <a:pos x="638" y="0"/>
                </a:cxn>
                <a:cxn ang="0">
                  <a:pos x="1233" y="343"/>
                </a:cxn>
                <a:cxn ang="0">
                  <a:pos x="1233" y="343"/>
                </a:cxn>
              </a:cxnLst>
              <a:rect l="0" t="0" r="r" b="b"/>
              <a:pathLst>
                <a:path w="1233" h="1764">
                  <a:moveTo>
                    <a:pt x="1233" y="343"/>
                  </a:moveTo>
                  <a:lnTo>
                    <a:pt x="413" y="1764"/>
                  </a:lnTo>
                  <a:lnTo>
                    <a:pt x="0" y="1226"/>
                  </a:lnTo>
                  <a:lnTo>
                    <a:pt x="6" y="1098"/>
                  </a:lnTo>
                  <a:lnTo>
                    <a:pt x="638" y="0"/>
                  </a:lnTo>
                  <a:lnTo>
                    <a:pt x="1233" y="343"/>
                  </a:lnTo>
                  <a:lnTo>
                    <a:pt x="1233" y="343"/>
                  </a:lnTo>
                  <a:close/>
                </a:path>
              </a:pathLst>
            </a:custGeom>
            <a:solidFill>
              <a:srgbClr val="C59703"/>
            </a:solidFill>
            <a:ln w="0">
              <a:noFill/>
              <a:prstDash val="solid"/>
              <a:round/>
              <a:headEnd/>
              <a:tailEnd/>
            </a:ln>
          </p:spPr>
          <p:txBody>
            <a:bodyPr/>
            <a:lstStyle/>
            <a:p>
              <a:pPr>
                <a:defRPr/>
              </a:pPr>
              <a:endParaRPr lang="zh-CN" altLang="en-US">
                <a:solidFill>
                  <a:srgbClr val="000000"/>
                </a:solidFill>
              </a:endParaRPr>
            </a:p>
          </p:txBody>
        </p:sp>
        <p:grpSp>
          <p:nvGrpSpPr>
            <p:cNvPr id="16" name="组合 15">
              <a:extLst>
                <a:ext uri="{FF2B5EF4-FFF2-40B4-BE49-F238E27FC236}">
                  <a16:creationId xmlns:a16="http://schemas.microsoft.com/office/drawing/2014/main" id="{31BB7BC0-7132-241C-AFBD-EEBB7D087236}"/>
                </a:ext>
              </a:extLst>
            </p:cNvPr>
            <p:cNvGrpSpPr/>
            <p:nvPr/>
          </p:nvGrpSpPr>
          <p:grpSpPr>
            <a:xfrm>
              <a:off x="4209186" y="1467691"/>
              <a:ext cx="3952875" cy="3694113"/>
              <a:chOff x="4209186" y="1467691"/>
              <a:chExt cx="3952875" cy="3694113"/>
            </a:xfrm>
          </p:grpSpPr>
          <p:sp>
            <p:nvSpPr>
              <p:cNvPr id="17" name="Freeform 5">
                <a:extLst>
                  <a:ext uri="{FF2B5EF4-FFF2-40B4-BE49-F238E27FC236}">
                    <a16:creationId xmlns:a16="http://schemas.microsoft.com/office/drawing/2014/main" id="{19C6DE59-21B1-9326-966A-DA13DA6392B9}"/>
                  </a:ext>
                </a:extLst>
              </p:cNvPr>
              <p:cNvSpPr>
                <a:spLocks/>
              </p:cNvSpPr>
              <p:nvPr/>
            </p:nvSpPr>
            <p:spPr bwMode="gray">
              <a:xfrm rot="7200000">
                <a:off x="5909398" y="1481979"/>
                <a:ext cx="1365250" cy="2071688"/>
              </a:xfrm>
              <a:custGeom>
                <a:avLst/>
                <a:gdLst/>
                <a:ahLst/>
                <a:cxnLst>
                  <a:cxn ang="0">
                    <a:pos x="1233" y="343"/>
                  </a:cxn>
                  <a:cxn ang="0">
                    <a:pos x="413" y="1764"/>
                  </a:cxn>
                  <a:cxn ang="0">
                    <a:pos x="0" y="1226"/>
                  </a:cxn>
                  <a:cxn ang="0">
                    <a:pos x="6" y="1098"/>
                  </a:cxn>
                  <a:cxn ang="0">
                    <a:pos x="638" y="0"/>
                  </a:cxn>
                  <a:cxn ang="0">
                    <a:pos x="1233" y="343"/>
                  </a:cxn>
                  <a:cxn ang="0">
                    <a:pos x="1233" y="343"/>
                  </a:cxn>
                </a:cxnLst>
                <a:rect l="0" t="0" r="r" b="b"/>
                <a:pathLst>
                  <a:path w="1233" h="1764">
                    <a:moveTo>
                      <a:pt x="1233" y="343"/>
                    </a:moveTo>
                    <a:lnTo>
                      <a:pt x="413" y="1764"/>
                    </a:lnTo>
                    <a:lnTo>
                      <a:pt x="0" y="1226"/>
                    </a:lnTo>
                    <a:lnTo>
                      <a:pt x="6" y="1098"/>
                    </a:lnTo>
                    <a:lnTo>
                      <a:pt x="638" y="0"/>
                    </a:lnTo>
                    <a:lnTo>
                      <a:pt x="1233" y="343"/>
                    </a:lnTo>
                    <a:lnTo>
                      <a:pt x="1233" y="343"/>
                    </a:lnTo>
                    <a:close/>
                  </a:path>
                </a:pathLst>
              </a:custGeom>
              <a:solidFill>
                <a:srgbClr val="2E648B"/>
              </a:solidFill>
              <a:ln w="0">
                <a:noFill/>
                <a:prstDash val="solid"/>
                <a:round/>
                <a:headEnd/>
                <a:tailEnd/>
              </a:ln>
            </p:spPr>
            <p:txBody>
              <a:bodyPr/>
              <a:lstStyle/>
              <a:p>
                <a:pPr>
                  <a:defRPr/>
                </a:pPr>
                <a:endParaRPr lang="zh-CN" altLang="en-US">
                  <a:solidFill>
                    <a:srgbClr val="000000"/>
                  </a:solidFill>
                </a:endParaRPr>
              </a:p>
            </p:txBody>
          </p:sp>
          <p:grpSp>
            <p:nvGrpSpPr>
              <p:cNvPr id="18" name="组合 17">
                <a:extLst>
                  <a:ext uri="{FF2B5EF4-FFF2-40B4-BE49-F238E27FC236}">
                    <a16:creationId xmlns:a16="http://schemas.microsoft.com/office/drawing/2014/main" id="{F66D8734-5A25-B86A-10BF-3CB9CFA6644B}"/>
                  </a:ext>
                </a:extLst>
              </p:cNvPr>
              <p:cNvGrpSpPr/>
              <p:nvPr/>
            </p:nvGrpSpPr>
            <p:grpSpPr>
              <a:xfrm>
                <a:off x="4209186" y="1467691"/>
                <a:ext cx="3952875" cy="3694113"/>
                <a:chOff x="4209186" y="1467691"/>
                <a:chExt cx="3952875" cy="3694113"/>
              </a:xfrm>
            </p:grpSpPr>
            <p:sp>
              <p:nvSpPr>
                <p:cNvPr id="19" name="Freeform 4">
                  <a:extLst>
                    <a:ext uri="{FF2B5EF4-FFF2-40B4-BE49-F238E27FC236}">
                      <a16:creationId xmlns:a16="http://schemas.microsoft.com/office/drawing/2014/main" id="{E08F9F3D-8128-E32B-5C18-0460B80427BD}"/>
                    </a:ext>
                  </a:extLst>
                </p:cNvPr>
                <p:cNvSpPr>
                  <a:spLocks/>
                </p:cNvSpPr>
                <p:nvPr/>
              </p:nvSpPr>
              <p:spPr bwMode="gray">
                <a:xfrm>
                  <a:off x="4217124" y="2561479"/>
                  <a:ext cx="1447800" cy="1954213"/>
                </a:xfrm>
                <a:custGeom>
                  <a:avLst/>
                  <a:gdLst/>
                  <a:ahLst/>
                  <a:cxnLst>
                    <a:cxn ang="0">
                      <a:pos x="1233" y="343"/>
                    </a:cxn>
                    <a:cxn ang="0">
                      <a:pos x="413" y="1764"/>
                    </a:cxn>
                    <a:cxn ang="0">
                      <a:pos x="0" y="1226"/>
                    </a:cxn>
                    <a:cxn ang="0">
                      <a:pos x="6" y="1098"/>
                    </a:cxn>
                    <a:cxn ang="0">
                      <a:pos x="638" y="0"/>
                    </a:cxn>
                    <a:cxn ang="0">
                      <a:pos x="1233" y="343"/>
                    </a:cxn>
                    <a:cxn ang="0">
                      <a:pos x="1233" y="343"/>
                    </a:cxn>
                  </a:cxnLst>
                  <a:rect l="0" t="0" r="r" b="b"/>
                  <a:pathLst>
                    <a:path w="1233" h="1764">
                      <a:moveTo>
                        <a:pt x="1233" y="343"/>
                      </a:moveTo>
                      <a:lnTo>
                        <a:pt x="413" y="1764"/>
                      </a:lnTo>
                      <a:lnTo>
                        <a:pt x="0" y="1226"/>
                      </a:lnTo>
                      <a:lnTo>
                        <a:pt x="6" y="1098"/>
                      </a:lnTo>
                      <a:lnTo>
                        <a:pt x="638" y="0"/>
                      </a:lnTo>
                      <a:lnTo>
                        <a:pt x="1233" y="343"/>
                      </a:lnTo>
                      <a:lnTo>
                        <a:pt x="1233" y="343"/>
                      </a:lnTo>
                      <a:close/>
                    </a:path>
                  </a:pathLst>
                </a:custGeom>
                <a:solidFill>
                  <a:srgbClr val="C00000"/>
                </a:solidFill>
                <a:ln w="0">
                  <a:noFill/>
                  <a:prstDash val="solid"/>
                  <a:round/>
                  <a:headEnd/>
                  <a:tailEnd/>
                </a:ln>
              </p:spPr>
              <p:txBody>
                <a:bodyPr/>
                <a:lstStyle/>
                <a:p>
                  <a:pPr>
                    <a:defRPr/>
                  </a:pPr>
                  <a:endParaRPr lang="zh-CN" altLang="en-US">
                    <a:solidFill>
                      <a:srgbClr val="000000"/>
                    </a:solidFill>
                  </a:endParaRPr>
                </a:p>
              </p:txBody>
            </p:sp>
            <p:grpSp>
              <p:nvGrpSpPr>
                <p:cNvPr id="20" name="Group 6">
                  <a:extLst>
                    <a:ext uri="{FF2B5EF4-FFF2-40B4-BE49-F238E27FC236}">
                      <a16:creationId xmlns:a16="http://schemas.microsoft.com/office/drawing/2014/main" id="{AD9CD553-3AD3-556F-518C-1FBFAE6E751C}"/>
                    </a:ext>
                  </a:extLst>
                </p:cNvPr>
                <p:cNvGrpSpPr>
                  <a:grpSpLocks/>
                </p:cNvGrpSpPr>
                <p:nvPr/>
              </p:nvGrpSpPr>
              <p:grpSpPr bwMode="auto">
                <a:xfrm>
                  <a:off x="4299674" y="1467691"/>
                  <a:ext cx="2349500" cy="2066925"/>
                  <a:chOff x="1712" y="1389"/>
                  <a:chExt cx="1480" cy="1302"/>
                </a:xfrm>
                <a:solidFill>
                  <a:srgbClr val="3A8898"/>
                </a:solidFill>
              </p:grpSpPr>
              <p:sp>
                <p:nvSpPr>
                  <p:cNvPr id="29" name="AutoShape 7">
                    <a:extLst>
                      <a:ext uri="{FF2B5EF4-FFF2-40B4-BE49-F238E27FC236}">
                        <a16:creationId xmlns:a16="http://schemas.microsoft.com/office/drawing/2014/main" id="{502C943D-55E1-C898-6ACF-FC5048A74EE9}"/>
                      </a:ext>
                    </a:extLst>
                  </p:cNvPr>
                  <p:cNvSpPr>
                    <a:spLocks noChangeArrowheads="1"/>
                  </p:cNvSpPr>
                  <p:nvPr/>
                </p:nvSpPr>
                <p:spPr bwMode="gray">
                  <a:xfrm rot="-9000000">
                    <a:off x="1712" y="2311"/>
                    <a:ext cx="908" cy="380"/>
                  </a:xfrm>
                  <a:prstGeom prst="triangle">
                    <a:avLst>
                      <a:gd name="adj" fmla="val 50000"/>
                    </a:avLst>
                  </a:prstGeom>
                  <a:grpFill/>
                  <a:ln w="9525" algn="ctr">
                    <a:noFill/>
                    <a:miter lim="800000"/>
                    <a:headEnd/>
                    <a:tailEnd/>
                  </a:ln>
                </p:spPr>
                <p:txBody>
                  <a:bodyPr wrap="none" anchor="ctr"/>
                  <a:lstStyle/>
                  <a:p>
                    <a:endParaRPr lang="zh-CN" altLang="en-US">
                      <a:solidFill>
                        <a:srgbClr val="000000"/>
                      </a:solidFill>
                    </a:endParaRPr>
                  </a:p>
                </p:txBody>
              </p:sp>
              <p:sp>
                <p:nvSpPr>
                  <p:cNvPr id="30" name="Freeform 8">
                    <a:extLst>
                      <a:ext uri="{FF2B5EF4-FFF2-40B4-BE49-F238E27FC236}">
                        <a16:creationId xmlns:a16="http://schemas.microsoft.com/office/drawing/2014/main" id="{7556FF92-B6D8-7571-DBDA-BE06C75EE3FE}"/>
                      </a:ext>
                    </a:extLst>
                  </p:cNvPr>
                  <p:cNvSpPr>
                    <a:spLocks/>
                  </p:cNvSpPr>
                  <p:nvPr/>
                </p:nvSpPr>
                <p:spPr bwMode="gray">
                  <a:xfrm rot="7200000">
                    <a:off x="1961" y="1810"/>
                    <a:ext cx="948" cy="508"/>
                  </a:xfrm>
                  <a:custGeom>
                    <a:avLst/>
                    <a:gdLst>
                      <a:gd name="T0" fmla="*/ 9866 w 750"/>
                      <a:gd name="T1" fmla="*/ 0 h 378"/>
                      <a:gd name="T2" fmla="*/ 0 w 750"/>
                      <a:gd name="T3" fmla="*/ 0 h 378"/>
                      <a:gd name="T4" fmla="*/ 32 w 750"/>
                      <a:gd name="T5" fmla="*/ 5020 h 378"/>
                      <a:gd name="T6" fmla="*/ 368 w 750"/>
                      <a:gd name="T7" fmla="*/ 9768 h 378"/>
                      <a:gd name="T8" fmla="*/ 9866 w 750"/>
                      <a:gd name="T9" fmla="*/ 9768 h 378"/>
                      <a:gd name="T10" fmla="*/ 9866 w 750"/>
                      <a:gd name="T11" fmla="*/ 0 h 378"/>
                      <a:gd name="T12" fmla="*/ 9866 w 750"/>
                      <a:gd name="T13" fmla="*/ 0 h 378"/>
                      <a:gd name="T14" fmla="*/ 0 60000 65536"/>
                      <a:gd name="T15" fmla="*/ 0 60000 65536"/>
                      <a:gd name="T16" fmla="*/ 0 60000 65536"/>
                      <a:gd name="T17" fmla="*/ 0 60000 65536"/>
                      <a:gd name="T18" fmla="*/ 0 60000 65536"/>
                      <a:gd name="T19" fmla="*/ 0 60000 65536"/>
                      <a:gd name="T20" fmla="*/ 0 60000 65536"/>
                      <a:gd name="T21" fmla="*/ 0 w 750"/>
                      <a:gd name="T22" fmla="*/ 0 h 378"/>
                      <a:gd name="T23" fmla="*/ 750 w 750"/>
                      <a:gd name="T24" fmla="*/ 378 h 3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378">
                        <a:moveTo>
                          <a:pt x="750" y="0"/>
                        </a:moveTo>
                        <a:lnTo>
                          <a:pt x="0" y="0"/>
                        </a:lnTo>
                        <a:lnTo>
                          <a:pt x="2" y="194"/>
                        </a:lnTo>
                        <a:lnTo>
                          <a:pt x="28" y="378"/>
                        </a:lnTo>
                        <a:lnTo>
                          <a:pt x="750" y="378"/>
                        </a:lnTo>
                        <a:lnTo>
                          <a:pt x="750" y="0"/>
                        </a:lnTo>
                        <a:close/>
                      </a:path>
                    </a:pathLst>
                  </a:custGeom>
                  <a:grpFill/>
                  <a:ln w="0">
                    <a:noFill/>
                    <a:round/>
                    <a:headEnd/>
                    <a:tailEnd/>
                  </a:ln>
                </p:spPr>
                <p:txBody>
                  <a:bodyPr/>
                  <a:lstStyle/>
                  <a:p>
                    <a:endParaRPr lang="zh-CN" altLang="en-US">
                      <a:solidFill>
                        <a:srgbClr val="000000"/>
                      </a:solidFill>
                    </a:endParaRPr>
                  </a:p>
                </p:txBody>
              </p:sp>
              <p:sp>
                <p:nvSpPr>
                  <p:cNvPr id="31" name="Freeform 9">
                    <a:extLst>
                      <a:ext uri="{FF2B5EF4-FFF2-40B4-BE49-F238E27FC236}">
                        <a16:creationId xmlns:a16="http://schemas.microsoft.com/office/drawing/2014/main" id="{A32DD3CA-BBBA-67A9-C126-B7BE5E90B1FC}"/>
                      </a:ext>
                    </a:extLst>
                  </p:cNvPr>
                  <p:cNvSpPr>
                    <a:spLocks/>
                  </p:cNvSpPr>
                  <p:nvPr/>
                </p:nvSpPr>
                <p:spPr bwMode="gray">
                  <a:xfrm rot="7200000">
                    <a:off x="2637" y="1226"/>
                    <a:ext cx="392" cy="718"/>
                  </a:xfrm>
                  <a:custGeom>
                    <a:avLst/>
                    <a:gdLst>
                      <a:gd name="T0" fmla="*/ 38 w 495"/>
                      <a:gd name="T1" fmla="*/ 10 h 971"/>
                      <a:gd name="T2" fmla="*/ 38 w 495"/>
                      <a:gd name="T3" fmla="*/ 35 h 971"/>
                      <a:gd name="T4" fmla="*/ 35 w 495"/>
                      <a:gd name="T5" fmla="*/ 35 h 971"/>
                      <a:gd name="T6" fmla="*/ 33 w 495"/>
                      <a:gd name="T7" fmla="*/ 35 h 971"/>
                      <a:gd name="T8" fmla="*/ 31 w 495"/>
                      <a:gd name="T9" fmla="*/ 33 h 971"/>
                      <a:gd name="T10" fmla="*/ 29 w 495"/>
                      <a:gd name="T11" fmla="*/ 33 h 971"/>
                      <a:gd name="T12" fmla="*/ 25 w 495"/>
                      <a:gd name="T13" fmla="*/ 31 h 971"/>
                      <a:gd name="T14" fmla="*/ 23 w 495"/>
                      <a:gd name="T15" fmla="*/ 29 h 971"/>
                      <a:gd name="T16" fmla="*/ 21 w 495"/>
                      <a:gd name="T17" fmla="*/ 27 h 971"/>
                      <a:gd name="T18" fmla="*/ 17 w 495"/>
                      <a:gd name="T19" fmla="*/ 24 h 971"/>
                      <a:gd name="T20" fmla="*/ 14 w 495"/>
                      <a:gd name="T21" fmla="*/ 20 h 971"/>
                      <a:gd name="T22" fmla="*/ 10 w 495"/>
                      <a:gd name="T23" fmla="*/ 16 h 971"/>
                      <a:gd name="T24" fmla="*/ 8 w 495"/>
                      <a:gd name="T25" fmla="*/ 13 h 971"/>
                      <a:gd name="T26" fmla="*/ 2 w 495"/>
                      <a:gd name="T27" fmla="*/ 7 h 971"/>
                      <a:gd name="T28" fmla="*/ 2 w 495"/>
                      <a:gd name="T29" fmla="*/ 5 h 971"/>
                      <a:gd name="T30" fmla="*/ 0 w 495"/>
                      <a:gd name="T31" fmla="*/ 2 h 971"/>
                      <a:gd name="T32" fmla="*/ 2 w 495"/>
                      <a:gd name="T33" fmla="*/ 0 h 971"/>
                      <a:gd name="T34" fmla="*/ 2 w 495"/>
                      <a:gd name="T35" fmla="*/ 1 h 971"/>
                      <a:gd name="T36" fmla="*/ 2 w 495"/>
                      <a:gd name="T37" fmla="*/ 3 h 971"/>
                      <a:gd name="T38" fmla="*/ 2 w 495"/>
                      <a:gd name="T39" fmla="*/ 4 h 971"/>
                      <a:gd name="T40" fmla="*/ 2 w 495"/>
                      <a:gd name="T41" fmla="*/ 5 h 971"/>
                      <a:gd name="T42" fmla="*/ 2 w 495"/>
                      <a:gd name="T43" fmla="*/ 6 h 971"/>
                      <a:gd name="T44" fmla="*/ 4 w 495"/>
                      <a:gd name="T45" fmla="*/ 7 h 971"/>
                      <a:gd name="T46" fmla="*/ 6 w 495"/>
                      <a:gd name="T47" fmla="*/ 9 h 971"/>
                      <a:gd name="T48" fmla="*/ 10 w 495"/>
                      <a:gd name="T49" fmla="*/ 10 h 971"/>
                      <a:gd name="T50" fmla="*/ 13 w 495"/>
                      <a:gd name="T51" fmla="*/ 10 h 971"/>
                      <a:gd name="T52" fmla="*/ 19 w 495"/>
                      <a:gd name="T53" fmla="*/ 10 h 971"/>
                      <a:gd name="T54" fmla="*/ 38 w 495"/>
                      <a:gd name="T55" fmla="*/ 10 h 9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5"/>
                      <a:gd name="T85" fmla="*/ 0 h 971"/>
                      <a:gd name="T86" fmla="*/ 495 w 495"/>
                      <a:gd name="T87" fmla="*/ 971 h 9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5" h="971">
                        <a:moveTo>
                          <a:pt x="495" y="285"/>
                        </a:moveTo>
                        <a:lnTo>
                          <a:pt x="495" y="971"/>
                        </a:lnTo>
                        <a:lnTo>
                          <a:pt x="462" y="964"/>
                        </a:lnTo>
                        <a:lnTo>
                          <a:pt x="430" y="953"/>
                        </a:lnTo>
                        <a:lnTo>
                          <a:pt x="401" y="931"/>
                        </a:lnTo>
                        <a:lnTo>
                          <a:pt x="372" y="898"/>
                        </a:lnTo>
                        <a:lnTo>
                          <a:pt x="339" y="855"/>
                        </a:lnTo>
                        <a:lnTo>
                          <a:pt x="306" y="801"/>
                        </a:lnTo>
                        <a:lnTo>
                          <a:pt x="270" y="732"/>
                        </a:lnTo>
                        <a:lnTo>
                          <a:pt x="227" y="648"/>
                        </a:lnTo>
                        <a:lnTo>
                          <a:pt x="183" y="554"/>
                        </a:lnTo>
                        <a:lnTo>
                          <a:pt x="129" y="438"/>
                        </a:lnTo>
                        <a:lnTo>
                          <a:pt x="96" y="369"/>
                        </a:lnTo>
                        <a:lnTo>
                          <a:pt x="29" y="211"/>
                        </a:lnTo>
                        <a:lnTo>
                          <a:pt x="2" y="127"/>
                        </a:lnTo>
                        <a:lnTo>
                          <a:pt x="0" y="60"/>
                        </a:lnTo>
                        <a:lnTo>
                          <a:pt x="15" y="0"/>
                        </a:lnTo>
                        <a:lnTo>
                          <a:pt x="15" y="43"/>
                        </a:lnTo>
                        <a:lnTo>
                          <a:pt x="15" y="72"/>
                        </a:lnTo>
                        <a:lnTo>
                          <a:pt x="15" y="99"/>
                        </a:lnTo>
                        <a:lnTo>
                          <a:pt x="18" y="126"/>
                        </a:lnTo>
                        <a:lnTo>
                          <a:pt x="29" y="162"/>
                        </a:lnTo>
                        <a:lnTo>
                          <a:pt x="53" y="198"/>
                        </a:lnTo>
                        <a:lnTo>
                          <a:pt x="85" y="231"/>
                        </a:lnTo>
                        <a:lnTo>
                          <a:pt x="125" y="260"/>
                        </a:lnTo>
                        <a:lnTo>
                          <a:pt x="180" y="278"/>
                        </a:lnTo>
                        <a:lnTo>
                          <a:pt x="245" y="282"/>
                        </a:lnTo>
                        <a:lnTo>
                          <a:pt x="495" y="285"/>
                        </a:lnTo>
                        <a:close/>
                      </a:path>
                    </a:pathLst>
                  </a:custGeom>
                  <a:grpFill/>
                  <a:ln w="0">
                    <a:noFill/>
                    <a:round/>
                    <a:headEnd/>
                    <a:tailEnd/>
                  </a:ln>
                </p:spPr>
                <p:txBody>
                  <a:bodyPr/>
                  <a:lstStyle/>
                  <a:p>
                    <a:endParaRPr lang="zh-CN" altLang="en-US">
                      <a:solidFill>
                        <a:srgbClr val="000000"/>
                      </a:solidFill>
                    </a:endParaRPr>
                  </a:p>
                </p:txBody>
              </p:sp>
            </p:grpSp>
            <p:grpSp>
              <p:nvGrpSpPr>
                <p:cNvPr id="21" name="Group 11">
                  <a:extLst>
                    <a:ext uri="{FF2B5EF4-FFF2-40B4-BE49-F238E27FC236}">
                      <a16:creationId xmlns:a16="http://schemas.microsoft.com/office/drawing/2014/main" id="{306A4255-F56B-90B9-A3AF-B9EECC017EF5}"/>
                    </a:ext>
                  </a:extLst>
                </p:cNvPr>
                <p:cNvGrpSpPr>
                  <a:grpSpLocks/>
                </p:cNvGrpSpPr>
                <p:nvPr/>
              </p:nvGrpSpPr>
              <p:grpSpPr bwMode="auto">
                <a:xfrm>
                  <a:off x="6104661" y="2423366"/>
                  <a:ext cx="2057400" cy="2192338"/>
                  <a:chOff x="2854" y="1996"/>
                  <a:chExt cx="1296" cy="1381"/>
                </a:xfrm>
                <a:solidFill>
                  <a:srgbClr val="FCC818"/>
                </a:solidFill>
              </p:grpSpPr>
              <p:sp>
                <p:nvSpPr>
                  <p:cNvPr id="26" name="AutoShape 12">
                    <a:extLst>
                      <a:ext uri="{FF2B5EF4-FFF2-40B4-BE49-F238E27FC236}">
                        <a16:creationId xmlns:a16="http://schemas.microsoft.com/office/drawing/2014/main" id="{DC0BF151-739A-28B5-22CB-3200236ADFF7}"/>
                      </a:ext>
                    </a:extLst>
                  </p:cNvPr>
                  <p:cNvSpPr>
                    <a:spLocks noChangeArrowheads="1"/>
                  </p:cNvSpPr>
                  <p:nvPr/>
                </p:nvSpPr>
                <p:spPr bwMode="gray">
                  <a:xfrm rot="-1800000">
                    <a:off x="2854" y="1996"/>
                    <a:ext cx="906" cy="380"/>
                  </a:xfrm>
                  <a:prstGeom prst="triangle">
                    <a:avLst>
                      <a:gd name="adj" fmla="val 50000"/>
                    </a:avLst>
                  </a:prstGeom>
                  <a:grpFill/>
                  <a:ln w="9525" algn="ctr">
                    <a:noFill/>
                    <a:miter lim="800000"/>
                    <a:headEnd/>
                    <a:tailEnd/>
                  </a:ln>
                </p:spPr>
                <p:txBody>
                  <a:bodyPr wrap="none" anchor="ctr"/>
                  <a:lstStyle/>
                  <a:p>
                    <a:endParaRPr lang="zh-CN" altLang="en-US">
                      <a:solidFill>
                        <a:srgbClr val="000000"/>
                      </a:solidFill>
                    </a:endParaRPr>
                  </a:p>
                </p:txBody>
              </p:sp>
              <p:sp>
                <p:nvSpPr>
                  <p:cNvPr id="27" name="Freeform 13">
                    <a:extLst>
                      <a:ext uri="{FF2B5EF4-FFF2-40B4-BE49-F238E27FC236}">
                        <a16:creationId xmlns:a16="http://schemas.microsoft.com/office/drawing/2014/main" id="{007A8288-524E-3973-BF4A-8D6FB02A3E0C}"/>
                      </a:ext>
                    </a:extLst>
                  </p:cNvPr>
                  <p:cNvSpPr>
                    <a:spLocks/>
                  </p:cNvSpPr>
                  <p:nvPr/>
                </p:nvSpPr>
                <p:spPr bwMode="gray">
                  <a:xfrm rot="-7200000">
                    <a:off x="3102" y="2371"/>
                    <a:ext cx="948" cy="507"/>
                  </a:xfrm>
                  <a:custGeom>
                    <a:avLst/>
                    <a:gdLst>
                      <a:gd name="T0" fmla="*/ 9866 w 750"/>
                      <a:gd name="T1" fmla="*/ 0 h 378"/>
                      <a:gd name="T2" fmla="*/ 0 w 750"/>
                      <a:gd name="T3" fmla="*/ 0 h 378"/>
                      <a:gd name="T4" fmla="*/ 32 w 750"/>
                      <a:gd name="T5" fmla="*/ 4901 h 378"/>
                      <a:gd name="T6" fmla="*/ 368 w 750"/>
                      <a:gd name="T7" fmla="*/ 9551 h 378"/>
                      <a:gd name="T8" fmla="*/ 9866 w 750"/>
                      <a:gd name="T9" fmla="*/ 9551 h 378"/>
                      <a:gd name="T10" fmla="*/ 9866 w 750"/>
                      <a:gd name="T11" fmla="*/ 0 h 378"/>
                      <a:gd name="T12" fmla="*/ 9866 w 750"/>
                      <a:gd name="T13" fmla="*/ 0 h 378"/>
                      <a:gd name="T14" fmla="*/ 0 60000 65536"/>
                      <a:gd name="T15" fmla="*/ 0 60000 65536"/>
                      <a:gd name="T16" fmla="*/ 0 60000 65536"/>
                      <a:gd name="T17" fmla="*/ 0 60000 65536"/>
                      <a:gd name="T18" fmla="*/ 0 60000 65536"/>
                      <a:gd name="T19" fmla="*/ 0 60000 65536"/>
                      <a:gd name="T20" fmla="*/ 0 60000 65536"/>
                      <a:gd name="T21" fmla="*/ 0 w 750"/>
                      <a:gd name="T22" fmla="*/ 0 h 378"/>
                      <a:gd name="T23" fmla="*/ 750 w 750"/>
                      <a:gd name="T24" fmla="*/ 378 h 3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378">
                        <a:moveTo>
                          <a:pt x="750" y="0"/>
                        </a:moveTo>
                        <a:lnTo>
                          <a:pt x="0" y="0"/>
                        </a:lnTo>
                        <a:lnTo>
                          <a:pt x="2" y="194"/>
                        </a:lnTo>
                        <a:lnTo>
                          <a:pt x="28" y="378"/>
                        </a:lnTo>
                        <a:lnTo>
                          <a:pt x="750" y="378"/>
                        </a:lnTo>
                        <a:lnTo>
                          <a:pt x="750" y="0"/>
                        </a:lnTo>
                        <a:close/>
                      </a:path>
                    </a:pathLst>
                  </a:custGeom>
                  <a:grpFill/>
                  <a:ln w="0">
                    <a:noFill/>
                    <a:round/>
                    <a:headEnd/>
                    <a:tailEnd/>
                  </a:ln>
                </p:spPr>
                <p:txBody>
                  <a:bodyPr/>
                  <a:lstStyle/>
                  <a:p>
                    <a:endParaRPr lang="zh-CN" altLang="en-US">
                      <a:solidFill>
                        <a:srgbClr val="000000"/>
                      </a:solidFill>
                    </a:endParaRPr>
                  </a:p>
                </p:txBody>
              </p:sp>
              <p:sp>
                <p:nvSpPr>
                  <p:cNvPr id="28" name="Freeform 14">
                    <a:extLst>
                      <a:ext uri="{FF2B5EF4-FFF2-40B4-BE49-F238E27FC236}">
                        <a16:creationId xmlns:a16="http://schemas.microsoft.com/office/drawing/2014/main" id="{826CB62C-1288-508F-06A5-3533ABACF0D2}"/>
                      </a:ext>
                    </a:extLst>
                  </p:cNvPr>
                  <p:cNvSpPr>
                    <a:spLocks/>
                  </p:cNvSpPr>
                  <p:nvPr/>
                </p:nvSpPr>
                <p:spPr bwMode="gray">
                  <a:xfrm rot="-7200000">
                    <a:off x="3618" y="2845"/>
                    <a:ext cx="346" cy="718"/>
                  </a:xfrm>
                  <a:custGeom>
                    <a:avLst/>
                    <a:gdLst>
                      <a:gd name="T0" fmla="*/ 10 w 495"/>
                      <a:gd name="T1" fmla="*/ 10 h 971"/>
                      <a:gd name="T2" fmla="*/ 10 w 495"/>
                      <a:gd name="T3" fmla="*/ 35 h 971"/>
                      <a:gd name="T4" fmla="*/ 9 w 495"/>
                      <a:gd name="T5" fmla="*/ 35 h 971"/>
                      <a:gd name="T6" fmla="*/ 8 w 495"/>
                      <a:gd name="T7" fmla="*/ 35 h 971"/>
                      <a:gd name="T8" fmla="*/ 8 w 495"/>
                      <a:gd name="T9" fmla="*/ 33 h 971"/>
                      <a:gd name="T10" fmla="*/ 7 w 495"/>
                      <a:gd name="T11" fmla="*/ 33 h 971"/>
                      <a:gd name="T12" fmla="*/ 7 w 495"/>
                      <a:gd name="T13" fmla="*/ 31 h 971"/>
                      <a:gd name="T14" fmla="*/ 6 w 495"/>
                      <a:gd name="T15" fmla="*/ 29 h 971"/>
                      <a:gd name="T16" fmla="*/ 5 w 495"/>
                      <a:gd name="T17" fmla="*/ 27 h 971"/>
                      <a:gd name="T18" fmla="*/ 4 w 495"/>
                      <a:gd name="T19" fmla="*/ 24 h 971"/>
                      <a:gd name="T20" fmla="*/ 3 w 495"/>
                      <a:gd name="T21" fmla="*/ 20 h 971"/>
                      <a:gd name="T22" fmla="*/ 2 w 495"/>
                      <a:gd name="T23" fmla="*/ 16 h 971"/>
                      <a:gd name="T24" fmla="*/ 2 w 495"/>
                      <a:gd name="T25" fmla="*/ 13 h 971"/>
                      <a:gd name="T26" fmla="*/ 1 w 495"/>
                      <a:gd name="T27" fmla="*/ 7 h 971"/>
                      <a:gd name="T28" fmla="*/ 1 w 495"/>
                      <a:gd name="T29" fmla="*/ 5 h 971"/>
                      <a:gd name="T30" fmla="*/ 0 w 495"/>
                      <a:gd name="T31" fmla="*/ 2 h 971"/>
                      <a:gd name="T32" fmla="*/ 1 w 495"/>
                      <a:gd name="T33" fmla="*/ 0 h 971"/>
                      <a:gd name="T34" fmla="*/ 1 w 495"/>
                      <a:gd name="T35" fmla="*/ 1 h 971"/>
                      <a:gd name="T36" fmla="*/ 1 w 495"/>
                      <a:gd name="T37" fmla="*/ 3 h 971"/>
                      <a:gd name="T38" fmla="*/ 1 w 495"/>
                      <a:gd name="T39" fmla="*/ 4 h 971"/>
                      <a:gd name="T40" fmla="*/ 1 w 495"/>
                      <a:gd name="T41" fmla="*/ 5 h 971"/>
                      <a:gd name="T42" fmla="*/ 1 w 495"/>
                      <a:gd name="T43" fmla="*/ 6 h 971"/>
                      <a:gd name="T44" fmla="*/ 1 w 495"/>
                      <a:gd name="T45" fmla="*/ 7 h 971"/>
                      <a:gd name="T46" fmla="*/ 1 w 495"/>
                      <a:gd name="T47" fmla="*/ 9 h 971"/>
                      <a:gd name="T48" fmla="*/ 2 w 495"/>
                      <a:gd name="T49" fmla="*/ 10 h 971"/>
                      <a:gd name="T50" fmla="*/ 3 w 495"/>
                      <a:gd name="T51" fmla="*/ 10 h 971"/>
                      <a:gd name="T52" fmla="*/ 5 w 495"/>
                      <a:gd name="T53" fmla="*/ 10 h 971"/>
                      <a:gd name="T54" fmla="*/ 10 w 495"/>
                      <a:gd name="T55" fmla="*/ 10 h 9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5"/>
                      <a:gd name="T85" fmla="*/ 0 h 971"/>
                      <a:gd name="T86" fmla="*/ 495 w 495"/>
                      <a:gd name="T87" fmla="*/ 971 h 9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5" h="971">
                        <a:moveTo>
                          <a:pt x="495" y="285"/>
                        </a:moveTo>
                        <a:lnTo>
                          <a:pt x="495" y="971"/>
                        </a:lnTo>
                        <a:lnTo>
                          <a:pt x="462" y="964"/>
                        </a:lnTo>
                        <a:lnTo>
                          <a:pt x="430" y="953"/>
                        </a:lnTo>
                        <a:lnTo>
                          <a:pt x="401" y="931"/>
                        </a:lnTo>
                        <a:lnTo>
                          <a:pt x="372" y="898"/>
                        </a:lnTo>
                        <a:lnTo>
                          <a:pt x="339" y="855"/>
                        </a:lnTo>
                        <a:lnTo>
                          <a:pt x="306" y="801"/>
                        </a:lnTo>
                        <a:lnTo>
                          <a:pt x="270" y="732"/>
                        </a:lnTo>
                        <a:lnTo>
                          <a:pt x="227" y="648"/>
                        </a:lnTo>
                        <a:lnTo>
                          <a:pt x="183" y="554"/>
                        </a:lnTo>
                        <a:lnTo>
                          <a:pt x="129" y="438"/>
                        </a:lnTo>
                        <a:lnTo>
                          <a:pt x="96" y="369"/>
                        </a:lnTo>
                        <a:lnTo>
                          <a:pt x="29" y="211"/>
                        </a:lnTo>
                        <a:lnTo>
                          <a:pt x="2" y="127"/>
                        </a:lnTo>
                        <a:lnTo>
                          <a:pt x="0" y="60"/>
                        </a:lnTo>
                        <a:lnTo>
                          <a:pt x="15" y="0"/>
                        </a:lnTo>
                        <a:lnTo>
                          <a:pt x="15" y="43"/>
                        </a:lnTo>
                        <a:lnTo>
                          <a:pt x="15" y="72"/>
                        </a:lnTo>
                        <a:lnTo>
                          <a:pt x="15" y="99"/>
                        </a:lnTo>
                        <a:lnTo>
                          <a:pt x="18" y="126"/>
                        </a:lnTo>
                        <a:lnTo>
                          <a:pt x="29" y="162"/>
                        </a:lnTo>
                        <a:lnTo>
                          <a:pt x="53" y="198"/>
                        </a:lnTo>
                        <a:lnTo>
                          <a:pt x="85" y="231"/>
                        </a:lnTo>
                        <a:lnTo>
                          <a:pt x="125" y="260"/>
                        </a:lnTo>
                        <a:lnTo>
                          <a:pt x="180" y="278"/>
                        </a:lnTo>
                        <a:lnTo>
                          <a:pt x="245" y="282"/>
                        </a:lnTo>
                        <a:lnTo>
                          <a:pt x="495" y="285"/>
                        </a:lnTo>
                        <a:close/>
                      </a:path>
                    </a:pathLst>
                  </a:custGeom>
                  <a:grpFill/>
                  <a:ln w="0">
                    <a:noFill/>
                    <a:round/>
                    <a:headEnd/>
                    <a:tailEnd/>
                  </a:ln>
                </p:spPr>
                <p:txBody>
                  <a:bodyPr/>
                  <a:lstStyle/>
                  <a:p>
                    <a:endParaRPr lang="zh-CN" altLang="en-US">
                      <a:solidFill>
                        <a:srgbClr val="000000"/>
                      </a:solidFill>
                    </a:endParaRPr>
                  </a:p>
                </p:txBody>
              </p:sp>
            </p:grpSp>
            <p:grpSp>
              <p:nvGrpSpPr>
                <p:cNvPr id="22" name="Group 15">
                  <a:extLst>
                    <a:ext uri="{FF2B5EF4-FFF2-40B4-BE49-F238E27FC236}">
                      <a16:creationId xmlns:a16="http://schemas.microsoft.com/office/drawing/2014/main" id="{505769EA-CBA8-6B6D-3D93-6EA7B12E7ABD}"/>
                    </a:ext>
                  </a:extLst>
                </p:cNvPr>
                <p:cNvGrpSpPr>
                  <a:grpSpLocks/>
                </p:cNvGrpSpPr>
                <p:nvPr/>
              </p:nvGrpSpPr>
              <p:grpSpPr bwMode="auto">
                <a:xfrm>
                  <a:off x="4209186" y="3766391"/>
                  <a:ext cx="2493963" cy="1395413"/>
                  <a:chOff x="1655" y="2837"/>
                  <a:chExt cx="1571" cy="879"/>
                </a:xfrm>
                <a:solidFill>
                  <a:srgbClr val="EA5322"/>
                </a:solidFill>
              </p:grpSpPr>
              <p:sp>
                <p:nvSpPr>
                  <p:cNvPr id="23" name="Freeform 16">
                    <a:extLst>
                      <a:ext uri="{FF2B5EF4-FFF2-40B4-BE49-F238E27FC236}">
                        <a16:creationId xmlns:a16="http://schemas.microsoft.com/office/drawing/2014/main" id="{000DA05E-2786-4D6B-AC53-C62DE1D87870}"/>
                      </a:ext>
                    </a:extLst>
                  </p:cNvPr>
                  <p:cNvSpPr>
                    <a:spLocks/>
                  </p:cNvSpPr>
                  <p:nvPr/>
                </p:nvSpPr>
                <p:spPr bwMode="gray">
                  <a:xfrm>
                    <a:off x="1655" y="2837"/>
                    <a:ext cx="366" cy="692"/>
                  </a:xfrm>
                  <a:custGeom>
                    <a:avLst/>
                    <a:gdLst>
                      <a:gd name="T0" fmla="*/ 18 w 495"/>
                      <a:gd name="T1" fmla="*/ 7 h 971"/>
                      <a:gd name="T2" fmla="*/ 18 w 495"/>
                      <a:gd name="T3" fmla="*/ 24 h 971"/>
                      <a:gd name="T4" fmla="*/ 16 w 495"/>
                      <a:gd name="T5" fmla="*/ 24 h 971"/>
                      <a:gd name="T6" fmla="*/ 16 w 495"/>
                      <a:gd name="T7" fmla="*/ 23 h 971"/>
                      <a:gd name="T8" fmla="*/ 15 w 495"/>
                      <a:gd name="T9" fmla="*/ 22 h 971"/>
                      <a:gd name="T10" fmla="*/ 13 w 495"/>
                      <a:gd name="T11" fmla="*/ 22 h 971"/>
                      <a:gd name="T12" fmla="*/ 12 w 495"/>
                      <a:gd name="T13" fmla="*/ 21 h 971"/>
                      <a:gd name="T14" fmla="*/ 11 w 495"/>
                      <a:gd name="T15" fmla="*/ 19 h 971"/>
                      <a:gd name="T16" fmla="*/ 10 w 495"/>
                      <a:gd name="T17" fmla="*/ 17 h 971"/>
                      <a:gd name="T18" fmla="*/ 8 w 495"/>
                      <a:gd name="T19" fmla="*/ 16 h 971"/>
                      <a:gd name="T20" fmla="*/ 7 w 495"/>
                      <a:gd name="T21" fmla="*/ 14 h 971"/>
                      <a:gd name="T22" fmla="*/ 5 w 495"/>
                      <a:gd name="T23" fmla="*/ 11 h 971"/>
                      <a:gd name="T24" fmla="*/ 4 w 495"/>
                      <a:gd name="T25" fmla="*/ 9 h 971"/>
                      <a:gd name="T26" fmla="*/ 1 w 495"/>
                      <a:gd name="T27" fmla="*/ 5 h 971"/>
                      <a:gd name="T28" fmla="*/ 1 w 495"/>
                      <a:gd name="T29" fmla="*/ 3 h 971"/>
                      <a:gd name="T30" fmla="*/ 0 w 495"/>
                      <a:gd name="T31" fmla="*/ 1 h 971"/>
                      <a:gd name="T32" fmla="*/ 1 w 495"/>
                      <a:gd name="T33" fmla="*/ 0 h 971"/>
                      <a:gd name="T34" fmla="*/ 1 w 495"/>
                      <a:gd name="T35" fmla="*/ 1 h 971"/>
                      <a:gd name="T36" fmla="*/ 1 w 495"/>
                      <a:gd name="T37" fmla="*/ 2 h 971"/>
                      <a:gd name="T38" fmla="*/ 1 w 495"/>
                      <a:gd name="T39" fmla="*/ 3 h 971"/>
                      <a:gd name="T40" fmla="*/ 1 w 495"/>
                      <a:gd name="T41" fmla="*/ 3 h 971"/>
                      <a:gd name="T42" fmla="*/ 1 w 495"/>
                      <a:gd name="T43" fmla="*/ 4 h 971"/>
                      <a:gd name="T44" fmla="*/ 2 w 495"/>
                      <a:gd name="T45" fmla="*/ 5 h 971"/>
                      <a:gd name="T46" fmla="*/ 3 w 495"/>
                      <a:gd name="T47" fmla="*/ 6 h 971"/>
                      <a:gd name="T48" fmla="*/ 4 w 495"/>
                      <a:gd name="T49" fmla="*/ 6 h 971"/>
                      <a:gd name="T50" fmla="*/ 7 w 495"/>
                      <a:gd name="T51" fmla="*/ 7 h 971"/>
                      <a:gd name="T52" fmla="*/ 9 w 495"/>
                      <a:gd name="T53" fmla="*/ 7 h 971"/>
                      <a:gd name="T54" fmla="*/ 18 w 495"/>
                      <a:gd name="T55" fmla="*/ 7 h 9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5"/>
                      <a:gd name="T85" fmla="*/ 0 h 971"/>
                      <a:gd name="T86" fmla="*/ 495 w 495"/>
                      <a:gd name="T87" fmla="*/ 971 h 9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5" h="971">
                        <a:moveTo>
                          <a:pt x="495" y="285"/>
                        </a:moveTo>
                        <a:lnTo>
                          <a:pt x="495" y="971"/>
                        </a:lnTo>
                        <a:lnTo>
                          <a:pt x="462" y="964"/>
                        </a:lnTo>
                        <a:lnTo>
                          <a:pt x="430" y="953"/>
                        </a:lnTo>
                        <a:lnTo>
                          <a:pt x="401" y="931"/>
                        </a:lnTo>
                        <a:lnTo>
                          <a:pt x="372" y="898"/>
                        </a:lnTo>
                        <a:lnTo>
                          <a:pt x="339" y="855"/>
                        </a:lnTo>
                        <a:lnTo>
                          <a:pt x="306" y="801"/>
                        </a:lnTo>
                        <a:lnTo>
                          <a:pt x="270" y="732"/>
                        </a:lnTo>
                        <a:lnTo>
                          <a:pt x="227" y="648"/>
                        </a:lnTo>
                        <a:lnTo>
                          <a:pt x="183" y="554"/>
                        </a:lnTo>
                        <a:lnTo>
                          <a:pt x="129" y="438"/>
                        </a:lnTo>
                        <a:lnTo>
                          <a:pt x="96" y="369"/>
                        </a:lnTo>
                        <a:lnTo>
                          <a:pt x="29" y="211"/>
                        </a:lnTo>
                        <a:lnTo>
                          <a:pt x="2" y="127"/>
                        </a:lnTo>
                        <a:lnTo>
                          <a:pt x="0" y="60"/>
                        </a:lnTo>
                        <a:lnTo>
                          <a:pt x="15" y="0"/>
                        </a:lnTo>
                        <a:lnTo>
                          <a:pt x="15" y="43"/>
                        </a:lnTo>
                        <a:lnTo>
                          <a:pt x="15" y="72"/>
                        </a:lnTo>
                        <a:lnTo>
                          <a:pt x="15" y="99"/>
                        </a:lnTo>
                        <a:lnTo>
                          <a:pt x="18" y="126"/>
                        </a:lnTo>
                        <a:lnTo>
                          <a:pt x="29" y="162"/>
                        </a:lnTo>
                        <a:lnTo>
                          <a:pt x="53" y="198"/>
                        </a:lnTo>
                        <a:lnTo>
                          <a:pt x="85" y="231"/>
                        </a:lnTo>
                        <a:lnTo>
                          <a:pt x="125" y="260"/>
                        </a:lnTo>
                        <a:lnTo>
                          <a:pt x="180" y="278"/>
                        </a:lnTo>
                        <a:lnTo>
                          <a:pt x="245" y="282"/>
                        </a:lnTo>
                        <a:lnTo>
                          <a:pt x="495" y="285"/>
                        </a:lnTo>
                        <a:close/>
                      </a:path>
                    </a:pathLst>
                  </a:custGeom>
                  <a:grpFill/>
                  <a:ln w="0">
                    <a:noFill/>
                    <a:round/>
                    <a:headEnd/>
                    <a:tailEnd/>
                  </a:ln>
                </p:spPr>
                <p:txBody>
                  <a:bodyPr/>
                  <a:lstStyle/>
                  <a:p>
                    <a:endParaRPr lang="zh-CN" altLang="en-US">
                      <a:solidFill>
                        <a:srgbClr val="8CBF00"/>
                      </a:solidFill>
                    </a:endParaRPr>
                  </a:p>
                </p:txBody>
              </p:sp>
              <p:sp>
                <p:nvSpPr>
                  <p:cNvPr id="24" name="AutoShape 17">
                    <a:extLst>
                      <a:ext uri="{FF2B5EF4-FFF2-40B4-BE49-F238E27FC236}">
                        <a16:creationId xmlns:a16="http://schemas.microsoft.com/office/drawing/2014/main" id="{7758B745-B27F-F534-8D37-C019D052E976}"/>
                      </a:ext>
                    </a:extLst>
                  </p:cNvPr>
                  <p:cNvSpPr>
                    <a:spLocks noChangeArrowheads="1"/>
                  </p:cNvSpPr>
                  <p:nvPr/>
                </p:nvSpPr>
                <p:spPr bwMode="gray">
                  <a:xfrm rot="5400000">
                    <a:off x="2589" y="3078"/>
                    <a:ext cx="872" cy="403"/>
                  </a:xfrm>
                  <a:prstGeom prst="triangle">
                    <a:avLst>
                      <a:gd name="adj" fmla="val 50000"/>
                    </a:avLst>
                  </a:prstGeom>
                  <a:grpFill/>
                  <a:ln w="9525" algn="ctr">
                    <a:noFill/>
                    <a:miter lim="800000"/>
                    <a:headEnd/>
                    <a:tailEnd/>
                  </a:ln>
                </p:spPr>
                <p:txBody>
                  <a:bodyPr wrap="none" anchor="ctr"/>
                  <a:lstStyle/>
                  <a:p>
                    <a:endParaRPr lang="zh-CN" altLang="en-US">
                      <a:solidFill>
                        <a:srgbClr val="8CBF00"/>
                      </a:solidFill>
                    </a:endParaRPr>
                  </a:p>
                </p:txBody>
              </p:sp>
              <p:sp>
                <p:nvSpPr>
                  <p:cNvPr id="25" name="Freeform 18">
                    <a:extLst>
                      <a:ext uri="{FF2B5EF4-FFF2-40B4-BE49-F238E27FC236}">
                        <a16:creationId xmlns:a16="http://schemas.microsoft.com/office/drawing/2014/main" id="{9202F47D-03AF-5E5D-D90B-AEFD9854BFDC}"/>
                      </a:ext>
                    </a:extLst>
                  </p:cNvPr>
                  <p:cNvSpPr>
                    <a:spLocks/>
                  </p:cNvSpPr>
                  <p:nvPr/>
                </p:nvSpPr>
                <p:spPr bwMode="gray">
                  <a:xfrm>
                    <a:off x="1985" y="3040"/>
                    <a:ext cx="1005" cy="489"/>
                  </a:xfrm>
                  <a:custGeom>
                    <a:avLst/>
                    <a:gdLst>
                      <a:gd name="T0" fmla="*/ 18765 w 750"/>
                      <a:gd name="T1" fmla="*/ 0 h 378"/>
                      <a:gd name="T2" fmla="*/ 0 w 750"/>
                      <a:gd name="T3" fmla="*/ 0 h 378"/>
                      <a:gd name="T4" fmla="*/ 51 w 750"/>
                      <a:gd name="T5" fmla="*/ 3290 h 378"/>
                      <a:gd name="T6" fmla="*/ 702 w 750"/>
                      <a:gd name="T7" fmla="*/ 6419 h 378"/>
                      <a:gd name="T8" fmla="*/ 18765 w 750"/>
                      <a:gd name="T9" fmla="*/ 6419 h 378"/>
                      <a:gd name="T10" fmla="*/ 18765 w 750"/>
                      <a:gd name="T11" fmla="*/ 0 h 378"/>
                      <a:gd name="T12" fmla="*/ 18765 w 750"/>
                      <a:gd name="T13" fmla="*/ 0 h 378"/>
                      <a:gd name="T14" fmla="*/ 0 60000 65536"/>
                      <a:gd name="T15" fmla="*/ 0 60000 65536"/>
                      <a:gd name="T16" fmla="*/ 0 60000 65536"/>
                      <a:gd name="T17" fmla="*/ 0 60000 65536"/>
                      <a:gd name="T18" fmla="*/ 0 60000 65536"/>
                      <a:gd name="T19" fmla="*/ 0 60000 65536"/>
                      <a:gd name="T20" fmla="*/ 0 60000 65536"/>
                      <a:gd name="T21" fmla="*/ 0 w 750"/>
                      <a:gd name="T22" fmla="*/ 0 h 378"/>
                      <a:gd name="T23" fmla="*/ 750 w 750"/>
                      <a:gd name="T24" fmla="*/ 378 h 3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378">
                        <a:moveTo>
                          <a:pt x="750" y="0"/>
                        </a:moveTo>
                        <a:lnTo>
                          <a:pt x="0" y="0"/>
                        </a:lnTo>
                        <a:lnTo>
                          <a:pt x="2" y="194"/>
                        </a:lnTo>
                        <a:lnTo>
                          <a:pt x="28" y="378"/>
                        </a:lnTo>
                        <a:lnTo>
                          <a:pt x="750" y="378"/>
                        </a:lnTo>
                        <a:lnTo>
                          <a:pt x="750" y="0"/>
                        </a:lnTo>
                        <a:close/>
                      </a:path>
                    </a:pathLst>
                  </a:custGeom>
                  <a:grpFill/>
                  <a:ln w="0">
                    <a:noFill/>
                    <a:round/>
                    <a:headEnd/>
                    <a:tailEnd/>
                  </a:ln>
                </p:spPr>
                <p:txBody>
                  <a:bodyPr/>
                  <a:lstStyle/>
                  <a:p>
                    <a:endParaRPr lang="zh-CN" altLang="en-US">
                      <a:solidFill>
                        <a:srgbClr val="8CBF00"/>
                      </a:solidFill>
                    </a:endParaRPr>
                  </a:p>
                </p:txBody>
              </p:sp>
            </p:grpSp>
          </p:grpSp>
        </p:grpSp>
      </p:gr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1FD7373D-971B-FD2C-EB17-17E0E9219A64}"/>
                  </a:ext>
                </a:extLst>
              </p:cNvPr>
              <p:cNvSpPr txBox="1"/>
              <p:nvPr/>
            </p:nvSpPr>
            <p:spPr>
              <a:xfrm>
                <a:off x="79183" y="2311610"/>
                <a:ext cx="500226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2000" i="1" smtClean="0">
                          <a:solidFill>
                            <a:srgbClr val="000000"/>
                          </a:solidFill>
                          <a:latin typeface="Cambria Math" panose="02040503050406030204" pitchFamily="18" charset="0"/>
                        </a:rPr>
                        <m:t>|</m:t>
                      </m:r>
                      <m:d>
                        <m:dPr>
                          <m:begChr m:val=""/>
                          <m:endChr m:val="⟩"/>
                          <m:ctrlPr>
                            <a:rPr kumimoji="1" lang="zh-CN" altLang="en-US" sz="2000" i="1" smtClean="0">
                              <a:solidFill>
                                <a:srgbClr val="000000"/>
                              </a:solidFill>
                              <a:latin typeface="Cambria Math" panose="02040503050406030204" pitchFamily="18" charset="0"/>
                            </a:rPr>
                          </m:ctrlPr>
                        </m:dPr>
                        <m:e>
                          <m:r>
                            <m:rPr>
                              <m:sty m:val="p"/>
                            </m:rPr>
                            <a:rPr kumimoji="1" lang="el-GR" altLang="zh-CN" sz="2000" i="1">
                              <a:solidFill>
                                <a:srgbClr val="000000"/>
                              </a:solidFill>
                              <a:latin typeface="Cambria Math" panose="02040503050406030204" pitchFamily="18" charset="0"/>
                              <a:ea typeface="Cambria Math" panose="02040503050406030204" pitchFamily="18" charset="0"/>
                            </a:rPr>
                            <m:t>Ψ</m:t>
                          </m:r>
                        </m:e>
                      </m:d>
                      <m:r>
                        <a:rPr kumimoji="1" lang="en-US" altLang="zh-CN" sz="2000" b="0" i="1" smtClean="0">
                          <a:solidFill>
                            <a:srgbClr val="000000"/>
                          </a:solidFill>
                          <a:latin typeface="Cambria Math" panose="02040503050406030204" pitchFamily="18" charset="0"/>
                        </a:rPr>
                        <m:t>=</m:t>
                      </m:r>
                      <m:r>
                        <a:rPr kumimoji="1" lang="en-US" altLang="zh-CN" sz="2000" b="0" i="1" smtClean="0">
                          <a:solidFill>
                            <a:srgbClr val="000000"/>
                          </a:solidFill>
                          <a:latin typeface="Cambria Math" panose="02040503050406030204" pitchFamily="18" charset="0"/>
                          <a:ea typeface="Cambria Math" panose="02040503050406030204" pitchFamily="18" charset="0"/>
                        </a:rPr>
                        <m:t>𝒜</m:t>
                      </m:r>
                      <m:d>
                        <m:dPr>
                          <m:begChr m:val="{"/>
                          <m:endChr m:val="}"/>
                          <m:ctrlPr>
                            <a:rPr kumimoji="1" lang="en-US" altLang="zh-CN" sz="2000" b="0" i="1" smtClean="0">
                              <a:solidFill>
                                <a:srgbClr val="000000"/>
                              </a:solidFill>
                              <a:latin typeface="Cambria Math" panose="02040503050406030204" pitchFamily="18" charset="0"/>
                              <a:ea typeface="Cambria Math" panose="02040503050406030204" pitchFamily="18" charset="0"/>
                            </a:rPr>
                          </m:ctrlPr>
                        </m:dPr>
                        <m:e>
                          <m:r>
                            <a:rPr kumimoji="1" lang="en-US" altLang="zh-CN" sz="2000" b="0" i="1" smtClean="0">
                              <a:solidFill>
                                <a:srgbClr val="000000"/>
                              </a:solidFill>
                              <a:latin typeface="Cambria Math" panose="02040503050406030204" pitchFamily="18" charset="0"/>
                              <a:ea typeface="Cambria Math" panose="02040503050406030204" pitchFamily="18" charset="0"/>
                            </a:rPr>
                            <m:t>                                                  </m:t>
                          </m:r>
                        </m:e>
                      </m:d>
                    </m:oMath>
                  </m:oMathPara>
                </a14:m>
                <a:endParaRPr kumimoji="1" lang="zh-CN" altLang="en-US" sz="2000" dirty="0">
                  <a:solidFill>
                    <a:srgbClr val="000000"/>
                  </a:solidFill>
                </a:endParaRPr>
              </a:p>
            </p:txBody>
          </p:sp>
        </mc:Choice>
        <mc:Fallback xmlns="">
          <p:sp>
            <p:nvSpPr>
              <p:cNvPr id="32" name="文本框 31">
                <a:extLst>
                  <a:ext uri="{FF2B5EF4-FFF2-40B4-BE49-F238E27FC236}">
                    <a16:creationId xmlns:a16="http://schemas.microsoft.com/office/drawing/2014/main" id="{1FD7373D-971B-FD2C-EB17-17E0E9219A64}"/>
                  </a:ext>
                </a:extLst>
              </p:cNvPr>
              <p:cNvSpPr txBox="1">
                <a:spLocks noRot="1" noChangeAspect="1" noMove="1" noResize="1" noEditPoints="1" noAdjustHandles="1" noChangeArrowheads="1" noChangeShapeType="1" noTextEdit="1"/>
              </p:cNvSpPr>
              <p:nvPr/>
            </p:nvSpPr>
            <p:spPr>
              <a:xfrm>
                <a:off x="79183" y="2311610"/>
                <a:ext cx="5002267" cy="400110"/>
              </a:xfrm>
              <a:prstGeom prst="rect">
                <a:avLst/>
              </a:prstGeom>
              <a:blipFill>
                <a:blip r:embed="rId2"/>
                <a:stretch>
                  <a:fillRect t="-112121" b="-175758"/>
                </a:stretch>
              </a:blipFill>
            </p:spPr>
            <p:txBody>
              <a:bodyPr/>
              <a:lstStyle/>
              <a:p>
                <a:r>
                  <a:rPr lang="zh-CN" altLang="en-US">
                    <a:noFill/>
                  </a:rPr>
                  <a:t> </a:t>
                </a:r>
              </a:p>
            </p:txBody>
          </p:sp>
        </mc:Fallback>
      </mc:AlternateContent>
      <p:pic>
        <p:nvPicPr>
          <p:cNvPr id="33" name="图片 32">
            <a:extLst>
              <a:ext uri="{FF2B5EF4-FFF2-40B4-BE49-F238E27FC236}">
                <a16:creationId xmlns:a16="http://schemas.microsoft.com/office/drawing/2014/main" id="{A55D205C-5F1B-CE5A-E241-F19C4DB48D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6820" y="2191332"/>
            <a:ext cx="2656302" cy="705743"/>
          </a:xfrm>
          <a:prstGeom prst="rect">
            <a:avLst/>
          </a:prstGeom>
        </p:spPr>
      </p:pic>
      <p:sp>
        <p:nvSpPr>
          <p:cNvPr id="34" name="文本框 33">
            <a:extLst>
              <a:ext uri="{FF2B5EF4-FFF2-40B4-BE49-F238E27FC236}">
                <a16:creationId xmlns:a16="http://schemas.microsoft.com/office/drawing/2014/main" id="{DBE5F3D3-77DD-9F64-90F0-23EBD21BDB67}"/>
              </a:ext>
            </a:extLst>
          </p:cNvPr>
          <p:cNvSpPr txBox="1"/>
          <p:nvPr/>
        </p:nvSpPr>
        <p:spPr>
          <a:xfrm>
            <a:off x="1584108" y="2878828"/>
            <a:ext cx="2106038" cy="369332"/>
          </a:xfrm>
          <a:prstGeom prst="rect">
            <a:avLst/>
          </a:prstGeom>
          <a:noFill/>
        </p:spPr>
        <p:txBody>
          <a:bodyPr wrap="square">
            <a:spAutoFit/>
          </a:bodyPr>
          <a:lstStyle/>
          <a:p>
            <a:r>
              <a:rPr lang="zh-CN" altLang="en-US" sz="1800" b="1" dirty="0">
                <a:solidFill>
                  <a:srgbClr val="000000"/>
                </a:solidFill>
                <a:latin typeface="微软雅黑" panose="020B0503020204020204" charset="-122"/>
                <a:ea typeface="微软雅黑" panose="020B0503020204020204" charset="-122"/>
              </a:rPr>
              <a:t>原子核微观波函数</a:t>
            </a:r>
            <a:endParaRPr lang="zh-CN" altLang="en-US" dirty="0">
              <a:solidFill>
                <a:srgbClr val="000000"/>
              </a:solidFill>
            </a:endParaRPr>
          </a:p>
        </p:txBody>
      </p:sp>
      <p:sp>
        <p:nvSpPr>
          <p:cNvPr id="35" name="矩形: 圆角 10249">
            <a:extLst>
              <a:ext uri="{FF2B5EF4-FFF2-40B4-BE49-F238E27FC236}">
                <a16:creationId xmlns:a16="http://schemas.microsoft.com/office/drawing/2014/main" id="{7B3AE880-F090-1501-F0F8-CBDA9169CFBA}"/>
              </a:ext>
            </a:extLst>
          </p:cNvPr>
          <p:cNvSpPr/>
          <p:nvPr/>
        </p:nvSpPr>
        <p:spPr>
          <a:xfrm>
            <a:off x="1721799" y="4869630"/>
            <a:ext cx="2273372" cy="492983"/>
          </a:xfrm>
          <a:prstGeom prst="roundRect">
            <a:avLst/>
          </a:prstGeom>
          <a:solidFill>
            <a:srgbClr val="FFE1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5BE6C4F9-7825-707C-B718-01B30604B94B}"/>
              </a:ext>
            </a:extLst>
          </p:cNvPr>
          <p:cNvSpPr txBox="1"/>
          <p:nvPr/>
        </p:nvSpPr>
        <p:spPr>
          <a:xfrm>
            <a:off x="1868363" y="4918312"/>
            <a:ext cx="2033081" cy="369332"/>
          </a:xfrm>
          <a:prstGeom prst="rect">
            <a:avLst/>
          </a:prstGeom>
          <a:noFill/>
        </p:spPr>
        <p:txBody>
          <a:bodyPr wrap="square">
            <a:spAutoFit/>
          </a:bodyPr>
          <a:lstStyle/>
          <a:p>
            <a:pPr algn="ctr"/>
            <a:r>
              <a:rPr lang="zh-CN" altLang="en-US" sz="1800" b="1" dirty="0">
                <a:solidFill>
                  <a:srgbClr val="000000"/>
                </a:solidFill>
                <a:latin typeface="微软雅黑" panose="020B0503020204020204" charset="-122"/>
                <a:ea typeface="微软雅黑" panose="020B0503020204020204" charset="-122"/>
              </a:rPr>
              <a:t>虚时演化控制网络</a:t>
            </a:r>
            <a:endParaRPr lang="zh-CN" altLang="en-US" dirty="0">
              <a:solidFill>
                <a:srgbClr val="000000"/>
              </a:solidFill>
            </a:endParaRPr>
          </a:p>
        </p:txBody>
      </p:sp>
      <p:sp>
        <p:nvSpPr>
          <p:cNvPr id="37" name="矩形: 圆角 10251">
            <a:extLst>
              <a:ext uri="{FF2B5EF4-FFF2-40B4-BE49-F238E27FC236}">
                <a16:creationId xmlns:a16="http://schemas.microsoft.com/office/drawing/2014/main" id="{98872B4B-D4BE-7F16-8D7E-28EA6BBB753F}"/>
              </a:ext>
            </a:extLst>
          </p:cNvPr>
          <p:cNvSpPr/>
          <p:nvPr/>
        </p:nvSpPr>
        <p:spPr>
          <a:xfrm>
            <a:off x="1721800" y="5481669"/>
            <a:ext cx="2273371" cy="510778"/>
          </a:xfrm>
          <a:prstGeom prst="roundRect">
            <a:avLst/>
          </a:prstGeom>
          <a:solidFill>
            <a:srgbClr val="FFE1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5204035C-1ACD-951E-BC85-184FEF0E4E62}"/>
              </a:ext>
            </a:extLst>
          </p:cNvPr>
          <p:cNvSpPr txBox="1"/>
          <p:nvPr/>
        </p:nvSpPr>
        <p:spPr>
          <a:xfrm>
            <a:off x="1721799" y="5552392"/>
            <a:ext cx="2273371" cy="369332"/>
          </a:xfrm>
          <a:prstGeom prst="rect">
            <a:avLst/>
          </a:prstGeom>
          <a:noFill/>
        </p:spPr>
        <p:txBody>
          <a:bodyPr wrap="square" anchor="t">
            <a:spAutoFit/>
          </a:bodyPr>
          <a:lstStyle/>
          <a:p>
            <a:pPr algn="ctr"/>
            <a:r>
              <a:rPr lang="zh-CN" altLang="en-US" sz="1800" b="1" dirty="0">
                <a:solidFill>
                  <a:srgbClr val="000000"/>
                </a:solidFill>
                <a:latin typeface="微软雅黑" panose="020B0503020204020204" charset="-122"/>
                <a:ea typeface="微软雅黑" panose="020B0503020204020204" charset="-122"/>
              </a:rPr>
              <a:t>哈密顿生成网络</a:t>
            </a:r>
            <a:endParaRPr lang="zh-CN" altLang="en-US" dirty="0">
              <a:solidFill>
                <a:srgbClr val="000000"/>
              </a:solidFill>
            </a:endParaRPr>
          </a:p>
        </p:txBody>
      </p:sp>
      <p:cxnSp>
        <p:nvCxnSpPr>
          <p:cNvPr id="39" name="连接符: 肘形 10255">
            <a:extLst>
              <a:ext uri="{FF2B5EF4-FFF2-40B4-BE49-F238E27FC236}">
                <a16:creationId xmlns:a16="http://schemas.microsoft.com/office/drawing/2014/main" id="{D15320CA-47C3-5C7D-B4D7-11E2A8BC9DE4}"/>
              </a:ext>
            </a:extLst>
          </p:cNvPr>
          <p:cNvCxnSpPr>
            <a:cxnSpLocks/>
            <a:stCxn id="35" idx="3"/>
            <a:endCxn id="12" idx="1"/>
          </p:cNvCxnSpPr>
          <p:nvPr/>
        </p:nvCxnSpPr>
        <p:spPr>
          <a:xfrm>
            <a:off x="3995171" y="5116122"/>
            <a:ext cx="502400" cy="312572"/>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连接符: 肘形 10257">
            <a:extLst>
              <a:ext uri="{FF2B5EF4-FFF2-40B4-BE49-F238E27FC236}">
                <a16:creationId xmlns:a16="http://schemas.microsoft.com/office/drawing/2014/main" id="{E1638D81-EBA1-2288-0073-B80C1E1411AC}"/>
              </a:ext>
            </a:extLst>
          </p:cNvPr>
          <p:cNvCxnSpPr>
            <a:cxnSpLocks/>
            <a:stCxn id="38" idx="3"/>
            <a:endCxn id="12" idx="1"/>
          </p:cNvCxnSpPr>
          <p:nvPr/>
        </p:nvCxnSpPr>
        <p:spPr>
          <a:xfrm flipV="1">
            <a:off x="3995170" y="5428694"/>
            <a:ext cx="502401" cy="30836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pic>
        <p:nvPicPr>
          <p:cNvPr id="41" name="Picture 2" descr="Creating my first AI Agent: a journey of curiosity and growth. | Austan  Lundeen, CDMP, PCM posted on the topic | LinkedIn">
            <a:extLst>
              <a:ext uri="{FF2B5EF4-FFF2-40B4-BE49-F238E27FC236}">
                <a16:creationId xmlns:a16="http://schemas.microsoft.com/office/drawing/2014/main" id="{B6108411-1DE6-2DC3-D5D2-71A5C9765AD2}"/>
              </a:ext>
            </a:extLst>
          </p:cNvPr>
          <p:cNvPicPr>
            <a:picLocks noChangeAspect="1" noChangeArrowheads="1"/>
          </p:cNvPicPr>
          <p:nvPr/>
        </p:nvPicPr>
        <p:blipFill rotWithShape="1">
          <a:blip r:embed="rId4" cstate="print">
            <a:clrChange>
              <a:clrFrom>
                <a:srgbClr val="F0F5F9"/>
              </a:clrFrom>
              <a:clrTo>
                <a:srgbClr val="F0F5F9">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b="26890"/>
          <a:stretch>
            <a:fillRect/>
          </a:stretch>
        </p:blipFill>
        <p:spPr bwMode="auto">
          <a:xfrm>
            <a:off x="301642" y="4823165"/>
            <a:ext cx="1386944" cy="10985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兰州重离子加速器冷却储存环装置----“我看中科院创新发展” 微视频、摄影大赛">
            <a:extLst>
              <a:ext uri="{FF2B5EF4-FFF2-40B4-BE49-F238E27FC236}">
                <a16:creationId xmlns:a16="http://schemas.microsoft.com/office/drawing/2014/main" id="{9D382A5C-1097-4BC9-CA13-D358D406B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3607" y="2372157"/>
            <a:ext cx="2994645" cy="1133049"/>
          </a:xfrm>
          <a:prstGeom prst="roundRect">
            <a:avLst>
              <a:gd name="adj" fmla="val 20099"/>
            </a:avLst>
          </a:prstGeom>
          <a:noFill/>
          <a:extLst>
            <a:ext uri="{909E8E84-426E-40DD-AFC4-6F175D3DCCD1}">
              <a14:hiddenFill xmlns:a14="http://schemas.microsoft.com/office/drawing/2010/main">
                <a:solidFill>
                  <a:srgbClr val="FFFFFF"/>
                </a:solidFill>
              </a14:hiddenFill>
            </a:ext>
          </a:extLst>
        </p:spPr>
      </p:pic>
      <p:sp>
        <p:nvSpPr>
          <p:cNvPr id="43" name="文本框 42">
            <a:extLst>
              <a:ext uri="{FF2B5EF4-FFF2-40B4-BE49-F238E27FC236}">
                <a16:creationId xmlns:a16="http://schemas.microsoft.com/office/drawing/2014/main" id="{1E6A037E-F90C-DA8F-4BA0-F9C02BEC447E}"/>
              </a:ext>
            </a:extLst>
          </p:cNvPr>
          <p:cNvSpPr txBox="1"/>
          <p:nvPr/>
        </p:nvSpPr>
        <p:spPr>
          <a:xfrm>
            <a:off x="9037259" y="3486592"/>
            <a:ext cx="2820993" cy="369332"/>
          </a:xfrm>
          <a:prstGeom prst="rect">
            <a:avLst/>
          </a:prstGeom>
          <a:noFill/>
        </p:spPr>
        <p:txBody>
          <a:bodyPr wrap="square">
            <a:spAutoFit/>
          </a:bodyPr>
          <a:lstStyle/>
          <a:p>
            <a:pPr algn="ctr"/>
            <a:r>
              <a:rPr lang="zh-CN" altLang="en-US" sz="1800" b="1" dirty="0">
                <a:solidFill>
                  <a:srgbClr val="000000"/>
                </a:solidFill>
                <a:latin typeface="微软雅黑" panose="020B0503020204020204" charset="-122"/>
                <a:ea typeface="微软雅黑" panose="020B0503020204020204" charset="-122"/>
              </a:rPr>
              <a:t>兰州重离子加速器（中国）</a:t>
            </a:r>
            <a:endParaRPr lang="zh-CN" altLang="en-US" dirty="0">
              <a:solidFill>
                <a:srgbClr val="000000"/>
              </a:solidFill>
            </a:endParaRPr>
          </a:p>
        </p:txBody>
      </p:sp>
      <p:sp>
        <p:nvSpPr>
          <p:cNvPr id="44" name="矩形: 圆角 10264">
            <a:extLst>
              <a:ext uri="{FF2B5EF4-FFF2-40B4-BE49-F238E27FC236}">
                <a16:creationId xmlns:a16="http://schemas.microsoft.com/office/drawing/2014/main" id="{A3C10EDC-6381-0F01-9895-1CAFE1BB0BA8}"/>
              </a:ext>
            </a:extLst>
          </p:cNvPr>
          <p:cNvSpPr/>
          <p:nvPr/>
        </p:nvSpPr>
        <p:spPr>
          <a:xfrm>
            <a:off x="8814967" y="4004920"/>
            <a:ext cx="3116239" cy="1530176"/>
          </a:xfrm>
          <a:prstGeom prst="roundRect">
            <a:avLst/>
          </a:prstGeom>
          <a:solidFill>
            <a:srgbClr val="FFF4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6">
            <a:extLst>
              <a:ext uri="{FF2B5EF4-FFF2-40B4-BE49-F238E27FC236}">
                <a16:creationId xmlns:a16="http://schemas.microsoft.com/office/drawing/2014/main" id="{C102B9B7-2AEF-1C93-7519-E057104D04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30" r="5030"/>
          <a:stretch/>
        </p:blipFill>
        <p:spPr bwMode="auto">
          <a:xfrm>
            <a:off x="8863607" y="4062473"/>
            <a:ext cx="2994645" cy="1133049"/>
          </a:xfrm>
          <a:prstGeom prst="roundRect">
            <a:avLst>
              <a:gd name="adj" fmla="val 20099"/>
            </a:avLst>
          </a:prstGeom>
          <a:noFill/>
          <a:extLst>
            <a:ext uri="{909E8E84-426E-40DD-AFC4-6F175D3DCCD1}">
              <a14:hiddenFill xmlns:a14="http://schemas.microsoft.com/office/drawing/2010/main">
                <a:solidFill>
                  <a:srgbClr val="FFFFFF"/>
                </a:solidFill>
              </a14:hiddenFill>
            </a:ext>
          </a:extLst>
        </p:spPr>
      </p:pic>
      <p:sp>
        <p:nvSpPr>
          <p:cNvPr id="46" name="文本框 45">
            <a:extLst>
              <a:ext uri="{FF2B5EF4-FFF2-40B4-BE49-F238E27FC236}">
                <a16:creationId xmlns:a16="http://schemas.microsoft.com/office/drawing/2014/main" id="{CFB75BCB-F498-66C6-7F50-4F90C782FDB3}"/>
              </a:ext>
            </a:extLst>
          </p:cNvPr>
          <p:cNvSpPr txBox="1"/>
          <p:nvPr/>
        </p:nvSpPr>
        <p:spPr>
          <a:xfrm>
            <a:off x="9276292" y="5183444"/>
            <a:ext cx="2538185" cy="369332"/>
          </a:xfrm>
          <a:prstGeom prst="rect">
            <a:avLst/>
          </a:prstGeom>
          <a:noFill/>
        </p:spPr>
        <p:txBody>
          <a:bodyPr wrap="square">
            <a:spAutoFit/>
          </a:bodyPr>
          <a:lstStyle/>
          <a:p>
            <a:pPr algn="ctr"/>
            <a:r>
              <a:rPr lang="zh-CN" altLang="en-US" sz="1800" b="1" dirty="0">
                <a:solidFill>
                  <a:srgbClr val="000000"/>
                </a:solidFill>
                <a:latin typeface="微软雅黑" panose="020B0503020204020204" charset="-122"/>
                <a:ea typeface="微软雅黑" panose="020B0503020204020204" charset="-122"/>
              </a:rPr>
              <a:t>放射性束流工厂（日本）</a:t>
            </a:r>
            <a:endParaRPr lang="zh-CN" altLang="en-US" dirty="0">
              <a:solidFill>
                <a:srgbClr val="000000"/>
              </a:solidFill>
            </a:endParaRPr>
          </a:p>
        </p:txBody>
      </p:sp>
      <p:cxnSp>
        <p:nvCxnSpPr>
          <p:cNvPr id="47" name="连接符: 肘形 10268">
            <a:extLst>
              <a:ext uri="{FF2B5EF4-FFF2-40B4-BE49-F238E27FC236}">
                <a16:creationId xmlns:a16="http://schemas.microsoft.com/office/drawing/2014/main" id="{F7D5907D-A990-495F-7160-D98739D291C1}"/>
              </a:ext>
            </a:extLst>
          </p:cNvPr>
          <p:cNvCxnSpPr>
            <a:cxnSpLocks/>
            <a:stCxn id="8" idx="1"/>
            <a:endCxn id="13" idx="3"/>
          </p:cNvCxnSpPr>
          <p:nvPr/>
        </p:nvCxnSpPr>
        <p:spPr>
          <a:xfrm rot="10800000" flipV="1">
            <a:off x="8187991" y="3079692"/>
            <a:ext cx="626977" cy="234900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连接符: 肘形 10272">
            <a:extLst>
              <a:ext uri="{FF2B5EF4-FFF2-40B4-BE49-F238E27FC236}">
                <a16:creationId xmlns:a16="http://schemas.microsoft.com/office/drawing/2014/main" id="{FB3B6A00-33F6-6C9F-2139-CC82A45744A3}"/>
              </a:ext>
            </a:extLst>
          </p:cNvPr>
          <p:cNvCxnSpPr>
            <a:stCxn id="44" idx="1"/>
            <a:endCxn id="13" idx="3"/>
          </p:cNvCxnSpPr>
          <p:nvPr/>
        </p:nvCxnSpPr>
        <p:spPr>
          <a:xfrm rot="10800000" flipV="1">
            <a:off x="8187991" y="4770008"/>
            <a:ext cx="626977" cy="658686"/>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49" name="文本框 48">
            <a:extLst>
              <a:ext uri="{FF2B5EF4-FFF2-40B4-BE49-F238E27FC236}">
                <a16:creationId xmlns:a16="http://schemas.microsoft.com/office/drawing/2014/main" id="{E8221FD5-A36E-DBC1-9528-902B56BBCA6A}"/>
              </a:ext>
            </a:extLst>
          </p:cNvPr>
          <p:cNvSpPr txBox="1"/>
          <p:nvPr/>
        </p:nvSpPr>
        <p:spPr>
          <a:xfrm>
            <a:off x="-30549" y="6318877"/>
            <a:ext cx="12192000" cy="461665"/>
          </a:xfrm>
          <a:prstGeom prst="rect">
            <a:avLst/>
          </a:prstGeom>
          <a:solidFill>
            <a:schemeClr val="bg1">
              <a:lumMod val="95000"/>
            </a:schemeClr>
          </a:solidFill>
        </p:spPr>
        <p:txBody>
          <a:bodyPr wrap="square">
            <a:spAutoFit/>
          </a:bodyPr>
          <a:lstStyle/>
          <a:p>
            <a:pPr algn="ctr"/>
            <a:r>
              <a:rPr lang="zh-CN" altLang="en-US" sz="2400" b="1" i="0" dirty="0">
                <a:solidFill>
                  <a:srgbClr val="C00000"/>
                </a:solidFill>
                <a:effectLst/>
                <a:latin typeface="KaiTi" panose="02010609060101010101" pitchFamily="49" charset="-122"/>
                <a:ea typeface="KaiTi" panose="02010609060101010101" pitchFamily="49" charset="-122"/>
              </a:rPr>
              <a:t>建立人工智能与原子核领域知识深度融合的系统性方法论</a:t>
            </a:r>
            <a:endParaRPr lang="zh-CN" altLang="en-US" sz="2400" dirty="0">
              <a:solidFill>
                <a:srgbClr val="C00000"/>
              </a:solidFill>
              <a:latin typeface="KaiTi" panose="02010609060101010101" pitchFamily="49" charset="-122"/>
              <a:ea typeface="KaiTi" panose="02010609060101010101" pitchFamily="49" charset="-122"/>
            </a:endParaRPr>
          </a:p>
        </p:txBody>
      </p:sp>
      <p:pic>
        <p:nvPicPr>
          <p:cNvPr id="50" name="图片 49">
            <a:extLst>
              <a:ext uri="{FF2B5EF4-FFF2-40B4-BE49-F238E27FC236}">
                <a16:creationId xmlns:a16="http://schemas.microsoft.com/office/drawing/2014/main" id="{1B04B2E3-2DEA-2A3E-F19B-200A0BFF70A1}"/>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artisticPaintStrokes/>
                    </a14:imgEffect>
                  </a14:imgLayer>
                </a14:imgProps>
              </a:ext>
            </a:extLst>
          </a:blip>
          <a:stretch>
            <a:fillRect/>
          </a:stretch>
        </p:blipFill>
        <p:spPr>
          <a:xfrm>
            <a:off x="662880" y="3270048"/>
            <a:ext cx="3895306" cy="808084"/>
          </a:xfrm>
          <a:prstGeom prst="rect">
            <a:avLst/>
          </a:prstGeom>
        </p:spPr>
      </p:pic>
      <p:cxnSp>
        <p:nvCxnSpPr>
          <p:cNvPr id="51" name="连接符: 肘形 10280">
            <a:extLst>
              <a:ext uri="{FF2B5EF4-FFF2-40B4-BE49-F238E27FC236}">
                <a16:creationId xmlns:a16="http://schemas.microsoft.com/office/drawing/2014/main" id="{5CE7F408-8E0C-570A-1D1B-29B8D1BF0D78}"/>
              </a:ext>
            </a:extLst>
          </p:cNvPr>
          <p:cNvCxnSpPr>
            <a:cxnSpLocks/>
            <a:stCxn id="6" idx="3"/>
            <a:endCxn id="11" idx="1"/>
          </p:cNvCxnSpPr>
          <p:nvPr/>
        </p:nvCxnSpPr>
        <p:spPr>
          <a:xfrm flipV="1">
            <a:off x="4661970" y="2982966"/>
            <a:ext cx="713946" cy="86201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连接符: 肘形 10282">
            <a:extLst>
              <a:ext uri="{FF2B5EF4-FFF2-40B4-BE49-F238E27FC236}">
                <a16:creationId xmlns:a16="http://schemas.microsoft.com/office/drawing/2014/main" id="{7E69CF08-741E-4393-A113-0086B4F223DB}"/>
              </a:ext>
            </a:extLst>
          </p:cNvPr>
          <p:cNvCxnSpPr>
            <a:cxnSpLocks/>
            <a:stCxn id="9" idx="3"/>
            <a:endCxn id="11" idx="1"/>
          </p:cNvCxnSpPr>
          <p:nvPr/>
        </p:nvCxnSpPr>
        <p:spPr>
          <a:xfrm>
            <a:off x="4663913" y="2712451"/>
            <a:ext cx="712003" cy="27051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标题 1">
            <a:extLst>
              <a:ext uri="{FF2B5EF4-FFF2-40B4-BE49-F238E27FC236}">
                <a16:creationId xmlns:a16="http://schemas.microsoft.com/office/drawing/2014/main" id="{2E1F54A7-54C5-C964-05E3-4D54F3C68D82}"/>
              </a:ext>
            </a:extLst>
          </p:cNvPr>
          <p:cNvSpPr txBox="1">
            <a:spLocks/>
          </p:cNvSpPr>
          <p:nvPr/>
        </p:nvSpPr>
        <p:spPr bwMode="auto">
          <a:xfrm>
            <a:off x="8821262" y="223057"/>
            <a:ext cx="3036990" cy="406400"/>
          </a:xfrm>
          <a:prstGeom prst="rect">
            <a:avLst/>
          </a:prstGeom>
        </p:spPr>
        <p:txBody>
          <a:bodyPr vert="horz" lIns="90000" tIns="46800" rIns="90000" bIns="46800" rtlCol="0">
            <a:normAutofit/>
          </a:bodyPr>
          <a:lstStyle>
            <a:lvl1pPr marL="228600" indent="-228600" fontAlgn="auto">
              <a:lnSpc>
                <a:spcPct val="100000"/>
              </a:lnSpc>
              <a:spcBef>
                <a:spcPts val="0"/>
              </a:spcBef>
              <a:spcAft>
                <a:spcPts val="1000"/>
              </a:spcAft>
              <a:buFont typeface="Arial" panose="020B0604020202020204" pitchFamily="34" charset="0"/>
              <a:buChar char="●"/>
              <a:defRPr u="none" strike="noStrike" cap="none" spc="150" normalizeH="0" baseline="0">
                <a:solidFill>
                  <a:srgbClr val="333333"/>
                </a:solidFill>
                <a:uFillTx/>
                <a:latin typeface="Microsoft Yahei" panose="020B0503020204020204" pitchFamily="34" charset="-122"/>
                <a:ea typeface="Microsoft Yahei" panose="020B0503020204020204" pitchFamily="34" charset="-122"/>
              </a:defRPr>
            </a:lvl1pPr>
            <a:lvl2pPr marL="685800" indent="-228600" fontAlgn="auto">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cap="none" spc="150" normalizeH="0" baseline="0">
                <a:solidFill>
                  <a:schemeClr val="tx1">
                    <a:lumMod val="65000"/>
                    <a:lumOff val="35000"/>
                  </a:schemeClr>
                </a:solidFill>
                <a:uFillTx/>
              </a:defRPr>
            </a:lvl2pPr>
            <a:lvl3pPr marL="1143000" indent="-228600" fontAlgn="auto">
              <a:lnSpc>
                <a:spcPct val="120000"/>
              </a:lnSpc>
              <a:spcBef>
                <a:spcPts val="0"/>
              </a:spcBef>
              <a:spcAft>
                <a:spcPts val="600"/>
              </a:spcAft>
              <a:buFont typeface="Arial" panose="020B0604020202020204" pitchFamily="34" charset="0"/>
              <a:buChar char="●"/>
              <a:defRPr sz="1600" u="none" strike="noStrike" cap="none" spc="150" normalizeH="0" baseline="0">
                <a:solidFill>
                  <a:schemeClr val="tx1">
                    <a:lumMod val="65000"/>
                    <a:lumOff val="35000"/>
                  </a:schemeClr>
                </a:solidFill>
                <a:uFillTx/>
              </a:defRPr>
            </a:lvl3pPr>
            <a:lvl4pPr marL="1600200" indent="-228600" fontAlgn="auto">
              <a:lnSpc>
                <a:spcPct val="120000"/>
              </a:lnSpc>
              <a:spcBef>
                <a:spcPts val="0"/>
              </a:spcBef>
              <a:spcAft>
                <a:spcPts val="300"/>
              </a:spcAft>
              <a:buFont typeface="Wingdings" panose="05000000000000000000" charset="0"/>
              <a:buChar char=""/>
              <a:defRPr sz="1400" u="none" strike="noStrike" cap="none" spc="150" normalizeH="0" baseline="0">
                <a:solidFill>
                  <a:schemeClr val="tx1">
                    <a:lumMod val="65000"/>
                    <a:lumOff val="35000"/>
                  </a:schemeClr>
                </a:solidFill>
                <a:uFillTx/>
              </a:defRPr>
            </a:lvl4pPr>
            <a:lvl5pPr marL="2057400" indent="-228600" fontAlgn="auto">
              <a:lnSpc>
                <a:spcPct val="120000"/>
              </a:lnSpc>
              <a:spcBef>
                <a:spcPts val="0"/>
              </a:spcBef>
              <a:spcAft>
                <a:spcPts val="300"/>
              </a:spcAft>
              <a:buFont typeface="Arial" panose="020B0604020202020204" pitchFamily="34" charset="0"/>
              <a:buChar char="•"/>
              <a:defRPr sz="1400" u="none" strike="noStrike" cap="none" spc="150" normalizeH="0" baseline="0">
                <a:solidFill>
                  <a:schemeClr val="tx1">
                    <a:lumMod val="65000"/>
                    <a:lumOff val="35000"/>
                  </a:schemeClr>
                </a:solidFill>
                <a:uFillTx/>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r">
              <a:buNone/>
            </a:pPr>
            <a:r>
              <a:rPr lang="zh-CN" altLang="en-US" sz="2000" dirty="0"/>
              <a:t>南航科学智能团队</a:t>
            </a:r>
          </a:p>
        </p:txBody>
      </p:sp>
    </p:spTree>
    <p:extLst>
      <p:ext uri="{BB962C8B-B14F-4D97-AF65-F5344CB8AC3E}">
        <p14:creationId xmlns:p14="http://schemas.microsoft.com/office/powerpoint/2010/main" val="1069223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3FC49D1-2B96-7DB1-FCA7-C943989251DF}"/>
              </a:ext>
            </a:extLst>
          </p:cNvPr>
          <p:cNvSpPr txBox="1"/>
          <p:nvPr/>
        </p:nvSpPr>
        <p:spPr>
          <a:xfrm>
            <a:off x="282593" y="77813"/>
            <a:ext cx="5929828" cy="523220"/>
          </a:xfrm>
          <a:prstGeom prst="rect">
            <a:avLst/>
          </a:prstGeom>
          <a:noFill/>
        </p:spPr>
        <p:txBody>
          <a:bodyPr wrap="none" rtlCol="0">
            <a:spAutoFit/>
          </a:bodyPr>
          <a:lstStyle/>
          <a:p>
            <a:r>
              <a:rPr lang="zh-CN" altLang="en-US" sz="2800" b="1" dirty="0">
                <a:latin typeface="Kaiti SC" panose="02010600040101010101" pitchFamily="2" charset="-122"/>
                <a:ea typeface="Kaiti SC" panose="02010600040101010101" pitchFamily="2" charset="-122"/>
                <a:cs typeface="Times New Roman" panose="02020603050405020304" pitchFamily="18" charset="0"/>
              </a:rPr>
              <a:t>双智能体耦合驱动的微观核多体研究</a:t>
            </a:r>
            <a:endParaRPr lang="zh-CN" altLang="en-US" sz="2800" dirty="0"/>
          </a:p>
        </p:txBody>
      </p:sp>
      <p:cxnSp>
        <p:nvCxnSpPr>
          <p:cNvPr id="5" name="直线连接符 4">
            <a:extLst>
              <a:ext uri="{FF2B5EF4-FFF2-40B4-BE49-F238E27FC236}">
                <a16:creationId xmlns:a16="http://schemas.microsoft.com/office/drawing/2014/main" id="{ED808626-A71D-5252-2B95-DDE5D64381AB}"/>
              </a:ext>
            </a:extLst>
          </p:cNvPr>
          <p:cNvCxnSpPr>
            <a:cxnSpLocks/>
          </p:cNvCxnSpPr>
          <p:nvPr/>
        </p:nvCxnSpPr>
        <p:spPr>
          <a:xfrm>
            <a:off x="155844" y="692621"/>
            <a:ext cx="117907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666CECE7-FDB6-4C7D-258E-A12CFA8585B8}"/>
              </a:ext>
            </a:extLst>
          </p:cNvPr>
          <p:cNvSpPr txBox="1"/>
          <p:nvPr/>
        </p:nvSpPr>
        <p:spPr>
          <a:xfrm>
            <a:off x="395630" y="2208207"/>
            <a:ext cx="4753224" cy="461665"/>
          </a:xfrm>
          <a:prstGeom prst="rect">
            <a:avLst/>
          </a:prstGeom>
          <a:noFill/>
        </p:spPr>
        <p:txBody>
          <a:bodyPr wrap="none" rtlCol="0">
            <a:spAutoFit/>
          </a:bodyPr>
          <a:lstStyle/>
          <a:p>
            <a:r>
              <a:rPr lang="zh-CN" altLang="en-US" sz="2400" dirty="0">
                <a:solidFill>
                  <a:srgbClr val="0070C0"/>
                </a:solidFill>
                <a:latin typeface="Times" pitchFamily="2" charset="0"/>
                <a:ea typeface="SimSun" panose="02010600030101010101" pitchFamily="2" charset="-122"/>
                <a:cs typeface="Times New Roman" panose="02020603050405020304" pitchFamily="18" charset="0"/>
              </a:rPr>
              <a:t>智能体</a:t>
            </a:r>
            <a:r>
              <a:rPr lang="en-US" altLang="zh-CN" sz="2400" dirty="0">
                <a:solidFill>
                  <a:srgbClr val="0070C0"/>
                </a:solidFill>
                <a:latin typeface="Times" pitchFamily="2" charset="0"/>
                <a:ea typeface="SimSun" panose="02010600030101010101" pitchFamily="2" charset="-122"/>
                <a:cs typeface="Times New Roman" panose="02020603050405020304" pitchFamily="18" charset="0"/>
              </a:rPr>
              <a:t> 1 : </a:t>
            </a:r>
            <a:r>
              <a:rPr lang="zh-CN" altLang="en-US" sz="2400" b="1" dirty="0">
                <a:latin typeface="Kaiti SC" panose="02010600040101010101" pitchFamily="2" charset="-122"/>
                <a:ea typeface="Kaiti SC" panose="02010600040101010101" pitchFamily="2" charset="-122"/>
                <a:cs typeface="Times New Roman" panose="02020603050405020304" pitchFamily="18" charset="0"/>
              </a:rPr>
              <a:t>控制神经网络</a:t>
            </a:r>
            <a:r>
              <a:rPr lang="en-US" altLang="zh-CN" sz="2400" b="1" dirty="0">
                <a:latin typeface="Kaiti SC" panose="02010600040101010101" pitchFamily="2" charset="-122"/>
                <a:ea typeface="Kaiti SC" panose="02010600040101010101" pitchFamily="2" charset="-122"/>
                <a:cs typeface="Times New Roman" panose="02020603050405020304" pitchFamily="18" charset="0"/>
              </a:rPr>
              <a:t>(</a:t>
            </a:r>
            <a:r>
              <a:rPr lang="en-US" altLang="zh-CN" sz="2400" b="1" dirty="0" err="1">
                <a:latin typeface="Kaiti SC" panose="02010600040101010101" pitchFamily="2" charset="-122"/>
                <a:ea typeface="Kaiti SC" panose="02010600040101010101" pitchFamily="2" charset="-122"/>
                <a:cs typeface="Times New Roman" panose="02020603050405020304" pitchFamily="18" charset="0"/>
              </a:rPr>
              <a:t>Ctrl.NN</a:t>
            </a:r>
            <a:r>
              <a:rPr lang="en-US" altLang="zh-CN" sz="2400" b="1" dirty="0">
                <a:latin typeface="Kaiti SC" panose="02010600040101010101" pitchFamily="2" charset="-122"/>
                <a:ea typeface="Kaiti SC" panose="02010600040101010101" pitchFamily="2" charset="-122"/>
                <a:cs typeface="Times New Roman" panose="02020603050405020304" pitchFamily="18" charset="0"/>
              </a:rPr>
              <a:t>)</a:t>
            </a:r>
            <a:endParaRPr lang="zh-CN" altLang="en-US" sz="2400" b="1" dirty="0">
              <a:latin typeface="Kaiti SC" panose="02010600040101010101" pitchFamily="2" charset="-122"/>
              <a:ea typeface="Kaiti SC" panose="0201060004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2A266606-4383-EF34-54D3-F11F3FB6415C}"/>
              </a:ext>
            </a:extLst>
          </p:cNvPr>
          <p:cNvSpPr txBox="1"/>
          <p:nvPr/>
        </p:nvSpPr>
        <p:spPr>
          <a:xfrm>
            <a:off x="6132041" y="2202119"/>
            <a:ext cx="5249833" cy="461665"/>
          </a:xfrm>
          <a:prstGeom prst="rect">
            <a:avLst/>
          </a:prstGeom>
          <a:noFill/>
        </p:spPr>
        <p:txBody>
          <a:bodyPr wrap="square">
            <a:spAutoFit/>
          </a:bodyPr>
          <a:lstStyle/>
          <a:p>
            <a:r>
              <a:rPr lang="zh-CN" altLang="en-US" sz="2400" dirty="0">
                <a:solidFill>
                  <a:srgbClr val="0070C0"/>
                </a:solidFill>
                <a:latin typeface="Times" pitchFamily="2" charset="0"/>
                <a:ea typeface="SimSun" panose="02010600030101010101" pitchFamily="2" charset="-122"/>
                <a:cs typeface="Times New Roman" panose="02020603050405020304" pitchFamily="18" charset="0"/>
              </a:rPr>
              <a:t>智能体</a:t>
            </a:r>
            <a:r>
              <a:rPr lang="en-US" altLang="zh-CN" sz="2400" dirty="0">
                <a:solidFill>
                  <a:srgbClr val="0070C0"/>
                </a:solidFill>
                <a:latin typeface="Times" pitchFamily="2" charset="0"/>
                <a:ea typeface="SimSun" panose="02010600030101010101" pitchFamily="2" charset="-122"/>
                <a:cs typeface="Times New Roman" panose="02020603050405020304" pitchFamily="18" charset="0"/>
              </a:rPr>
              <a:t> 2 :</a:t>
            </a:r>
            <a:r>
              <a:rPr lang="zh-CN" altLang="en-US" sz="2400" b="1" dirty="0">
                <a:latin typeface="Kaiti SC" panose="02010600040101010101" pitchFamily="2" charset="-122"/>
                <a:ea typeface="Kaiti SC" panose="02010600040101010101" pitchFamily="2" charset="-122"/>
                <a:cs typeface="Times New Roman" panose="02020603050405020304" pitchFamily="18" charset="0"/>
              </a:rPr>
              <a:t>哈密顿生成网络</a:t>
            </a:r>
            <a:r>
              <a:rPr lang="en-US" altLang="zh-CN" sz="2400" b="1" dirty="0">
                <a:latin typeface="Kaiti SC" panose="02010600040101010101" pitchFamily="2" charset="-122"/>
                <a:ea typeface="Kaiti SC" panose="02010600040101010101" pitchFamily="2" charset="-122"/>
                <a:cs typeface="Times New Roman" panose="02020603050405020304" pitchFamily="18" charset="0"/>
              </a:rPr>
              <a:t>(</a:t>
            </a:r>
            <a:r>
              <a:rPr lang="en-US" altLang="zh-CN" sz="2400" b="1" dirty="0" err="1">
                <a:latin typeface="Kaiti SC" panose="02010600040101010101" pitchFamily="2" charset="-122"/>
                <a:ea typeface="Kaiti SC" panose="02010600040101010101" pitchFamily="2" charset="-122"/>
                <a:cs typeface="Times New Roman" panose="02020603050405020304" pitchFamily="18" charset="0"/>
              </a:rPr>
              <a:t>Him.NN</a:t>
            </a:r>
            <a:r>
              <a:rPr lang="en-US" altLang="zh-CN" sz="2400" b="1" dirty="0">
                <a:latin typeface="Kaiti SC" panose="02010600040101010101" pitchFamily="2" charset="-122"/>
                <a:ea typeface="Kaiti SC" panose="02010600040101010101" pitchFamily="2" charset="-122"/>
                <a:cs typeface="Times New Roman" panose="02020603050405020304" pitchFamily="18" charset="0"/>
              </a:rPr>
              <a:t>)</a:t>
            </a:r>
            <a:endParaRPr lang="zh-CN" altLang="en-US" sz="2400" b="1" dirty="0">
              <a:latin typeface="Kaiti SC" panose="02010600040101010101" pitchFamily="2" charset="-122"/>
              <a:ea typeface="Kaiti SC" panose="0201060004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8DF8D21-944C-7297-10C0-559956D13924}"/>
              </a:ext>
            </a:extLst>
          </p:cNvPr>
          <p:cNvPicPr>
            <a:picLocks noChangeAspect="1"/>
          </p:cNvPicPr>
          <p:nvPr/>
        </p:nvPicPr>
        <p:blipFill>
          <a:blip r:embed="rId2"/>
          <a:stretch>
            <a:fillRect/>
          </a:stretch>
        </p:blipFill>
        <p:spPr>
          <a:xfrm>
            <a:off x="155844" y="2761715"/>
            <a:ext cx="5399508" cy="2909193"/>
          </a:xfrm>
          <a:prstGeom prst="rect">
            <a:avLst/>
          </a:prstGeom>
        </p:spPr>
      </p:pic>
      <p:sp>
        <p:nvSpPr>
          <p:cNvPr id="3" name="文本框 2">
            <a:extLst>
              <a:ext uri="{FF2B5EF4-FFF2-40B4-BE49-F238E27FC236}">
                <a16:creationId xmlns:a16="http://schemas.microsoft.com/office/drawing/2014/main" id="{67E70DED-4571-05F2-DFB9-75CA50458922}"/>
              </a:ext>
            </a:extLst>
          </p:cNvPr>
          <p:cNvSpPr txBox="1"/>
          <p:nvPr/>
        </p:nvSpPr>
        <p:spPr>
          <a:xfrm>
            <a:off x="486805" y="5819789"/>
            <a:ext cx="5314275" cy="707886"/>
          </a:xfrm>
          <a:prstGeom prst="rect">
            <a:avLst/>
          </a:prstGeom>
          <a:noFill/>
        </p:spPr>
        <p:txBody>
          <a:bodyPr wrap="none" rtlCol="0">
            <a:spAutoFit/>
          </a:bodyPr>
          <a:lstStyle/>
          <a:p>
            <a:r>
              <a:rPr kumimoji="1" lang="zh-CN" altLang="en-US" sz="2000" dirty="0">
                <a:latin typeface="SimSun" panose="02010600030101010101" pitchFamily="2" charset="-122"/>
                <a:ea typeface="SimSun" panose="02010600030101010101" pitchFamily="2" charset="-122"/>
              </a:rPr>
              <a:t>用于对波函数各自由度的优化</a:t>
            </a:r>
            <a:endParaRPr kumimoji="1" lang="en-US" altLang="zh-CN" sz="2000" dirty="0">
              <a:latin typeface="SimSun" panose="02010600030101010101" pitchFamily="2" charset="-122"/>
              <a:ea typeface="SimSun" panose="02010600030101010101" pitchFamily="2" charset="-122"/>
            </a:endParaRPr>
          </a:p>
          <a:p>
            <a:r>
              <a:rPr kumimoji="1" lang="zh-CN" altLang="en-US" sz="2000" dirty="0">
                <a:latin typeface="SimSun" panose="02010600030101010101" pitchFamily="2" charset="-122"/>
                <a:ea typeface="SimSun" panose="02010600030101010101" pitchFamily="2" charset="-122"/>
              </a:rPr>
              <a:t>环境：哈密顿量；动作空间：更改波函数参数</a:t>
            </a:r>
          </a:p>
        </p:txBody>
      </p:sp>
      <p:sp>
        <p:nvSpPr>
          <p:cNvPr id="7" name="文本框 6">
            <a:extLst>
              <a:ext uri="{FF2B5EF4-FFF2-40B4-BE49-F238E27FC236}">
                <a16:creationId xmlns:a16="http://schemas.microsoft.com/office/drawing/2014/main" id="{69B49B90-017F-27DD-804F-96F92E7B6F44}"/>
              </a:ext>
            </a:extLst>
          </p:cNvPr>
          <p:cNvSpPr txBox="1"/>
          <p:nvPr/>
        </p:nvSpPr>
        <p:spPr>
          <a:xfrm>
            <a:off x="6132041" y="5833416"/>
            <a:ext cx="6083717" cy="707886"/>
          </a:xfrm>
          <a:prstGeom prst="rect">
            <a:avLst/>
          </a:prstGeom>
          <a:noFill/>
        </p:spPr>
        <p:txBody>
          <a:bodyPr wrap="none" rtlCol="0">
            <a:spAutoFit/>
          </a:bodyPr>
          <a:lstStyle/>
          <a:p>
            <a:r>
              <a:rPr kumimoji="1" lang="zh-CN" altLang="en-US" sz="2000" dirty="0">
                <a:latin typeface="SimSun" panose="02010600030101010101" pitchFamily="2" charset="-122"/>
                <a:ea typeface="SimSun" panose="02010600030101010101" pitchFamily="2" charset="-122"/>
              </a:rPr>
              <a:t>基于实验数据调整哈密顿量参数</a:t>
            </a:r>
            <a:endParaRPr kumimoji="1" lang="en-US" altLang="zh-CN" sz="2000" dirty="0">
              <a:latin typeface="SimSun" panose="02010600030101010101" pitchFamily="2" charset="-122"/>
              <a:ea typeface="SimSun" panose="02010600030101010101" pitchFamily="2" charset="-122"/>
            </a:endParaRPr>
          </a:p>
          <a:p>
            <a:r>
              <a:rPr kumimoji="1" lang="zh-CN" altLang="en-US" sz="2000" dirty="0">
                <a:latin typeface="SimSun" panose="02010600030101010101" pitchFamily="2" charset="-122"/>
                <a:ea typeface="SimSun" panose="02010600030101010101" pitchFamily="2" charset="-122"/>
              </a:rPr>
              <a:t>环境：实验可观测量；动作空间：更改相互作用参数</a:t>
            </a:r>
          </a:p>
        </p:txBody>
      </p:sp>
      <p:pic>
        <p:nvPicPr>
          <p:cNvPr id="301" name="图形 300">
            <a:extLst>
              <a:ext uri="{FF2B5EF4-FFF2-40B4-BE49-F238E27FC236}">
                <a16:creationId xmlns:a16="http://schemas.microsoft.com/office/drawing/2014/main" id="{42FE312B-1417-D9D9-B688-26B50BB787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0164" y="2979033"/>
            <a:ext cx="6191798" cy="2615619"/>
          </a:xfrm>
          <a:prstGeom prst="rect">
            <a:avLst/>
          </a:prstGeom>
        </p:spPr>
      </p:pic>
      <p:sp>
        <p:nvSpPr>
          <p:cNvPr id="303" name="文本框 302">
            <a:extLst>
              <a:ext uri="{FF2B5EF4-FFF2-40B4-BE49-F238E27FC236}">
                <a16:creationId xmlns:a16="http://schemas.microsoft.com/office/drawing/2014/main" id="{AD27A973-A144-A336-C631-55DB30CABF1F}"/>
              </a:ext>
            </a:extLst>
          </p:cNvPr>
          <p:cNvSpPr txBox="1"/>
          <p:nvPr/>
        </p:nvSpPr>
        <p:spPr>
          <a:xfrm>
            <a:off x="480242" y="892064"/>
            <a:ext cx="11231515" cy="1145057"/>
          </a:xfrm>
          <a:prstGeom prst="rect">
            <a:avLst/>
          </a:prstGeom>
          <a:noFill/>
        </p:spPr>
        <p:txBody>
          <a:bodyPr wrap="square">
            <a:spAutoFit/>
          </a:bodyPr>
          <a:lstStyle/>
          <a:p>
            <a:pPr>
              <a:lnSpc>
                <a:spcPct val="150000"/>
              </a:lnSpc>
            </a:pPr>
            <a:r>
              <a:rPr lang="zh-CN" altLang="en-US" sz="2400" dirty="0">
                <a:solidFill>
                  <a:srgbClr val="0070C0"/>
                </a:solidFill>
                <a:latin typeface="Times" pitchFamily="2" charset="0"/>
                <a:ea typeface="SimSun" panose="02010600030101010101" pitchFamily="2" charset="-122"/>
                <a:cs typeface="Times New Roman" panose="02020603050405020304" pitchFamily="18" charset="0"/>
              </a:rPr>
              <a:t>“智能体”</a:t>
            </a:r>
            <a:r>
              <a:rPr lang="zh-CN" altLang="en-US" sz="2000" dirty="0">
                <a:latin typeface="Times" pitchFamily="2" charset="0"/>
                <a:ea typeface="KaiTi" panose="02010609060101010101" pitchFamily="49" charset="-122"/>
              </a:rPr>
              <a:t>：</a:t>
            </a:r>
            <a:r>
              <a:rPr lang="zh-CN" altLang="en-US" sz="2400" dirty="0">
                <a:latin typeface="Times" pitchFamily="2" charset="0"/>
                <a:ea typeface="KaiTi" panose="02010609060101010101" pitchFamily="49" charset="-122"/>
              </a:rPr>
              <a:t>智能体通过感知环境中的变化（数据输入），根据自身学习到的知识和算法进行判断和决策，进而</a:t>
            </a:r>
            <a:r>
              <a:rPr lang="zh-CN" altLang="en-US" sz="2400" b="1" dirty="0">
                <a:solidFill>
                  <a:srgbClr val="FF0000"/>
                </a:solidFill>
                <a:latin typeface="Times" pitchFamily="2" charset="0"/>
                <a:ea typeface="KaiTi" panose="02010609060101010101" pitchFamily="49" charset="-122"/>
              </a:rPr>
              <a:t>根据环境影响以执行动作或达到预定的目标</a:t>
            </a:r>
            <a:r>
              <a:rPr lang="zh-CN" altLang="en-US" sz="2400" dirty="0">
                <a:latin typeface="Times" pitchFamily="2" charset="0"/>
                <a:ea typeface="KaiTi" panose="02010609060101010101" pitchFamily="49" charset="-122"/>
              </a:rPr>
              <a:t>。</a:t>
            </a:r>
            <a:endParaRPr lang="zh-CN" altLang="en-US" sz="2000" dirty="0">
              <a:latin typeface="Times" pitchFamily="2" charset="0"/>
              <a:ea typeface="KaiTi" panose="02010609060101010101" pitchFamily="49" charset="-122"/>
            </a:endParaRPr>
          </a:p>
        </p:txBody>
      </p:sp>
    </p:spTree>
    <p:extLst>
      <p:ext uri="{BB962C8B-B14F-4D97-AF65-F5344CB8AC3E}">
        <p14:creationId xmlns:p14="http://schemas.microsoft.com/office/powerpoint/2010/main" val="33276934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12255</TotalTime>
  <Words>4499</Words>
  <Application>Microsoft Macintosh PowerPoint</Application>
  <PresentationFormat>宽屏</PresentationFormat>
  <Paragraphs>386</Paragraphs>
  <Slides>34</Slides>
  <Notes>20</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34</vt:i4>
      </vt:variant>
    </vt:vector>
  </HeadingPairs>
  <TitlesOfParts>
    <vt:vector size="56" baseType="lpstr">
      <vt:lpstr>等线</vt:lpstr>
      <vt:lpstr>等线</vt:lpstr>
      <vt:lpstr>等线 Light</vt:lpstr>
      <vt:lpstr>华文楷体</vt:lpstr>
      <vt:lpstr>华文楷体</vt:lpstr>
      <vt:lpstr>STLiti</vt:lpstr>
      <vt:lpstr>KaiTi</vt:lpstr>
      <vt:lpstr>SimSun</vt:lpstr>
      <vt:lpstr>微软雅黑</vt:lpstr>
      <vt:lpstr>Kaiti SC</vt:lpstr>
      <vt:lpstr>ＭＳ Ｐゴシック</vt:lpstr>
      <vt:lpstr>system-ui</vt:lpstr>
      <vt:lpstr>Arial</vt:lpstr>
      <vt:lpstr>Cambria Math</vt:lpstr>
      <vt:lpstr>Candara</vt:lpstr>
      <vt:lpstr>Georgia</vt:lpstr>
      <vt:lpstr>Helvetica</vt:lpstr>
      <vt:lpstr>Times</vt:lpstr>
      <vt:lpstr>Times Italic</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政 程</dc:creator>
  <cp:lastModifiedBy>政 程</cp:lastModifiedBy>
  <cp:revision>597</cp:revision>
  <dcterms:created xsi:type="dcterms:W3CDTF">2024-08-12T12:33:06Z</dcterms:created>
  <dcterms:modified xsi:type="dcterms:W3CDTF">2025-11-02T07:24:30Z</dcterms:modified>
</cp:coreProperties>
</file>