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5385" r:id="rId2"/>
    <p:sldMasterId id="2147485413" r:id="rId3"/>
    <p:sldMasterId id="2147485427" r:id="rId4"/>
    <p:sldMasterId id="2147485399" r:id="rId5"/>
    <p:sldMasterId id="2147485441" r:id="rId6"/>
  </p:sldMasterIdLst>
  <p:notesMasterIdLst>
    <p:notesMasterId r:id="rId34"/>
  </p:notesMasterIdLst>
  <p:handoutMasterIdLst>
    <p:handoutMasterId r:id="rId35"/>
  </p:handoutMasterIdLst>
  <p:sldIdLst>
    <p:sldId id="320" r:id="rId7"/>
    <p:sldId id="374" r:id="rId8"/>
    <p:sldId id="369" r:id="rId9"/>
    <p:sldId id="331" r:id="rId10"/>
    <p:sldId id="354" r:id="rId11"/>
    <p:sldId id="356" r:id="rId12"/>
    <p:sldId id="357" r:id="rId13"/>
    <p:sldId id="370" r:id="rId14"/>
    <p:sldId id="362" r:id="rId15"/>
    <p:sldId id="365" r:id="rId16"/>
    <p:sldId id="361" r:id="rId17"/>
    <p:sldId id="360" r:id="rId18"/>
    <p:sldId id="338" r:id="rId19"/>
    <p:sldId id="340" r:id="rId20"/>
    <p:sldId id="371" r:id="rId21"/>
    <p:sldId id="336" r:id="rId22"/>
    <p:sldId id="341" r:id="rId23"/>
    <p:sldId id="342" r:id="rId24"/>
    <p:sldId id="345" r:id="rId25"/>
    <p:sldId id="372" r:id="rId26"/>
    <p:sldId id="346" r:id="rId27"/>
    <p:sldId id="351" r:id="rId28"/>
    <p:sldId id="352" r:id="rId29"/>
    <p:sldId id="359" r:id="rId30"/>
    <p:sldId id="379" r:id="rId31"/>
    <p:sldId id="373" r:id="rId32"/>
    <p:sldId id="355" r:id="rId33"/>
  </p:sldIdLst>
  <p:sldSz cx="12192000" cy="6858000"/>
  <p:notesSz cx="9929813" cy="6799263"/>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521415D9-36F7-43E2-AB2F-B90AF26B5E84}">
      <p14:sectionLst xmlns:p14="http://schemas.microsoft.com/office/powerpoint/2010/main">
        <p14:section name="默认节" id="{4E83EEBF-8C5C-4339-8763-A919E8F1A212}">
          <p14:sldIdLst>
            <p14:sldId id="320"/>
            <p14:sldId id="374"/>
            <p14:sldId id="369"/>
            <p14:sldId id="331"/>
            <p14:sldId id="354"/>
            <p14:sldId id="356"/>
            <p14:sldId id="357"/>
            <p14:sldId id="370"/>
            <p14:sldId id="362"/>
            <p14:sldId id="365"/>
            <p14:sldId id="361"/>
            <p14:sldId id="360"/>
            <p14:sldId id="338"/>
            <p14:sldId id="340"/>
            <p14:sldId id="371"/>
            <p14:sldId id="336"/>
            <p14:sldId id="341"/>
            <p14:sldId id="342"/>
            <p14:sldId id="345"/>
            <p14:sldId id="372"/>
            <p14:sldId id="346"/>
            <p14:sldId id="351"/>
            <p14:sldId id="352"/>
            <p14:sldId id="359"/>
            <p14:sldId id="379"/>
            <p14:sldId id="373"/>
            <p14:sldId id="355"/>
          </p14:sldIdLst>
        </p14:section>
        <p14:section name="无标题节" id="{C428A5A6-8408-4242-BA99-62CE2C5CA6FA}">
          <p14:sldIdLst/>
        </p14:section>
      </p14:sectionLst>
    </p:ext>
    <p:ext uri="{EFAFB233-063F-42B5-8137-9DF3F51BA10A}">
      <p15:sldGuideLst xmlns:p15="http://schemas.microsoft.com/office/powerpoint/2012/main">
        <p15:guide id="1" orient="horz" pos="159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2" userDrawn="1">
          <p15:clr>
            <a:srgbClr val="A4A3A4"/>
          </p15:clr>
        </p15:guide>
        <p15:guide id="2" pos="31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Zhang" initials="ZZ" lastIdx="1" clrIdx="0">
    <p:extLst>
      <p:ext uri="{19B8F6BF-5375-455C-9EA6-DF929625EA0E}">
        <p15:presenceInfo xmlns:p15="http://schemas.microsoft.com/office/powerpoint/2012/main" userId="ZZh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085"/>
    <a:srgbClr val="19246C"/>
    <a:srgbClr val="054DBB"/>
    <a:srgbClr val="0052A3"/>
    <a:srgbClr val="162671"/>
    <a:srgbClr val="EEF1F9"/>
    <a:srgbClr val="19215D"/>
    <a:srgbClr val="19256E"/>
    <a:srgbClr val="1A2274"/>
    <a:srgbClr val="0303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4783C-BEED-4DCD-AA18-5604E25653F6}" v="472" dt="2024-03-15T11:52:05.497"/>
  </p1510:revLst>
</p1510:revInfo>
</file>

<file path=ppt/tableStyles.xml><?xml version="1.0" encoding="utf-8"?>
<a:tblStyleLst xmlns:a="http://schemas.openxmlformats.org/drawingml/2006/main" def="{5C22544A-7EE6-4342-B048-85BDC9FD1C3A}">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43" autoAdjust="0"/>
    <p:restoredTop sz="92335" autoAdjust="0"/>
  </p:normalViewPr>
  <p:slideViewPr>
    <p:cSldViewPr snapToGrid="0">
      <p:cViewPr varScale="1">
        <p:scale>
          <a:sx n="61" d="100"/>
          <a:sy n="61" d="100"/>
        </p:scale>
        <p:origin x="504" y="16"/>
      </p:cViewPr>
      <p:guideLst>
        <p:guide orient="horz" pos="1593"/>
        <p:guide pos="3840"/>
      </p:guideLst>
    </p:cSldViewPr>
  </p:slideViewPr>
  <p:outlineViewPr>
    <p:cViewPr>
      <p:scale>
        <a:sx n="33" d="100"/>
        <a:sy n="33" d="100"/>
      </p:scale>
      <p:origin x="0" y="42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61" d="100"/>
          <a:sy n="61" d="100"/>
        </p:scale>
        <p:origin x="-2910" y="-90"/>
      </p:cViewPr>
      <p:guideLst>
        <p:guide orient="horz" pos="2142"/>
        <p:guide pos="312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a Ma" userId="198e5bae089d7828" providerId="LiveId" clId="{7294783C-BEED-4DCD-AA18-5604E25653F6}"/>
    <pc:docChg chg="undo custSel delSld modSld modSection">
      <pc:chgData name="Nana Ma" userId="198e5bae089d7828" providerId="LiveId" clId="{7294783C-BEED-4DCD-AA18-5604E25653F6}" dt="2024-03-15T11:52:05.497" v="1676"/>
      <pc:docMkLst>
        <pc:docMk/>
      </pc:docMkLst>
      <pc:sldChg chg="addSp modSp mod modAnim">
        <pc:chgData name="Nana Ma" userId="198e5bae089d7828" providerId="LiveId" clId="{7294783C-BEED-4DCD-AA18-5604E25653F6}" dt="2024-03-15T11:52:05.497" v="1676"/>
        <pc:sldMkLst>
          <pc:docMk/>
          <pc:sldMk cId="3313123781" sldId="328"/>
        </pc:sldMkLst>
        <pc:spChg chg="mod">
          <ac:chgData name="Nana Ma" userId="198e5bae089d7828" providerId="LiveId" clId="{7294783C-BEED-4DCD-AA18-5604E25653F6}" dt="2024-03-15T11:26:27.482" v="864" actId="14100"/>
          <ac:spMkLst>
            <pc:docMk/>
            <pc:sldMk cId="3313123781" sldId="328"/>
            <ac:spMk id="8" creationId="{CB46702B-DCF1-D8CE-7BBE-D5B31910A188}"/>
          </ac:spMkLst>
        </pc:spChg>
        <pc:spChg chg="add mod">
          <ac:chgData name="Nana Ma" userId="198e5bae089d7828" providerId="LiveId" clId="{7294783C-BEED-4DCD-AA18-5604E25653F6}" dt="2024-03-15T11:49:52.202" v="1656" actId="208"/>
          <ac:spMkLst>
            <pc:docMk/>
            <pc:sldMk cId="3313123781" sldId="328"/>
            <ac:spMk id="9" creationId="{B2CF1247-8C00-4449-88DA-55B9FA85EEE5}"/>
          </ac:spMkLst>
        </pc:spChg>
        <pc:spChg chg="mod">
          <ac:chgData name="Nana Ma" userId="198e5bae089d7828" providerId="LiveId" clId="{7294783C-BEED-4DCD-AA18-5604E25653F6}" dt="2024-03-15T11:25:50.238" v="841" actId="14100"/>
          <ac:spMkLst>
            <pc:docMk/>
            <pc:sldMk cId="3313123781" sldId="328"/>
            <ac:spMk id="10" creationId="{8F48F98D-E798-EC4A-1B43-5BF2C55AEE51}"/>
          </ac:spMkLst>
        </pc:spChg>
        <pc:spChg chg="mod">
          <ac:chgData name="Nana Ma" userId="198e5bae089d7828" providerId="LiveId" clId="{7294783C-BEED-4DCD-AA18-5604E25653F6}" dt="2024-03-15T11:25:17.974" v="810" actId="1038"/>
          <ac:spMkLst>
            <pc:docMk/>
            <pc:sldMk cId="3313123781" sldId="328"/>
            <ac:spMk id="11" creationId="{4A5E1548-F3D4-76F3-031D-09B6D2FE7C06}"/>
          </ac:spMkLst>
        </pc:spChg>
        <pc:spChg chg="add mod">
          <ac:chgData name="Nana Ma" userId="198e5bae089d7828" providerId="LiveId" clId="{7294783C-BEED-4DCD-AA18-5604E25653F6}" dt="2024-03-15T11:51:53.403" v="1674" actId="207"/>
          <ac:spMkLst>
            <pc:docMk/>
            <pc:sldMk cId="3313123781" sldId="328"/>
            <ac:spMk id="12" creationId="{58EB8685-F3C5-1D3F-CC66-E975B69F9C73}"/>
          </ac:spMkLst>
        </pc:spChg>
        <pc:spChg chg="mod">
          <ac:chgData name="Nana Ma" userId="198e5bae089d7828" providerId="LiveId" clId="{7294783C-BEED-4DCD-AA18-5604E25653F6}" dt="2024-03-15T11:07:40.907" v="198" actId="1076"/>
          <ac:spMkLst>
            <pc:docMk/>
            <pc:sldMk cId="3313123781" sldId="328"/>
            <ac:spMk id="17" creationId="{7D2EA736-0973-C1A3-E596-C00F4532595F}"/>
          </ac:spMkLst>
        </pc:spChg>
        <pc:picChg chg="add mod ord">
          <ac:chgData name="Nana Ma" userId="198e5bae089d7828" providerId="LiveId" clId="{7294783C-BEED-4DCD-AA18-5604E25653F6}" dt="2024-03-15T11:08:27.980" v="213" actId="1076"/>
          <ac:picMkLst>
            <pc:docMk/>
            <pc:sldMk cId="3313123781" sldId="328"/>
            <ac:picMk id="5" creationId="{650A71CE-2CF4-6008-F650-E997550C7F46}"/>
          </ac:picMkLst>
        </pc:picChg>
        <pc:picChg chg="add mod ord">
          <ac:chgData name="Nana Ma" userId="198e5bae089d7828" providerId="LiveId" clId="{7294783C-BEED-4DCD-AA18-5604E25653F6}" dt="2024-03-15T11:25:42.944" v="839" actId="1036"/>
          <ac:picMkLst>
            <pc:docMk/>
            <pc:sldMk cId="3313123781" sldId="328"/>
            <ac:picMk id="7" creationId="{7137D465-6471-D622-259C-9EC7FF7B0383}"/>
          </ac:picMkLst>
        </pc:picChg>
        <pc:picChg chg="mod ord">
          <ac:chgData name="Nana Ma" userId="198e5bae089d7828" providerId="LiveId" clId="{7294783C-BEED-4DCD-AA18-5604E25653F6}" dt="2024-03-15T11:08:23.370" v="212" actId="14100"/>
          <ac:picMkLst>
            <pc:docMk/>
            <pc:sldMk cId="3313123781" sldId="328"/>
            <ac:picMk id="13" creationId="{4C8B5A27-4E2F-9741-58DA-71D753B10AE3}"/>
          </ac:picMkLst>
        </pc:picChg>
      </pc:sldChg>
      <pc:sldChg chg="del">
        <pc:chgData name="Nana Ma" userId="198e5bae089d7828" providerId="LiveId" clId="{7294783C-BEED-4DCD-AA18-5604E25653F6}" dt="2024-03-15T11:26:54.862" v="865" actId="2696"/>
        <pc:sldMkLst>
          <pc:docMk/>
          <pc:sldMk cId="1260383945" sldId="329"/>
        </pc:sldMkLst>
      </pc:sldChg>
      <pc:sldChg chg="addSp delSp modSp mod modAnim">
        <pc:chgData name="Nana Ma" userId="198e5bae089d7828" providerId="LiveId" clId="{7294783C-BEED-4DCD-AA18-5604E25653F6}" dt="2024-03-15T11:50:55.485" v="1658"/>
        <pc:sldMkLst>
          <pc:docMk/>
          <pc:sldMk cId="3364523886" sldId="331"/>
        </pc:sldMkLst>
        <pc:spChg chg="mod">
          <ac:chgData name="Nana Ma" userId="198e5bae089d7828" providerId="LiveId" clId="{7294783C-BEED-4DCD-AA18-5604E25653F6}" dt="2024-03-15T11:34:37.813" v="944" actId="1076"/>
          <ac:spMkLst>
            <pc:docMk/>
            <pc:sldMk cId="3364523886" sldId="331"/>
            <ac:spMk id="21" creationId="{F05F7EC4-BE0E-16C6-B4D4-8137067786BF}"/>
          </ac:spMkLst>
        </pc:spChg>
        <pc:spChg chg="add mod">
          <ac:chgData name="Nana Ma" userId="198e5bae089d7828" providerId="LiveId" clId="{7294783C-BEED-4DCD-AA18-5604E25653F6}" dt="2024-03-15T11:36:57.392" v="1077" actId="14100"/>
          <ac:spMkLst>
            <pc:docMk/>
            <pc:sldMk cId="3364523886" sldId="331"/>
            <ac:spMk id="22" creationId="{DBF14EF7-2BB8-CEC3-03C4-8CF8687C392E}"/>
          </ac:spMkLst>
        </pc:spChg>
        <pc:spChg chg="add mod">
          <ac:chgData name="Nana Ma" userId="198e5bae089d7828" providerId="LiveId" clId="{7294783C-BEED-4DCD-AA18-5604E25653F6}" dt="2024-03-15T11:47:04.068" v="1622" actId="1076"/>
          <ac:spMkLst>
            <pc:docMk/>
            <pc:sldMk cId="3364523886" sldId="331"/>
            <ac:spMk id="27" creationId="{1AC2F9E6-E14C-2AF4-27E8-D47804A175DE}"/>
          </ac:spMkLst>
        </pc:spChg>
        <pc:spChg chg="add mod">
          <ac:chgData name="Nana Ma" userId="198e5bae089d7828" providerId="LiveId" clId="{7294783C-BEED-4DCD-AA18-5604E25653F6}" dt="2024-03-15T11:47:17.710" v="1642" actId="1035"/>
          <ac:spMkLst>
            <pc:docMk/>
            <pc:sldMk cId="3364523886" sldId="331"/>
            <ac:spMk id="28" creationId="{8B6AC729-052D-B8C0-85AF-D4013AF4B0BC}"/>
          </ac:spMkLst>
        </pc:spChg>
        <pc:spChg chg="mod">
          <ac:chgData name="Nana Ma" userId="198e5bae089d7828" providerId="LiveId" clId="{7294783C-BEED-4DCD-AA18-5604E25653F6}" dt="2024-03-15T11:34:41.268" v="945" actId="14100"/>
          <ac:spMkLst>
            <pc:docMk/>
            <pc:sldMk cId="3364523886" sldId="331"/>
            <ac:spMk id="36" creationId="{C6E18B74-8315-5ECA-8029-22A85D523D8A}"/>
          </ac:spMkLst>
        </pc:spChg>
        <pc:picChg chg="add del mod">
          <ac:chgData name="Nana Ma" userId="198e5bae089d7828" providerId="LiveId" clId="{7294783C-BEED-4DCD-AA18-5604E25653F6}" dt="2024-03-15T11:37:06.492" v="1082" actId="478"/>
          <ac:picMkLst>
            <pc:docMk/>
            <pc:sldMk cId="3364523886" sldId="331"/>
            <ac:picMk id="24" creationId="{25A9AE9A-A770-0F0F-FE42-0249DD4A6688}"/>
          </ac:picMkLst>
        </pc:picChg>
        <pc:picChg chg="add del mod">
          <ac:chgData name="Nana Ma" userId="198e5bae089d7828" providerId="LiveId" clId="{7294783C-BEED-4DCD-AA18-5604E25653F6}" dt="2024-03-15T11:37:05.663" v="1081" actId="478"/>
          <ac:picMkLst>
            <pc:docMk/>
            <pc:sldMk cId="3364523886" sldId="331"/>
            <ac:picMk id="25" creationId="{B366FAD6-0F0E-3327-914B-6B4BA86EA092}"/>
          </ac:picMkLst>
        </pc:picChg>
        <pc:picChg chg="mod">
          <ac:chgData name="Nana Ma" userId="198e5bae089d7828" providerId="LiveId" clId="{7294783C-BEED-4DCD-AA18-5604E25653F6}" dt="2024-03-15T11:46:40.062" v="1619" actId="14100"/>
          <ac:picMkLst>
            <pc:docMk/>
            <pc:sldMk cId="3364523886" sldId="331"/>
            <ac:picMk id="34" creationId="{66F37F7F-6188-0C6F-5960-C7D30120EEB6}"/>
          </ac:picMkLst>
        </pc:picChg>
        <pc:picChg chg="mod">
          <ac:chgData name="Nana Ma" userId="198e5bae089d7828" providerId="LiveId" clId="{7294783C-BEED-4DCD-AA18-5604E25653F6}" dt="2024-03-15T11:46:43.532" v="1620" actId="1076"/>
          <ac:picMkLst>
            <pc:docMk/>
            <pc:sldMk cId="3364523886" sldId="331"/>
            <ac:picMk id="35" creationId="{39CBED59-A281-E725-C168-BEDCCD3DB5B0}"/>
          </ac:picMkLst>
        </pc:picChg>
      </pc:sldChg>
      <pc:sldChg chg="addSp modSp mod modAnim">
        <pc:chgData name="Nana Ma" userId="198e5bae089d7828" providerId="LiveId" clId="{7294783C-BEED-4DCD-AA18-5604E25653F6}" dt="2024-03-15T11:51:11.662" v="1659"/>
        <pc:sldMkLst>
          <pc:docMk/>
          <pc:sldMk cId="1214554071" sldId="332"/>
        </pc:sldMkLst>
        <pc:spChg chg="add mod">
          <ac:chgData name="Nana Ma" userId="198e5bae089d7828" providerId="LiveId" clId="{7294783C-BEED-4DCD-AA18-5604E25653F6}" dt="2024-03-15T11:28:52.617" v="882" actId="208"/>
          <ac:spMkLst>
            <pc:docMk/>
            <pc:sldMk cId="1214554071" sldId="332"/>
            <ac:spMk id="3" creationId="{53E93A42-8600-1A9F-B93C-9BD1BA5CB54C}"/>
          </ac:spMkLst>
        </pc:spChg>
        <pc:spChg chg="add mod">
          <ac:chgData name="Nana Ma" userId="198e5bae089d7828" providerId="LiveId" clId="{7294783C-BEED-4DCD-AA18-5604E25653F6}" dt="2024-03-15T11:28:52.617" v="882" actId="208"/>
          <ac:spMkLst>
            <pc:docMk/>
            <pc:sldMk cId="1214554071" sldId="332"/>
            <ac:spMk id="16" creationId="{21E9453D-6BA6-7172-218E-B7FA050CC9F0}"/>
          </ac:spMkLst>
        </pc:spChg>
        <pc:spChg chg="add mod">
          <ac:chgData name="Nana Ma" userId="198e5bae089d7828" providerId="LiveId" clId="{7294783C-BEED-4DCD-AA18-5604E25653F6}" dt="2024-03-15T11:28:52.617" v="882" actId="208"/>
          <ac:spMkLst>
            <pc:docMk/>
            <pc:sldMk cId="1214554071" sldId="332"/>
            <ac:spMk id="18" creationId="{1F1AEEC8-F2D5-4890-4C2D-7A772ABA0240}"/>
          </ac:spMkLst>
        </pc:spChg>
        <pc:spChg chg="add mod">
          <ac:chgData name="Nana Ma" userId="198e5bae089d7828" providerId="LiveId" clId="{7294783C-BEED-4DCD-AA18-5604E25653F6}" dt="2024-03-15T11:28:52.617" v="882" actId="208"/>
          <ac:spMkLst>
            <pc:docMk/>
            <pc:sldMk cId="1214554071" sldId="332"/>
            <ac:spMk id="19" creationId="{87829EBF-92C2-146D-075B-3697E9812F8A}"/>
          </ac:spMkLst>
        </pc:spChg>
        <pc:spChg chg="add mod">
          <ac:chgData name="Nana Ma" userId="198e5bae089d7828" providerId="LiveId" clId="{7294783C-BEED-4DCD-AA18-5604E25653F6}" dt="2024-03-15T11:46:12.067" v="1616" actId="1076"/>
          <ac:spMkLst>
            <pc:docMk/>
            <pc:sldMk cId="1214554071" sldId="332"/>
            <ac:spMk id="20" creationId="{E606458B-F366-E8A6-5E86-0F6626191733}"/>
          </ac:spMkLst>
        </pc:spChg>
        <pc:spChg chg="mod">
          <ac:chgData name="Nana Ma" userId="198e5bae089d7828" providerId="LiveId" clId="{7294783C-BEED-4DCD-AA18-5604E25653F6}" dt="2024-03-15T11:37:52.602" v="1124" actId="1036"/>
          <ac:spMkLst>
            <pc:docMk/>
            <pc:sldMk cId="1214554071" sldId="332"/>
            <ac:spMk id="22" creationId="{BDD07BBD-C0C8-5A3E-D3F4-C5D740B5658F}"/>
          </ac:spMkLst>
        </pc:spChg>
        <pc:spChg chg="mod">
          <ac:chgData name="Nana Ma" userId="198e5bae089d7828" providerId="LiveId" clId="{7294783C-BEED-4DCD-AA18-5604E25653F6}" dt="2024-03-15T11:37:47.273" v="1113" actId="1036"/>
          <ac:spMkLst>
            <pc:docMk/>
            <pc:sldMk cId="1214554071" sldId="332"/>
            <ac:spMk id="24" creationId="{710D108E-63B5-5A6F-DDF2-1CAB4F32328B}"/>
          </ac:spMkLst>
        </pc:spChg>
        <pc:spChg chg="mod">
          <ac:chgData name="Nana Ma" userId="198e5bae089d7828" providerId="LiveId" clId="{7294783C-BEED-4DCD-AA18-5604E25653F6}" dt="2024-03-15T11:37:29.354" v="1091" actId="1036"/>
          <ac:spMkLst>
            <pc:docMk/>
            <pc:sldMk cId="1214554071" sldId="332"/>
            <ac:spMk id="25" creationId="{0CD76260-EA10-A480-2288-A64AA1BDFA43}"/>
          </ac:spMkLst>
        </pc:spChg>
        <pc:spChg chg="mod">
          <ac:chgData name="Nana Ma" userId="198e5bae089d7828" providerId="LiveId" clId="{7294783C-BEED-4DCD-AA18-5604E25653F6}" dt="2024-03-15T11:37:43.556" v="1104" actId="1037"/>
          <ac:spMkLst>
            <pc:docMk/>
            <pc:sldMk cId="1214554071" sldId="332"/>
            <ac:spMk id="33" creationId="{52B6687A-CEC3-AFE9-1F16-E3FDCEF674DE}"/>
          </ac:spMkLst>
        </pc:spChg>
        <pc:picChg chg="mod">
          <ac:chgData name="Nana Ma" userId="198e5bae089d7828" providerId="LiveId" clId="{7294783C-BEED-4DCD-AA18-5604E25653F6}" dt="2024-03-15T11:38:07.288" v="1127" actId="1076"/>
          <ac:picMkLst>
            <pc:docMk/>
            <pc:sldMk cId="1214554071" sldId="332"/>
            <ac:picMk id="7" creationId="{51B0C7DF-99DD-E259-DE4A-18C380DEB09A}"/>
          </ac:picMkLst>
        </pc:picChg>
        <pc:picChg chg="mod">
          <ac:chgData name="Nana Ma" userId="198e5bae089d7828" providerId="LiveId" clId="{7294783C-BEED-4DCD-AA18-5604E25653F6}" dt="2024-03-15T11:38:25.349" v="1142" actId="1038"/>
          <ac:picMkLst>
            <pc:docMk/>
            <pc:sldMk cId="1214554071" sldId="332"/>
            <ac:picMk id="27" creationId="{764AB255-C84E-03AC-F502-49DA78BBFF01}"/>
          </ac:picMkLst>
        </pc:picChg>
        <pc:picChg chg="mod">
          <ac:chgData name="Nana Ma" userId="198e5bae089d7828" providerId="LiveId" clId="{7294783C-BEED-4DCD-AA18-5604E25653F6}" dt="2024-03-15T11:38:10.470" v="1136" actId="1037"/>
          <ac:picMkLst>
            <pc:docMk/>
            <pc:sldMk cId="1214554071" sldId="332"/>
            <ac:picMk id="28" creationId="{8C31443A-8764-68C7-44E6-8FDF12105A66}"/>
          </ac:picMkLst>
        </pc:picChg>
        <pc:picChg chg="mod">
          <ac:chgData name="Nana Ma" userId="198e5bae089d7828" providerId="LiveId" clId="{7294783C-BEED-4DCD-AA18-5604E25653F6}" dt="2024-03-15T11:38:19.538" v="1139" actId="1038"/>
          <ac:picMkLst>
            <pc:docMk/>
            <pc:sldMk cId="1214554071" sldId="332"/>
            <ac:picMk id="29" creationId="{F34F509C-DCD0-D703-D323-06C23074DDFB}"/>
          </ac:picMkLst>
        </pc:picChg>
        <pc:picChg chg="mod">
          <ac:chgData name="Nana Ma" userId="198e5bae089d7828" providerId="LiveId" clId="{7294783C-BEED-4DCD-AA18-5604E25653F6}" dt="2024-03-15T11:38:10.470" v="1136" actId="1037"/>
          <ac:picMkLst>
            <pc:docMk/>
            <pc:sldMk cId="1214554071" sldId="332"/>
            <ac:picMk id="30" creationId="{3A8EEC7A-532F-4F98-F0B4-18AD4FD85FBF}"/>
          </ac:picMkLst>
        </pc:picChg>
      </pc:sldChg>
      <pc:sldChg chg="addSp modSp mod modAnim">
        <pc:chgData name="Nana Ma" userId="198e5bae089d7828" providerId="LiveId" clId="{7294783C-BEED-4DCD-AA18-5604E25653F6}" dt="2024-03-15T11:48:09.762" v="1648"/>
        <pc:sldMkLst>
          <pc:docMk/>
          <pc:sldMk cId="3873359221" sldId="333"/>
        </pc:sldMkLst>
        <pc:spChg chg="add mod">
          <ac:chgData name="Nana Ma" userId="198e5bae089d7828" providerId="LiveId" clId="{7294783C-BEED-4DCD-AA18-5604E25653F6}" dt="2024-03-15T11:43:12.736" v="1516" actId="1036"/>
          <ac:spMkLst>
            <pc:docMk/>
            <pc:sldMk cId="3873359221" sldId="333"/>
            <ac:spMk id="11" creationId="{322B5616-28C6-FDD8-6331-21A4E89DBE13}"/>
          </ac:spMkLst>
        </pc:spChg>
        <pc:spChg chg="add mod">
          <ac:chgData name="Nana Ma" userId="198e5bae089d7828" providerId="LiveId" clId="{7294783C-BEED-4DCD-AA18-5604E25653F6}" dt="2024-03-15T11:43:12.736" v="1516" actId="1036"/>
          <ac:spMkLst>
            <pc:docMk/>
            <pc:sldMk cId="3873359221" sldId="333"/>
            <ac:spMk id="12" creationId="{D3C23F8A-A303-FFAF-2543-22D62D6D40A0}"/>
          </ac:spMkLst>
        </pc:spChg>
        <pc:spChg chg="add mod">
          <ac:chgData name="Nana Ma" userId="198e5bae089d7828" providerId="LiveId" clId="{7294783C-BEED-4DCD-AA18-5604E25653F6}" dt="2024-03-15T11:45:59.738" v="1615" actId="1076"/>
          <ac:spMkLst>
            <pc:docMk/>
            <pc:sldMk cId="3873359221" sldId="333"/>
            <ac:spMk id="13" creationId="{435F395B-348A-A932-643D-316D23EE37D8}"/>
          </ac:spMkLst>
        </pc:spChg>
        <pc:spChg chg="mod">
          <ac:chgData name="Nana Ma" userId="198e5bae089d7828" providerId="LiveId" clId="{7294783C-BEED-4DCD-AA18-5604E25653F6}" dt="2024-03-15T11:43:22.981" v="1541" actId="1037"/>
          <ac:spMkLst>
            <pc:docMk/>
            <pc:sldMk cId="3873359221" sldId="333"/>
            <ac:spMk id="18" creationId="{EA4C3B15-371B-AE73-A08D-0F4AD13663E8}"/>
          </ac:spMkLst>
        </pc:spChg>
        <pc:spChg chg="mod">
          <ac:chgData name="Nana Ma" userId="198e5bae089d7828" providerId="LiveId" clId="{7294783C-BEED-4DCD-AA18-5604E25653F6}" dt="2024-03-15T11:43:22.981" v="1541" actId="1037"/>
          <ac:spMkLst>
            <pc:docMk/>
            <pc:sldMk cId="3873359221" sldId="333"/>
            <ac:spMk id="20" creationId="{03B032D8-E8E1-1793-81E3-92F07C03DCF6}"/>
          </ac:spMkLst>
        </pc:spChg>
        <pc:spChg chg="mod">
          <ac:chgData name="Nana Ma" userId="198e5bae089d7828" providerId="LiveId" clId="{7294783C-BEED-4DCD-AA18-5604E25653F6}" dt="2024-03-15T11:42:58.677" v="1502" actId="20577"/>
          <ac:spMkLst>
            <pc:docMk/>
            <pc:sldMk cId="3873359221" sldId="333"/>
            <ac:spMk id="21" creationId="{E89E8914-3CC1-7EB3-13E3-1F0D9D5125D6}"/>
          </ac:spMkLst>
        </pc:spChg>
        <pc:picChg chg="mod">
          <ac:chgData name="Nana Ma" userId="198e5bae089d7828" providerId="LiveId" clId="{7294783C-BEED-4DCD-AA18-5604E25653F6}" dt="2024-03-15T11:43:12.736" v="1516" actId="1036"/>
          <ac:picMkLst>
            <pc:docMk/>
            <pc:sldMk cId="3873359221" sldId="333"/>
            <ac:picMk id="15" creationId="{3E6D3016-7A85-1486-854B-4963C33701FC}"/>
          </ac:picMkLst>
        </pc:picChg>
        <pc:picChg chg="mod">
          <ac:chgData name="Nana Ma" userId="198e5bae089d7828" providerId="LiveId" clId="{7294783C-BEED-4DCD-AA18-5604E25653F6}" dt="2024-03-15T11:43:12.736" v="1516" actId="1036"/>
          <ac:picMkLst>
            <pc:docMk/>
            <pc:sldMk cId="3873359221" sldId="333"/>
            <ac:picMk id="16" creationId="{B1723514-A30C-662B-9ECF-1D755EF1E9DF}"/>
          </ac:picMkLst>
        </pc:picChg>
        <pc:picChg chg="mod">
          <ac:chgData name="Nana Ma" userId="198e5bae089d7828" providerId="LiveId" clId="{7294783C-BEED-4DCD-AA18-5604E25653F6}" dt="2024-03-15T11:43:29.321" v="1561" actId="1035"/>
          <ac:picMkLst>
            <pc:docMk/>
            <pc:sldMk cId="3873359221" sldId="333"/>
            <ac:picMk id="23" creationId="{54FAC7E8-0F66-4BA7-E012-68AF9FA3173C}"/>
          </ac:picMkLst>
        </pc:picChg>
      </pc:sldChg>
      <pc:sldChg chg="addSp delSp modSp mod modAnim">
        <pc:chgData name="Nana Ma" userId="198e5bae089d7828" providerId="LiveId" clId="{7294783C-BEED-4DCD-AA18-5604E25653F6}" dt="2024-03-15T11:33:41.050" v="943"/>
        <pc:sldMkLst>
          <pc:docMk/>
          <pc:sldMk cId="322271464" sldId="336"/>
        </pc:sldMkLst>
        <pc:spChg chg="mod">
          <ac:chgData name="Nana Ma" userId="198e5bae089d7828" providerId="LiveId" clId="{7294783C-BEED-4DCD-AA18-5604E25653F6}" dt="2024-03-15T11:19:56.379" v="495" actId="1036"/>
          <ac:spMkLst>
            <pc:docMk/>
            <pc:sldMk cId="322271464" sldId="336"/>
            <ac:spMk id="3" creationId="{00000000-0000-0000-0000-000000000000}"/>
          </ac:spMkLst>
        </pc:spChg>
        <pc:spChg chg="add mod">
          <ac:chgData name="Nana Ma" userId="198e5bae089d7828" providerId="LiveId" clId="{7294783C-BEED-4DCD-AA18-5604E25653F6}" dt="2024-03-15T11:20:48.022" v="538" actId="1036"/>
          <ac:spMkLst>
            <pc:docMk/>
            <pc:sldMk cId="322271464" sldId="336"/>
            <ac:spMk id="5" creationId="{21AF2215-12A5-9F12-FEB0-9888C3174441}"/>
          </ac:spMkLst>
        </pc:spChg>
        <pc:spChg chg="add mod">
          <ac:chgData name="Nana Ma" userId="198e5bae089d7828" providerId="LiveId" clId="{7294783C-BEED-4DCD-AA18-5604E25653F6}" dt="2024-03-15T11:24:37.666" v="783" actId="14100"/>
          <ac:spMkLst>
            <pc:docMk/>
            <pc:sldMk cId="322271464" sldId="336"/>
            <ac:spMk id="6" creationId="{647A8775-D3E8-047A-9E4F-B3878DC8880A}"/>
          </ac:spMkLst>
        </pc:spChg>
        <pc:spChg chg="mod">
          <ac:chgData name="Nana Ma" userId="198e5bae089d7828" providerId="LiveId" clId="{7294783C-BEED-4DCD-AA18-5604E25653F6}" dt="2024-03-15T11:23:46.930" v="744" actId="1035"/>
          <ac:spMkLst>
            <pc:docMk/>
            <pc:sldMk cId="322271464" sldId="336"/>
            <ac:spMk id="7" creationId="{00000000-0000-0000-0000-000000000000}"/>
          </ac:spMkLst>
        </pc:spChg>
        <pc:spChg chg="mod">
          <ac:chgData name="Nana Ma" userId="198e5bae089d7828" providerId="LiveId" clId="{7294783C-BEED-4DCD-AA18-5604E25653F6}" dt="2024-03-15T11:32:36.550" v="938" actId="20577"/>
          <ac:spMkLst>
            <pc:docMk/>
            <pc:sldMk cId="322271464" sldId="336"/>
            <ac:spMk id="12" creationId="{47FDC937-3C45-B3E4-B26F-D3597312AB49}"/>
          </ac:spMkLst>
        </pc:spChg>
        <pc:spChg chg="mod">
          <ac:chgData name="Nana Ma" userId="198e5bae089d7828" providerId="LiveId" clId="{7294783C-BEED-4DCD-AA18-5604E25653F6}" dt="2024-03-15T11:23:46.930" v="744" actId="1035"/>
          <ac:spMkLst>
            <pc:docMk/>
            <pc:sldMk cId="322271464" sldId="336"/>
            <ac:spMk id="15" creationId="{00000000-0000-0000-0000-000000000000}"/>
          </ac:spMkLst>
        </pc:spChg>
        <pc:spChg chg="del mod">
          <ac:chgData name="Nana Ma" userId="198e5bae089d7828" providerId="LiveId" clId="{7294783C-BEED-4DCD-AA18-5604E25653F6}" dt="2024-03-15T11:16:42.060" v="423" actId="478"/>
          <ac:spMkLst>
            <pc:docMk/>
            <pc:sldMk cId="322271464" sldId="336"/>
            <ac:spMk id="16" creationId="{00000000-0000-0000-0000-000000000000}"/>
          </ac:spMkLst>
        </pc:spChg>
        <pc:spChg chg="mod">
          <ac:chgData name="Nana Ma" userId="198e5bae089d7828" providerId="LiveId" clId="{7294783C-BEED-4DCD-AA18-5604E25653F6}" dt="2024-03-15T11:23:46.930" v="744" actId="1035"/>
          <ac:spMkLst>
            <pc:docMk/>
            <pc:sldMk cId="322271464" sldId="336"/>
            <ac:spMk id="17" creationId="{00000000-0000-0000-0000-000000000000}"/>
          </ac:spMkLst>
        </pc:spChg>
        <pc:spChg chg="mod">
          <ac:chgData name="Nana Ma" userId="198e5bae089d7828" providerId="LiveId" clId="{7294783C-BEED-4DCD-AA18-5604E25653F6}" dt="2024-03-15T11:23:46.930" v="744" actId="1035"/>
          <ac:spMkLst>
            <pc:docMk/>
            <pc:sldMk cId="322271464" sldId="336"/>
            <ac:spMk id="18" creationId="{00000000-0000-0000-0000-000000000000}"/>
          </ac:spMkLst>
        </pc:spChg>
        <pc:spChg chg="mod">
          <ac:chgData name="Nana Ma" userId="198e5bae089d7828" providerId="LiveId" clId="{7294783C-BEED-4DCD-AA18-5604E25653F6}" dt="2024-03-15T11:20:02.858" v="506" actId="1036"/>
          <ac:spMkLst>
            <pc:docMk/>
            <pc:sldMk cId="322271464" sldId="336"/>
            <ac:spMk id="20" creationId="{389516D2-1EE2-7440-505F-26CF2F86C578}"/>
          </ac:spMkLst>
        </pc:spChg>
        <pc:spChg chg="add mod">
          <ac:chgData name="Nana Ma" userId="198e5bae089d7828" providerId="LiveId" clId="{7294783C-BEED-4DCD-AA18-5604E25653F6}" dt="2024-03-15T11:20:48.022" v="538" actId="1036"/>
          <ac:spMkLst>
            <pc:docMk/>
            <pc:sldMk cId="322271464" sldId="336"/>
            <ac:spMk id="22" creationId="{09A5E906-9842-BB46-7739-075A2E5AD49E}"/>
          </ac:spMkLst>
        </pc:spChg>
        <pc:spChg chg="add mod">
          <ac:chgData name="Nana Ma" userId="198e5bae089d7828" providerId="LiveId" clId="{7294783C-BEED-4DCD-AA18-5604E25653F6}" dt="2024-03-15T11:23:46.930" v="744" actId="1035"/>
          <ac:spMkLst>
            <pc:docMk/>
            <pc:sldMk cId="322271464" sldId="336"/>
            <ac:spMk id="23" creationId="{F4CA3F6D-B2F7-19DF-6297-DB6C90B1A53F}"/>
          </ac:spMkLst>
        </pc:spChg>
        <pc:spChg chg="mod">
          <ac:chgData name="Nana Ma" userId="198e5bae089d7828" providerId="LiveId" clId="{7294783C-BEED-4DCD-AA18-5604E25653F6}" dt="2024-03-15T11:23:46.930" v="744" actId="1035"/>
          <ac:spMkLst>
            <pc:docMk/>
            <pc:sldMk cId="322271464" sldId="336"/>
            <ac:spMk id="25" creationId="{BBF161C2-54A5-19C1-6A97-EACCDBED6AE0}"/>
          </ac:spMkLst>
        </pc:spChg>
        <pc:spChg chg="mod">
          <ac:chgData name="Nana Ma" userId="198e5bae089d7828" providerId="LiveId" clId="{7294783C-BEED-4DCD-AA18-5604E25653F6}" dt="2024-03-15T11:00:10.397" v="96" actId="1035"/>
          <ac:spMkLst>
            <pc:docMk/>
            <pc:sldMk cId="322271464" sldId="336"/>
            <ac:spMk id="26" creationId="{5346665B-B50C-778C-F1EC-9231DCD84091}"/>
          </ac:spMkLst>
        </pc:spChg>
        <pc:spChg chg="mod">
          <ac:chgData name="Nana Ma" userId="198e5bae089d7828" providerId="LiveId" clId="{7294783C-BEED-4DCD-AA18-5604E25653F6}" dt="2024-03-15T11:23:46.930" v="744" actId="1035"/>
          <ac:spMkLst>
            <pc:docMk/>
            <pc:sldMk cId="322271464" sldId="336"/>
            <ac:spMk id="27" creationId="{EDDDD7AD-CF3C-33F9-0230-27245C364B6A}"/>
          </ac:spMkLst>
        </pc:spChg>
        <pc:spChg chg="add mod">
          <ac:chgData name="Nana Ma" userId="198e5bae089d7828" providerId="LiveId" clId="{7294783C-BEED-4DCD-AA18-5604E25653F6}" dt="2024-03-15T11:24:25.287" v="782" actId="1037"/>
          <ac:spMkLst>
            <pc:docMk/>
            <pc:sldMk cId="322271464" sldId="336"/>
            <ac:spMk id="28" creationId="{00441DD2-CD92-E01C-8FBE-762405DBED53}"/>
          </ac:spMkLst>
        </pc:spChg>
        <pc:spChg chg="add mod">
          <ac:chgData name="Nana Ma" userId="198e5bae089d7828" providerId="LiveId" clId="{7294783C-BEED-4DCD-AA18-5604E25653F6}" dt="2024-03-15T11:32:43.215" v="939" actId="1076"/>
          <ac:spMkLst>
            <pc:docMk/>
            <pc:sldMk cId="322271464" sldId="336"/>
            <ac:spMk id="29" creationId="{BBA03027-1CF5-946E-C958-0B8F63AB7FDB}"/>
          </ac:spMkLst>
        </pc:spChg>
        <pc:spChg chg="mod">
          <ac:chgData name="Nana Ma" userId="198e5bae089d7828" providerId="LiveId" clId="{7294783C-BEED-4DCD-AA18-5604E25653F6}" dt="2024-03-15T11:23:46.930" v="744" actId="1035"/>
          <ac:spMkLst>
            <pc:docMk/>
            <pc:sldMk cId="322271464" sldId="336"/>
            <ac:spMk id="33" creationId="{A823B94D-6716-060A-AFEB-0AA3849B93DD}"/>
          </ac:spMkLst>
        </pc:spChg>
        <pc:spChg chg="mod">
          <ac:chgData name="Nana Ma" userId="198e5bae089d7828" providerId="LiveId" clId="{7294783C-BEED-4DCD-AA18-5604E25653F6}" dt="2024-03-15T11:19:56.379" v="495" actId="1036"/>
          <ac:spMkLst>
            <pc:docMk/>
            <pc:sldMk cId="322271464" sldId="336"/>
            <ac:spMk id="36" creationId="{3524073A-AF6F-74C2-5FF7-5174DE879439}"/>
          </ac:spMkLst>
        </pc:spChg>
        <pc:picChg chg="mod">
          <ac:chgData name="Nana Ma" userId="198e5bae089d7828" providerId="LiveId" clId="{7294783C-BEED-4DCD-AA18-5604E25653F6}" dt="2024-03-15T11:10:46.427" v="267" actId="1038"/>
          <ac:picMkLst>
            <pc:docMk/>
            <pc:sldMk cId="322271464" sldId="336"/>
            <ac:picMk id="19" creationId="{503B806F-EB11-42FA-6B10-AD370F036078}"/>
          </ac:picMkLst>
        </pc:picChg>
        <pc:picChg chg="add mod">
          <ac:chgData name="Nana Ma" userId="198e5bae089d7828" providerId="LiveId" clId="{7294783C-BEED-4DCD-AA18-5604E25653F6}" dt="2024-03-15T11:20:48.022" v="538" actId="1036"/>
          <ac:picMkLst>
            <pc:docMk/>
            <pc:sldMk cId="322271464" sldId="336"/>
            <ac:picMk id="21" creationId="{DEC0E3C0-7444-D0DE-04BC-D26855169566}"/>
          </ac:picMkLst>
        </pc:picChg>
        <pc:picChg chg="mod">
          <ac:chgData name="Nana Ma" userId="198e5bae089d7828" providerId="LiveId" clId="{7294783C-BEED-4DCD-AA18-5604E25653F6}" dt="2024-03-15T11:19:50.965" v="484" actId="1036"/>
          <ac:picMkLst>
            <pc:docMk/>
            <pc:sldMk cId="322271464" sldId="336"/>
            <ac:picMk id="30" creationId="{3E61B900-8B7A-7C05-3DAF-D2D7CA0AE980}"/>
          </ac:picMkLst>
        </pc:picChg>
        <pc:picChg chg="mod">
          <ac:chgData name="Nana Ma" userId="198e5bae089d7828" providerId="LiveId" clId="{7294783C-BEED-4DCD-AA18-5604E25653F6}" dt="2024-03-15T11:19:50.965" v="484" actId="1036"/>
          <ac:picMkLst>
            <pc:docMk/>
            <pc:sldMk cId="322271464" sldId="336"/>
            <ac:picMk id="35" creationId="{1BC28E42-2FAB-1728-D452-5C36689BF49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919" cy="339963"/>
          </a:xfrm>
          <a:prstGeom prst="rect">
            <a:avLst/>
          </a:prstGeom>
        </p:spPr>
        <p:txBody>
          <a:bodyPr vert="horz" lIns="91440" tIns="45720" rIns="91440" bIns="45720" rtlCol="0"/>
          <a:lstStyle>
            <a:lvl1pPr algn="l">
              <a:defRPr sz="1200">
                <a:latin typeface="Arial" charset="0"/>
              </a:defRPr>
            </a:lvl1pPr>
          </a:lstStyle>
          <a:p>
            <a:pPr>
              <a:defRPr/>
            </a:pPr>
            <a:endParaRPr lang="zh-CN" altLang="en-US"/>
          </a:p>
        </p:txBody>
      </p:sp>
      <p:sp>
        <p:nvSpPr>
          <p:cNvPr id="3" name="日期占位符 2"/>
          <p:cNvSpPr>
            <a:spLocks noGrp="1"/>
          </p:cNvSpPr>
          <p:nvPr>
            <p:ph type="dt" sz="quarter" idx="1"/>
          </p:nvPr>
        </p:nvSpPr>
        <p:spPr>
          <a:xfrm>
            <a:off x="5624596" y="0"/>
            <a:ext cx="4302919" cy="339963"/>
          </a:xfrm>
          <a:prstGeom prst="rect">
            <a:avLst/>
          </a:prstGeom>
        </p:spPr>
        <p:txBody>
          <a:bodyPr vert="horz" lIns="91440" tIns="45720" rIns="91440" bIns="45720" rtlCol="0"/>
          <a:lstStyle>
            <a:lvl1pPr algn="r">
              <a:defRPr sz="1200">
                <a:latin typeface="Arial" charset="0"/>
              </a:defRPr>
            </a:lvl1pPr>
          </a:lstStyle>
          <a:p>
            <a:pPr>
              <a:defRPr/>
            </a:pPr>
            <a:fld id="{692AA357-58F9-404D-8AD3-03B339861238}" type="datetimeFigureOut">
              <a:rPr lang="zh-CN" altLang="en-US"/>
              <a:pPr>
                <a:defRPr/>
              </a:pPr>
              <a:t>2025/11/2</a:t>
            </a:fld>
            <a:endParaRPr lang="zh-CN" altLang="en-US"/>
          </a:p>
        </p:txBody>
      </p:sp>
      <p:sp>
        <p:nvSpPr>
          <p:cNvPr id="4" name="页脚占位符 3"/>
          <p:cNvSpPr>
            <a:spLocks noGrp="1"/>
          </p:cNvSpPr>
          <p:nvPr>
            <p:ph type="ftr" sz="quarter" idx="2"/>
          </p:nvPr>
        </p:nvSpPr>
        <p:spPr>
          <a:xfrm>
            <a:off x="0" y="6458120"/>
            <a:ext cx="4302919" cy="339963"/>
          </a:xfrm>
          <a:prstGeom prst="rect">
            <a:avLst/>
          </a:prstGeom>
        </p:spPr>
        <p:txBody>
          <a:bodyPr vert="horz" lIns="91440" tIns="45720" rIns="91440" bIns="45720" rtlCol="0" anchor="b"/>
          <a:lstStyle>
            <a:lvl1pPr algn="l">
              <a:defRPr sz="1200">
                <a:latin typeface="Arial" charset="0"/>
              </a:defRPr>
            </a:lvl1pPr>
          </a:lstStyle>
          <a:p>
            <a:pPr>
              <a:defRPr/>
            </a:pPr>
            <a:endParaRPr lang="zh-CN" altLang="en-US"/>
          </a:p>
        </p:txBody>
      </p:sp>
      <p:sp>
        <p:nvSpPr>
          <p:cNvPr id="5" name="灯片编号占位符 4"/>
          <p:cNvSpPr>
            <a:spLocks noGrp="1"/>
          </p:cNvSpPr>
          <p:nvPr>
            <p:ph type="sldNum" sz="quarter" idx="3"/>
          </p:nvPr>
        </p:nvSpPr>
        <p:spPr>
          <a:xfrm>
            <a:off x="5624596" y="6458120"/>
            <a:ext cx="4302919" cy="339963"/>
          </a:xfrm>
          <a:prstGeom prst="rect">
            <a:avLst/>
          </a:prstGeom>
        </p:spPr>
        <p:txBody>
          <a:bodyPr vert="horz" lIns="91440" tIns="45720" rIns="91440" bIns="45720" rtlCol="0" anchor="b"/>
          <a:lstStyle>
            <a:lvl1pPr algn="r">
              <a:defRPr sz="1200">
                <a:latin typeface="Arial" charset="0"/>
              </a:defRPr>
            </a:lvl1pPr>
          </a:lstStyle>
          <a:p>
            <a:pPr>
              <a:defRPr/>
            </a:pPr>
            <a:fld id="{AE7BC7C0-AD6A-45C1-8D3F-3996647A52F6}" type="slidenum">
              <a:rPr lang="zh-CN" altLang="en-US"/>
              <a:pPr>
                <a:defRPr/>
              </a:pPr>
              <a:t>‹#›</a:t>
            </a:fld>
            <a:endParaRPr lang="zh-CN" altLang="en-US"/>
          </a:p>
        </p:txBody>
      </p:sp>
    </p:spTree>
    <p:extLst>
      <p:ext uri="{BB962C8B-B14F-4D97-AF65-F5344CB8AC3E}">
        <p14:creationId xmlns:p14="http://schemas.microsoft.com/office/powerpoint/2010/main" val="1457100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919" cy="3399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5624596" y="0"/>
            <a:ext cx="4302919" cy="33996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2FB2D449-8EAA-4EF1-AE3C-67165B996752}" type="datetimeFigureOut">
              <a:rPr lang="zh-CN" altLang="en-US"/>
              <a:pPr>
                <a:defRPr/>
              </a:pPr>
              <a:t>2025/11/2</a:t>
            </a:fld>
            <a:endParaRPr lang="zh-CN" altLang="en-US"/>
          </a:p>
        </p:txBody>
      </p:sp>
      <p:sp>
        <p:nvSpPr>
          <p:cNvPr id="4" name="幻灯片图像占位符 3"/>
          <p:cNvSpPr>
            <a:spLocks noGrp="1" noRot="1" noChangeAspect="1"/>
          </p:cNvSpPr>
          <p:nvPr>
            <p:ph type="sldImg" idx="2"/>
          </p:nvPr>
        </p:nvSpPr>
        <p:spPr>
          <a:xfrm>
            <a:off x="2698750" y="509588"/>
            <a:ext cx="4532313" cy="2549525"/>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92982" y="3229650"/>
            <a:ext cx="7943850" cy="3059668"/>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8120"/>
            <a:ext cx="4302919" cy="33996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5624596" y="6458120"/>
            <a:ext cx="4302919" cy="339963"/>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9CFCC0CD-4F80-48DE-A62F-9A6380C289BD}" type="slidenum">
              <a:rPr lang="zh-CN" altLang="en-US"/>
              <a:pPr>
                <a:defRPr/>
              </a:pPr>
              <a:t>‹#›</a:t>
            </a:fld>
            <a:endParaRPr lang="zh-CN" altLang="en-US"/>
          </a:p>
        </p:txBody>
      </p:sp>
    </p:spTree>
    <p:extLst>
      <p:ext uri="{BB962C8B-B14F-4D97-AF65-F5344CB8AC3E}">
        <p14:creationId xmlns:p14="http://schemas.microsoft.com/office/powerpoint/2010/main" val="1567354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149.129.94.168/ai-definition/turing-tes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asyai.tech/ai-definition/bert/" TargetMode="External"/><Relationship Id="rId5" Type="http://schemas.openxmlformats.org/officeDocument/2006/relationships/hyperlink" Target="https://easyai.tech/ai-definition/nlp/" TargetMode="External"/><Relationship Id="rId4" Type="http://schemas.openxmlformats.org/officeDocument/2006/relationships/hyperlink" Target="https://easyai.tech/ai-definition/gpugraphics-processing-uni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70000" lnSpcReduction="20000"/>
          </a:bodyPr>
          <a:lstStyle/>
          <a:p>
            <a:pPr algn="l"/>
            <a:r>
              <a:rPr lang="en-US" altLang="zh-CN" b="0" i="0" dirty="0">
                <a:solidFill>
                  <a:srgbClr val="575863"/>
                </a:solidFill>
                <a:effectLst/>
                <a:latin typeface="Arial" panose="020B0604020202020204" pitchFamily="34" charset="0"/>
              </a:rPr>
              <a:t>20</a:t>
            </a:r>
            <a:r>
              <a:rPr lang="zh-CN" altLang="en-US" b="0" i="0" dirty="0">
                <a:solidFill>
                  <a:srgbClr val="575863"/>
                </a:solidFill>
                <a:effectLst/>
                <a:latin typeface="Arial" panose="020B0604020202020204" pitchFamily="34" charset="0"/>
              </a:rPr>
              <a:t>世纪</a:t>
            </a:r>
            <a:r>
              <a:rPr lang="en-US" altLang="zh-CN" b="0" i="0" dirty="0">
                <a:solidFill>
                  <a:srgbClr val="575863"/>
                </a:solidFill>
                <a:effectLst/>
                <a:latin typeface="Arial" panose="020B0604020202020204" pitchFamily="34" charset="0"/>
              </a:rPr>
              <a:t>50</a:t>
            </a:r>
            <a:r>
              <a:rPr lang="zh-CN" altLang="en-US" b="0" i="0" dirty="0">
                <a:solidFill>
                  <a:srgbClr val="575863"/>
                </a:solidFill>
                <a:effectLst/>
                <a:latin typeface="Arial" panose="020B0604020202020204" pitchFamily="34" charset="0"/>
              </a:rPr>
              <a:t>年代到</a:t>
            </a:r>
            <a:r>
              <a:rPr lang="en-US" altLang="zh-CN" b="0" i="0" dirty="0">
                <a:solidFill>
                  <a:srgbClr val="575863"/>
                </a:solidFill>
                <a:effectLst/>
                <a:latin typeface="Arial" panose="020B0604020202020204" pitchFamily="34" charset="0"/>
              </a:rPr>
              <a:t>60</a:t>
            </a:r>
            <a:r>
              <a:rPr lang="zh-CN" altLang="en-US" b="0" i="0" dirty="0">
                <a:solidFill>
                  <a:srgbClr val="575863"/>
                </a:solidFill>
                <a:effectLst/>
                <a:latin typeface="Arial" panose="020B0604020202020204" pitchFamily="34" charset="0"/>
              </a:rPr>
              <a:t>年代</a:t>
            </a:r>
          </a:p>
          <a:p>
            <a:pPr algn="l"/>
            <a:r>
              <a:rPr lang="en-US" altLang="zh-CN" b="0" i="0" dirty="0">
                <a:solidFill>
                  <a:srgbClr val="575863"/>
                </a:solidFill>
                <a:effectLst/>
                <a:latin typeface="Arial" panose="020B0604020202020204" pitchFamily="34" charset="0"/>
              </a:rPr>
              <a:t>1950</a:t>
            </a:r>
            <a:r>
              <a:rPr lang="zh-CN" altLang="en-US" b="0" i="0" dirty="0">
                <a:solidFill>
                  <a:srgbClr val="575863"/>
                </a:solidFill>
                <a:effectLst/>
                <a:latin typeface="Arial" panose="020B0604020202020204" pitchFamily="34" charset="0"/>
              </a:rPr>
              <a:t>年</a:t>
            </a:r>
            <a:r>
              <a:rPr lang="en-US" altLang="zh-CN" b="0" i="0" dirty="0">
                <a:solidFill>
                  <a:srgbClr val="575863"/>
                </a:solidFill>
                <a:effectLst/>
                <a:latin typeface="Arial" panose="020B0604020202020204" pitchFamily="34" charset="0"/>
              </a:rPr>
              <a:t>10</a:t>
            </a:r>
            <a:r>
              <a:rPr lang="zh-CN" altLang="en-US" b="0" i="0" dirty="0">
                <a:solidFill>
                  <a:srgbClr val="575863"/>
                </a:solidFill>
                <a:effectLst/>
                <a:latin typeface="Arial" panose="020B0604020202020204" pitchFamily="34" charset="0"/>
              </a:rPr>
              <a:t>月，图灵提出了人工智能（</a:t>
            </a:r>
            <a:r>
              <a:rPr lang="en-US" altLang="zh-CN" b="0" i="0" dirty="0">
                <a:solidFill>
                  <a:srgbClr val="575863"/>
                </a:solidFill>
                <a:effectLst/>
                <a:latin typeface="Arial" panose="020B0604020202020204" pitchFamily="34" charset="0"/>
              </a:rPr>
              <a:t>AI</a:t>
            </a:r>
            <a:r>
              <a:rPr lang="zh-CN" altLang="en-US" b="0" i="0" dirty="0">
                <a:solidFill>
                  <a:srgbClr val="575863"/>
                </a:solidFill>
                <a:effectLst/>
                <a:latin typeface="Arial" panose="020B0604020202020204" pitchFamily="34" charset="0"/>
              </a:rPr>
              <a:t>）的概念，同时提出了</a:t>
            </a:r>
            <a:r>
              <a:rPr lang="zh-CN" altLang="en-US" b="0" i="0" u="sng" dirty="0">
                <a:solidFill>
                  <a:srgbClr val="3A9AD9"/>
                </a:solidFill>
                <a:effectLst/>
                <a:latin typeface="Arial" panose="020B0604020202020204" pitchFamily="34" charset="0"/>
                <a:hlinkClick r:id="rId3"/>
              </a:rPr>
              <a:t>图灵测试</a:t>
            </a:r>
            <a:r>
              <a:rPr lang="zh-CN" altLang="en-US" b="0" i="0" dirty="0">
                <a:solidFill>
                  <a:srgbClr val="575863"/>
                </a:solidFill>
                <a:effectLst/>
                <a:latin typeface="Arial" panose="020B0604020202020204" pitchFamily="34" charset="0"/>
              </a:rPr>
              <a:t>来测试 </a:t>
            </a:r>
            <a:r>
              <a:rPr lang="en-US" altLang="zh-CN" b="0" i="0" dirty="0">
                <a:solidFill>
                  <a:srgbClr val="575863"/>
                </a:solidFill>
                <a:effectLst/>
                <a:latin typeface="Arial" panose="020B0604020202020204" pitchFamily="34" charset="0"/>
              </a:rPr>
              <a:t>AI</a:t>
            </a:r>
            <a:r>
              <a:rPr lang="zh-CN" altLang="en-US" b="0" i="0" dirty="0">
                <a:solidFill>
                  <a:srgbClr val="575863"/>
                </a:solidFill>
                <a:effectLst/>
                <a:latin typeface="Arial" panose="020B0604020202020204" pitchFamily="34" charset="0"/>
              </a:rPr>
              <a:t>。</a:t>
            </a:r>
          </a:p>
          <a:p>
            <a:pPr algn="l"/>
            <a:r>
              <a:rPr lang="zh-CN" altLang="en-US" b="0" i="0" dirty="0">
                <a:solidFill>
                  <a:srgbClr val="575863"/>
                </a:solidFill>
                <a:effectLst/>
                <a:latin typeface="Arial" panose="020B0604020202020204" pitchFamily="34" charset="0"/>
              </a:rPr>
              <a:t>图灵测试提出没有几年，人们就看到了计算机通过图灵测试的“曙光”。</a:t>
            </a:r>
          </a:p>
          <a:p>
            <a:pPr algn="l"/>
            <a:r>
              <a:rPr lang="en-US" altLang="zh-CN" b="0" i="0" dirty="0">
                <a:solidFill>
                  <a:srgbClr val="575863"/>
                </a:solidFill>
                <a:effectLst/>
                <a:latin typeface="Arial" panose="020B0604020202020204" pitchFamily="34" charset="0"/>
              </a:rPr>
              <a:t>1966</a:t>
            </a:r>
            <a:r>
              <a:rPr lang="zh-CN" altLang="en-US" b="0" i="0" dirty="0">
                <a:solidFill>
                  <a:srgbClr val="575863"/>
                </a:solidFill>
                <a:effectLst/>
                <a:latin typeface="Arial" panose="020B0604020202020204" pitchFamily="34" charset="0"/>
              </a:rPr>
              <a:t>年，心理治疗机器人 </a:t>
            </a:r>
            <a:r>
              <a:rPr lang="en-US" altLang="zh-CN" b="0" i="0" dirty="0">
                <a:solidFill>
                  <a:srgbClr val="575863"/>
                </a:solidFill>
                <a:effectLst/>
                <a:latin typeface="Arial" panose="020B0604020202020204" pitchFamily="34" charset="0"/>
              </a:rPr>
              <a:t>ELIZA </a:t>
            </a:r>
            <a:r>
              <a:rPr lang="zh-CN" altLang="en-US" b="0" i="0" dirty="0">
                <a:solidFill>
                  <a:srgbClr val="575863"/>
                </a:solidFill>
                <a:effectLst/>
                <a:latin typeface="Arial" panose="020B0604020202020204" pitchFamily="34" charset="0"/>
              </a:rPr>
              <a:t>诞生</a:t>
            </a:r>
          </a:p>
          <a:p>
            <a:pPr algn="l"/>
            <a:r>
              <a:rPr lang="zh-CN" altLang="en-US" b="0" i="0" dirty="0">
                <a:solidFill>
                  <a:srgbClr val="575863"/>
                </a:solidFill>
                <a:effectLst/>
                <a:latin typeface="Arial" panose="020B0604020202020204" pitchFamily="34" charset="0"/>
              </a:rPr>
              <a:t>那个年代的人对他评价很高，有些病人甚至喜欢跟机器人聊天。但是他的实现逻辑非常简单，就是一个有限的对话库，当病人说出某个关键词时，机器人就回复特定的话。</a:t>
            </a:r>
          </a:p>
          <a:p>
            <a:pPr algn="l"/>
            <a:r>
              <a:rPr lang="zh-CN" altLang="en-US" b="1" i="0" dirty="0">
                <a:solidFill>
                  <a:srgbClr val="575863"/>
                </a:solidFill>
                <a:effectLst/>
                <a:latin typeface="Arial" panose="020B0604020202020204" pitchFamily="34" charset="0"/>
              </a:rPr>
              <a:t>第一次浪潮并没有使用什么全新的技术，而是用一些技巧让计算机看上去像是真人，计算机本身并没有智能。</a:t>
            </a:r>
            <a:endParaRPr lang="zh-CN" altLang="en-US" b="0" i="0" dirty="0">
              <a:solidFill>
                <a:srgbClr val="575863"/>
              </a:solidFill>
              <a:effectLst/>
              <a:latin typeface="Arial" panose="020B0604020202020204" pitchFamily="34" charset="0"/>
            </a:endParaRPr>
          </a:p>
          <a:p>
            <a:pPr algn="l"/>
            <a:r>
              <a:rPr lang="en-US" altLang="zh-CN" b="0" i="0" dirty="0">
                <a:solidFill>
                  <a:srgbClr val="575863"/>
                </a:solidFill>
                <a:effectLst/>
                <a:latin typeface="Arial" panose="020B0604020202020204" pitchFamily="34" charset="0"/>
              </a:rPr>
              <a:t>20</a:t>
            </a:r>
            <a:r>
              <a:rPr lang="zh-CN" altLang="en-US" b="0" i="0" dirty="0">
                <a:solidFill>
                  <a:srgbClr val="575863"/>
                </a:solidFill>
                <a:effectLst/>
                <a:latin typeface="Arial" panose="020B0604020202020204" pitchFamily="34" charset="0"/>
              </a:rPr>
              <a:t>世纪</a:t>
            </a:r>
            <a:r>
              <a:rPr lang="en-US" altLang="zh-CN" b="0" i="0" dirty="0">
                <a:solidFill>
                  <a:srgbClr val="575863"/>
                </a:solidFill>
                <a:effectLst/>
                <a:latin typeface="Arial" panose="020B0604020202020204" pitchFamily="34" charset="0"/>
              </a:rPr>
              <a:t>80</a:t>
            </a:r>
            <a:r>
              <a:rPr lang="zh-CN" altLang="en-US" b="0" i="0" dirty="0">
                <a:solidFill>
                  <a:srgbClr val="575863"/>
                </a:solidFill>
                <a:effectLst/>
                <a:latin typeface="Arial" panose="020B0604020202020204" pitchFamily="34" charset="0"/>
              </a:rPr>
              <a:t>年代到</a:t>
            </a:r>
            <a:r>
              <a:rPr lang="en-US" altLang="zh-CN" b="0" i="0" dirty="0">
                <a:solidFill>
                  <a:srgbClr val="575863"/>
                </a:solidFill>
                <a:effectLst/>
                <a:latin typeface="Arial" panose="020B0604020202020204" pitchFamily="34" charset="0"/>
              </a:rPr>
              <a:t>90</a:t>
            </a:r>
            <a:r>
              <a:rPr lang="zh-CN" altLang="en-US" b="0" i="0" dirty="0">
                <a:solidFill>
                  <a:srgbClr val="575863"/>
                </a:solidFill>
                <a:effectLst/>
                <a:latin typeface="Arial" panose="020B0604020202020204" pitchFamily="34" charset="0"/>
              </a:rPr>
              <a:t>年代</a:t>
            </a:r>
          </a:p>
          <a:p>
            <a:pPr algn="l"/>
            <a:r>
              <a:rPr lang="zh-CN" altLang="en-US" b="0" i="0" dirty="0">
                <a:solidFill>
                  <a:srgbClr val="575863"/>
                </a:solidFill>
                <a:effectLst/>
                <a:latin typeface="Arial" panose="020B0604020202020204" pitchFamily="34" charset="0"/>
              </a:rPr>
              <a:t>在第二次浪潮中，语音识别是最具代表性的几项突破之一。核心突破原因就是放弃了符号学派的思路，改为了统计思路解决实际问题。</a:t>
            </a:r>
          </a:p>
          <a:p>
            <a:pPr algn="l"/>
            <a:r>
              <a:rPr lang="zh-CN" altLang="en-US" b="0" i="0" dirty="0">
                <a:solidFill>
                  <a:srgbClr val="575863"/>
                </a:solidFill>
                <a:effectLst/>
                <a:latin typeface="Arial" panose="020B0604020202020204" pitchFamily="34" charset="0"/>
              </a:rPr>
              <a:t>在</a:t>
            </a:r>
            <a:r>
              <a:rPr lang="en-US" altLang="zh-CN" b="0" i="0" dirty="0">
                <a:solidFill>
                  <a:srgbClr val="575863"/>
                </a:solidFill>
                <a:effectLst/>
                <a:latin typeface="Arial" panose="020B0604020202020204" pitchFamily="34" charset="0"/>
              </a:rPr>
              <a:t>《</a:t>
            </a:r>
            <a:r>
              <a:rPr lang="zh-CN" altLang="en-US" b="0" i="0" dirty="0">
                <a:solidFill>
                  <a:srgbClr val="575863"/>
                </a:solidFill>
                <a:effectLst/>
                <a:latin typeface="Arial" panose="020B0604020202020204" pitchFamily="34" charset="0"/>
              </a:rPr>
              <a:t>人工智能</a:t>
            </a:r>
            <a:r>
              <a:rPr lang="en-US" altLang="zh-CN" b="0" i="0" dirty="0">
                <a:solidFill>
                  <a:srgbClr val="575863"/>
                </a:solidFill>
                <a:effectLst/>
                <a:latin typeface="Arial" panose="020B0604020202020204" pitchFamily="34" charset="0"/>
              </a:rPr>
              <a:t>》</a:t>
            </a:r>
            <a:r>
              <a:rPr lang="zh-CN" altLang="en-US" b="0" i="0" dirty="0">
                <a:solidFill>
                  <a:srgbClr val="575863"/>
                </a:solidFill>
                <a:effectLst/>
                <a:latin typeface="Arial" panose="020B0604020202020204" pitchFamily="34" charset="0"/>
              </a:rPr>
              <a:t>一书中，李开复详细介绍了这个过程，他也是参与其中的重要人物之一。</a:t>
            </a:r>
          </a:p>
          <a:p>
            <a:pPr algn="l"/>
            <a:r>
              <a:rPr lang="zh-CN" altLang="en-US" b="1" i="0" dirty="0">
                <a:solidFill>
                  <a:srgbClr val="575863"/>
                </a:solidFill>
                <a:effectLst/>
                <a:latin typeface="Arial" panose="020B0604020202020204" pitchFamily="34" charset="0"/>
              </a:rPr>
              <a:t>第二次浪潮最大的突破是改变了思路，摒弃了符号学派的思路，转而使用了统计学思路解决问题。</a:t>
            </a:r>
            <a:endParaRPr lang="zh-CN" altLang="en-US" b="0" i="0" dirty="0">
              <a:solidFill>
                <a:srgbClr val="575863"/>
              </a:solidFill>
              <a:effectLst/>
              <a:latin typeface="Arial" panose="020B0604020202020204" pitchFamily="34" charset="0"/>
            </a:endParaRPr>
          </a:p>
          <a:p>
            <a:r>
              <a:rPr lang="zh-CN" altLang="en-US" b="1" i="0" dirty="0">
                <a:solidFill>
                  <a:srgbClr val="575863"/>
                </a:solidFill>
                <a:effectLst/>
                <a:latin typeface="Arial" panose="020B0604020202020204" pitchFamily="34" charset="0"/>
              </a:rPr>
              <a:t>第三次浪潮（深度学习</a:t>
            </a:r>
            <a:r>
              <a:rPr lang="en-US" altLang="zh-CN" b="1" i="0" dirty="0">
                <a:solidFill>
                  <a:srgbClr val="575863"/>
                </a:solidFill>
                <a:effectLst/>
                <a:latin typeface="Arial" panose="020B0604020202020204" pitchFamily="34" charset="0"/>
              </a:rPr>
              <a:t>+</a:t>
            </a:r>
            <a:r>
              <a:rPr lang="zh-CN" altLang="en-US" b="1" i="0" dirty="0">
                <a:solidFill>
                  <a:srgbClr val="575863"/>
                </a:solidFill>
                <a:effectLst/>
                <a:latin typeface="Arial" panose="020B0604020202020204" pitchFamily="34" charset="0"/>
              </a:rPr>
              <a:t>大数据）</a:t>
            </a:r>
            <a:endParaRPr lang="en-US" altLang="zh-CN" b="1" i="0" dirty="0">
              <a:solidFill>
                <a:srgbClr val="575863"/>
              </a:solidFill>
              <a:effectLst/>
              <a:latin typeface="Arial" panose="020B0604020202020204" pitchFamily="34" charset="0"/>
            </a:endParaRPr>
          </a:p>
          <a:p>
            <a:pPr algn="l"/>
            <a:r>
              <a:rPr lang="en-US" altLang="zh-CN" b="0" i="0" dirty="0">
                <a:solidFill>
                  <a:srgbClr val="575863"/>
                </a:solidFill>
                <a:effectLst/>
                <a:latin typeface="Arial" panose="020B0604020202020204" pitchFamily="34" charset="0"/>
              </a:rPr>
              <a:t>21</a:t>
            </a:r>
            <a:r>
              <a:rPr lang="zh-CN" altLang="en-US" b="0" i="0" dirty="0">
                <a:solidFill>
                  <a:srgbClr val="575863"/>
                </a:solidFill>
                <a:effectLst/>
                <a:latin typeface="Arial" panose="020B0604020202020204" pitchFamily="34" charset="0"/>
              </a:rPr>
              <a:t>世纪初</a:t>
            </a:r>
          </a:p>
          <a:p>
            <a:pPr algn="l"/>
            <a:r>
              <a:rPr lang="en-US" altLang="zh-CN" b="0" i="0" dirty="0">
                <a:solidFill>
                  <a:srgbClr val="575863"/>
                </a:solidFill>
                <a:effectLst/>
                <a:latin typeface="Arial" panose="020B0604020202020204" pitchFamily="34" charset="0"/>
              </a:rPr>
              <a:t>2006</a:t>
            </a:r>
            <a:r>
              <a:rPr lang="zh-CN" altLang="en-US" b="0" i="0" dirty="0">
                <a:solidFill>
                  <a:srgbClr val="575863"/>
                </a:solidFill>
                <a:effectLst/>
                <a:latin typeface="Arial" panose="020B0604020202020204" pitchFamily="34" charset="0"/>
              </a:rPr>
              <a:t>年是深度学习发展史的分水岭。杰弗里辛顿在这一年发表了</a:t>
            </a:r>
            <a:r>
              <a:rPr lang="en-US" altLang="zh-CN" b="0" i="0" dirty="0">
                <a:solidFill>
                  <a:srgbClr val="575863"/>
                </a:solidFill>
                <a:effectLst/>
                <a:latin typeface="Arial" panose="020B0604020202020204" pitchFamily="34" charset="0"/>
              </a:rPr>
              <a:t>《</a:t>
            </a:r>
            <a:r>
              <a:rPr lang="zh-CN" altLang="en-US" b="0" i="0" dirty="0">
                <a:solidFill>
                  <a:srgbClr val="575863"/>
                </a:solidFill>
                <a:effectLst/>
                <a:latin typeface="Arial" panose="020B0604020202020204" pitchFamily="34" charset="0"/>
              </a:rPr>
              <a:t>一种深度置信网络的快速学习算法</a:t>
            </a:r>
            <a:r>
              <a:rPr lang="en-US" altLang="zh-CN" b="0" i="0" dirty="0">
                <a:solidFill>
                  <a:srgbClr val="575863"/>
                </a:solidFill>
                <a:effectLst/>
                <a:latin typeface="Arial" panose="020B0604020202020204" pitchFamily="34" charset="0"/>
              </a:rPr>
              <a:t>》</a:t>
            </a:r>
            <a:r>
              <a:rPr lang="zh-CN" altLang="en-US" b="0" i="0" dirty="0">
                <a:solidFill>
                  <a:srgbClr val="575863"/>
                </a:solidFill>
                <a:effectLst/>
                <a:latin typeface="Arial" panose="020B0604020202020204" pitchFamily="34" charset="0"/>
              </a:rPr>
              <a:t>，其他重要的深度学习学术文章也在这一年被发布，在基本理论层面取得了若干重大突破。</a:t>
            </a:r>
          </a:p>
          <a:p>
            <a:pPr algn="l"/>
            <a:r>
              <a:rPr lang="zh-CN" altLang="en-US" b="0" i="0" dirty="0">
                <a:solidFill>
                  <a:srgbClr val="575863"/>
                </a:solidFill>
                <a:effectLst/>
                <a:latin typeface="Arial" panose="020B0604020202020204" pitchFamily="34" charset="0"/>
              </a:rPr>
              <a:t>之所以第三次浪潮会来主要是</a:t>
            </a:r>
            <a:r>
              <a:rPr lang="en-US" altLang="zh-CN" b="0" i="0" dirty="0">
                <a:solidFill>
                  <a:srgbClr val="575863"/>
                </a:solidFill>
                <a:effectLst/>
                <a:latin typeface="Arial" panose="020B0604020202020204" pitchFamily="34" charset="0"/>
              </a:rPr>
              <a:t>2</a:t>
            </a:r>
            <a:r>
              <a:rPr lang="zh-CN" altLang="en-US" b="0" i="0" dirty="0">
                <a:solidFill>
                  <a:srgbClr val="575863"/>
                </a:solidFill>
                <a:effectLst/>
                <a:latin typeface="Arial" panose="020B0604020202020204" pitchFamily="34" charset="0"/>
              </a:rPr>
              <a:t>个条件已经成熟：</a:t>
            </a:r>
          </a:p>
          <a:p>
            <a:pPr algn="l"/>
            <a:r>
              <a:rPr lang="en-US" altLang="zh-CN" b="0" i="0" dirty="0">
                <a:solidFill>
                  <a:srgbClr val="575863"/>
                </a:solidFill>
                <a:effectLst/>
                <a:latin typeface="Arial" panose="020B0604020202020204" pitchFamily="34" charset="0"/>
              </a:rPr>
              <a:t>2000</a:t>
            </a:r>
            <a:r>
              <a:rPr lang="zh-CN" altLang="en-US" b="0" i="0" dirty="0">
                <a:solidFill>
                  <a:srgbClr val="575863"/>
                </a:solidFill>
                <a:effectLst/>
                <a:latin typeface="Arial" panose="020B0604020202020204" pitchFamily="34" charset="0"/>
              </a:rPr>
              <a:t>年后互联网行业飞速发展形成了海量数据。同时数据存储的成本也快速下降。使得海量数据的存储和分析成为了可能。</a:t>
            </a:r>
          </a:p>
          <a:p>
            <a:pPr algn="l"/>
            <a:r>
              <a:rPr lang="en-US" altLang="zh-CN" b="0" i="0" u="sng" dirty="0">
                <a:solidFill>
                  <a:srgbClr val="3A9AD9"/>
                </a:solidFill>
                <a:effectLst/>
                <a:latin typeface="Arial" panose="020B0604020202020204" pitchFamily="34" charset="0"/>
                <a:hlinkClick r:id="rId4"/>
              </a:rPr>
              <a:t>GPU</a:t>
            </a:r>
            <a:r>
              <a:rPr lang="zh-CN" altLang="en-US" b="0" i="0" dirty="0">
                <a:solidFill>
                  <a:srgbClr val="575863"/>
                </a:solidFill>
                <a:effectLst/>
                <a:latin typeface="Arial" panose="020B0604020202020204" pitchFamily="34" charset="0"/>
              </a:rPr>
              <a:t> 的不断成熟提供了必要的算力支持，提高了算法的可用性，降低了算力的成本。</a:t>
            </a:r>
          </a:p>
          <a:p>
            <a:pPr algn="l"/>
            <a:r>
              <a:rPr lang="zh-CN" altLang="en-US" b="0" i="0" dirty="0">
                <a:solidFill>
                  <a:srgbClr val="575863"/>
                </a:solidFill>
                <a:effectLst/>
                <a:latin typeface="Arial" panose="020B0604020202020204" pitchFamily="34" charset="0"/>
              </a:rPr>
              <a:t>在各种条件成熟后，深度学习发挥出了强大的能力。在语音识别、图像识别、</a:t>
            </a:r>
            <a:r>
              <a:rPr lang="en-US" altLang="zh-CN" b="0" i="0" u="sng" dirty="0">
                <a:solidFill>
                  <a:srgbClr val="3A9AD9"/>
                </a:solidFill>
                <a:effectLst/>
                <a:latin typeface="Arial" panose="020B0604020202020204" pitchFamily="34" charset="0"/>
                <a:hlinkClick r:id="rId5"/>
              </a:rPr>
              <a:t>NLP</a:t>
            </a:r>
            <a:r>
              <a:rPr lang="zh-CN" altLang="en-US" b="0" i="0" dirty="0">
                <a:solidFill>
                  <a:srgbClr val="575863"/>
                </a:solidFill>
                <a:effectLst/>
                <a:latin typeface="Arial" panose="020B0604020202020204" pitchFamily="34" charset="0"/>
              </a:rPr>
              <a:t>等领域不断刷新纪录。让 </a:t>
            </a:r>
            <a:r>
              <a:rPr lang="en-US" altLang="zh-CN" b="0" i="0" dirty="0">
                <a:solidFill>
                  <a:srgbClr val="575863"/>
                </a:solidFill>
                <a:effectLst/>
                <a:latin typeface="Arial" panose="020B0604020202020204" pitchFamily="34" charset="0"/>
              </a:rPr>
              <a:t>AI </a:t>
            </a:r>
            <a:r>
              <a:rPr lang="zh-CN" altLang="en-US" b="0" i="0" dirty="0">
                <a:solidFill>
                  <a:srgbClr val="575863"/>
                </a:solidFill>
                <a:effectLst/>
                <a:latin typeface="Arial" panose="020B0604020202020204" pitchFamily="34" charset="0"/>
              </a:rPr>
              <a:t>产品真正达到了可用（例如语音识别的错误率只有</a:t>
            </a:r>
            <a:r>
              <a:rPr lang="en-US" altLang="zh-CN" b="0" i="0" dirty="0">
                <a:solidFill>
                  <a:srgbClr val="575863"/>
                </a:solidFill>
                <a:effectLst/>
                <a:latin typeface="Arial" panose="020B0604020202020204" pitchFamily="34" charset="0"/>
              </a:rPr>
              <a:t>6%</a:t>
            </a:r>
            <a:r>
              <a:rPr lang="zh-CN" altLang="en-US" b="0" i="0" dirty="0">
                <a:solidFill>
                  <a:srgbClr val="575863"/>
                </a:solidFill>
                <a:effectLst/>
                <a:latin typeface="Arial" panose="020B0604020202020204" pitchFamily="34" charset="0"/>
              </a:rPr>
              <a:t>，人脸识别的准确率超过人类，</a:t>
            </a:r>
            <a:r>
              <a:rPr lang="en-US" altLang="zh-CN" b="0" i="0" u="sng" dirty="0">
                <a:solidFill>
                  <a:srgbClr val="3A9AD9"/>
                </a:solidFill>
                <a:effectLst/>
                <a:latin typeface="Arial" panose="020B0604020202020204" pitchFamily="34" charset="0"/>
                <a:hlinkClick r:id="rId6"/>
              </a:rPr>
              <a:t>BERT</a:t>
            </a:r>
            <a:r>
              <a:rPr lang="zh-CN" altLang="en-US" b="0" i="0" dirty="0">
                <a:solidFill>
                  <a:srgbClr val="575863"/>
                </a:solidFill>
                <a:effectLst/>
                <a:latin typeface="Arial" panose="020B0604020202020204" pitchFamily="34" charset="0"/>
              </a:rPr>
              <a:t>在</a:t>
            </a:r>
            <a:r>
              <a:rPr lang="en-US" altLang="zh-CN" b="0" i="0" dirty="0">
                <a:solidFill>
                  <a:srgbClr val="575863"/>
                </a:solidFill>
                <a:effectLst/>
                <a:latin typeface="Arial" panose="020B0604020202020204" pitchFamily="34" charset="0"/>
              </a:rPr>
              <a:t>11</a:t>
            </a:r>
            <a:r>
              <a:rPr lang="zh-CN" altLang="en-US" b="0" i="0" dirty="0">
                <a:solidFill>
                  <a:srgbClr val="575863"/>
                </a:solidFill>
                <a:effectLst/>
                <a:latin typeface="Arial" panose="020B0604020202020204" pitchFamily="34" charset="0"/>
              </a:rPr>
              <a:t>项表现中超过人类</a:t>
            </a:r>
            <a:r>
              <a:rPr lang="en-US" altLang="zh-CN" b="0" i="0" dirty="0">
                <a:solidFill>
                  <a:srgbClr val="575863"/>
                </a:solidFill>
                <a:effectLst/>
                <a:latin typeface="Arial" panose="020B0604020202020204" pitchFamily="34" charset="0"/>
              </a:rPr>
              <a:t>…)</a:t>
            </a:r>
            <a:r>
              <a:rPr lang="zh-CN" altLang="en-US" b="0" i="0" dirty="0">
                <a:solidFill>
                  <a:srgbClr val="575863"/>
                </a:solidFill>
                <a:effectLst/>
                <a:latin typeface="Arial" panose="020B0604020202020204" pitchFamily="34" charset="0"/>
              </a:rPr>
              <a:t>的阶段。</a:t>
            </a:r>
          </a:p>
          <a:p>
            <a:pPr algn="l"/>
            <a:r>
              <a:rPr lang="zh-CN" altLang="en-US" b="1" i="0" dirty="0">
                <a:solidFill>
                  <a:srgbClr val="575863"/>
                </a:solidFill>
                <a:effectLst/>
                <a:latin typeface="Arial" panose="020B0604020202020204" pitchFamily="34" charset="0"/>
              </a:rPr>
              <a:t>第三次浪潮来袭，主要是因为大数据和算力条件具备，这样深度学习可以发挥出巨大的威力，并且 </a:t>
            </a:r>
            <a:r>
              <a:rPr lang="en-US" altLang="zh-CN" b="1" i="0" dirty="0">
                <a:solidFill>
                  <a:srgbClr val="575863"/>
                </a:solidFill>
                <a:effectLst/>
                <a:latin typeface="Arial" panose="020B0604020202020204" pitchFamily="34" charset="0"/>
              </a:rPr>
              <a:t>AI </a:t>
            </a:r>
            <a:r>
              <a:rPr lang="zh-CN" altLang="en-US" b="1" i="0" dirty="0">
                <a:solidFill>
                  <a:srgbClr val="575863"/>
                </a:solidFill>
                <a:effectLst/>
                <a:latin typeface="Arial" panose="020B0604020202020204" pitchFamily="34" charset="0"/>
              </a:rPr>
              <a:t>的表现已经超越人类，可以达到“可用”的阶段，而不只是科学研究。</a:t>
            </a:r>
            <a:endParaRPr lang="zh-CN" altLang="en-US" b="0" i="0" dirty="0">
              <a:solidFill>
                <a:srgbClr val="575863"/>
              </a:solidFill>
              <a:effectLst/>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pPr>
              <a:defRPr/>
            </a:pPr>
            <a:fld id="{9CFCC0CD-4F80-48DE-A62F-9A6380C289BD}" type="slidenum">
              <a:rPr lang="zh-CN" altLang="en-US" smtClean="0"/>
              <a:pPr>
                <a:defRPr/>
              </a:pPr>
              <a:t>6</a:t>
            </a:fld>
            <a:endParaRPr lang="zh-CN" altLang="en-US"/>
          </a:p>
        </p:txBody>
      </p:sp>
    </p:spTree>
    <p:extLst>
      <p:ext uri="{BB962C8B-B14F-4D97-AF65-F5344CB8AC3E}">
        <p14:creationId xmlns:p14="http://schemas.microsoft.com/office/powerpoint/2010/main" val="1563996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CFCC0CD-4F80-48DE-A62F-9A6380C289BD}" type="slidenum">
              <a:rPr lang="zh-CN" altLang="en-US" smtClean="0"/>
              <a:pPr>
                <a:defRPr/>
              </a:pPr>
              <a:t>7</a:t>
            </a:fld>
            <a:endParaRPr lang="zh-CN" altLang="en-US"/>
          </a:p>
        </p:txBody>
      </p:sp>
    </p:spTree>
    <p:extLst>
      <p:ext uri="{BB962C8B-B14F-4D97-AF65-F5344CB8AC3E}">
        <p14:creationId xmlns:p14="http://schemas.microsoft.com/office/powerpoint/2010/main" val="376200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800" dirty="0"/>
              <a:t>Alpha</a:t>
            </a:r>
            <a:r>
              <a:rPr lang="zh-CN" altLang="en-US" sz="800" dirty="0"/>
              <a:t>衰变中的衰变常数是由预形成因子、碰撞频率和穿透几率相乘得到。如果我们不考虑预形成因子，那我们理论半衰期和实验半衰期之间的差值主要是由预形成因子导致的。因此，我们可以借助这个思路提取实验预形成因子的大小，当然提取的过程还是依赖于理论模型的半衰期，我们所采用的是推广液滴模型的理论值。提起差值，经常做机器学习的人自然而然就想到了用机器学习学习这个差值，那这个差值就等同时机器学习给定的预形成因子。基于这样的几个思想，我们所采用的方法是多层感知器。但是同时我们引入了自动编码器，，发展了这样一个混合神经网络，这个结构中包含了两部分的输出。通过调整可调参数</a:t>
            </a:r>
            <a:r>
              <a:rPr lang="en-US" altLang="zh-CN" sz="800" dirty="0"/>
              <a:t>beta</a:t>
            </a:r>
            <a:r>
              <a:rPr lang="zh-CN" altLang="en-US" sz="800" dirty="0"/>
              <a:t>寻找最佳的</a:t>
            </a:r>
            <a:r>
              <a:rPr lang="en-US" altLang="zh-CN" sz="800" dirty="0"/>
              <a:t>rms</a:t>
            </a:r>
            <a:r>
              <a:rPr lang="zh-CN" altLang="en-US" sz="800" dirty="0"/>
              <a:t>。另外，这是我们采用的隐藏层的神经元个数。这是输入层的特征量。</a:t>
            </a:r>
          </a:p>
        </p:txBody>
      </p:sp>
      <p:sp>
        <p:nvSpPr>
          <p:cNvPr id="4" name="灯片编号占位符 3"/>
          <p:cNvSpPr>
            <a:spLocks noGrp="1"/>
          </p:cNvSpPr>
          <p:nvPr>
            <p:ph type="sldNum" sz="quarter" idx="5"/>
          </p:nvPr>
        </p:nvSpPr>
        <p:spPr/>
        <p:txBody>
          <a:bodyPr/>
          <a:lstStyle/>
          <a:p>
            <a:pPr>
              <a:defRPr/>
            </a:pPr>
            <a:fld id="{9CFCC0CD-4F80-48DE-A62F-9A6380C289BD}" type="slidenum">
              <a:rPr lang="zh-CN" altLang="en-US" smtClean="0"/>
              <a:pPr>
                <a:defRPr/>
              </a:pPr>
              <a:t>16</a:t>
            </a:fld>
            <a:endParaRPr lang="zh-CN" altLang="en-US"/>
          </a:p>
        </p:txBody>
      </p:sp>
    </p:spTree>
    <p:extLst>
      <p:ext uri="{BB962C8B-B14F-4D97-AF65-F5344CB8AC3E}">
        <p14:creationId xmlns:p14="http://schemas.microsoft.com/office/powerpoint/2010/main" val="79391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latin typeface="NimbusRomNo9L-Regu"/>
              </a:rPr>
              <a:t>which is consistent with why this region frequently experiences such reversal events.</a:t>
            </a:r>
            <a:endParaRPr lang="zh-CN" altLang="en-US" dirty="0"/>
          </a:p>
        </p:txBody>
      </p:sp>
      <p:sp>
        <p:nvSpPr>
          <p:cNvPr id="4" name="灯片编号占位符 3"/>
          <p:cNvSpPr>
            <a:spLocks noGrp="1"/>
          </p:cNvSpPr>
          <p:nvPr>
            <p:ph type="sldNum" sz="quarter" idx="5"/>
          </p:nvPr>
        </p:nvSpPr>
        <p:spPr/>
        <p:txBody>
          <a:bodyPr/>
          <a:lstStyle/>
          <a:p>
            <a:pPr>
              <a:defRPr/>
            </a:pPr>
            <a:fld id="{9CFCC0CD-4F80-48DE-A62F-9A6380C289BD}" type="slidenum">
              <a:rPr lang="zh-CN" altLang="en-US" smtClean="0"/>
              <a:pPr>
                <a:defRPr/>
              </a:pPr>
              <a:t>23</a:t>
            </a:fld>
            <a:endParaRPr lang="zh-CN" altLang="en-US"/>
          </a:p>
        </p:txBody>
      </p:sp>
    </p:spTree>
    <p:extLst>
      <p:ext uri="{BB962C8B-B14F-4D97-AF65-F5344CB8AC3E}">
        <p14:creationId xmlns:p14="http://schemas.microsoft.com/office/powerpoint/2010/main" val="175165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latin typeface="NimbusRomNo9L-Regu"/>
              </a:rPr>
              <a:t>which is consistent with why this region frequently experiences such reversal events.</a:t>
            </a:r>
            <a:endParaRPr lang="zh-CN" altLang="en-US" dirty="0"/>
          </a:p>
        </p:txBody>
      </p:sp>
      <p:sp>
        <p:nvSpPr>
          <p:cNvPr id="4" name="灯片编号占位符 3"/>
          <p:cNvSpPr>
            <a:spLocks noGrp="1"/>
          </p:cNvSpPr>
          <p:nvPr>
            <p:ph type="sldNum" sz="quarter" idx="5"/>
          </p:nvPr>
        </p:nvSpPr>
        <p:spPr/>
        <p:txBody>
          <a:bodyPr/>
          <a:lstStyle/>
          <a:p>
            <a:pPr>
              <a:defRPr/>
            </a:pPr>
            <a:fld id="{9CFCC0CD-4F80-48DE-A62F-9A6380C289BD}" type="slidenum">
              <a:rPr lang="zh-CN" altLang="en-US" smtClean="0"/>
              <a:pPr>
                <a:defRPr/>
              </a:pPr>
              <a:t>24</a:t>
            </a:fld>
            <a:endParaRPr lang="zh-CN" altLang="en-US"/>
          </a:p>
        </p:txBody>
      </p:sp>
    </p:spTree>
    <p:extLst>
      <p:ext uri="{BB962C8B-B14F-4D97-AF65-F5344CB8AC3E}">
        <p14:creationId xmlns:p14="http://schemas.microsoft.com/office/powerpoint/2010/main" val="2917996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latin typeface="NimbusRomNo9L-Regu"/>
              </a:rPr>
              <a:t>which is consistent with why this region frequently experiences such reversal events.</a:t>
            </a:r>
            <a:endParaRPr lang="zh-CN" altLang="en-US" dirty="0"/>
          </a:p>
        </p:txBody>
      </p:sp>
      <p:sp>
        <p:nvSpPr>
          <p:cNvPr id="4" name="灯片编号占位符 3"/>
          <p:cNvSpPr>
            <a:spLocks noGrp="1"/>
          </p:cNvSpPr>
          <p:nvPr>
            <p:ph type="sldNum" sz="quarter" idx="5"/>
          </p:nvPr>
        </p:nvSpPr>
        <p:spPr/>
        <p:txBody>
          <a:bodyPr/>
          <a:lstStyle/>
          <a:p>
            <a:pPr>
              <a:defRPr/>
            </a:pPr>
            <a:fld id="{9CFCC0CD-4F80-48DE-A62F-9A6380C289BD}" type="slidenum">
              <a:rPr lang="zh-CN" altLang="en-US" smtClean="0"/>
              <a:pPr>
                <a:defRPr/>
              </a:pPr>
              <a:t>25</a:t>
            </a:fld>
            <a:endParaRPr lang="zh-CN" altLang="en-US"/>
          </a:p>
        </p:txBody>
      </p:sp>
    </p:spTree>
    <p:extLst>
      <p:ext uri="{BB962C8B-B14F-4D97-AF65-F5344CB8AC3E}">
        <p14:creationId xmlns:p14="http://schemas.microsoft.com/office/powerpoint/2010/main" val="3713913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CFCC0CD-4F80-48DE-A62F-9A6380C289BD}" type="slidenum">
              <a:rPr lang="zh-CN" altLang="en-US" smtClean="0"/>
              <a:pPr>
                <a:defRPr/>
              </a:pPr>
              <a:t>27</a:t>
            </a:fld>
            <a:endParaRPr lang="zh-CN" altLang="en-US"/>
          </a:p>
        </p:txBody>
      </p:sp>
    </p:spTree>
    <p:extLst>
      <p:ext uri="{BB962C8B-B14F-4D97-AF65-F5344CB8AC3E}">
        <p14:creationId xmlns:p14="http://schemas.microsoft.com/office/powerpoint/2010/main" val="1068001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9" name="Rectangle 21">
            <a:extLst>
              <a:ext uri="{FF2B5EF4-FFF2-40B4-BE49-F238E27FC236}">
                <a16:creationId xmlns:a16="http://schemas.microsoft.com/office/drawing/2014/main" id="{3B0BF859-DF92-4DDE-B9EA-72495A3B81D4}"/>
              </a:ext>
            </a:extLst>
          </p:cNvPr>
          <p:cNvSpPr>
            <a:spLocks noGrp="1" noChangeArrowheads="1"/>
          </p:cNvSpPr>
          <p:nvPr>
            <p:ph type="ctrTitle" sz="quarter" hasCustomPrompt="1"/>
          </p:nvPr>
        </p:nvSpPr>
        <p:spPr bwMode="gray">
          <a:xfrm>
            <a:off x="0" y="6622694"/>
            <a:ext cx="12192000" cy="235305"/>
          </a:xfrm>
          <a:gradFill rotWithShape="1">
            <a:gsLst>
              <a:gs pos="80000">
                <a:srgbClr val="144390"/>
              </a:gs>
              <a:gs pos="20000">
                <a:srgbClr val="144390"/>
              </a:gs>
              <a:gs pos="0">
                <a:schemeClr val="accent2">
                  <a:lumMod val="75000"/>
                </a:schemeClr>
              </a:gs>
              <a:gs pos="50000">
                <a:schemeClr val="tx1"/>
              </a:gs>
              <a:gs pos="100000">
                <a:schemeClr val="accent2">
                  <a:lumMod val="75000"/>
                </a:schemeClr>
              </a:gs>
            </a:gsLst>
            <a:lin ang="0" scaled="1"/>
          </a:gradFill>
          <a:ln w="9525">
            <a:prstDash val="dash"/>
          </a:ln>
        </p:spPr>
        <p:txBody>
          <a:bodyPr/>
          <a:lstStyle>
            <a:lvl1pPr>
              <a:defRPr sz="1400">
                <a:solidFill>
                  <a:schemeClr val="bg1"/>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1400" b="1" i="0" u="none" strike="noStrike" baseline="0" dirty="0">
                <a:solidFill>
                  <a:schemeClr val="bg1"/>
                </a:solidFill>
                <a:latin typeface="微软雅黑" panose="020B0503020204020204" pitchFamily="34" charset="-122"/>
                <a:ea typeface="微软雅黑" panose="020B0503020204020204" pitchFamily="34" charset="-122"/>
              </a:rPr>
              <a:t>铸剑强国 </a:t>
            </a:r>
            <a:r>
              <a:rPr lang="en-US" altLang="zh-CN" sz="1400" b="1" i="0" u="none" strike="noStrike" baseline="0" dirty="0">
                <a:solidFill>
                  <a:schemeClr val="bg1"/>
                </a:solidFill>
                <a:latin typeface="微软雅黑" panose="020B0503020204020204" pitchFamily="34" charset="-122"/>
                <a:ea typeface="微软雅黑" panose="020B0503020204020204" pitchFamily="34" charset="-122"/>
              </a:rPr>
              <a:t>· </a:t>
            </a:r>
            <a:r>
              <a:rPr lang="zh-CN" altLang="en-US" sz="1400" b="1" i="0" u="none" strike="noStrike" baseline="0" dirty="0">
                <a:solidFill>
                  <a:schemeClr val="bg1"/>
                </a:solidFill>
                <a:latin typeface="微软雅黑" panose="020B0503020204020204" pitchFamily="34" charset="-122"/>
                <a:ea typeface="微软雅黑" panose="020B0503020204020204" pitchFamily="34" charset="-122"/>
              </a:rPr>
              <a:t>核以道和</a:t>
            </a:r>
            <a:endParaRPr lang="en-US" altLang="ko-KR" dirty="0"/>
          </a:p>
        </p:txBody>
      </p:sp>
      <p:cxnSp>
        <p:nvCxnSpPr>
          <p:cNvPr id="10" name="直接连接符 9">
            <a:extLst>
              <a:ext uri="{FF2B5EF4-FFF2-40B4-BE49-F238E27FC236}">
                <a16:creationId xmlns:a16="http://schemas.microsoft.com/office/drawing/2014/main" id="{7BE08F6C-9D94-F2ED-A223-4C217AE8B189}"/>
              </a:ext>
            </a:extLst>
          </p:cNvPr>
          <p:cNvCxnSpPr>
            <a:cxnSpLocks/>
          </p:cNvCxnSpPr>
          <p:nvPr userDrawn="1"/>
        </p:nvCxnSpPr>
        <p:spPr>
          <a:xfrm>
            <a:off x="7279449" y="6753811"/>
            <a:ext cx="4912551" cy="6094"/>
          </a:xfrm>
          <a:prstGeom prst="line">
            <a:avLst/>
          </a:prstGeom>
          <a:ln w="15875">
            <a:solidFill>
              <a:schemeClr val="bg1"/>
            </a:solidFill>
            <a:headEnd type="oval"/>
            <a:tailEnd w="lg" len="lg"/>
          </a:ln>
          <a:effectLst>
            <a:reflection blurRad="6350" stA="52000" endA="300" endPos="35000" dir="5400000" sy="-100000" algn="bl" rotWithShape="0"/>
          </a:effectLst>
        </p:spPr>
        <p:style>
          <a:lnRef idx="1">
            <a:schemeClr val="accent4"/>
          </a:lnRef>
          <a:fillRef idx="0">
            <a:schemeClr val="accent4"/>
          </a:fillRef>
          <a:effectRef idx="0">
            <a:schemeClr val="accent4"/>
          </a:effectRef>
          <a:fontRef idx="minor">
            <a:schemeClr val="tx1"/>
          </a:fontRef>
        </p:style>
      </p:cxnSp>
      <p:cxnSp>
        <p:nvCxnSpPr>
          <p:cNvPr id="11" name="直接连接符 10">
            <a:extLst>
              <a:ext uri="{FF2B5EF4-FFF2-40B4-BE49-F238E27FC236}">
                <a16:creationId xmlns:a16="http://schemas.microsoft.com/office/drawing/2014/main" id="{2D59B5F2-B6F3-E564-4303-C3AB8C6D9397}"/>
              </a:ext>
            </a:extLst>
          </p:cNvPr>
          <p:cNvCxnSpPr>
            <a:cxnSpLocks/>
          </p:cNvCxnSpPr>
          <p:nvPr userDrawn="1"/>
        </p:nvCxnSpPr>
        <p:spPr>
          <a:xfrm flipH="1">
            <a:off x="0" y="6759905"/>
            <a:ext cx="4837282" cy="0"/>
          </a:xfrm>
          <a:prstGeom prst="line">
            <a:avLst/>
          </a:prstGeom>
          <a:ln w="19050">
            <a:solidFill>
              <a:schemeClr val="bg1"/>
            </a:solidFill>
            <a:headEnd type="oval"/>
            <a:tailEnd w="lg" len="lg"/>
          </a:ln>
          <a:effectLst>
            <a:reflection blurRad="6350" stA="52000" endA="300" endPos="35000" dir="5400000" sy="-100000" algn="bl" rotWithShape="0"/>
          </a:effectLst>
        </p:spPr>
        <p:style>
          <a:lnRef idx="1">
            <a:schemeClr val="accent4"/>
          </a:lnRef>
          <a:fillRef idx="0">
            <a:schemeClr val="accent4"/>
          </a:fillRef>
          <a:effectRef idx="0">
            <a:schemeClr val="accent4"/>
          </a:effectRef>
          <a:fontRef idx="minor">
            <a:schemeClr val="tx1"/>
          </a:fontRef>
        </p:style>
      </p:cxnSp>
      <p:sp>
        <p:nvSpPr>
          <p:cNvPr id="15" name="矩形 14">
            <a:extLst>
              <a:ext uri="{FF2B5EF4-FFF2-40B4-BE49-F238E27FC236}">
                <a16:creationId xmlns:a16="http://schemas.microsoft.com/office/drawing/2014/main" id="{15529A68-E4D7-553A-9A2A-C7C832192F5F}"/>
              </a:ext>
            </a:extLst>
          </p:cNvPr>
          <p:cNvSpPr/>
          <p:nvPr userDrawn="1"/>
        </p:nvSpPr>
        <p:spPr>
          <a:xfrm>
            <a:off x="0" y="0"/>
            <a:ext cx="12192000" cy="98094"/>
          </a:xfrm>
          <a:prstGeom prst="rect">
            <a:avLst/>
          </a:prstGeom>
          <a:gradFill flip="none" rotWithShape="1">
            <a:gsLst>
              <a:gs pos="0">
                <a:schemeClr val="accent6">
                  <a:lumMod val="75000"/>
                </a:schemeClr>
              </a:gs>
              <a:gs pos="50000">
                <a:srgbClr val="0052A3"/>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5">
            <a:extLst>
              <a:ext uri="{FF2B5EF4-FFF2-40B4-BE49-F238E27FC236}">
                <a16:creationId xmlns:a16="http://schemas.microsoft.com/office/drawing/2014/main" id="{DA4FCBF7-F403-10EE-885F-F8F0BFBE50CD}"/>
              </a:ext>
            </a:extLst>
          </p:cNvPr>
          <p:cNvPicPr>
            <a:picLocks noChangeAspect="1"/>
          </p:cNvPicPr>
          <p:nvPr userDrawn="1"/>
        </p:nvPicPr>
        <p:blipFill>
          <a:blip r:embed="rId2"/>
          <a:srcRect t="3870" b="58359"/>
          <a:stretch>
            <a:fillRect/>
          </a:stretch>
        </p:blipFill>
        <p:spPr bwMode="auto">
          <a:xfrm>
            <a:off x="0" y="105583"/>
            <a:ext cx="12192000" cy="2178685"/>
          </a:xfrm>
          <a:prstGeom prst="rect">
            <a:avLst/>
          </a:prstGeom>
          <a:noFill/>
          <a:ln w="9525">
            <a:noFill/>
            <a:miter lim="800000"/>
            <a:headEnd/>
            <a:tailEnd/>
          </a:ln>
        </p:spPr>
      </p:pic>
    </p:spTree>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D929B174-CAF4-452C-9B28-C2D3BECB5DB5}"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64600" y="152400"/>
            <a:ext cx="2819400" cy="6248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06400" y="152400"/>
            <a:ext cx="8255000" cy="6248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AFC84362-4C87-4E6F-822D-B200493AE0E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1277600" cy="563563"/>
          </a:xfrm>
        </p:spPr>
        <p:txBody>
          <a:bodyPr/>
          <a:lstStyle/>
          <a:p>
            <a:r>
              <a:rPr lang="zh-CN" altLang="en-US"/>
              <a:t>单击此处编辑母版标题样式</a:t>
            </a:r>
          </a:p>
        </p:txBody>
      </p:sp>
      <p:sp>
        <p:nvSpPr>
          <p:cNvPr id="3" name="表格占位符 2"/>
          <p:cNvSpPr>
            <a:spLocks noGrp="1"/>
          </p:cNvSpPr>
          <p:nvPr>
            <p:ph type="tbl" idx="1"/>
          </p:nvPr>
        </p:nvSpPr>
        <p:spPr>
          <a:xfrm>
            <a:off x="609600" y="1152526"/>
            <a:ext cx="10972800" cy="5248275"/>
          </a:xfrm>
        </p:spPr>
        <p:txBody>
          <a:bodyPr/>
          <a:lstStyle/>
          <a:p>
            <a:pPr lvl="0"/>
            <a:r>
              <a:rPr lang="zh-CN" altLang="en-US" noProof="0"/>
              <a:t>单击图标添加表格</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76AB8092-5856-4926-8052-564FA552C5CA}"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直角三角形 8">
            <a:extLst>
              <a:ext uri="{FF2B5EF4-FFF2-40B4-BE49-F238E27FC236}">
                <a16:creationId xmlns:a16="http://schemas.microsoft.com/office/drawing/2014/main" id="{584EF25C-8171-B82B-C516-79328B17C76D}"/>
              </a:ext>
            </a:extLst>
          </p:cNvPr>
          <p:cNvSpPr/>
          <p:nvPr userDrawn="1"/>
        </p:nvSpPr>
        <p:spPr bwMode="auto">
          <a:xfrm>
            <a:off x="4280" y="-25187"/>
            <a:ext cx="6846888" cy="6846888"/>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Text Box 16"/>
          <p:cNvSpPr txBox="1">
            <a:spLocks noChangeArrowheads="1"/>
          </p:cNvSpPr>
          <p:nvPr userDrawn="1"/>
        </p:nvSpPr>
        <p:spPr bwMode="gray">
          <a:xfrm>
            <a:off x="0" y="1286631"/>
            <a:ext cx="12192000" cy="246221"/>
          </a:xfrm>
          <a:prstGeom prst="rect">
            <a:avLst/>
          </a:prstGeom>
          <a:solidFill>
            <a:schemeClr val="accent1">
              <a:lumMod val="50000"/>
            </a:schemeClr>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75" name="Rectangle 3"/>
          <p:cNvSpPr>
            <a:spLocks noGrp="1" noChangeArrowheads="1"/>
          </p:cNvSpPr>
          <p:nvPr>
            <p:ph type="subTitle" idx="1"/>
          </p:nvPr>
        </p:nvSpPr>
        <p:spPr bwMode="gray">
          <a:xfrm>
            <a:off x="1904971" y="3133952"/>
            <a:ext cx="8737600" cy="533400"/>
          </a:xfrm>
        </p:spPr>
        <p:txBody>
          <a:bodyPr/>
          <a:lstStyle>
            <a:lvl1pPr marL="0" indent="0" algn="ctr">
              <a:buFont typeface="Wingdings" pitchFamily="2" charset="2"/>
              <a:buNone/>
              <a:defRPr sz="2400" b="1">
                <a:solidFill>
                  <a:schemeClr val="tx2"/>
                </a:solidFill>
                <a:latin typeface="Verdana" pitchFamily="34" charset="0"/>
              </a:defRPr>
            </a:lvl1pPr>
          </a:lstStyle>
          <a:p>
            <a:r>
              <a:rPr lang="zh-CN" altLang="en-US"/>
              <a:t>单击此处编辑母版副标题样式</a:t>
            </a:r>
            <a:endParaRPr lang="en-US" altLang="zh-CN"/>
          </a:p>
        </p:txBody>
      </p:sp>
      <p:sp>
        <p:nvSpPr>
          <p:cNvPr id="10" name="直角三角形 9">
            <a:extLst>
              <a:ext uri="{FF2B5EF4-FFF2-40B4-BE49-F238E27FC236}">
                <a16:creationId xmlns:a16="http://schemas.microsoft.com/office/drawing/2014/main" id="{677C5ADD-6D69-3F4D-2AEB-5C42AE0A84A9}"/>
              </a:ext>
            </a:extLst>
          </p:cNvPr>
          <p:cNvSpPr/>
          <p:nvPr userDrawn="1"/>
        </p:nvSpPr>
        <p:spPr bwMode="auto">
          <a:xfrm>
            <a:off x="4280" y="3512392"/>
            <a:ext cx="3330575" cy="333057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 name="图片 11">
            <a:extLst>
              <a:ext uri="{FF2B5EF4-FFF2-40B4-BE49-F238E27FC236}">
                <a16:creationId xmlns:a16="http://schemas.microsoft.com/office/drawing/2014/main" id="{DB5C6A0D-CD3C-C00E-9AD2-F9EDB2B0B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8426" y="4145034"/>
            <a:ext cx="2670690" cy="2670690"/>
          </a:xfrm>
          <a:prstGeom prst="rect">
            <a:avLst/>
          </a:prstGeom>
        </p:spPr>
      </p:pic>
      <p:sp>
        <p:nvSpPr>
          <p:cNvPr id="17" name="Text Box 16">
            <a:extLst>
              <a:ext uri="{FF2B5EF4-FFF2-40B4-BE49-F238E27FC236}">
                <a16:creationId xmlns:a16="http://schemas.microsoft.com/office/drawing/2014/main" id="{2BE30732-C640-8F53-93F3-DFCF1B9A951F}"/>
              </a:ext>
            </a:extLst>
          </p:cNvPr>
          <p:cNvSpPr txBox="1">
            <a:spLocks noChangeArrowheads="1"/>
          </p:cNvSpPr>
          <p:nvPr userDrawn="1"/>
        </p:nvSpPr>
        <p:spPr bwMode="gray">
          <a:xfrm>
            <a:off x="4009" y="2532325"/>
            <a:ext cx="12192000" cy="246221"/>
          </a:xfrm>
          <a:prstGeom prst="rect">
            <a:avLst/>
          </a:prstGeom>
          <a:solidFill>
            <a:schemeClr val="accent1">
              <a:lumMod val="50000"/>
            </a:schemeClr>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93" name="Rectangle 21"/>
          <p:cNvSpPr>
            <a:spLocks noGrp="1" noChangeArrowheads="1"/>
          </p:cNvSpPr>
          <p:nvPr>
            <p:ph type="ctrTitle" sz="quarter"/>
          </p:nvPr>
        </p:nvSpPr>
        <p:spPr bwMode="gray">
          <a:xfrm>
            <a:off x="0" y="1451114"/>
            <a:ext cx="12192000" cy="1159098"/>
          </a:xfrm>
          <a:gradFill rotWithShape="1">
            <a:gsLst>
              <a:gs pos="0">
                <a:schemeClr val="accent1">
                  <a:lumMod val="50000"/>
                </a:schemeClr>
              </a:gs>
              <a:gs pos="50000">
                <a:schemeClr val="accent2">
                  <a:lumMod val="75000"/>
                </a:schemeClr>
              </a:gs>
              <a:gs pos="100000">
                <a:schemeClr val="accent1">
                  <a:lumMod val="50000"/>
                </a:schemeClr>
              </a:gs>
            </a:gsLst>
            <a:lin ang="0" scaled="1"/>
          </a:gradFill>
          <a:ln w="9525">
            <a:prstDash val="dash"/>
          </a:ln>
        </p:spPr>
        <p:txBody>
          <a:bodyPr/>
          <a:lstStyle>
            <a:lvl1pPr>
              <a:defRPr sz="4800"/>
            </a:lvl1pPr>
          </a:lstStyle>
          <a:p>
            <a:r>
              <a:rPr lang="zh-CN" altLang="en-US" dirty="0"/>
              <a:t>单击此处编辑母版标题样式</a:t>
            </a:r>
            <a:endParaRPr lang="en-US" altLang="ko-KR" dirty="0"/>
          </a:p>
        </p:txBody>
      </p:sp>
    </p:spTree>
    <p:extLst>
      <p:ext uri="{BB962C8B-B14F-4D97-AF65-F5344CB8AC3E}">
        <p14:creationId xmlns:p14="http://schemas.microsoft.com/office/powerpoint/2010/main" val="322023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77852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445738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9BD35713-1C79-4053-9A7D-B5338FCA0B3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341565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2EE17B68-AD84-4CAE-BDF2-8DE517E01D94}"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96573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8" name="Rectangle 6"/>
          <p:cNvSpPr>
            <a:spLocks noGrp="1" noChangeArrowheads="1"/>
          </p:cNvSpPr>
          <p:nvPr>
            <p:ph type="sldNum" sz="quarter" idx="11"/>
          </p:nvPr>
        </p:nvSpPr>
        <p:spPr/>
        <p:txBody>
          <a:bodyPr/>
          <a:lstStyle>
            <a:lvl1pPr>
              <a:defRPr/>
            </a:lvl1pPr>
          </a:lstStyle>
          <a:p>
            <a:pPr>
              <a:defRPr/>
            </a:pPr>
            <a:fld id="{9A1CE452-DA3B-4C84-BD60-5C680705E3CC}" type="slidenum">
              <a:rPr lang="zh-CN" altLang="en-US"/>
              <a:pPr>
                <a:defRPr/>
              </a:pPr>
              <a:t>‹#›</a:t>
            </a:fld>
            <a:endParaRPr lang="zh-CN" altLang="en-US"/>
          </a:p>
        </p:txBody>
      </p:sp>
      <p:sp>
        <p:nvSpPr>
          <p:cNvPr id="9"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000533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baseline="0">
                <a:latin typeface="Arial" pitchFamily="34" charset="0"/>
                <a:ea typeface="华文楷体" pitchFamily="2" charset="-122"/>
              </a:defRPr>
            </a:lvl1pPr>
          </a:lstStyle>
          <a:p>
            <a:r>
              <a:rPr lang="zh-CN" altLang="en-US"/>
              <a:t>单击此处编辑母版标题样式</a:t>
            </a:r>
          </a:p>
        </p:txBody>
      </p:sp>
      <p:sp>
        <p:nvSpPr>
          <p:cNvPr id="4" name="Rectangle 6"/>
          <p:cNvSpPr>
            <a:spLocks noGrp="1" noChangeArrowheads="1"/>
          </p:cNvSpPr>
          <p:nvPr>
            <p:ph type="sldNum" sz="quarter" idx="11"/>
          </p:nvPr>
        </p:nvSpPr>
        <p:spPr/>
        <p:txBody>
          <a:bodyPr/>
          <a:lstStyle>
            <a:lvl1pPr>
              <a:defRPr/>
            </a:lvl1pPr>
          </a:lstStyle>
          <a:p>
            <a:pPr>
              <a:defRPr/>
            </a:pPr>
            <a:fld id="{37F02317-C48D-48A3-8B66-E8D70065CB37}" type="slidenum">
              <a:rPr lang="zh-CN" altLang="en-US"/>
              <a:pPr>
                <a:defRPr/>
              </a:pPr>
              <a:t>‹#›</a:t>
            </a:fld>
            <a:endParaRPr lang="zh-CN" altLang="en-US"/>
          </a:p>
        </p:txBody>
      </p:sp>
      <p:sp>
        <p:nvSpPr>
          <p:cNvPr id="5"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52875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12192000" cy="715964"/>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a:xfrm>
            <a:off x="11525251" y="6653589"/>
            <a:ext cx="666749" cy="320675"/>
          </a:xfrm>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3" name="Rectangle 6"/>
          <p:cNvSpPr>
            <a:spLocks noGrp="1" noChangeArrowheads="1"/>
          </p:cNvSpPr>
          <p:nvPr>
            <p:ph type="sldNum" sz="quarter" idx="11"/>
          </p:nvPr>
        </p:nvSpPr>
        <p:spPr/>
        <p:txBody>
          <a:bodyPr/>
          <a:lstStyle>
            <a:lvl1pPr>
              <a:defRPr/>
            </a:lvl1pPr>
          </a:lstStyle>
          <a:p>
            <a:pPr>
              <a:defRPr/>
            </a:pPr>
            <a:fld id="{DD6E9964-84DC-4FD5-BBC6-65ED314A2CEE}" type="slidenum">
              <a:rPr lang="zh-CN" altLang="en-US"/>
              <a:pPr>
                <a:defRPr/>
              </a:pPr>
              <a:t>‹#›</a:t>
            </a:fld>
            <a:endParaRPr lang="zh-CN" altLang="en-US"/>
          </a:p>
        </p:txBody>
      </p:sp>
      <p:sp>
        <p:nvSpPr>
          <p:cNvPr id="4"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489106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FE5BCCB5-72BA-4F47-97CD-5E8B3443594F}"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863696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B802A6A8-83F6-4794-9C0F-8279C7AB0EF0}"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477346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D929B174-CAF4-452C-9B28-C2D3BECB5DB5}"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71595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64600" y="152400"/>
            <a:ext cx="2819400" cy="6248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06400" y="152400"/>
            <a:ext cx="8255000" cy="6248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AFC84362-4C87-4E6F-822D-B200493AE0E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140124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1277600" cy="563563"/>
          </a:xfrm>
        </p:spPr>
        <p:txBody>
          <a:bodyPr/>
          <a:lstStyle/>
          <a:p>
            <a:r>
              <a:rPr lang="zh-CN" altLang="en-US"/>
              <a:t>单击此处编辑母版标题样式</a:t>
            </a:r>
          </a:p>
        </p:txBody>
      </p:sp>
      <p:sp>
        <p:nvSpPr>
          <p:cNvPr id="3" name="表格占位符 2"/>
          <p:cNvSpPr>
            <a:spLocks noGrp="1"/>
          </p:cNvSpPr>
          <p:nvPr>
            <p:ph type="tbl" idx="1"/>
          </p:nvPr>
        </p:nvSpPr>
        <p:spPr>
          <a:xfrm>
            <a:off x="609600" y="1152526"/>
            <a:ext cx="10972800" cy="5248275"/>
          </a:xfrm>
        </p:spPr>
        <p:txBody>
          <a:bodyPr/>
          <a:lstStyle/>
          <a:p>
            <a:pPr lvl="0"/>
            <a:r>
              <a:rPr lang="zh-CN" altLang="en-US" noProof="0"/>
              <a:t>单击图标添加表格</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76AB8092-5856-4926-8052-564FA552C5CA}"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4407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直角三角形 8">
            <a:extLst>
              <a:ext uri="{FF2B5EF4-FFF2-40B4-BE49-F238E27FC236}">
                <a16:creationId xmlns:a16="http://schemas.microsoft.com/office/drawing/2014/main" id="{584EF25C-8171-B82B-C516-79328B17C76D}"/>
              </a:ext>
            </a:extLst>
          </p:cNvPr>
          <p:cNvSpPr/>
          <p:nvPr userDrawn="1"/>
        </p:nvSpPr>
        <p:spPr bwMode="auto">
          <a:xfrm>
            <a:off x="4280" y="-25187"/>
            <a:ext cx="6846888" cy="6846888"/>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Text Box 16"/>
          <p:cNvSpPr txBox="1">
            <a:spLocks noChangeArrowheads="1"/>
          </p:cNvSpPr>
          <p:nvPr userDrawn="1"/>
        </p:nvSpPr>
        <p:spPr bwMode="gray">
          <a:xfrm>
            <a:off x="0" y="1286631"/>
            <a:ext cx="12192000" cy="246221"/>
          </a:xfrm>
          <a:prstGeom prst="rect">
            <a:avLst/>
          </a:prstGeom>
          <a:solidFill>
            <a:schemeClr val="accent1">
              <a:lumMod val="50000"/>
            </a:schemeClr>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75" name="Rectangle 3"/>
          <p:cNvSpPr>
            <a:spLocks noGrp="1" noChangeArrowheads="1"/>
          </p:cNvSpPr>
          <p:nvPr>
            <p:ph type="subTitle" idx="1"/>
          </p:nvPr>
        </p:nvSpPr>
        <p:spPr bwMode="gray">
          <a:xfrm>
            <a:off x="1904971" y="3133952"/>
            <a:ext cx="8737600" cy="533400"/>
          </a:xfrm>
        </p:spPr>
        <p:txBody>
          <a:bodyPr/>
          <a:lstStyle>
            <a:lvl1pPr marL="0" indent="0" algn="ctr">
              <a:buFont typeface="Wingdings" pitchFamily="2" charset="2"/>
              <a:buNone/>
              <a:defRPr sz="2400" b="1">
                <a:solidFill>
                  <a:schemeClr val="tx2"/>
                </a:solidFill>
                <a:latin typeface="Verdana" pitchFamily="34" charset="0"/>
              </a:defRPr>
            </a:lvl1pPr>
          </a:lstStyle>
          <a:p>
            <a:r>
              <a:rPr lang="zh-CN" altLang="en-US"/>
              <a:t>单击此处编辑母版副标题样式</a:t>
            </a:r>
            <a:endParaRPr lang="en-US" altLang="zh-CN"/>
          </a:p>
        </p:txBody>
      </p:sp>
      <p:sp>
        <p:nvSpPr>
          <p:cNvPr id="10" name="直角三角形 9">
            <a:extLst>
              <a:ext uri="{FF2B5EF4-FFF2-40B4-BE49-F238E27FC236}">
                <a16:creationId xmlns:a16="http://schemas.microsoft.com/office/drawing/2014/main" id="{677C5ADD-6D69-3F4D-2AEB-5C42AE0A84A9}"/>
              </a:ext>
            </a:extLst>
          </p:cNvPr>
          <p:cNvSpPr/>
          <p:nvPr userDrawn="1"/>
        </p:nvSpPr>
        <p:spPr bwMode="auto">
          <a:xfrm>
            <a:off x="4280" y="3512392"/>
            <a:ext cx="3330575" cy="333057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 name="图片 11">
            <a:extLst>
              <a:ext uri="{FF2B5EF4-FFF2-40B4-BE49-F238E27FC236}">
                <a16:creationId xmlns:a16="http://schemas.microsoft.com/office/drawing/2014/main" id="{DB5C6A0D-CD3C-C00E-9AD2-F9EDB2B0B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8426" y="4145034"/>
            <a:ext cx="2670690" cy="2670690"/>
          </a:xfrm>
          <a:prstGeom prst="rect">
            <a:avLst/>
          </a:prstGeom>
        </p:spPr>
      </p:pic>
      <p:sp>
        <p:nvSpPr>
          <p:cNvPr id="17" name="Text Box 16">
            <a:extLst>
              <a:ext uri="{FF2B5EF4-FFF2-40B4-BE49-F238E27FC236}">
                <a16:creationId xmlns:a16="http://schemas.microsoft.com/office/drawing/2014/main" id="{2BE30732-C640-8F53-93F3-DFCF1B9A951F}"/>
              </a:ext>
            </a:extLst>
          </p:cNvPr>
          <p:cNvSpPr txBox="1">
            <a:spLocks noChangeArrowheads="1"/>
          </p:cNvSpPr>
          <p:nvPr userDrawn="1"/>
        </p:nvSpPr>
        <p:spPr bwMode="gray">
          <a:xfrm>
            <a:off x="4009" y="2532325"/>
            <a:ext cx="12192000" cy="246221"/>
          </a:xfrm>
          <a:prstGeom prst="rect">
            <a:avLst/>
          </a:prstGeom>
          <a:solidFill>
            <a:schemeClr val="accent1">
              <a:lumMod val="50000"/>
            </a:schemeClr>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93" name="Rectangle 21"/>
          <p:cNvSpPr>
            <a:spLocks noGrp="1" noChangeArrowheads="1"/>
          </p:cNvSpPr>
          <p:nvPr>
            <p:ph type="ctrTitle" sz="quarter"/>
          </p:nvPr>
        </p:nvSpPr>
        <p:spPr bwMode="gray">
          <a:xfrm>
            <a:off x="0" y="1451114"/>
            <a:ext cx="12192000" cy="1159098"/>
          </a:xfrm>
          <a:gradFill rotWithShape="1">
            <a:gsLst>
              <a:gs pos="0">
                <a:schemeClr val="accent1">
                  <a:lumMod val="50000"/>
                </a:schemeClr>
              </a:gs>
              <a:gs pos="50000">
                <a:schemeClr val="accent2">
                  <a:lumMod val="75000"/>
                </a:schemeClr>
              </a:gs>
              <a:gs pos="100000">
                <a:schemeClr val="accent1">
                  <a:lumMod val="50000"/>
                </a:schemeClr>
              </a:gs>
            </a:gsLst>
            <a:lin ang="0" scaled="1"/>
          </a:gradFill>
          <a:ln w="9525">
            <a:prstDash val="dash"/>
          </a:ln>
        </p:spPr>
        <p:txBody>
          <a:bodyPr/>
          <a:lstStyle>
            <a:lvl1pPr>
              <a:defRPr sz="4800"/>
            </a:lvl1pPr>
          </a:lstStyle>
          <a:p>
            <a:r>
              <a:rPr lang="zh-CN" altLang="en-US" dirty="0"/>
              <a:t>单击此处编辑母版标题样式</a:t>
            </a:r>
            <a:endParaRPr lang="en-US" altLang="ko-KR" dirty="0"/>
          </a:p>
        </p:txBody>
      </p:sp>
    </p:spTree>
    <p:extLst>
      <p:ext uri="{BB962C8B-B14F-4D97-AF65-F5344CB8AC3E}">
        <p14:creationId xmlns:p14="http://schemas.microsoft.com/office/powerpoint/2010/main" val="1936412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381955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557997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9BD35713-1C79-4053-9A7D-B5338FCA0B3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79774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9BD35713-1C79-4053-9A7D-B5338FCA0B3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2EE17B68-AD84-4CAE-BDF2-8DE517E01D94}"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881339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8" name="Rectangle 6"/>
          <p:cNvSpPr>
            <a:spLocks noGrp="1" noChangeArrowheads="1"/>
          </p:cNvSpPr>
          <p:nvPr>
            <p:ph type="sldNum" sz="quarter" idx="11"/>
          </p:nvPr>
        </p:nvSpPr>
        <p:spPr/>
        <p:txBody>
          <a:bodyPr/>
          <a:lstStyle>
            <a:lvl1pPr>
              <a:defRPr/>
            </a:lvl1pPr>
          </a:lstStyle>
          <a:p>
            <a:pPr>
              <a:defRPr/>
            </a:pPr>
            <a:fld id="{9A1CE452-DA3B-4C84-BD60-5C680705E3CC}" type="slidenum">
              <a:rPr lang="zh-CN" altLang="en-US"/>
              <a:pPr>
                <a:defRPr/>
              </a:pPr>
              <a:t>‹#›</a:t>
            </a:fld>
            <a:endParaRPr lang="zh-CN" altLang="en-US"/>
          </a:p>
        </p:txBody>
      </p:sp>
      <p:sp>
        <p:nvSpPr>
          <p:cNvPr id="9"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807061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baseline="0">
                <a:latin typeface="Arial" pitchFamily="34" charset="0"/>
                <a:ea typeface="华文楷体" pitchFamily="2" charset="-122"/>
              </a:defRPr>
            </a:lvl1pPr>
          </a:lstStyle>
          <a:p>
            <a:r>
              <a:rPr lang="zh-CN" altLang="en-US"/>
              <a:t>单击此处编辑母版标题样式</a:t>
            </a:r>
          </a:p>
        </p:txBody>
      </p:sp>
      <p:sp>
        <p:nvSpPr>
          <p:cNvPr id="4" name="Rectangle 6"/>
          <p:cNvSpPr>
            <a:spLocks noGrp="1" noChangeArrowheads="1"/>
          </p:cNvSpPr>
          <p:nvPr>
            <p:ph type="sldNum" sz="quarter" idx="11"/>
          </p:nvPr>
        </p:nvSpPr>
        <p:spPr/>
        <p:txBody>
          <a:bodyPr/>
          <a:lstStyle>
            <a:lvl1pPr>
              <a:defRPr/>
            </a:lvl1pPr>
          </a:lstStyle>
          <a:p>
            <a:pPr>
              <a:defRPr/>
            </a:pPr>
            <a:fld id="{37F02317-C48D-48A3-8B66-E8D70065CB37}" type="slidenum">
              <a:rPr lang="zh-CN" altLang="en-US"/>
              <a:pPr>
                <a:defRPr/>
              </a:pPr>
              <a:t>‹#›</a:t>
            </a:fld>
            <a:endParaRPr lang="zh-CN" altLang="en-US"/>
          </a:p>
        </p:txBody>
      </p:sp>
      <p:sp>
        <p:nvSpPr>
          <p:cNvPr id="5"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109975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3" name="Rectangle 6"/>
          <p:cNvSpPr>
            <a:spLocks noGrp="1" noChangeArrowheads="1"/>
          </p:cNvSpPr>
          <p:nvPr>
            <p:ph type="sldNum" sz="quarter" idx="11"/>
          </p:nvPr>
        </p:nvSpPr>
        <p:spPr/>
        <p:txBody>
          <a:bodyPr/>
          <a:lstStyle>
            <a:lvl1pPr>
              <a:defRPr/>
            </a:lvl1pPr>
          </a:lstStyle>
          <a:p>
            <a:pPr>
              <a:defRPr/>
            </a:pPr>
            <a:fld id="{DD6E9964-84DC-4FD5-BBC6-65ED314A2CEE}" type="slidenum">
              <a:rPr lang="zh-CN" altLang="en-US"/>
              <a:pPr>
                <a:defRPr/>
              </a:pPr>
              <a:t>‹#›</a:t>
            </a:fld>
            <a:endParaRPr lang="zh-CN" altLang="en-US"/>
          </a:p>
        </p:txBody>
      </p:sp>
      <p:sp>
        <p:nvSpPr>
          <p:cNvPr id="4"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81653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FE5BCCB5-72BA-4F47-97CD-5E8B3443594F}"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011154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B802A6A8-83F6-4794-9C0F-8279C7AB0EF0}"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444014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D929B174-CAF4-452C-9B28-C2D3BECB5DB5}"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605331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64600" y="152400"/>
            <a:ext cx="2819400" cy="6248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06400" y="152400"/>
            <a:ext cx="8255000" cy="6248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AFC84362-4C87-4E6F-822D-B200493AE0E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562454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1277600" cy="563563"/>
          </a:xfrm>
        </p:spPr>
        <p:txBody>
          <a:bodyPr/>
          <a:lstStyle/>
          <a:p>
            <a:r>
              <a:rPr lang="zh-CN" altLang="en-US"/>
              <a:t>单击此处编辑母版标题样式</a:t>
            </a:r>
          </a:p>
        </p:txBody>
      </p:sp>
      <p:sp>
        <p:nvSpPr>
          <p:cNvPr id="3" name="表格占位符 2"/>
          <p:cNvSpPr>
            <a:spLocks noGrp="1"/>
          </p:cNvSpPr>
          <p:nvPr>
            <p:ph type="tbl" idx="1"/>
          </p:nvPr>
        </p:nvSpPr>
        <p:spPr>
          <a:xfrm>
            <a:off x="609600" y="1152526"/>
            <a:ext cx="10972800" cy="5248275"/>
          </a:xfrm>
        </p:spPr>
        <p:txBody>
          <a:bodyPr/>
          <a:lstStyle/>
          <a:p>
            <a:pPr lvl="0"/>
            <a:r>
              <a:rPr lang="zh-CN" altLang="en-US" noProof="0"/>
              <a:t>单击图标添加表格</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76AB8092-5856-4926-8052-564FA552C5CA}"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95757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直角三角形 8">
            <a:extLst>
              <a:ext uri="{FF2B5EF4-FFF2-40B4-BE49-F238E27FC236}">
                <a16:creationId xmlns:a16="http://schemas.microsoft.com/office/drawing/2014/main" id="{584EF25C-8171-B82B-C516-79328B17C76D}"/>
              </a:ext>
            </a:extLst>
          </p:cNvPr>
          <p:cNvSpPr/>
          <p:nvPr userDrawn="1"/>
        </p:nvSpPr>
        <p:spPr bwMode="auto">
          <a:xfrm>
            <a:off x="4280" y="-25187"/>
            <a:ext cx="6846888" cy="6846888"/>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Text Box 16"/>
          <p:cNvSpPr txBox="1">
            <a:spLocks noChangeArrowheads="1"/>
          </p:cNvSpPr>
          <p:nvPr userDrawn="1"/>
        </p:nvSpPr>
        <p:spPr bwMode="gray">
          <a:xfrm>
            <a:off x="0" y="1286631"/>
            <a:ext cx="12192000" cy="246221"/>
          </a:xfrm>
          <a:prstGeom prst="rect">
            <a:avLst/>
          </a:prstGeom>
          <a:solidFill>
            <a:srgbClr val="144390"/>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75" name="Rectangle 3"/>
          <p:cNvSpPr>
            <a:spLocks noGrp="1" noChangeArrowheads="1"/>
          </p:cNvSpPr>
          <p:nvPr>
            <p:ph type="subTitle" idx="1"/>
          </p:nvPr>
        </p:nvSpPr>
        <p:spPr bwMode="gray">
          <a:xfrm>
            <a:off x="1904971" y="3133952"/>
            <a:ext cx="8737600" cy="533400"/>
          </a:xfrm>
        </p:spPr>
        <p:txBody>
          <a:bodyPr/>
          <a:lstStyle>
            <a:lvl1pPr marL="0" indent="0" algn="ctr">
              <a:buFont typeface="Wingdings" pitchFamily="2" charset="2"/>
              <a:buNone/>
              <a:defRPr sz="2400" b="1">
                <a:solidFill>
                  <a:schemeClr val="tx2"/>
                </a:solidFill>
                <a:latin typeface="Verdana" pitchFamily="34" charset="0"/>
              </a:defRPr>
            </a:lvl1pPr>
          </a:lstStyle>
          <a:p>
            <a:r>
              <a:rPr lang="zh-CN" altLang="en-US"/>
              <a:t>单击此处编辑母版副标题样式</a:t>
            </a:r>
            <a:endParaRPr lang="en-US" altLang="zh-CN"/>
          </a:p>
        </p:txBody>
      </p:sp>
      <p:sp>
        <p:nvSpPr>
          <p:cNvPr id="10" name="直角三角形 9">
            <a:extLst>
              <a:ext uri="{FF2B5EF4-FFF2-40B4-BE49-F238E27FC236}">
                <a16:creationId xmlns:a16="http://schemas.microsoft.com/office/drawing/2014/main" id="{677C5ADD-6D69-3F4D-2AEB-5C42AE0A84A9}"/>
              </a:ext>
            </a:extLst>
          </p:cNvPr>
          <p:cNvSpPr/>
          <p:nvPr userDrawn="1"/>
        </p:nvSpPr>
        <p:spPr bwMode="auto">
          <a:xfrm>
            <a:off x="4280" y="3512392"/>
            <a:ext cx="3330575" cy="333057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 name="图片 11">
            <a:extLst>
              <a:ext uri="{FF2B5EF4-FFF2-40B4-BE49-F238E27FC236}">
                <a16:creationId xmlns:a16="http://schemas.microsoft.com/office/drawing/2014/main" id="{DB5C6A0D-CD3C-C00E-9AD2-F9EDB2B0B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8426" y="4145034"/>
            <a:ext cx="2670690" cy="2670690"/>
          </a:xfrm>
          <a:prstGeom prst="rect">
            <a:avLst/>
          </a:prstGeom>
        </p:spPr>
      </p:pic>
      <p:sp>
        <p:nvSpPr>
          <p:cNvPr id="17" name="Text Box 16">
            <a:extLst>
              <a:ext uri="{FF2B5EF4-FFF2-40B4-BE49-F238E27FC236}">
                <a16:creationId xmlns:a16="http://schemas.microsoft.com/office/drawing/2014/main" id="{2BE30732-C640-8F53-93F3-DFCF1B9A951F}"/>
              </a:ext>
            </a:extLst>
          </p:cNvPr>
          <p:cNvSpPr txBox="1">
            <a:spLocks noChangeArrowheads="1"/>
          </p:cNvSpPr>
          <p:nvPr userDrawn="1"/>
        </p:nvSpPr>
        <p:spPr bwMode="gray">
          <a:xfrm>
            <a:off x="-6624" y="2532325"/>
            <a:ext cx="12192000" cy="246221"/>
          </a:xfrm>
          <a:prstGeom prst="rect">
            <a:avLst/>
          </a:prstGeom>
          <a:solidFill>
            <a:srgbClr val="144390"/>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93" name="Rectangle 21"/>
          <p:cNvSpPr>
            <a:spLocks noGrp="1" noChangeArrowheads="1"/>
          </p:cNvSpPr>
          <p:nvPr>
            <p:ph type="ctrTitle" sz="quarter"/>
          </p:nvPr>
        </p:nvSpPr>
        <p:spPr bwMode="gray">
          <a:xfrm>
            <a:off x="0" y="1451114"/>
            <a:ext cx="12192000" cy="1159098"/>
          </a:xfrm>
          <a:gradFill rotWithShape="1">
            <a:gsLst>
              <a:gs pos="0">
                <a:srgbClr val="144390"/>
              </a:gs>
              <a:gs pos="50000">
                <a:schemeClr val="accent2">
                  <a:lumMod val="75000"/>
                </a:schemeClr>
              </a:gs>
              <a:gs pos="100000">
                <a:srgbClr val="144390"/>
              </a:gs>
            </a:gsLst>
            <a:lin ang="0" scaled="1"/>
          </a:gradFill>
          <a:ln w="9525">
            <a:prstDash val="dash"/>
          </a:ln>
        </p:spPr>
        <p:txBody>
          <a:bodyPr/>
          <a:lstStyle>
            <a:lvl1pPr>
              <a:defRPr sz="4800"/>
            </a:lvl1pPr>
          </a:lstStyle>
          <a:p>
            <a:r>
              <a:rPr lang="zh-CN" altLang="en-US" dirty="0"/>
              <a:t>单击此处编辑母版标题样式</a:t>
            </a:r>
            <a:endParaRPr lang="en-US" altLang="ko-KR" dirty="0"/>
          </a:p>
        </p:txBody>
      </p:sp>
    </p:spTree>
    <p:extLst>
      <p:ext uri="{BB962C8B-B14F-4D97-AF65-F5344CB8AC3E}">
        <p14:creationId xmlns:p14="http://schemas.microsoft.com/office/powerpoint/2010/main" val="62307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2EE17B68-AD84-4CAE-BDF2-8DE517E01D94}"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902410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458701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9BD35713-1C79-4053-9A7D-B5338FCA0B3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39043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2EE17B68-AD84-4CAE-BDF2-8DE517E01D94}"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7841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8" name="Rectangle 6"/>
          <p:cNvSpPr>
            <a:spLocks noGrp="1" noChangeArrowheads="1"/>
          </p:cNvSpPr>
          <p:nvPr>
            <p:ph type="sldNum" sz="quarter" idx="11"/>
          </p:nvPr>
        </p:nvSpPr>
        <p:spPr/>
        <p:txBody>
          <a:bodyPr/>
          <a:lstStyle>
            <a:lvl1pPr>
              <a:defRPr/>
            </a:lvl1pPr>
          </a:lstStyle>
          <a:p>
            <a:pPr>
              <a:defRPr/>
            </a:pPr>
            <a:fld id="{9A1CE452-DA3B-4C84-BD60-5C680705E3CC}" type="slidenum">
              <a:rPr lang="zh-CN" altLang="en-US"/>
              <a:pPr>
                <a:defRPr/>
              </a:pPr>
              <a:t>‹#›</a:t>
            </a:fld>
            <a:endParaRPr lang="zh-CN" altLang="en-US"/>
          </a:p>
        </p:txBody>
      </p:sp>
      <p:sp>
        <p:nvSpPr>
          <p:cNvPr id="9"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384095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baseline="0">
                <a:latin typeface="Arial" pitchFamily="34" charset="0"/>
                <a:ea typeface="华文楷体" pitchFamily="2" charset="-122"/>
              </a:defRPr>
            </a:lvl1pPr>
          </a:lstStyle>
          <a:p>
            <a:r>
              <a:rPr lang="zh-CN" altLang="en-US"/>
              <a:t>单击此处编辑母版标题样式</a:t>
            </a:r>
          </a:p>
        </p:txBody>
      </p:sp>
      <p:sp>
        <p:nvSpPr>
          <p:cNvPr id="4" name="Rectangle 6"/>
          <p:cNvSpPr>
            <a:spLocks noGrp="1" noChangeArrowheads="1"/>
          </p:cNvSpPr>
          <p:nvPr>
            <p:ph type="sldNum" sz="quarter" idx="11"/>
          </p:nvPr>
        </p:nvSpPr>
        <p:spPr/>
        <p:txBody>
          <a:bodyPr/>
          <a:lstStyle>
            <a:lvl1pPr>
              <a:defRPr/>
            </a:lvl1pPr>
          </a:lstStyle>
          <a:p>
            <a:pPr>
              <a:defRPr/>
            </a:pPr>
            <a:fld id="{37F02317-C48D-48A3-8B66-E8D70065CB37}" type="slidenum">
              <a:rPr lang="zh-CN" altLang="en-US"/>
              <a:pPr>
                <a:defRPr/>
              </a:pPr>
              <a:t>‹#›</a:t>
            </a:fld>
            <a:endParaRPr lang="zh-CN" altLang="en-US"/>
          </a:p>
        </p:txBody>
      </p:sp>
      <p:sp>
        <p:nvSpPr>
          <p:cNvPr id="5"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525656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3" name="Rectangle 6"/>
          <p:cNvSpPr>
            <a:spLocks noGrp="1" noChangeArrowheads="1"/>
          </p:cNvSpPr>
          <p:nvPr>
            <p:ph type="sldNum" sz="quarter" idx="11"/>
          </p:nvPr>
        </p:nvSpPr>
        <p:spPr/>
        <p:txBody>
          <a:bodyPr/>
          <a:lstStyle>
            <a:lvl1pPr>
              <a:defRPr/>
            </a:lvl1pPr>
          </a:lstStyle>
          <a:p>
            <a:pPr>
              <a:defRPr/>
            </a:pPr>
            <a:fld id="{DD6E9964-84DC-4FD5-BBC6-65ED314A2CEE}" type="slidenum">
              <a:rPr lang="zh-CN" altLang="en-US"/>
              <a:pPr>
                <a:defRPr/>
              </a:pPr>
              <a:t>‹#›</a:t>
            </a:fld>
            <a:endParaRPr lang="zh-CN" altLang="en-US"/>
          </a:p>
        </p:txBody>
      </p:sp>
      <p:sp>
        <p:nvSpPr>
          <p:cNvPr id="4"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950289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FE5BCCB5-72BA-4F47-97CD-5E8B3443594F}"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244318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B802A6A8-83F6-4794-9C0F-8279C7AB0EF0}"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194503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D929B174-CAF4-452C-9B28-C2D3BECB5DB5}"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92780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8" name="Rectangle 6"/>
          <p:cNvSpPr>
            <a:spLocks noGrp="1" noChangeArrowheads="1"/>
          </p:cNvSpPr>
          <p:nvPr>
            <p:ph type="sldNum" sz="quarter" idx="11"/>
          </p:nvPr>
        </p:nvSpPr>
        <p:spPr/>
        <p:txBody>
          <a:bodyPr/>
          <a:lstStyle>
            <a:lvl1pPr>
              <a:defRPr/>
            </a:lvl1pPr>
          </a:lstStyle>
          <a:p>
            <a:pPr>
              <a:defRPr/>
            </a:pPr>
            <a:fld id="{9A1CE452-DA3B-4C84-BD60-5C680705E3CC}" type="slidenum">
              <a:rPr lang="zh-CN" altLang="en-US"/>
              <a:pPr>
                <a:defRPr/>
              </a:pPr>
              <a:t>‹#›</a:t>
            </a:fld>
            <a:endParaRPr lang="zh-CN" altLang="en-US"/>
          </a:p>
        </p:txBody>
      </p:sp>
      <p:sp>
        <p:nvSpPr>
          <p:cNvPr id="9"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64600" y="152400"/>
            <a:ext cx="2819400" cy="6248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06400" y="152400"/>
            <a:ext cx="8255000" cy="6248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AFC84362-4C87-4E6F-822D-B200493AE0E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5944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1277600" cy="563563"/>
          </a:xfrm>
        </p:spPr>
        <p:txBody>
          <a:bodyPr/>
          <a:lstStyle/>
          <a:p>
            <a:r>
              <a:rPr lang="zh-CN" altLang="en-US"/>
              <a:t>单击此处编辑母版标题样式</a:t>
            </a:r>
          </a:p>
        </p:txBody>
      </p:sp>
      <p:sp>
        <p:nvSpPr>
          <p:cNvPr id="3" name="表格占位符 2"/>
          <p:cNvSpPr>
            <a:spLocks noGrp="1"/>
          </p:cNvSpPr>
          <p:nvPr>
            <p:ph type="tbl" idx="1"/>
          </p:nvPr>
        </p:nvSpPr>
        <p:spPr>
          <a:xfrm>
            <a:off x="609600" y="1152526"/>
            <a:ext cx="10972800" cy="5248275"/>
          </a:xfrm>
        </p:spPr>
        <p:txBody>
          <a:bodyPr/>
          <a:lstStyle/>
          <a:p>
            <a:pPr lvl="0"/>
            <a:r>
              <a:rPr lang="zh-CN" altLang="en-US" noProof="0"/>
              <a:t>单击图标添加表格</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76AB8092-5856-4926-8052-564FA552C5CA}"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490512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直角三角形 8">
            <a:extLst>
              <a:ext uri="{FF2B5EF4-FFF2-40B4-BE49-F238E27FC236}">
                <a16:creationId xmlns:a16="http://schemas.microsoft.com/office/drawing/2014/main" id="{584EF25C-8171-B82B-C516-79328B17C76D}"/>
              </a:ext>
            </a:extLst>
          </p:cNvPr>
          <p:cNvSpPr/>
          <p:nvPr userDrawn="1"/>
        </p:nvSpPr>
        <p:spPr bwMode="auto">
          <a:xfrm>
            <a:off x="4280" y="-25187"/>
            <a:ext cx="6846888" cy="6846888"/>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Text Box 16"/>
          <p:cNvSpPr txBox="1">
            <a:spLocks noChangeArrowheads="1"/>
          </p:cNvSpPr>
          <p:nvPr userDrawn="1"/>
        </p:nvSpPr>
        <p:spPr bwMode="gray">
          <a:xfrm>
            <a:off x="0" y="1286631"/>
            <a:ext cx="12192000" cy="246221"/>
          </a:xfrm>
          <a:prstGeom prst="rect">
            <a:avLst/>
          </a:prstGeom>
          <a:solidFill>
            <a:srgbClr val="481F67"/>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75" name="Rectangle 3"/>
          <p:cNvSpPr>
            <a:spLocks noGrp="1" noChangeArrowheads="1"/>
          </p:cNvSpPr>
          <p:nvPr>
            <p:ph type="subTitle" idx="1"/>
          </p:nvPr>
        </p:nvSpPr>
        <p:spPr bwMode="gray">
          <a:xfrm>
            <a:off x="1904971" y="3133952"/>
            <a:ext cx="8737600" cy="533400"/>
          </a:xfrm>
        </p:spPr>
        <p:txBody>
          <a:bodyPr/>
          <a:lstStyle>
            <a:lvl1pPr marL="0" indent="0" algn="ctr">
              <a:buFont typeface="Wingdings" pitchFamily="2" charset="2"/>
              <a:buNone/>
              <a:defRPr sz="2400" b="1">
                <a:solidFill>
                  <a:schemeClr val="tx2"/>
                </a:solidFill>
                <a:latin typeface="Verdana" pitchFamily="34" charset="0"/>
              </a:defRPr>
            </a:lvl1pPr>
          </a:lstStyle>
          <a:p>
            <a:r>
              <a:rPr lang="zh-CN" altLang="en-US"/>
              <a:t>单击此处编辑母版副标题样式</a:t>
            </a:r>
            <a:endParaRPr lang="en-US" altLang="zh-CN"/>
          </a:p>
        </p:txBody>
      </p:sp>
      <p:sp>
        <p:nvSpPr>
          <p:cNvPr id="10" name="直角三角形 9">
            <a:extLst>
              <a:ext uri="{FF2B5EF4-FFF2-40B4-BE49-F238E27FC236}">
                <a16:creationId xmlns:a16="http://schemas.microsoft.com/office/drawing/2014/main" id="{677C5ADD-6D69-3F4D-2AEB-5C42AE0A84A9}"/>
              </a:ext>
            </a:extLst>
          </p:cNvPr>
          <p:cNvSpPr/>
          <p:nvPr userDrawn="1"/>
        </p:nvSpPr>
        <p:spPr bwMode="auto">
          <a:xfrm>
            <a:off x="4280" y="3512392"/>
            <a:ext cx="3330575" cy="333057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 name="图片 11">
            <a:extLst>
              <a:ext uri="{FF2B5EF4-FFF2-40B4-BE49-F238E27FC236}">
                <a16:creationId xmlns:a16="http://schemas.microsoft.com/office/drawing/2014/main" id="{DB5C6A0D-CD3C-C00E-9AD2-F9EDB2B0B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8426" y="4145034"/>
            <a:ext cx="2670690" cy="2670690"/>
          </a:xfrm>
          <a:prstGeom prst="rect">
            <a:avLst/>
          </a:prstGeom>
        </p:spPr>
      </p:pic>
      <p:sp>
        <p:nvSpPr>
          <p:cNvPr id="17" name="Text Box 16">
            <a:extLst>
              <a:ext uri="{FF2B5EF4-FFF2-40B4-BE49-F238E27FC236}">
                <a16:creationId xmlns:a16="http://schemas.microsoft.com/office/drawing/2014/main" id="{2BE30732-C640-8F53-93F3-DFCF1B9A951F}"/>
              </a:ext>
            </a:extLst>
          </p:cNvPr>
          <p:cNvSpPr txBox="1">
            <a:spLocks noChangeArrowheads="1"/>
          </p:cNvSpPr>
          <p:nvPr userDrawn="1"/>
        </p:nvSpPr>
        <p:spPr bwMode="gray">
          <a:xfrm>
            <a:off x="4009" y="2532325"/>
            <a:ext cx="12192000" cy="246221"/>
          </a:xfrm>
          <a:prstGeom prst="rect">
            <a:avLst/>
          </a:prstGeom>
          <a:solidFill>
            <a:srgbClr val="481F67"/>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93" name="Rectangle 21"/>
          <p:cNvSpPr>
            <a:spLocks noGrp="1" noChangeArrowheads="1"/>
          </p:cNvSpPr>
          <p:nvPr>
            <p:ph type="ctrTitle" sz="quarter"/>
          </p:nvPr>
        </p:nvSpPr>
        <p:spPr bwMode="gray">
          <a:xfrm>
            <a:off x="0" y="1451114"/>
            <a:ext cx="12192000" cy="1159098"/>
          </a:xfrm>
          <a:gradFill rotWithShape="1">
            <a:gsLst>
              <a:gs pos="0">
                <a:srgbClr val="481F67"/>
              </a:gs>
              <a:gs pos="50000">
                <a:schemeClr val="tx1"/>
              </a:gs>
              <a:gs pos="100000">
                <a:srgbClr val="481F67"/>
              </a:gs>
            </a:gsLst>
            <a:lin ang="0" scaled="1"/>
          </a:gradFill>
          <a:ln w="9525">
            <a:prstDash val="dash"/>
          </a:ln>
        </p:spPr>
        <p:txBody>
          <a:bodyPr/>
          <a:lstStyle>
            <a:lvl1pPr>
              <a:defRPr sz="4800"/>
            </a:lvl1pPr>
          </a:lstStyle>
          <a:p>
            <a:r>
              <a:rPr lang="zh-CN" altLang="en-US" dirty="0"/>
              <a:t>单击此处编辑母版标题样式</a:t>
            </a:r>
            <a:endParaRPr lang="en-US" altLang="ko-KR" dirty="0"/>
          </a:p>
        </p:txBody>
      </p:sp>
    </p:spTree>
    <p:extLst>
      <p:ext uri="{BB962C8B-B14F-4D97-AF65-F5344CB8AC3E}">
        <p14:creationId xmlns:p14="http://schemas.microsoft.com/office/powerpoint/2010/main" val="677739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544400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97687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9BD35713-1C79-4053-9A7D-B5338FCA0B3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258970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2EE17B68-AD84-4CAE-BDF2-8DE517E01D94}"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96985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8" name="Rectangle 6"/>
          <p:cNvSpPr>
            <a:spLocks noGrp="1" noChangeArrowheads="1"/>
          </p:cNvSpPr>
          <p:nvPr>
            <p:ph type="sldNum" sz="quarter" idx="11"/>
          </p:nvPr>
        </p:nvSpPr>
        <p:spPr/>
        <p:txBody>
          <a:bodyPr/>
          <a:lstStyle>
            <a:lvl1pPr>
              <a:defRPr/>
            </a:lvl1pPr>
          </a:lstStyle>
          <a:p>
            <a:pPr>
              <a:defRPr/>
            </a:pPr>
            <a:fld id="{9A1CE452-DA3B-4C84-BD60-5C680705E3CC}" type="slidenum">
              <a:rPr lang="zh-CN" altLang="en-US"/>
              <a:pPr>
                <a:defRPr/>
              </a:pPr>
              <a:t>‹#›</a:t>
            </a:fld>
            <a:endParaRPr lang="zh-CN" altLang="en-US"/>
          </a:p>
        </p:txBody>
      </p:sp>
      <p:sp>
        <p:nvSpPr>
          <p:cNvPr id="9"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14615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baseline="0">
                <a:latin typeface="Arial" pitchFamily="34" charset="0"/>
                <a:ea typeface="华文楷体" pitchFamily="2" charset="-122"/>
              </a:defRPr>
            </a:lvl1pPr>
          </a:lstStyle>
          <a:p>
            <a:r>
              <a:rPr lang="zh-CN" altLang="en-US"/>
              <a:t>单击此处编辑母版标题样式</a:t>
            </a:r>
          </a:p>
        </p:txBody>
      </p:sp>
      <p:sp>
        <p:nvSpPr>
          <p:cNvPr id="4" name="Rectangle 6"/>
          <p:cNvSpPr>
            <a:spLocks noGrp="1" noChangeArrowheads="1"/>
          </p:cNvSpPr>
          <p:nvPr>
            <p:ph type="sldNum" sz="quarter" idx="11"/>
          </p:nvPr>
        </p:nvSpPr>
        <p:spPr/>
        <p:txBody>
          <a:bodyPr/>
          <a:lstStyle>
            <a:lvl1pPr>
              <a:defRPr/>
            </a:lvl1pPr>
          </a:lstStyle>
          <a:p>
            <a:pPr>
              <a:defRPr/>
            </a:pPr>
            <a:fld id="{37F02317-C48D-48A3-8B66-E8D70065CB37}" type="slidenum">
              <a:rPr lang="zh-CN" altLang="en-US"/>
              <a:pPr>
                <a:defRPr/>
              </a:pPr>
              <a:t>‹#›</a:t>
            </a:fld>
            <a:endParaRPr lang="zh-CN" altLang="en-US"/>
          </a:p>
        </p:txBody>
      </p:sp>
      <p:sp>
        <p:nvSpPr>
          <p:cNvPr id="5"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649789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3" name="Rectangle 6"/>
          <p:cNvSpPr>
            <a:spLocks noGrp="1" noChangeArrowheads="1"/>
          </p:cNvSpPr>
          <p:nvPr>
            <p:ph type="sldNum" sz="quarter" idx="11"/>
          </p:nvPr>
        </p:nvSpPr>
        <p:spPr/>
        <p:txBody>
          <a:bodyPr/>
          <a:lstStyle>
            <a:lvl1pPr>
              <a:defRPr/>
            </a:lvl1pPr>
          </a:lstStyle>
          <a:p>
            <a:pPr>
              <a:defRPr/>
            </a:pPr>
            <a:fld id="{DD6E9964-84DC-4FD5-BBC6-65ED314A2CEE}" type="slidenum">
              <a:rPr lang="zh-CN" altLang="en-US"/>
              <a:pPr>
                <a:defRPr/>
              </a:pPr>
              <a:t>‹#›</a:t>
            </a:fld>
            <a:endParaRPr lang="zh-CN" altLang="en-US"/>
          </a:p>
        </p:txBody>
      </p:sp>
      <p:sp>
        <p:nvSpPr>
          <p:cNvPr id="4"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9091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baseline="0">
                <a:latin typeface="Arial" pitchFamily="34" charset="0"/>
                <a:ea typeface="华文楷体" pitchFamily="2" charset="-122"/>
              </a:defRPr>
            </a:lvl1pPr>
          </a:lstStyle>
          <a:p>
            <a:r>
              <a:rPr lang="zh-CN" altLang="en-US"/>
              <a:t>单击此处编辑母版标题样式</a:t>
            </a:r>
          </a:p>
        </p:txBody>
      </p:sp>
      <p:sp>
        <p:nvSpPr>
          <p:cNvPr id="4" name="Rectangle 6"/>
          <p:cNvSpPr>
            <a:spLocks noGrp="1" noChangeArrowheads="1"/>
          </p:cNvSpPr>
          <p:nvPr>
            <p:ph type="sldNum" sz="quarter" idx="11"/>
          </p:nvPr>
        </p:nvSpPr>
        <p:spPr/>
        <p:txBody>
          <a:bodyPr/>
          <a:lstStyle>
            <a:lvl1pPr>
              <a:defRPr/>
            </a:lvl1pPr>
          </a:lstStyle>
          <a:p>
            <a:pPr>
              <a:defRPr/>
            </a:pPr>
            <a:fld id="{37F02317-C48D-48A3-8B66-E8D70065CB37}" type="slidenum">
              <a:rPr lang="zh-CN" altLang="en-US"/>
              <a:pPr>
                <a:defRPr/>
              </a:pPr>
              <a:t>‹#›</a:t>
            </a:fld>
            <a:endParaRPr lang="zh-CN" altLang="en-US"/>
          </a:p>
        </p:txBody>
      </p:sp>
      <p:sp>
        <p:nvSpPr>
          <p:cNvPr id="5"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FE5BCCB5-72BA-4F47-97CD-5E8B3443594F}"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527511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B802A6A8-83F6-4794-9C0F-8279C7AB0EF0}"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509721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D929B174-CAF4-452C-9B28-C2D3BECB5DB5}"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303935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64600" y="152400"/>
            <a:ext cx="2819400" cy="6248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06400" y="152400"/>
            <a:ext cx="8255000" cy="6248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AFC84362-4C87-4E6F-822D-B200493AE0E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98414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1277600" cy="563563"/>
          </a:xfrm>
        </p:spPr>
        <p:txBody>
          <a:bodyPr/>
          <a:lstStyle/>
          <a:p>
            <a:r>
              <a:rPr lang="zh-CN" altLang="en-US"/>
              <a:t>单击此处编辑母版标题样式</a:t>
            </a:r>
          </a:p>
        </p:txBody>
      </p:sp>
      <p:sp>
        <p:nvSpPr>
          <p:cNvPr id="3" name="表格占位符 2"/>
          <p:cNvSpPr>
            <a:spLocks noGrp="1"/>
          </p:cNvSpPr>
          <p:nvPr>
            <p:ph type="tbl" idx="1"/>
          </p:nvPr>
        </p:nvSpPr>
        <p:spPr>
          <a:xfrm>
            <a:off x="609600" y="1152526"/>
            <a:ext cx="10972800" cy="5248275"/>
          </a:xfrm>
        </p:spPr>
        <p:txBody>
          <a:bodyPr/>
          <a:lstStyle/>
          <a:p>
            <a:pPr lvl="0"/>
            <a:r>
              <a:rPr lang="zh-CN" altLang="en-US" noProof="0"/>
              <a:t>单击图标添加表格</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76AB8092-5856-4926-8052-564FA552C5CA}"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252332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直角三角形 8">
            <a:extLst>
              <a:ext uri="{FF2B5EF4-FFF2-40B4-BE49-F238E27FC236}">
                <a16:creationId xmlns:a16="http://schemas.microsoft.com/office/drawing/2014/main" id="{584EF25C-8171-B82B-C516-79328B17C76D}"/>
              </a:ext>
            </a:extLst>
          </p:cNvPr>
          <p:cNvSpPr/>
          <p:nvPr userDrawn="1"/>
        </p:nvSpPr>
        <p:spPr bwMode="auto">
          <a:xfrm>
            <a:off x="4280" y="-25187"/>
            <a:ext cx="6846888" cy="6846888"/>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Text Box 16"/>
          <p:cNvSpPr txBox="1">
            <a:spLocks noChangeArrowheads="1"/>
          </p:cNvSpPr>
          <p:nvPr userDrawn="1"/>
        </p:nvSpPr>
        <p:spPr bwMode="gray">
          <a:xfrm>
            <a:off x="0" y="1286631"/>
            <a:ext cx="12192000" cy="246221"/>
          </a:xfrm>
          <a:prstGeom prst="rect">
            <a:avLst/>
          </a:prstGeom>
          <a:solidFill>
            <a:schemeClr val="accent6">
              <a:lumMod val="75000"/>
            </a:schemeClr>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75" name="Rectangle 3"/>
          <p:cNvSpPr>
            <a:spLocks noGrp="1" noChangeArrowheads="1"/>
          </p:cNvSpPr>
          <p:nvPr>
            <p:ph type="subTitle" idx="1"/>
          </p:nvPr>
        </p:nvSpPr>
        <p:spPr bwMode="gray">
          <a:xfrm>
            <a:off x="1904971" y="3133952"/>
            <a:ext cx="8737600" cy="533400"/>
          </a:xfrm>
        </p:spPr>
        <p:txBody>
          <a:bodyPr/>
          <a:lstStyle>
            <a:lvl1pPr marL="0" indent="0" algn="ctr">
              <a:buFont typeface="Wingdings" pitchFamily="2" charset="2"/>
              <a:buNone/>
              <a:defRPr sz="2400" b="1">
                <a:solidFill>
                  <a:schemeClr val="tx2"/>
                </a:solidFill>
                <a:latin typeface="Verdana" pitchFamily="34" charset="0"/>
              </a:defRPr>
            </a:lvl1pPr>
          </a:lstStyle>
          <a:p>
            <a:r>
              <a:rPr lang="zh-CN" altLang="en-US"/>
              <a:t>单击此处编辑母版副标题样式</a:t>
            </a:r>
            <a:endParaRPr lang="en-US" altLang="zh-CN"/>
          </a:p>
        </p:txBody>
      </p:sp>
      <p:sp>
        <p:nvSpPr>
          <p:cNvPr id="10" name="直角三角形 9">
            <a:extLst>
              <a:ext uri="{FF2B5EF4-FFF2-40B4-BE49-F238E27FC236}">
                <a16:creationId xmlns:a16="http://schemas.microsoft.com/office/drawing/2014/main" id="{677C5ADD-6D69-3F4D-2AEB-5C42AE0A84A9}"/>
              </a:ext>
            </a:extLst>
          </p:cNvPr>
          <p:cNvSpPr/>
          <p:nvPr userDrawn="1"/>
        </p:nvSpPr>
        <p:spPr bwMode="auto">
          <a:xfrm>
            <a:off x="4280" y="3512392"/>
            <a:ext cx="3330575" cy="333057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 name="图片 11">
            <a:extLst>
              <a:ext uri="{FF2B5EF4-FFF2-40B4-BE49-F238E27FC236}">
                <a16:creationId xmlns:a16="http://schemas.microsoft.com/office/drawing/2014/main" id="{DB5C6A0D-CD3C-C00E-9AD2-F9EDB2B0B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8426" y="4145034"/>
            <a:ext cx="2670690" cy="2670690"/>
          </a:xfrm>
          <a:prstGeom prst="rect">
            <a:avLst/>
          </a:prstGeom>
        </p:spPr>
      </p:pic>
      <p:sp>
        <p:nvSpPr>
          <p:cNvPr id="17" name="Text Box 16">
            <a:extLst>
              <a:ext uri="{FF2B5EF4-FFF2-40B4-BE49-F238E27FC236}">
                <a16:creationId xmlns:a16="http://schemas.microsoft.com/office/drawing/2014/main" id="{2BE30732-C640-8F53-93F3-DFCF1B9A951F}"/>
              </a:ext>
            </a:extLst>
          </p:cNvPr>
          <p:cNvSpPr txBox="1">
            <a:spLocks noChangeArrowheads="1"/>
          </p:cNvSpPr>
          <p:nvPr userDrawn="1"/>
        </p:nvSpPr>
        <p:spPr bwMode="gray">
          <a:xfrm>
            <a:off x="4009" y="2532325"/>
            <a:ext cx="12192000" cy="246221"/>
          </a:xfrm>
          <a:prstGeom prst="rect">
            <a:avLst/>
          </a:prstGeom>
          <a:solidFill>
            <a:schemeClr val="accent6">
              <a:lumMod val="75000"/>
            </a:schemeClr>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3093" name="Rectangle 21"/>
          <p:cNvSpPr>
            <a:spLocks noGrp="1" noChangeArrowheads="1"/>
          </p:cNvSpPr>
          <p:nvPr>
            <p:ph type="ctrTitle" sz="quarter"/>
          </p:nvPr>
        </p:nvSpPr>
        <p:spPr bwMode="gray">
          <a:xfrm>
            <a:off x="0" y="1451114"/>
            <a:ext cx="12192000" cy="1159098"/>
          </a:xfrm>
          <a:gradFill rotWithShape="1">
            <a:gsLst>
              <a:gs pos="0">
                <a:schemeClr val="accent6">
                  <a:lumMod val="75000"/>
                </a:schemeClr>
              </a:gs>
              <a:gs pos="50000">
                <a:schemeClr val="accent1">
                  <a:lumMod val="50000"/>
                </a:schemeClr>
              </a:gs>
              <a:gs pos="100000">
                <a:schemeClr val="accent6">
                  <a:lumMod val="75000"/>
                </a:schemeClr>
              </a:gs>
            </a:gsLst>
            <a:lin ang="0" scaled="1"/>
          </a:gradFill>
          <a:ln w="9525">
            <a:prstDash val="dash"/>
          </a:ln>
        </p:spPr>
        <p:txBody>
          <a:bodyPr/>
          <a:lstStyle>
            <a:lvl1pPr>
              <a:defRPr sz="4800"/>
            </a:lvl1pPr>
          </a:lstStyle>
          <a:p>
            <a:r>
              <a:rPr lang="zh-CN" altLang="en-US" dirty="0"/>
              <a:t>单击此处编辑母版标题样式</a:t>
            </a:r>
            <a:endParaRPr lang="en-US" altLang="ko-KR" dirty="0"/>
          </a:p>
        </p:txBody>
      </p:sp>
    </p:spTree>
    <p:extLst>
      <p:ext uri="{BB962C8B-B14F-4D97-AF65-F5344CB8AC3E}">
        <p14:creationId xmlns:p14="http://schemas.microsoft.com/office/powerpoint/2010/main" val="3233266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8445341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0427252" cy="563563"/>
          </a:xfrm>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607384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9BD35713-1C79-4053-9A7D-B5338FCA0B3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382674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152526"/>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2EE17B68-AD84-4CAE-BDF2-8DE517E01D94}"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89082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3" name="Rectangle 6"/>
          <p:cNvSpPr>
            <a:spLocks noGrp="1" noChangeArrowheads="1"/>
          </p:cNvSpPr>
          <p:nvPr>
            <p:ph type="sldNum" sz="quarter" idx="11"/>
          </p:nvPr>
        </p:nvSpPr>
        <p:spPr/>
        <p:txBody>
          <a:bodyPr/>
          <a:lstStyle>
            <a:lvl1pPr>
              <a:defRPr/>
            </a:lvl1pPr>
          </a:lstStyle>
          <a:p>
            <a:pPr>
              <a:defRPr/>
            </a:pPr>
            <a:fld id="{DD6E9964-84DC-4FD5-BBC6-65ED314A2CEE}" type="slidenum">
              <a:rPr lang="zh-CN" altLang="en-US"/>
              <a:pPr>
                <a:defRPr/>
              </a:pPr>
              <a:t>‹#›</a:t>
            </a:fld>
            <a:endParaRPr lang="zh-CN" altLang="en-US"/>
          </a:p>
        </p:txBody>
      </p:sp>
      <p:sp>
        <p:nvSpPr>
          <p:cNvPr id="4"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8" name="Rectangle 6"/>
          <p:cNvSpPr>
            <a:spLocks noGrp="1" noChangeArrowheads="1"/>
          </p:cNvSpPr>
          <p:nvPr>
            <p:ph type="sldNum" sz="quarter" idx="11"/>
          </p:nvPr>
        </p:nvSpPr>
        <p:spPr/>
        <p:txBody>
          <a:bodyPr/>
          <a:lstStyle>
            <a:lvl1pPr>
              <a:defRPr/>
            </a:lvl1pPr>
          </a:lstStyle>
          <a:p>
            <a:pPr>
              <a:defRPr/>
            </a:pPr>
            <a:fld id="{9A1CE452-DA3B-4C84-BD60-5C680705E3CC}" type="slidenum">
              <a:rPr lang="zh-CN" altLang="en-US"/>
              <a:pPr>
                <a:defRPr/>
              </a:pPr>
              <a:t>‹#›</a:t>
            </a:fld>
            <a:endParaRPr lang="zh-CN" altLang="en-US"/>
          </a:p>
        </p:txBody>
      </p:sp>
      <p:sp>
        <p:nvSpPr>
          <p:cNvPr id="9"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1850732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baseline="0">
                <a:latin typeface="Arial" pitchFamily="34" charset="0"/>
                <a:ea typeface="华文楷体" pitchFamily="2" charset="-122"/>
              </a:defRPr>
            </a:lvl1pPr>
          </a:lstStyle>
          <a:p>
            <a:r>
              <a:rPr lang="zh-CN" altLang="en-US"/>
              <a:t>单击此处编辑母版标题样式</a:t>
            </a:r>
          </a:p>
        </p:txBody>
      </p:sp>
      <p:sp>
        <p:nvSpPr>
          <p:cNvPr id="4" name="Rectangle 6"/>
          <p:cNvSpPr>
            <a:spLocks noGrp="1" noChangeArrowheads="1"/>
          </p:cNvSpPr>
          <p:nvPr>
            <p:ph type="sldNum" sz="quarter" idx="11"/>
          </p:nvPr>
        </p:nvSpPr>
        <p:spPr/>
        <p:txBody>
          <a:bodyPr/>
          <a:lstStyle>
            <a:lvl1pPr>
              <a:defRPr/>
            </a:lvl1pPr>
          </a:lstStyle>
          <a:p>
            <a:pPr>
              <a:defRPr/>
            </a:pPr>
            <a:fld id="{37F02317-C48D-48A3-8B66-E8D70065CB37}" type="slidenum">
              <a:rPr lang="zh-CN" altLang="en-US"/>
              <a:pPr>
                <a:defRPr/>
              </a:pPr>
              <a:t>‹#›</a:t>
            </a:fld>
            <a:endParaRPr lang="zh-CN" altLang="en-US"/>
          </a:p>
        </p:txBody>
      </p:sp>
      <p:sp>
        <p:nvSpPr>
          <p:cNvPr id="5"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0303243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3" name="Rectangle 6"/>
          <p:cNvSpPr>
            <a:spLocks noGrp="1" noChangeArrowheads="1"/>
          </p:cNvSpPr>
          <p:nvPr>
            <p:ph type="sldNum" sz="quarter" idx="11"/>
          </p:nvPr>
        </p:nvSpPr>
        <p:spPr/>
        <p:txBody>
          <a:bodyPr/>
          <a:lstStyle>
            <a:lvl1pPr>
              <a:defRPr/>
            </a:lvl1pPr>
          </a:lstStyle>
          <a:p>
            <a:pPr>
              <a:defRPr/>
            </a:pPr>
            <a:fld id="{DD6E9964-84DC-4FD5-BBC6-65ED314A2CEE}" type="slidenum">
              <a:rPr lang="zh-CN" altLang="en-US"/>
              <a:pPr>
                <a:defRPr/>
              </a:pPr>
              <a:t>‹#›</a:t>
            </a:fld>
            <a:endParaRPr lang="zh-CN" altLang="en-US"/>
          </a:p>
        </p:txBody>
      </p:sp>
      <p:sp>
        <p:nvSpPr>
          <p:cNvPr id="4"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3380205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FE5BCCB5-72BA-4F47-97CD-5E8B3443594F}"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710733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B802A6A8-83F6-4794-9C0F-8279C7AB0EF0}"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3633222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D929B174-CAF4-452C-9B28-C2D3BECB5DB5}"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273165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64600" y="152400"/>
            <a:ext cx="2819400" cy="6248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06400" y="152400"/>
            <a:ext cx="8255000" cy="6248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AFC84362-4C87-4E6F-822D-B200493AE0E8}"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861323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6400" y="152401"/>
            <a:ext cx="11277600" cy="563563"/>
          </a:xfrm>
        </p:spPr>
        <p:txBody>
          <a:bodyPr/>
          <a:lstStyle/>
          <a:p>
            <a:r>
              <a:rPr lang="zh-CN" altLang="en-US"/>
              <a:t>单击此处编辑母版标题样式</a:t>
            </a:r>
          </a:p>
        </p:txBody>
      </p:sp>
      <p:sp>
        <p:nvSpPr>
          <p:cNvPr id="3" name="表格占位符 2"/>
          <p:cNvSpPr>
            <a:spLocks noGrp="1"/>
          </p:cNvSpPr>
          <p:nvPr>
            <p:ph type="tbl" idx="1"/>
          </p:nvPr>
        </p:nvSpPr>
        <p:spPr>
          <a:xfrm>
            <a:off x="609600" y="1152526"/>
            <a:ext cx="10972800" cy="5248275"/>
          </a:xfrm>
        </p:spPr>
        <p:txBody>
          <a:bodyPr/>
          <a:lstStyle/>
          <a:p>
            <a:pPr lvl="0"/>
            <a:r>
              <a:rPr lang="zh-CN" altLang="en-US" noProof="0"/>
              <a:t>单击图标添加表格</a:t>
            </a:r>
          </a:p>
        </p:txBody>
      </p:sp>
      <p:sp>
        <p:nvSpPr>
          <p:cNvPr id="4"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76AB8092-5856-4926-8052-564FA552C5CA}" type="slidenum">
              <a:rPr lang="zh-CN" altLang="en-US"/>
              <a:pPr>
                <a:defRPr/>
              </a:pPr>
              <a:t>‹#›</a:t>
            </a:fld>
            <a:endParaRPr lang="zh-CN" altLang="en-US"/>
          </a:p>
        </p:txBody>
      </p:sp>
      <p:sp>
        <p:nvSpPr>
          <p:cNvPr id="6"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483109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FE5BCCB5-72BA-4F47-97CD-5E8B3443594F}"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7823200" y="6461126"/>
            <a:ext cx="38608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B802A6A8-83F6-4794-9C0F-8279C7AB0EF0}" type="slidenum">
              <a:rPr lang="zh-CN" altLang="en-US"/>
              <a:pPr>
                <a:defRPr/>
              </a:pPr>
              <a:t>‹#›</a:t>
            </a:fld>
            <a:endParaRPr lang="zh-CN" altLang="en-US"/>
          </a:p>
        </p:txBody>
      </p:sp>
      <p:sp>
        <p:nvSpPr>
          <p:cNvPr id="7" name="Rectangle 4"/>
          <p:cNvSpPr>
            <a:spLocks noGrp="1" noChangeArrowheads="1"/>
          </p:cNvSpPr>
          <p:nvPr>
            <p:ph type="dt" sz="half" idx="12"/>
          </p:nvPr>
        </p:nvSpPr>
        <p:spPr>
          <a:xfrm>
            <a:off x="19051" y="838200"/>
            <a:ext cx="11277600" cy="228600"/>
          </a:xfrm>
          <a:prstGeom prst="rect">
            <a:avLst/>
          </a:prstGeom>
        </p:spPr>
        <p:txBody>
          <a:bodyPr/>
          <a:lstStyle>
            <a:lvl1pPr>
              <a:defRPr>
                <a:latin typeface="Arial" charset="0"/>
                <a:ea typeface="宋体" charset="-122"/>
              </a:defRPr>
            </a:lvl1pPr>
          </a:lstStyle>
          <a:p>
            <a:pPr>
              <a:defRPr/>
            </a:pP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microsoft.com/office/2007/relationships/hdphoto" Target="../media/hdphoto1.wdp"/><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microsoft.com/office/2007/relationships/hdphoto" Target="../media/hdphoto1.wdp"/><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microsoft.com/office/2007/relationships/hdphoto" Target="../media/hdphoto1.wdp"/><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3.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microsoft.com/office/2007/relationships/hdphoto" Target="../media/hdphoto1.wdp"/><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3.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microsoft.com/office/2007/relationships/hdphoto" Target="../media/hdphoto1.wdp"/><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3.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09600" y="1152526"/>
            <a:ext cx="10972800" cy="5248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2"/>
          <p:cNvSpPr>
            <a:spLocks noGrp="1" noChangeArrowheads="1"/>
          </p:cNvSpPr>
          <p:nvPr>
            <p:ph type="title"/>
          </p:nvPr>
        </p:nvSpPr>
        <p:spPr bwMode="white">
          <a:xfrm>
            <a:off x="0" y="1"/>
            <a:ext cx="12192000" cy="7159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endParaRPr lang="en-US" altLang="zh-CN" dirty="0"/>
          </a:p>
        </p:txBody>
      </p:sp>
      <p:sp>
        <p:nvSpPr>
          <p:cNvPr id="11" name="Rectangle 18"/>
          <p:cNvSpPr>
            <a:spLocks noChangeArrowheads="1"/>
          </p:cNvSpPr>
          <p:nvPr/>
        </p:nvSpPr>
        <p:spPr bwMode="ltGray">
          <a:xfrm>
            <a:off x="0" y="6705598"/>
            <a:ext cx="12192000" cy="152401"/>
          </a:xfrm>
          <a:prstGeom prst="rect">
            <a:avLst/>
          </a:prstGeom>
          <a:solidFill>
            <a:schemeClr val="tx1">
              <a:lumMod val="75000"/>
            </a:schemeClr>
          </a:solidFill>
          <a:ln w="9525">
            <a:noFill/>
            <a:miter lim="800000"/>
            <a:headEnd/>
            <a:tailEnd/>
          </a:ln>
          <a:effectLst/>
        </p:spPr>
        <p:txBody>
          <a:bodyPr wrap="none" anchor="ctr"/>
          <a:lstStyle/>
          <a:p>
            <a:pPr>
              <a:defRPr/>
            </a:pPr>
            <a:r>
              <a:rPr lang="en-US" altLang="zh-CN" sz="1200" b="1" dirty="0">
                <a:solidFill>
                  <a:schemeClr val="bg1"/>
                </a:solidFill>
                <a:latin typeface="Arial" pitchFamily="34" charset="0"/>
                <a:ea typeface="华文新魏" pitchFamily="2" charset="-122"/>
                <a:cs typeface="Arial" pitchFamily="34" charset="0"/>
              </a:rPr>
              <a:t>Na-Na Ma                                                                        School of Nuclear Science and Technology, Lanzhou University</a:t>
            </a:r>
            <a:endParaRPr lang="en-US" altLang="zh-CN" sz="1200" b="1" dirty="0">
              <a:solidFill>
                <a:schemeClr val="bg1"/>
              </a:solidFill>
              <a:latin typeface="+mn-ea"/>
              <a:ea typeface="+mn-ea"/>
              <a:cs typeface="Arial" pitchFamily="34" charset="0"/>
            </a:endParaRPr>
          </a:p>
        </p:txBody>
      </p:sp>
      <p:sp>
        <p:nvSpPr>
          <p:cNvPr id="1030" name="Rectangle 6"/>
          <p:cNvSpPr>
            <a:spLocks noGrp="1" noChangeArrowheads="1"/>
          </p:cNvSpPr>
          <p:nvPr>
            <p:ph type="sldNum" sz="quarter" idx="4"/>
          </p:nvPr>
        </p:nvSpPr>
        <p:spPr bwMode="auto">
          <a:xfrm>
            <a:off x="11525251" y="6608764"/>
            <a:ext cx="666749"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Times New Roman" pitchFamily="18" charset="0"/>
                <a:ea typeface="宋体" charset="-122"/>
                <a:cs typeface="Times New Roman" pitchFamily="18" charset="0"/>
              </a:defRPr>
            </a:lvl1pPr>
          </a:lstStyle>
          <a:p>
            <a:pPr>
              <a:defRPr/>
            </a:pPr>
            <a:fld id="{49805395-7FFA-4FEB-94FB-C831B231BF20}" type="slidenum">
              <a:rPr lang="zh-CN" altLang="en-US"/>
              <a:pPr>
                <a:defRPr/>
              </a:pPr>
              <a:t>‹#›</a:t>
            </a:fld>
            <a:endParaRPr lang="zh-CN" altLang="en-US" dirty="0"/>
          </a:p>
        </p:txBody>
      </p:sp>
      <p:pic>
        <p:nvPicPr>
          <p:cNvPr id="3" name="图片 2">
            <a:extLst>
              <a:ext uri="{FF2B5EF4-FFF2-40B4-BE49-F238E27FC236}">
                <a16:creationId xmlns:a16="http://schemas.microsoft.com/office/drawing/2014/main" id="{6D181983-C582-6B7D-4F0C-05E8A9433D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182684" y="118975"/>
            <a:ext cx="1907716" cy="593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5" name="直接连接符 4">
            <a:extLst>
              <a:ext uri="{FF2B5EF4-FFF2-40B4-BE49-F238E27FC236}">
                <a16:creationId xmlns:a16="http://schemas.microsoft.com/office/drawing/2014/main" id="{D636D8BE-D7AB-68C6-F842-B055837525C0}"/>
              </a:ext>
            </a:extLst>
          </p:cNvPr>
          <p:cNvCxnSpPr/>
          <p:nvPr userDrawn="1"/>
        </p:nvCxnSpPr>
        <p:spPr>
          <a:xfrm>
            <a:off x="0" y="715964"/>
            <a:ext cx="12192000" cy="0"/>
          </a:xfrm>
          <a:prstGeom prst="line">
            <a:avLst/>
          </a:prstGeom>
          <a:ln w="38100">
            <a:gradFill>
              <a:gsLst>
                <a:gs pos="0">
                  <a:schemeClr val="accent6">
                    <a:lumMod val="75000"/>
                  </a:schemeClr>
                </a:gs>
                <a:gs pos="50000">
                  <a:srgbClr val="144390"/>
                </a:gs>
                <a:gs pos="100000">
                  <a:schemeClr val="accent6">
                    <a:lumMod val="75000"/>
                  </a:schemeClr>
                </a:gs>
              </a:gsLst>
              <a:lin ang="10800000" scaled="0"/>
            </a:gra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 id="2147485383" r:id="rId12"/>
  </p:sldLayoutIdLst>
  <p:hf hdr="0" ftr="0" dt="0"/>
  <p:txStyles>
    <p:titleStyle>
      <a:lvl1pPr algn="ctr" rtl="0" eaLnBrk="0" fontAlgn="base" hangingPunct="0">
        <a:spcBef>
          <a:spcPct val="0"/>
        </a:spcBef>
        <a:spcAft>
          <a:spcPct val="0"/>
        </a:spcAft>
        <a:defRPr sz="3200" b="1" baseline="0">
          <a:solidFill>
            <a:schemeClr val="accent6">
              <a:lumMod val="75000"/>
            </a:schemeClr>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ltGray">
          <a:xfrm>
            <a:off x="0" y="1"/>
            <a:ext cx="12192000" cy="836613"/>
          </a:xfrm>
          <a:prstGeom prst="rect">
            <a:avLst/>
          </a:prstGeom>
          <a:gradFill rotWithShape="1">
            <a:gsLst>
              <a:gs pos="0">
                <a:schemeClr val="accent1">
                  <a:lumMod val="50000"/>
                </a:schemeClr>
              </a:gs>
              <a:gs pos="50000">
                <a:schemeClr val="tx1"/>
              </a:gs>
              <a:gs pos="100000">
                <a:schemeClr val="accent1">
                  <a:lumMod val="50000"/>
                </a:schemeClr>
              </a:gs>
            </a:gsLst>
            <a:lin ang="0" scaled="1"/>
          </a:gradFill>
          <a:ln w="9525">
            <a:noFill/>
            <a:miter lim="800000"/>
            <a:headEnd/>
            <a:tailEnd/>
          </a:ln>
          <a:effectLst/>
        </p:spPr>
        <p:txBody>
          <a:bodyPr wrap="none" anchor="ctr"/>
          <a:lstStyle/>
          <a:p>
            <a:pPr>
              <a:defRPr/>
            </a:pPr>
            <a:endParaRPr lang="zh-CN" altLang="en-US" baseline="0" dirty="0">
              <a:ea typeface="华文楷体" pitchFamily="2" charset="-122"/>
            </a:endParaRPr>
          </a:p>
        </p:txBody>
      </p:sp>
      <p:sp>
        <p:nvSpPr>
          <p:cNvPr id="1027" name="Rectangle 3"/>
          <p:cNvSpPr>
            <a:spLocks noGrp="1" noChangeArrowheads="1"/>
          </p:cNvSpPr>
          <p:nvPr>
            <p:ph type="body" idx="1"/>
          </p:nvPr>
        </p:nvSpPr>
        <p:spPr bwMode="auto">
          <a:xfrm>
            <a:off x="609600" y="1152526"/>
            <a:ext cx="10972800" cy="5248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2"/>
          <p:cNvSpPr>
            <a:spLocks noGrp="1" noChangeArrowheads="1"/>
          </p:cNvSpPr>
          <p:nvPr>
            <p:ph type="title"/>
          </p:nvPr>
        </p:nvSpPr>
        <p:spPr bwMode="white">
          <a:xfrm>
            <a:off x="406400" y="152401"/>
            <a:ext cx="112776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40" name="Text Box 16"/>
          <p:cNvSpPr txBox="1">
            <a:spLocks noChangeArrowheads="1"/>
          </p:cNvSpPr>
          <p:nvPr/>
        </p:nvSpPr>
        <p:spPr bwMode="gray">
          <a:xfrm>
            <a:off x="0" y="785814"/>
            <a:ext cx="12192000" cy="107722"/>
          </a:xfrm>
          <a:prstGeom prst="rect">
            <a:avLst/>
          </a:prstGeom>
          <a:solidFill>
            <a:schemeClr val="accent1">
              <a:lumMod val="50000"/>
            </a:schemeClr>
          </a:solidFill>
          <a:ln w="12700">
            <a:noFill/>
            <a:miter lim="800000"/>
            <a:headEnd/>
            <a:tailEnd/>
          </a:ln>
          <a:effectLst/>
        </p:spPr>
        <p:txBody>
          <a:bodyPr>
            <a:spAutoFit/>
          </a:bodyPr>
          <a:lstStyle/>
          <a:p>
            <a:pPr>
              <a:spcBef>
                <a:spcPct val="50000"/>
              </a:spcBef>
              <a:defRPr/>
            </a:pPr>
            <a:endParaRPr lang="zh-CN" altLang="zh-CN" sz="100" b="1" dirty="0">
              <a:solidFill>
                <a:schemeClr val="bg1"/>
              </a:solidFill>
              <a:latin typeface="Verdana" pitchFamily="34" charset="0"/>
              <a:ea typeface="宋体" charset="-122"/>
            </a:endParaRPr>
          </a:p>
        </p:txBody>
      </p:sp>
      <p:sp>
        <p:nvSpPr>
          <p:cNvPr id="11" name="Rectangle 18"/>
          <p:cNvSpPr>
            <a:spLocks noChangeArrowheads="1"/>
          </p:cNvSpPr>
          <p:nvPr/>
        </p:nvSpPr>
        <p:spPr bwMode="ltGray">
          <a:xfrm>
            <a:off x="0" y="6611938"/>
            <a:ext cx="12192000" cy="246062"/>
          </a:xfrm>
          <a:prstGeom prst="rect">
            <a:avLst/>
          </a:prstGeom>
          <a:solidFill>
            <a:schemeClr val="accent1">
              <a:lumMod val="50000"/>
            </a:schemeClr>
          </a:solidFill>
          <a:ln w="9525">
            <a:noFill/>
            <a:miter lim="800000"/>
            <a:headEnd/>
            <a:tailEnd/>
          </a:ln>
          <a:effectLst/>
        </p:spPr>
        <p:txBody>
          <a:bodyPr wrap="none" anchor="ctr"/>
          <a:lstStyle/>
          <a:p>
            <a:pPr>
              <a:defRPr/>
            </a:pPr>
            <a:r>
              <a:rPr lang="en-US" altLang="zh-CN" sz="1200" b="1" dirty="0">
                <a:solidFill>
                  <a:schemeClr val="bg1"/>
                </a:solidFill>
                <a:latin typeface="Arial" pitchFamily="34" charset="0"/>
                <a:ea typeface="华文新魏" pitchFamily="2" charset="-122"/>
                <a:cs typeface="Arial" pitchFamily="34" charset="0"/>
              </a:rPr>
              <a:t>School of Nuclear Science and Technology, Lanzhou University</a:t>
            </a:r>
            <a:endParaRPr lang="en-US" altLang="zh-CN" sz="1200" b="1" dirty="0">
              <a:solidFill>
                <a:schemeClr val="bg1"/>
              </a:solidFill>
              <a:latin typeface="+mn-ea"/>
              <a:ea typeface="+mn-ea"/>
              <a:cs typeface="Arial" pitchFamily="34" charset="0"/>
            </a:endParaRPr>
          </a:p>
        </p:txBody>
      </p:sp>
      <p:sp>
        <p:nvSpPr>
          <p:cNvPr id="1030" name="Rectangle 6"/>
          <p:cNvSpPr>
            <a:spLocks noGrp="1" noChangeArrowheads="1"/>
          </p:cNvSpPr>
          <p:nvPr>
            <p:ph type="sldNum" sz="quarter" idx="4"/>
          </p:nvPr>
        </p:nvSpPr>
        <p:spPr bwMode="auto">
          <a:xfrm>
            <a:off x="11525251" y="6608764"/>
            <a:ext cx="666749"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Times New Roman" pitchFamily="18" charset="0"/>
                <a:ea typeface="宋体" charset="-122"/>
                <a:cs typeface="Times New Roman" pitchFamily="18" charset="0"/>
              </a:defRPr>
            </a:lvl1pPr>
          </a:lstStyle>
          <a:p>
            <a:pPr>
              <a:defRPr/>
            </a:pPr>
            <a:fld id="{49805395-7FFA-4FEB-94FB-C831B231BF20}" type="slidenum">
              <a:rPr lang="zh-CN" altLang="en-US"/>
              <a:pPr>
                <a:defRPr/>
              </a:pPr>
              <a:t>‹#›</a:t>
            </a:fld>
            <a:endParaRPr lang="zh-CN" altLang="en-US" dirty="0"/>
          </a:p>
        </p:txBody>
      </p:sp>
      <p:pic>
        <p:nvPicPr>
          <p:cNvPr id="17" name="图片 16">
            <a:extLst>
              <a:ext uri="{FF2B5EF4-FFF2-40B4-BE49-F238E27FC236}">
                <a16:creationId xmlns:a16="http://schemas.microsoft.com/office/drawing/2014/main" id="{2330F680-A00A-15E4-31B7-63A4407EB761}"/>
              </a:ext>
            </a:extLst>
          </p:cNvPr>
          <p:cNvPicPr>
            <a:picLocks noChangeAspect="1"/>
          </p:cNvPicPr>
          <p:nvPr userDrawn="1"/>
        </p:nvPicPr>
        <p:blipFill>
          <a:blip r:embed="rId15" cstate="print">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10525" y="90037"/>
            <a:ext cx="1979875" cy="605841"/>
          </a:xfrm>
          <a:prstGeom prst="rect">
            <a:avLst/>
          </a:prstGeom>
        </p:spPr>
      </p:pic>
    </p:spTree>
    <p:extLst>
      <p:ext uri="{BB962C8B-B14F-4D97-AF65-F5344CB8AC3E}">
        <p14:creationId xmlns:p14="http://schemas.microsoft.com/office/powerpoint/2010/main" val="3594594691"/>
      </p:ext>
    </p:extLst>
  </p:cSld>
  <p:clrMap bg1="lt1" tx1="dk1" bg2="lt2" tx2="dk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 id="2147485396" r:id="rId11"/>
    <p:sldLayoutId id="2147485397" r:id="rId12"/>
    <p:sldLayoutId id="2147485398" r:id="rId13"/>
  </p:sldLayoutIdLst>
  <p:hf hdr="0" ftr="0" dt="0"/>
  <p:txStyles>
    <p:titleStyle>
      <a:lvl1pPr algn="ctr" rtl="0" eaLnBrk="0" fontAlgn="base" hangingPunct="0">
        <a:spcBef>
          <a:spcPct val="0"/>
        </a:spcBef>
        <a:spcAft>
          <a:spcPct val="0"/>
        </a:spcAft>
        <a:defRPr sz="2800" b="1" baseline="0">
          <a:solidFill>
            <a:schemeClr val="bg1"/>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ltGray">
          <a:xfrm>
            <a:off x="0" y="1"/>
            <a:ext cx="12192000" cy="836613"/>
          </a:xfrm>
          <a:prstGeom prst="rect">
            <a:avLst/>
          </a:prstGeom>
          <a:gradFill rotWithShape="1">
            <a:gsLst>
              <a:gs pos="0">
                <a:schemeClr val="accent1">
                  <a:lumMod val="50000"/>
                </a:schemeClr>
              </a:gs>
              <a:gs pos="50000">
                <a:schemeClr val="accent2">
                  <a:lumMod val="75000"/>
                </a:schemeClr>
              </a:gs>
              <a:gs pos="100000">
                <a:schemeClr val="accent1">
                  <a:lumMod val="50000"/>
                </a:schemeClr>
              </a:gs>
            </a:gsLst>
            <a:lin ang="0" scaled="1"/>
          </a:gradFill>
          <a:ln w="9525">
            <a:noFill/>
            <a:miter lim="800000"/>
            <a:headEnd/>
            <a:tailEnd/>
          </a:ln>
          <a:effectLst/>
        </p:spPr>
        <p:txBody>
          <a:bodyPr wrap="none" anchor="ctr"/>
          <a:lstStyle/>
          <a:p>
            <a:pPr>
              <a:defRPr/>
            </a:pPr>
            <a:endParaRPr lang="zh-CN" altLang="en-US" baseline="0" dirty="0">
              <a:ea typeface="华文楷体" pitchFamily="2" charset="-122"/>
            </a:endParaRPr>
          </a:p>
        </p:txBody>
      </p:sp>
      <p:sp>
        <p:nvSpPr>
          <p:cNvPr id="1027" name="Rectangle 3"/>
          <p:cNvSpPr>
            <a:spLocks noGrp="1" noChangeArrowheads="1"/>
          </p:cNvSpPr>
          <p:nvPr>
            <p:ph type="body" idx="1"/>
          </p:nvPr>
        </p:nvSpPr>
        <p:spPr bwMode="auto">
          <a:xfrm>
            <a:off x="609600" y="1152526"/>
            <a:ext cx="10972800" cy="5248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2"/>
          <p:cNvSpPr>
            <a:spLocks noGrp="1" noChangeArrowheads="1"/>
          </p:cNvSpPr>
          <p:nvPr>
            <p:ph type="title"/>
          </p:nvPr>
        </p:nvSpPr>
        <p:spPr bwMode="white">
          <a:xfrm>
            <a:off x="406400" y="152401"/>
            <a:ext cx="112776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40" name="Text Box 16"/>
          <p:cNvSpPr txBox="1">
            <a:spLocks noChangeArrowheads="1"/>
          </p:cNvSpPr>
          <p:nvPr/>
        </p:nvSpPr>
        <p:spPr bwMode="gray">
          <a:xfrm>
            <a:off x="0" y="785814"/>
            <a:ext cx="12192000" cy="107722"/>
          </a:xfrm>
          <a:prstGeom prst="rect">
            <a:avLst/>
          </a:prstGeom>
          <a:solidFill>
            <a:schemeClr val="accent1">
              <a:lumMod val="50000"/>
            </a:schemeClr>
          </a:solidFill>
          <a:ln w="12700">
            <a:noFill/>
            <a:miter lim="800000"/>
            <a:headEnd/>
            <a:tailEnd/>
          </a:ln>
          <a:effectLst/>
        </p:spPr>
        <p:txBody>
          <a:bodyPr>
            <a:spAutoFit/>
          </a:bodyPr>
          <a:lstStyle/>
          <a:p>
            <a:pPr>
              <a:spcBef>
                <a:spcPct val="50000"/>
              </a:spcBef>
              <a:defRPr/>
            </a:pPr>
            <a:endParaRPr lang="zh-CN" altLang="zh-CN" sz="100" b="1" dirty="0">
              <a:solidFill>
                <a:schemeClr val="bg1"/>
              </a:solidFill>
              <a:latin typeface="Verdana" pitchFamily="34" charset="0"/>
              <a:ea typeface="宋体" charset="-122"/>
            </a:endParaRPr>
          </a:p>
        </p:txBody>
      </p:sp>
      <p:sp>
        <p:nvSpPr>
          <p:cNvPr id="11" name="Rectangle 18"/>
          <p:cNvSpPr>
            <a:spLocks noChangeArrowheads="1"/>
          </p:cNvSpPr>
          <p:nvPr/>
        </p:nvSpPr>
        <p:spPr bwMode="ltGray">
          <a:xfrm>
            <a:off x="0" y="6611938"/>
            <a:ext cx="12192000" cy="246062"/>
          </a:xfrm>
          <a:prstGeom prst="rect">
            <a:avLst/>
          </a:prstGeom>
          <a:solidFill>
            <a:schemeClr val="accent1">
              <a:lumMod val="50000"/>
            </a:schemeClr>
          </a:solidFill>
          <a:ln w="9525">
            <a:noFill/>
            <a:miter lim="800000"/>
            <a:headEnd/>
            <a:tailEnd/>
          </a:ln>
          <a:effectLst/>
        </p:spPr>
        <p:txBody>
          <a:bodyPr wrap="none" anchor="ctr"/>
          <a:lstStyle/>
          <a:p>
            <a:pPr>
              <a:defRPr/>
            </a:pPr>
            <a:r>
              <a:rPr lang="en-US" altLang="zh-CN" sz="1200" b="1" dirty="0">
                <a:solidFill>
                  <a:schemeClr val="bg1"/>
                </a:solidFill>
                <a:latin typeface="Arial" pitchFamily="34" charset="0"/>
                <a:ea typeface="华文新魏" pitchFamily="2" charset="-122"/>
                <a:cs typeface="Arial" pitchFamily="34" charset="0"/>
              </a:rPr>
              <a:t>School of Nuclear Science and Technology, Lanzhou University</a:t>
            </a:r>
            <a:endParaRPr lang="en-US" altLang="zh-CN" sz="1200" b="1" dirty="0">
              <a:solidFill>
                <a:schemeClr val="bg1"/>
              </a:solidFill>
              <a:latin typeface="+mn-ea"/>
              <a:ea typeface="+mn-ea"/>
              <a:cs typeface="Arial" pitchFamily="34" charset="0"/>
            </a:endParaRPr>
          </a:p>
        </p:txBody>
      </p:sp>
      <p:sp>
        <p:nvSpPr>
          <p:cNvPr id="1030" name="Rectangle 6"/>
          <p:cNvSpPr>
            <a:spLocks noGrp="1" noChangeArrowheads="1"/>
          </p:cNvSpPr>
          <p:nvPr>
            <p:ph type="sldNum" sz="quarter" idx="4"/>
          </p:nvPr>
        </p:nvSpPr>
        <p:spPr bwMode="auto">
          <a:xfrm>
            <a:off x="11525251" y="6608764"/>
            <a:ext cx="666749"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Times New Roman" pitchFamily="18" charset="0"/>
                <a:ea typeface="宋体" charset="-122"/>
                <a:cs typeface="Times New Roman" pitchFamily="18" charset="0"/>
              </a:defRPr>
            </a:lvl1pPr>
          </a:lstStyle>
          <a:p>
            <a:pPr>
              <a:defRPr/>
            </a:pPr>
            <a:fld id="{49805395-7FFA-4FEB-94FB-C831B231BF20}" type="slidenum">
              <a:rPr lang="zh-CN" altLang="en-US"/>
              <a:pPr>
                <a:defRPr/>
              </a:pPr>
              <a:t>‹#›</a:t>
            </a:fld>
            <a:endParaRPr lang="zh-CN" altLang="en-US" dirty="0"/>
          </a:p>
        </p:txBody>
      </p:sp>
      <p:pic>
        <p:nvPicPr>
          <p:cNvPr id="17" name="图片 16">
            <a:extLst>
              <a:ext uri="{FF2B5EF4-FFF2-40B4-BE49-F238E27FC236}">
                <a16:creationId xmlns:a16="http://schemas.microsoft.com/office/drawing/2014/main" id="{2330F680-A00A-15E4-31B7-63A4407EB761}"/>
              </a:ext>
            </a:extLst>
          </p:cNvPr>
          <p:cNvPicPr>
            <a:picLocks noChangeAspect="1"/>
          </p:cNvPicPr>
          <p:nvPr userDrawn="1"/>
        </p:nvPicPr>
        <p:blipFill>
          <a:blip r:embed="rId15" cstate="print">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10525" y="90037"/>
            <a:ext cx="1979875" cy="605841"/>
          </a:xfrm>
          <a:prstGeom prst="rect">
            <a:avLst/>
          </a:prstGeom>
        </p:spPr>
      </p:pic>
    </p:spTree>
    <p:extLst>
      <p:ext uri="{BB962C8B-B14F-4D97-AF65-F5344CB8AC3E}">
        <p14:creationId xmlns:p14="http://schemas.microsoft.com/office/powerpoint/2010/main" val="1051058475"/>
      </p:ext>
    </p:extLst>
  </p:cSld>
  <p:clrMap bg1="lt1" tx1="dk1" bg2="lt2" tx2="dk2" accent1="accent1" accent2="accent2" accent3="accent3" accent4="accent4" accent5="accent5" accent6="accent6" hlink="hlink" folHlink="folHlink"/>
  <p:sldLayoutIdLst>
    <p:sldLayoutId id="2147485414" r:id="rId1"/>
    <p:sldLayoutId id="2147485415" r:id="rId2"/>
    <p:sldLayoutId id="2147485416" r:id="rId3"/>
    <p:sldLayoutId id="2147485417" r:id="rId4"/>
    <p:sldLayoutId id="2147485418" r:id="rId5"/>
    <p:sldLayoutId id="2147485419" r:id="rId6"/>
    <p:sldLayoutId id="2147485420" r:id="rId7"/>
    <p:sldLayoutId id="2147485421" r:id="rId8"/>
    <p:sldLayoutId id="2147485422" r:id="rId9"/>
    <p:sldLayoutId id="2147485423" r:id="rId10"/>
    <p:sldLayoutId id="2147485424" r:id="rId11"/>
    <p:sldLayoutId id="2147485425" r:id="rId12"/>
    <p:sldLayoutId id="2147485426" r:id="rId13"/>
  </p:sldLayoutIdLst>
  <p:hf hdr="0" ftr="0" dt="0"/>
  <p:txStyles>
    <p:titleStyle>
      <a:lvl1pPr algn="ctr" rtl="0" eaLnBrk="0" fontAlgn="base" hangingPunct="0">
        <a:spcBef>
          <a:spcPct val="0"/>
        </a:spcBef>
        <a:spcAft>
          <a:spcPct val="0"/>
        </a:spcAft>
        <a:defRPr sz="2800" b="1" baseline="0">
          <a:solidFill>
            <a:schemeClr val="bg1"/>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ltGray">
          <a:xfrm>
            <a:off x="0" y="1"/>
            <a:ext cx="12192000" cy="836613"/>
          </a:xfrm>
          <a:prstGeom prst="rect">
            <a:avLst/>
          </a:prstGeom>
          <a:gradFill rotWithShape="1">
            <a:gsLst>
              <a:gs pos="0">
                <a:srgbClr val="144390"/>
              </a:gs>
              <a:gs pos="50000">
                <a:schemeClr val="accent2">
                  <a:lumMod val="75000"/>
                </a:schemeClr>
              </a:gs>
              <a:gs pos="100000">
                <a:srgbClr val="144390"/>
              </a:gs>
            </a:gsLst>
            <a:lin ang="0" scaled="1"/>
          </a:gradFill>
          <a:ln w="9525">
            <a:noFill/>
            <a:miter lim="800000"/>
            <a:headEnd/>
            <a:tailEnd/>
          </a:ln>
          <a:effectLst/>
        </p:spPr>
        <p:txBody>
          <a:bodyPr wrap="none" anchor="ctr"/>
          <a:lstStyle/>
          <a:p>
            <a:pPr>
              <a:defRPr/>
            </a:pPr>
            <a:endParaRPr lang="zh-CN" altLang="en-US" baseline="0" dirty="0">
              <a:ea typeface="华文楷体" pitchFamily="2" charset="-122"/>
            </a:endParaRPr>
          </a:p>
        </p:txBody>
      </p:sp>
      <p:sp>
        <p:nvSpPr>
          <p:cNvPr id="1027" name="Rectangle 3"/>
          <p:cNvSpPr>
            <a:spLocks noGrp="1" noChangeArrowheads="1"/>
          </p:cNvSpPr>
          <p:nvPr>
            <p:ph type="body" idx="1"/>
          </p:nvPr>
        </p:nvSpPr>
        <p:spPr bwMode="auto">
          <a:xfrm>
            <a:off x="609600" y="1152526"/>
            <a:ext cx="10972800" cy="5248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2"/>
          <p:cNvSpPr>
            <a:spLocks noGrp="1" noChangeArrowheads="1"/>
          </p:cNvSpPr>
          <p:nvPr>
            <p:ph type="title"/>
          </p:nvPr>
        </p:nvSpPr>
        <p:spPr bwMode="white">
          <a:xfrm>
            <a:off x="406400" y="152401"/>
            <a:ext cx="112776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40" name="Text Box 16"/>
          <p:cNvSpPr txBox="1">
            <a:spLocks noChangeArrowheads="1"/>
          </p:cNvSpPr>
          <p:nvPr/>
        </p:nvSpPr>
        <p:spPr bwMode="gray">
          <a:xfrm>
            <a:off x="0" y="785814"/>
            <a:ext cx="12192000" cy="107722"/>
          </a:xfrm>
          <a:prstGeom prst="rect">
            <a:avLst/>
          </a:prstGeom>
          <a:solidFill>
            <a:srgbClr val="144390"/>
          </a:solidFill>
          <a:ln w="12700">
            <a:noFill/>
            <a:miter lim="800000"/>
            <a:headEnd/>
            <a:tailEnd/>
          </a:ln>
          <a:effectLst/>
        </p:spPr>
        <p:txBody>
          <a:bodyPr>
            <a:spAutoFit/>
          </a:bodyPr>
          <a:lstStyle/>
          <a:p>
            <a:pPr>
              <a:spcBef>
                <a:spcPct val="50000"/>
              </a:spcBef>
              <a:defRPr/>
            </a:pPr>
            <a:endParaRPr lang="zh-CN" altLang="zh-CN" sz="100" b="1" dirty="0">
              <a:solidFill>
                <a:schemeClr val="bg1"/>
              </a:solidFill>
              <a:latin typeface="Verdana" pitchFamily="34" charset="0"/>
              <a:ea typeface="宋体" charset="-122"/>
            </a:endParaRPr>
          </a:p>
        </p:txBody>
      </p:sp>
      <p:sp>
        <p:nvSpPr>
          <p:cNvPr id="11" name="Rectangle 18"/>
          <p:cNvSpPr>
            <a:spLocks noChangeArrowheads="1"/>
          </p:cNvSpPr>
          <p:nvPr/>
        </p:nvSpPr>
        <p:spPr bwMode="ltGray">
          <a:xfrm>
            <a:off x="0" y="6611938"/>
            <a:ext cx="12192000" cy="246062"/>
          </a:xfrm>
          <a:prstGeom prst="rect">
            <a:avLst/>
          </a:prstGeom>
          <a:solidFill>
            <a:srgbClr val="144390"/>
          </a:solidFill>
          <a:ln w="9525">
            <a:noFill/>
            <a:miter lim="800000"/>
            <a:headEnd/>
            <a:tailEnd/>
          </a:ln>
          <a:effectLst/>
        </p:spPr>
        <p:txBody>
          <a:bodyPr wrap="none" anchor="ctr"/>
          <a:lstStyle/>
          <a:p>
            <a:pPr>
              <a:defRPr/>
            </a:pPr>
            <a:r>
              <a:rPr lang="en-US" altLang="zh-CN" sz="1200" b="1" dirty="0">
                <a:solidFill>
                  <a:schemeClr val="bg1"/>
                </a:solidFill>
                <a:latin typeface="Arial" pitchFamily="34" charset="0"/>
                <a:ea typeface="华文新魏" pitchFamily="2" charset="-122"/>
                <a:cs typeface="Arial" pitchFamily="34" charset="0"/>
              </a:rPr>
              <a:t>School of Nuclear Science and Technology, Lanzhou University</a:t>
            </a:r>
            <a:endParaRPr lang="en-US" altLang="zh-CN" sz="1200" b="1" dirty="0">
              <a:solidFill>
                <a:schemeClr val="bg1"/>
              </a:solidFill>
              <a:latin typeface="+mn-ea"/>
              <a:ea typeface="+mn-ea"/>
              <a:cs typeface="Arial" pitchFamily="34" charset="0"/>
            </a:endParaRPr>
          </a:p>
        </p:txBody>
      </p:sp>
      <p:sp>
        <p:nvSpPr>
          <p:cNvPr id="1030" name="Rectangle 6"/>
          <p:cNvSpPr>
            <a:spLocks noGrp="1" noChangeArrowheads="1"/>
          </p:cNvSpPr>
          <p:nvPr>
            <p:ph type="sldNum" sz="quarter" idx="4"/>
          </p:nvPr>
        </p:nvSpPr>
        <p:spPr bwMode="auto">
          <a:xfrm>
            <a:off x="11525251" y="6608764"/>
            <a:ext cx="666749"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Times New Roman" pitchFamily="18" charset="0"/>
                <a:ea typeface="宋体" charset="-122"/>
                <a:cs typeface="Times New Roman" pitchFamily="18" charset="0"/>
              </a:defRPr>
            </a:lvl1pPr>
          </a:lstStyle>
          <a:p>
            <a:pPr>
              <a:defRPr/>
            </a:pPr>
            <a:fld id="{49805395-7FFA-4FEB-94FB-C831B231BF20}" type="slidenum">
              <a:rPr lang="zh-CN" altLang="en-US"/>
              <a:pPr>
                <a:defRPr/>
              </a:pPr>
              <a:t>‹#›</a:t>
            </a:fld>
            <a:endParaRPr lang="zh-CN" altLang="en-US" dirty="0"/>
          </a:p>
        </p:txBody>
      </p:sp>
      <p:pic>
        <p:nvPicPr>
          <p:cNvPr id="17" name="图片 16">
            <a:extLst>
              <a:ext uri="{FF2B5EF4-FFF2-40B4-BE49-F238E27FC236}">
                <a16:creationId xmlns:a16="http://schemas.microsoft.com/office/drawing/2014/main" id="{2330F680-A00A-15E4-31B7-63A4407EB761}"/>
              </a:ext>
            </a:extLst>
          </p:cNvPr>
          <p:cNvPicPr>
            <a:picLocks noChangeAspect="1"/>
          </p:cNvPicPr>
          <p:nvPr userDrawn="1"/>
        </p:nvPicPr>
        <p:blipFill>
          <a:blip r:embed="rId15" cstate="print">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10525" y="90037"/>
            <a:ext cx="1979875" cy="605841"/>
          </a:xfrm>
          <a:prstGeom prst="rect">
            <a:avLst/>
          </a:prstGeom>
        </p:spPr>
      </p:pic>
    </p:spTree>
    <p:extLst>
      <p:ext uri="{BB962C8B-B14F-4D97-AF65-F5344CB8AC3E}">
        <p14:creationId xmlns:p14="http://schemas.microsoft.com/office/powerpoint/2010/main" val="1850893284"/>
      </p:ext>
    </p:extLst>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31" r:id="rId4"/>
    <p:sldLayoutId id="2147485432" r:id="rId5"/>
    <p:sldLayoutId id="2147485433" r:id="rId6"/>
    <p:sldLayoutId id="2147485434" r:id="rId7"/>
    <p:sldLayoutId id="2147485435" r:id="rId8"/>
    <p:sldLayoutId id="2147485436" r:id="rId9"/>
    <p:sldLayoutId id="2147485437" r:id="rId10"/>
    <p:sldLayoutId id="2147485438" r:id="rId11"/>
    <p:sldLayoutId id="2147485439" r:id="rId12"/>
    <p:sldLayoutId id="2147485440" r:id="rId13"/>
  </p:sldLayoutIdLst>
  <p:hf hdr="0" ftr="0" dt="0"/>
  <p:txStyles>
    <p:titleStyle>
      <a:lvl1pPr algn="ctr" rtl="0" eaLnBrk="0" fontAlgn="base" hangingPunct="0">
        <a:spcBef>
          <a:spcPct val="0"/>
        </a:spcBef>
        <a:spcAft>
          <a:spcPct val="0"/>
        </a:spcAft>
        <a:defRPr sz="2800" b="1" baseline="0">
          <a:solidFill>
            <a:schemeClr val="bg1"/>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ltGray">
          <a:xfrm>
            <a:off x="0" y="1"/>
            <a:ext cx="12192000" cy="836613"/>
          </a:xfrm>
          <a:prstGeom prst="rect">
            <a:avLst/>
          </a:prstGeom>
          <a:gradFill rotWithShape="1">
            <a:gsLst>
              <a:gs pos="0">
                <a:srgbClr val="481F67"/>
              </a:gs>
              <a:gs pos="50000">
                <a:schemeClr val="tx1"/>
              </a:gs>
              <a:gs pos="100000">
                <a:srgbClr val="481F67"/>
              </a:gs>
            </a:gsLst>
            <a:lin ang="0" scaled="1"/>
          </a:gradFill>
          <a:ln w="9525">
            <a:noFill/>
            <a:miter lim="800000"/>
            <a:headEnd/>
            <a:tailEnd/>
          </a:ln>
          <a:effectLst/>
        </p:spPr>
        <p:txBody>
          <a:bodyPr wrap="none" anchor="ctr"/>
          <a:lstStyle/>
          <a:p>
            <a:pPr>
              <a:defRPr/>
            </a:pPr>
            <a:endParaRPr lang="zh-CN" altLang="en-US" baseline="0" dirty="0">
              <a:ea typeface="华文楷体" pitchFamily="2" charset="-122"/>
            </a:endParaRPr>
          </a:p>
        </p:txBody>
      </p:sp>
      <p:sp>
        <p:nvSpPr>
          <p:cNvPr id="1027" name="Rectangle 3"/>
          <p:cNvSpPr>
            <a:spLocks noGrp="1" noChangeArrowheads="1"/>
          </p:cNvSpPr>
          <p:nvPr>
            <p:ph type="body" idx="1"/>
          </p:nvPr>
        </p:nvSpPr>
        <p:spPr bwMode="auto">
          <a:xfrm>
            <a:off x="609600" y="1152526"/>
            <a:ext cx="10972800" cy="5248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2"/>
          <p:cNvSpPr>
            <a:spLocks noGrp="1" noChangeArrowheads="1"/>
          </p:cNvSpPr>
          <p:nvPr>
            <p:ph type="title"/>
          </p:nvPr>
        </p:nvSpPr>
        <p:spPr bwMode="white">
          <a:xfrm>
            <a:off x="406400" y="152401"/>
            <a:ext cx="112776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40" name="Text Box 16"/>
          <p:cNvSpPr txBox="1">
            <a:spLocks noChangeArrowheads="1"/>
          </p:cNvSpPr>
          <p:nvPr/>
        </p:nvSpPr>
        <p:spPr bwMode="gray">
          <a:xfrm>
            <a:off x="0" y="785814"/>
            <a:ext cx="12192000" cy="107722"/>
          </a:xfrm>
          <a:prstGeom prst="rect">
            <a:avLst/>
          </a:prstGeom>
          <a:solidFill>
            <a:srgbClr val="481F67"/>
          </a:solidFill>
          <a:ln w="12700">
            <a:noFill/>
            <a:miter lim="800000"/>
            <a:headEnd/>
            <a:tailEnd/>
          </a:ln>
          <a:effectLst/>
        </p:spPr>
        <p:txBody>
          <a:bodyPr>
            <a:spAutoFit/>
          </a:bodyPr>
          <a:lstStyle/>
          <a:p>
            <a:pPr>
              <a:spcBef>
                <a:spcPct val="50000"/>
              </a:spcBef>
              <a:defRPr/>
            </a:pPr>
            <a:endParaRPr lang="zh-CN" altLang="zh-CN" sz="100" b="1" dirty="0">
              <a:solidFill>
                <a:schemeClr val="bg1"/>
              </a:solidFill>
              <a:latin typeface="Verdana" pitchFamily="34" charset="0"/>
              <a:ea typeface="宋体" charset="-122"/>
            </a:endParaRPr>
          </a:p>
        </p:txBody>
      </p:sp>
      <p:sp>
        <p:nvSpPr>
          <p:cNvPr id="11" name="Rectangle 18"/>
          <p:cNvSpPr>
            <a:spLocks noChangeArrowheads="1"/>
          </p:cNvSpPr>
          <p:nvPr/>
        </p:nvSpPr>
        <p:spPr bwMode="ltGray">
          <a:xfrm>
            <a:off x="0" y="6611938"/>
            <a:ext cx="12192000" cy="246062"/>
          </a:xfrm>
          <a:prstGeom prst="rect">
            <a:avLst/>
          </a:prstGeom>
          <a:solidFill>
            <a:srgbClr val="481F67"/>
          </a:solidFill>
          <a:ln w="9525">
            <a:noFill/>
            <a:miter lim="800000"/>
            <a:headEnd/>
            <a:tailEnd/>
          </a:ln>
          <a:effectLst/>
        </p:spPr>
        <p:txBody>
          <a:bodyPr wrap="none" anchor="ctr"/>
          <a:lstStyle/>
          <a:p>
            <a:pPr>
              <a:defRPr/>
            </a:pPr>
            <a:r>
              <a:rPr lang="en-US" altLang="zh-CN" sz="1200" b="1" dirty="0">
                <a:solidFill>
                  <a:schemeClr val="bg1"/>
                </a:solidFill>
                <a:latin typeface="Arial" pitchFamily="34" charset="0"/>
                <a:ea typeface="华文新魏" pitchFamily="2" charset="-122"/>
                <a:cs typeface="Arial" pitchFamily="34" charset="0"/>
              </a:rPr>
              <a:t>School of Nuclear Science and Technology, Lanzhou University</a:t>
            </a:r>
            <a:endParaRPr lang="en-US" altLang="zh-CN" sz="1200" b="1" dirty="0">
              <a:solidFill>
                <a:schemeClr val="bg1"/>
              </a:solidFill>
              <a:latin typeface="+mn-ea"/>
              <a:ea typeface="+mn-ea"/>
              <a:cs typeface="Arial" pitchFamily="34" charset="0"/>
            </a:endParaRPr>
          </a:p>
        </p:txBody>
      </p:sp>
      <p:sp>
        <p:nvSpPr>
          <p:cNvPr id="1030" name="Rectangle 6"/>
          <p:cNvSpPr>
            <a:spLocks noGrp="1" noChangeArrowheads="1"/>
          </p:cNvSpPr>
          <p:nvPr>
            <p:ph type="sldNum" sz="quarter" idx="4"/>
          </p:nvPr>
        </p:nvSpPr>
        <p:spPr bwMode="auto">
          <a:xfrm>
            <a:off x="11525251" y="6608764"/>
            <a:ext cx="666749"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Times New Roman" pitchFamily="18" charset="0"/>
                <a:ea typeface="宋体" charset="-122"/>
                <a:cs typeface="Times New Roman" pitchFamily="18" charset="0"/>
              </a:defRPr>
            </a:lvl1pPr>
          </a:lstStyle>
          <a:p>
            <a:pPr>
              <a:defRPr/>
            </a:pPr>
            <a:fld id="{49805395-7FFA-4FEB-94FB-C831B231BF20}" type="slidenum">
              <a:rPr lang="zh-CN" altLang="en-US"/>
              <a:pPr>
                <a:defRPr/>
              </a:pPr>
              <a:t>‹#›</a:t>
            </a:fld>
            <a:endParaRPr lang="zh-CN" altLang="en-US" dirty="0"/>
          </a:p>
        </p:txBody>
      </p:sp>
      <p:pic>
        <p:nvPicPr>
          <p:cNvPr id="17" name="图片 16">
            <a:extLst>
              <a:ext uri="{FF2B5EF4-FFF2-40B4-BE49-F238E27FC236}">
                <a16:creationId xmlns:a16="http://schemas.microsoft.com/office/drawing/2014/main" id="{2330F680-A00A-15E4-31B7-63A4407EB761}"/>
              </a:ext>
            </a:extLst>
          </p:cNvPr>
          <p:cNvPicPr>
            <a:picLocks noChangeAspect="1"/>
          </p:cNvPicPr>
          <p:nvPr userDrawn="1"/>
        </p:nvPicPr>
        <p:blipFill>
          <a:blip r:embed="rId15" cstate="print">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10525" y="90037"/>
            <a:ext cx="1979875" cy="605841"/>
          </a:xfrm>
          <a:prstGeom prst="rect">
            <a:avLst/>
          </a:prstGeom>
        </p:spPr>
      </p:pic>
    </p:spTree>
    <p:extLst>
      <p:ext uri="{BB962C8B-B14F-4D97-AF65-F5344CB8AC3E}">
        <p14:creationId xmlns:p14="http://schemas.microsoft.com/office/powerpoint/2010/main" val="3619829170"/>
      </p:ext>
    </p:extLst>
  </p:cSld>
  <p:clrMap bg1="lt1" tx1="dk1" bg2="lt2" tx2="dk2" accent1="accent1" accent2="accent2" accent3="accent3" accent4="accent4" accent5="accent5" accent6="accent6" hlink="hlink" folHlink="folHlink"/>
  <p:sldLayoutIdLst>
    <p:sldLayoutId id="2147485400" r:id="rId1"/>
    <p:sldLayoutId id="2147485401" r:id="rId2"/>
    <p:sldLayoutId id="2147485402" r:id="rId3"/>
    <p:sldLayoutId id="2147485403" r:id="rId4"/>
    <p:sldLayoutId id="2147485404" r:id="rId5"/>
    <p:sldLayoutId id="2147485405" r:id="rId6"/>
    <p:sldLayoutId id="2147485406" r:id="rId7"/>
    <p:sldLayoutId id="2147485407" r:id="rId8"/>
    <p:sldLayoutId id="2147485408" r:id="rId9"/>
    <p:sldLayoutId id="2147485409" r:id="rId10"/>
    <p:sldLayoutId id="2147485410" r:id="rId11"/>
    <p:sldLayoutId id="2147485411" r:id="rId12"/>
    <p:sldLayoutId id="2147485412" r:id="rId13"/>
  </p:sldLayoutIdLst>
  <p:hf hdr="0" ftr="0" dt="0"/>
  <p:txStyles>
    <p:titleStyle>
      <a:lvl1pPr algn="ctr" rtl="0" eaLnBrk="0" fontAlgn="base" hangingPunct="0">
        <a:spcBef>
          <a:spcPct val="0"/>
        </a:spcBef>
        <a:spcAft>
          <a:spcPct val="0"/>
        </a:spcAft>
        <a:defRPr sz="2800" b="1" baseline="0">
          <a:solidFill>
            <a:schemeClr val="bg1"/>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ltGray">
          <a:xfrm>
            <a:off x="0" y="1"/>
            <a:ext cx="12192000" cy="836613"/>
          </a:xfrm>
          <a:prstGeom prst="rect">
            <a:avLst/>
          </a:prstGeom>
          <a:gradFill rotWithShape="1">
            <a:gsLst>
              <a:gs pos="0">
                <a:schemeClr val="accent6">
                  <a:lumMod val="75000"/>
                </a:schemeClr>
              </a:gs>
              <a:gs pos="50000">
                <a:schemeClr val="accent1">
                  <a:lumMod val="50000"/>
                </a:schemeClr>
              </a:gs>
              <a:gs pos="100000">
                <a:schemeClr val="accent6">
                  <a:lumMod val="75000"/>
                </a:schemeClr>
              </a:gs>
            </a:gsLst>
            <a:lin ang="0" scaled="1"/>
          </a:gradFill>
          <a:ln w="9525">
            <a:noFill/>
            <a:miter lim="800000"/>
            <a:headEnd/>
            <a:tailEnd/>
          </a:ln>
          <a:effectLst/>
        </p:spPr>
        <p:txBody>
          <a:bodyPr wrap="none" anchor="ctr"/>
          <a:lstStyle/>
          <a:p>
            <a:pPr>
              <a:defRPr/>
            </a:pPr>
            <a:endParaRPr lang="zh-CN" altLang="en-US" baseline="0" dirty="0">
              <a:ea typeface="华文楷体" pitchFamily="2" charset="-122"/>
            </a:endParaRPr>
          </a:p>
        </p:txBody>
      </p:sp>
      <p:sp>
        <p:nvSpPr>
          <p:cNvPr id="1027" name="Rectangle 3"/>
          <p:cNvSpPr>
            <a:spLocks noGrp="1" noChangeArrowheads="1"/>
          </p:cNvSpPr>
          <p:nvPr>
            <p:ph type="body" idx="1"/>
          </p:nvPr>
        </p:nvSpPr>
        <p:spPr bwMode="auto">
          <a:xfrm>
            <a:off x="609600" y="1152526"/>
            <a:ext cx="10972800" cy="5248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2"/>
          <p:cNvSpPr>
            <a:spLocks noGrp="1" noChangeArrowheads="1"/>
          </p:cNvSpPr>
          <p:nvPr>
            <p:ph type="title"/>
          </p:nvPr>
        </p:nvSpPr>
        <p:spPr bwMode="white">
          <a:xfrm>
            <a:off x="406400" y="152401"/>
            <a:ext cx="112776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40" name="Text Box 16"/>
          <p:cNvSpPr txBox="1">
            <a:spLocks noChangeArrowheads="1"/>
          </p:cNvSpPr>
          <p:nvPr/>
        </p:nvSpPr>
        <p:spPr bwMode="gray">
          <a:xfrm>
            <a:off x="0" y="785814"/>
            <a:ext cx="12192000" cy="107722"/>
          </a:xfrm>
          <a:prstGeom prst="rect">
            <a:avLst/>
          </a:prstGeom>
          <a:solidFill>
            <a:schemeClr val="accent6">
              <a:lumMod val="75000"/>
            </a:schemeClr>
          </a:solidFill>
          <a:ln w="12700">
            <a:noFill/>
            <a:miter lim="800000"/>
            <a:headEnd/>
            <a:tailEnd/>
          </a:ln>
          <a:effectLst/>
        </p:spPr>
        <p:txBody>
          <a:bodyPr>
            <a:spAutoFit/>
          </a:bodyPr>
          <a:lstStyle/>
          <a:p>
            <a:pPr>
              <a:spcBef>
                <a:spcPct val="50000"/>
              </a:spcBef>
              <a:defRPr/>
            </a:pPr>
            <a:endParaRPr lang="zh-CN" altLang="zh-CN" sz="100" b="1" dirty="0">
              <a:solidFill>
                <a:schemeClr val="bg1"/>
              </a:solidFill>
              <a:latin typeface="Verdana" pitchFamily="34" charset="0"/>
              <a:ea typeface="宋体" charset="-122"/>
            </a:endParaRPr>
          </a:p>
        </p:txBody>
      </p:sp>
      <p:sp>
        <p:nvSpPr>
          <p:cNvPr id="11" name="Rectangle 18"/>
          <p:cNvSpPr>
            <a:spLocks noChangeArrowheads="1"/>
          </p:cNvSpPr>
          <p:nvPr/>
        </p:nvSpPr>
        <p:spPr bwMode="ltGray">
          <a:xfrm>
            <a:off x="0" y="6611938"/>
            <a:ext cx="12192000" cy="246062"/>
          </a:xfrm>
          <a:prstGeom prst="rect">
            <a:avLst/>
          </a:prstGeom>
          <a:solidFill>
            <a:schemeClr val="accent6">
              <a:lumMod val="75000"/>
            </a:schemeClr>
          </a:solidFill>
          <a:ln w="9525">
            <a:noFill/>
            <a:miter lim="800000"/>
            <a:headEnd/>
            <a:tailEnd/>
          </a:ln>
          <a:effectLst/>
        </p:spPr>
        <p:txBody>
          <a:bodyPr wrap="none" anchor="ctr"/>
          <a:lstStyle/>
          <a:p>
            <a:pPr>
              <a:defRPr/>
            </a:pPr>
            <a:r>
              <a:rPr lang="en-US" altLang="zh-CN" sz="1200" b="1" dirty="0">
                <a:solidFill>
                  <a:schemeClr val="bg1"/>
                </a:solidFill>
                <a:latin typeface="Arial" pitchFamily="34" charset="0"/>
                <a:ea typeface="华文新魏" pitchFamily="2" charset="-122"/>
                <a:cs typeface="Arial" pitchFamily="34" charset="0"/>
              </a:rPr>
              <a:t>School of Nuclear Science and Technology, Lanzhou University</a:t>
            </a:r>
            <a:endParaRPr lang="en-US" altLang="zh-CN" sz="1200" b="1" dirty="0">
              <a:solidFill>
                <a:schemeClr val="bg1"/>
              </a:solidFill>
              <a:latin typeface="+mn-ea"/>
              <a:ea typeface="+mn-ea"/>
              <a:cs typeface="Arial" pitchFamily="34" charset="0"/>
            </a:endParaRPr>
          </a:p>
        </p:txBody>
      </p:sp>
      <p:sp>
        <p:nvSpPr>
          <p:cNvPr id="1030" name="Rectangle 6"/>
          <p:cNvSpPr>
            <a:spLocks noGrp="1" noChangeArrowheads="1"/>
          </p:cNvSpPr>
          <p:nvPr>
            <p:ph type="sldNum" sz="quarter" idx="4"/>
          </p:nvPr>
        </p:nvSpPr>
        <p:spPr bwMode="auto">
          <a:xfrm>
            <a:off x="11525251" y="6608764"/>
            <a:ext cx="666749"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Times New Roman" pitchFamily="18" charset="0"/>
                <a:ea typeface="宋体" charset="-122"/>
                <a:cs typeface="Times New Roman" pitchFamily="18" charset="0"/>
              </a:defRPr>
            </a:lvl1pPr>
          </a:lstStyle>
          <a:p>
            <a:pPr>
              <a:defRPr/>
            </a:pPr>
            <a:fld id="{49805395-7FFA-4FEB-94FB-C831B231BF20}" type="slidenum">
              <a:rPr lang="zh-CN" altLang="en-US"/>
              <a:pPr>
                <a:defRPr/>
              </a:pPr>
              <a:t>‹#›</a:t>
            </a:fld>
            <a:endParaRPr lang="zh-CN" altLang="en-US" dirty="0"/>
          </a:p>
        </p:txBody>
      </p:sp>
      <p:pic>
        <p:nvPicPr>
          <p:cNvPr id="17" name="图片 16">
            <a:extLst>
              <a:ext uri="{FF2B5EF4-FFF2-40B4-BE49-F238E27FC236}">
                <a16:creationId xmlns:a16="http://schemas.microsoft.com/office/drawing/2014/main" id="{2330F680-A00A-15E4-31B7-63A4407EB761}"/>
              </a:ext>
            </a:extLst>
          </p:cNvPr>
          <p:cNvPicPr>
            <a:picLocks noChangeAspect="1"/>
          </p:cNvPicPr>
          <p:nvPr userDrawn="1"/>
        </p:nvPicPr>
        <p:blipFill>
          <a:blip r:embed="rId15" cstate="print">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10525" y="90037"/>
            <a:ext cx="1979875" cy="605841"/>
          </a:xfrm>
          <a:prstGeom prst="rect">
            <a:avLst/>
          </a:prstGeom>
        </p:spPr>
      </p:pic>
    </p:spTree>
    <p:extLst>
      <p:ext uri="{BB962C8B-B14F-4D97-AF65-F5344CB8AC3E}">
        <p14:creationId xmlns:p14="http://schemas.microsoft.com/office/powerpoint/2010/main" val="1720025854"/>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Lst>
  <p:hf hdr="0" ftr="0" dt="0"/>
  <p:txStyles>
    <p:titleStyle>
      <a:lvl1pPr algn="ctr" rtl="0" eaLnBrk="0" fontAlgn="base" hangingPunct="0">
        <a:spcBef>
          <a:spcPct val="0"/>
        </a:spcBef>
        <a:spcAft>
          <a:spcPct val="0"/>
        </a:spcAft>
        <a:defRPr sz="2800" b="1" baseline="0">
          <a:solidFill>
            <a:schemeClr val="bg1"/>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gi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xml"/><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5.jpg"/><Relationship Id="rId5" Type="http://schemas.microsoft.com/office/2007/relationships/hdphoto" Target="../media/hdphoto2.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s://easyai.tech/ai-definition/gan/" TargetMode="External"/><Relationship Id="rId18" Type="http://schemas.openxmlformats.org/officeDocument/2006/relationships/image" Target="../media/image24.gif"/><Relationship Id="rId3" Type="http://schemas.openxmlformats.org/officeDocument/2006/relationships/image" Target="../media/image15.jpeg"/><Relationship Id="rId21" Type="http://schemas.openxmlformats.org/officeDocument/2006/relationships/image" Target="../media/image27.gif"/><Relationship Id="rId7" Type="http://schemas.openxmlformats.org/officeDocument/2006/relationships/image" Target="../media/image19.jpeg"/><Relationship Id="rId12" Type="http://schemas.openxmlformats.org/officeDocument/2006/relationships/hyperlink" Target="https://easyai.tech/ai-definition/naive-bayes-classifier/" TargetMode="External"/><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jpe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hyperlink" Target="https://easyai.tech/ai-definition/reinforcement-learning/" TargetMode="External"/><Relationship Id="rId5" Type="http://schemas.openxmlformats.org/officeDocument/2006/relationships/image" Target="../media/image17.jpe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hyperlink" Target="https://easyai.tech/ai-definition/random-forest/" TargetMode="External"/><Relationship Id="rId19" Type="http://schemas.openxmlformats.org/officeDocument/2006/relationships/image" Target="../media/image25.gif"/><Relationship Id="rId4" Type="http://schemas.openxmlformats.org/officeDocument/2006/relationships/image" Target="../media/image16.jpeg"/><Relationship Id="rId9" Type="http://schemas.openxmlformats.org/officeDocument/2006/relationships/hyperlink" Target="https://easyai.tech/ai-definition/decision-tree/" TargetMode="External"/><Relationship Id="rId14" Type="http://schemas.openxmlformats.org/officeDocument/2006/relationships/hyperlink" Target="https://easyai.tech/ai-definition/svm/" TargetMode="External"/><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13">
            <a:extLst>
              <a:ext uri="{FF2B5EF4-FFF2-40B4-BE49-F238E27FC236}">
                <a16:creationId xmlns:a16="http://schemas.microsoft.com/office/drawing/2014/main" id="{C89ACE08-ABBA-BE66-C197-321C64F64C9F}"/>
              </a:ext>
            </a:extLst>
          </p:cNvPr>
          <p:cNvSpPr txBox="1">
            <a:spLocks/>
          </p:cNvSpPr>
          <p:nvPr/>
        </p:nvSpPr>
        <p:spPr bwMode="gray">
          <a:xfrm>
            <a:off x="41801" y="6164704"/>
            <a:ext cx="12191999" cy="4620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2400" b="1">
                <a:solidFill>
                  <a:schemeClr val="tx2"/>
                </a:solidFill>
                <a:latin typeface="Verdana" pitchFamily="34" charset="0"/>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5000"/>
              </a:lnSpc>
            </a:pPr>
            <a:r>
              <a:rPr lang="en-US" altLang="zh-CN" sz="1800" kern="0" dirty="0">
                <a:solidFill>
                  <a:schemeClr val="accent2"/>
                </a:solidFill>
                <a:effectLst>
                  <a:outerShdw blurRad="38100" dist="38100" dir="2700000" algn="tl">
                    <a:srgbClr val="000000">
                      <a:alpha val="43137"/>
                    </a:srgbClr>
                  </a:outerShdw>
                </a:effectLst>
                <a:latin typeface="MV Boli" panose="02000500030200090000" pitchFamily="2" charset="0"/>
                <a:ea typeface="Calibri" panose="020F0502020204030204" pitchFamily="34" charset="0"/>
                <a:cs typeface="MV Boli" panose="02000500030200090000" pitchFamily="2" charset="0"/>
              </a:rPr>
              <a:t>  CPC 45, 024105(2021); PRC 107, 014310(2023); PRC 111, 034330(2025); arXiv.2504.04449    </a:t>
            </a:r>
          </a:p>
        </p:txBody>
      </p:sp>
      <p:sp>
        <p:nvSpPr>
          <p:cNvPr id="4" name="标题 3">
            <a:extLst>
              <a:ext uri="{FF2B5EF4-FFF2-40B4-BE49-F238E27FC236}">
                <a16:creationId xmlns:a16="http://schemas.microsoft.com/office/drawing/2014/main" id="{CE31F23C-BD2B-4151-6667-1A31AF05925E}"/>
              </a:ext>
            </a:extLst>
          </p:cNvPr>
          <p:cNvSpPr>
            <a:spLocks noGrp="1"/>
          </p:cNvSpPr>
          <p:nvPr>
            <p:ph type="ctrTitle" sz="quarter"/>
          </p:nvPr>
        </p:nvSpPr>
        <p:spPr/>
        <p:txBody>
          <a:bodyPr/>
          <a:lstStyle/>
          <a:p>
            <a:endParaRPr lang="zh-CN" altLang="en-US"/>
          </a:p>
        </p:txBody>
      </p:sp>
      <p:sp>
        <p:nvSpPr>
          <p:cNvPr id="8" name="副标题 13">
            <a:extLst>
              <a:ext uri="{FF2B5EF4-FFF2-40B4-BE49-F238E27FC236}">
                <a16:creationId xmlns:a16="http://schemas.microsoft.com/office/drawing/2014/main" id="{0932EB02-F701-6179-EEB0-821DF7D2D1AA}"/>
              </a:ext>
            </a:extLst>
          </p:cNvPr>
          <p:cNvSpPr txBox="1">
            <a:spLocks/>
          </p:cNvSpPr>
          <p:nvPr/>
        </p:nvSpPr>
        <p:spPr bwMode="gray">
          <a:xfrm>
            <a:off x="1752332" y="4274815"/>
            <a:ext cx="8687335" cy="597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2400" b="1">
                <a:solidFill>
                  <a:schemeClr val="tx2"/>
                </a:solidFill>
                <a:latin typeface="Verdana" pitchFamily="34" charset="0"/>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5000"/>
              </a:lnSpc>
            </a:pPr>
            <a:r>
              <a:rPr lang="zh-CN" altLang="en-US" sz="2800" kern="0" dirty="0">
                <a:solidFill>
                  <a:srgbClr val="144390"/>
                </a:solidFill>
                <a:latin typeface="微软雅黑" panose="020B0503020204020204" pitchFamily="34" charset="-122"/>
                <a:ea typeface="微软雅黑" panose="020B0503020204020204" pitchFamily="34" charset="-122"/>
                <a:cs typeface="Calibri" panose="020F0502020204030204" pitchFamily="34" charset="0"/>
              </a:rPr>
              <a:t>报告人：</a:t>
            </a:r>
            <a:r>
              <a:rPr lang="en-US" altLang="zh-CN" sz="2800" kern="0" dirty="0">
                <a:solidFill>
                  <a:srgbClr val="144390"/>
                </a:solidFill>
                <a:latin typeface="微软雅黑" panose="020B0503020204020204" pitchFamily="34" charset="-122"/>
                <a:ea typeface="微软雅黑" panose="020B0503020204020204" pitchFamily="34" charset="-122"/>
                <a:cs typeface="Calibri" panose="020F0502020204030204" pitchFamily="34" charset="0"/>
              </a:rPr>
              <a:t>Na-Na Ma (</a:t>
            </a:r>
            <a:r>
              <a:rPr lang="zh-CN" altLang="en-US" sz="2800" kern="0" dirty="0">
                <a:solidFill>
                  <a:srgbClr val="144390"/>
                </a:solidFill>
                <a:latin typeface="微软雅黑" panose="020B0503020204020204" pitchFamily="34" charset="-122"/>
                <a:ea typeface="微软雅黑" panose="020B0503020204020204" pitchFamily="34" charset="-122"/>
                <a:cs typeface="Calibri" panose="020F0502020204030204" pitchFamily="34" charset="0"/>
              </a:rPr>
              <a:t>马娜娜</a:t>
            </a:r>
            <a:r>
              <a:rPr lang="en-US" altLang="zh-CN" sz="2800" kern="0" dirty="0">
                <a:solidFill>
                  <a:srgbClr val="144390"/>
                </a:solidFill>
                <a:latin typeface="微软雅黑" panose="020B0503020204020204" pitchFamily="34" charset="-122"/>
                <a:ea typeface="微软雅黑" panose="020B0503020204020204" pitchFamily="34" charset="-122"/>
                <a:cs typeface="Calibri" panose="020F0502020204030204" pitchFamily="34" charset="0"/>
              </a:rPr>
              <a:t>)</a:t>
            </a:r>
            <a:endParaRPr lang="zh-CN" altLang="en-US" sz="2800" kern="0" dirty="0">
              <a:solidFill>
                <a:srgbClr val="14439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9" name="文本框 8">
            <a:extLst>
              <a:ext uri="{FF2B5EF4-FFF2-40B4-BE49-F238E27FC236}">
                <a16:creationId xmlns:a16="http://schemas.microsoft.com/office/drawing/2014/main" id="{BB633F99-0FBA-F136-7FDD-F4E1612011CC}"/>
              </a:ext>
            </a:extLst>
          </p:cNvPr>
          <p:cNvSpPr txBox="1"/>
          <p:nvPr/>
        </p:nvSpPr>
        <p:spPr bwMode="gray">
          <a:xfrm>
            <a:off x="-22718" y="2563349"/>
            <a:ext cx="12214717" cy="541174"/>
          </a:xfrm>
          <a:prstGeom prst="rect">
            <a:avLst/>
          </a:prstGeom>
          <a:noFill/>
          <a:ln w="12700">
            <a:noFill/>
            <a:miter lim="800000"/>
            <a:headEnd/>
            <a:tailEnd/>
          </a:ln>
          <a:effectLst/>
        </p:spPr>
        <p:txBody>
          <a:bodyPr wrap="square">
            <a:spAutoFit/>
          </a:bodyPr>
          <a:lstStyle/>
          <a:p>
            <a:pPr algn="ctr">
              <a:lnSpc>
                <a:spcPts val="3500"/>
              </a:lnSpc>
            </a:pPr>
            <a:r>
              <a:rPr lang="zh-CN" altLang="en-US" sz="3600" b="1" kern="100" dirty="0">
                <a:solidFill>
                  <a:schemeClr val="accent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机器学习在原子核</a:t>
            </a:r>
            <a:r>
              <a:rPr lang="en-US" altLang="zh-CN" sz="3600" b="1" kern="100" dirty="0">
                <a:solidFill>
                  <a:schemeClr val="accent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α</a:t>
            </a:r>
            <a:r>
              <a:rPr lang="zh-CN" altLang="en-US" sz="3600" b="1" kern="100" dirty="0">
                <a:solidFill>
                  <a:schemeClr val="accent2">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衰变中的简单应用</a:t>
            </a:r>
            <a:endParaRPr lang="en-US" altLang="zh-CN" sz="3600" b="1" dirty="0">
              <a:solidFill>
                <a:schemeClr val="accent6">
                  <a:lumMod val="7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FA0D2CE6-23D4-7759-B231-109538C48D54}"/>
              </a:ext>
            </a:extLst>
          </p:cNvPr>
          <p:cNvSpPr/>
          <p:nvPr/>
        </p:nvSpPr>
        <p:spPr>
          <a:xfrm>
            <a:off x="590" y="4964564"/>
            <a:ext cx="12192000" cy="58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5000"/>
              </a:lnSpc>
              <a:spcBef>
                <a:spcPct val="20000"/>
              </a:spcBef>
              <a:buClr>
                <a:schemeClr val="hlink"/>
              </a:buClr>
            </a:pPr>
            <a:r>
              <a:rPr lang="zh-CN" altLang="en-US" sz="2400" b="1" kern="0" dirty="0">
                <a:solidFill>
                  <a:srgbClr val="144390"/>
                </a:solidFill>
                <a:latin typeface="微软雅黑" panose="020B0503020204020204" pitchFamily="34" charset="-122"/>
                <a:ea typeface="微软雅黑" panose="020B0503020204020204" pitchFamily="34" charset="-122"/>
                <a:cs typeface="Calibri" panose="020F0502020204030204" pitchFamily="34" charset="0"/>
              </a:rPr>
              <a:t>兰州大学稀有同位素前沿科学中心   核科学与技术学院</a:t>
            </a:r>
            <a:endParaRPr lang="en-US" altLang="zh-CN" sz="2400" b="1" kern="0" dirty="0">
              <a:solidFill>
                <a:srgbClr val="14439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11" name="文本框 10">
            <a:extLst>
              <a:ext uri="{FF2B5EF4-FFF2-40B4-BE49-F238E27FC236}">
                <a16:creationId xmlns:a16="http://schemas.microsoft.com/office/drawing/2014/main" id="{45D26939-98F6-037A-3B92-BDA37B32EA5C}"/>
              </a:ext>
            </a:extLst>
          </p:cNvPr>
          <p:cNvSpPr txBox="1"/>
          <p:nvPr/>
        </p:nvSpPr>
        <p:spPr bwMode="gray">
          <a:xfrm>
            <a:off x="-9722" y="3215411"/>
            <a:ext cx="12221182" cy="515077"/>
          </a:xfrm>
          <a:prstGeom prst="rect">
            <a:avLst/>
          </a:prstGeom>
          <a:noFill/>
          <a:ln w="12700">
            <a:noFill/>
            <a:miter lim="800000"/>
            <a:headEnd/>
            <a:tailEnd/>
          </a:ln>
          <a:effectLst/>
        </p:spPr>
        <p:txBody>
          <a:bodyPr wrap="square">
            <a:spAutoFit/>
          </a:bodyPr>
          <a:lstStyle/>
          <a:p>
            <a:pPr algn="ctr">
              <a:lnSpc>
                <a:spcPts val="3500"/>
              </a:lnSpc>
            </a:pPr>
            <a:r>
              <a:rPr kumimoji="0" lang="en-US" altLang="zh-CN" sz="2600" b="1" i="0" u="none" strike="noStrike" kern="1200" cap="none" spc="0" normalizeH="0" baseline="0" noProof="0" dirty="0">
                <a:ln>
                  <a:noFill/>
                </a:ln>
                <a:solidFill>
                  <a:srgbClr val="093085"/>
                </a:solidFill>
                <a:uLnTx/>
                <a:uFillTx/>
                <a:latin typeface="微软雅黑" panose="020B0503020204020204" pitchFamily="34" charset="-122"/>
                <a:ea typeface="微软雅黑" panose="020B0503020204020204" pitchFamily="34" charset="-122"/>
                <a:cs typeface="+mn-cs"/>
              </a:rPr>
              <a:t>——— </a:t>
            </a:r>
            <a:r>
              <a:rPr lang="en-US" altLang="zh-CN" sz="2600" b="1" dirty="0">
                <a:solidFill>
                  <a:srgbClr val="093085"/>
                </a:solidFill>
                <a:latin typeface="Calibri" panose="020F0502020204030204" pitchFamily="34" charset="0"/>
                <a:ea typeface="Calibri" panose="020F0502020204030204" pitchFamily="34" charset="0"/>
                <a:cs typeface="Calibri" panose="020F0502020204030204" pitchFamily="34" charset="0"/>
              </a:rPr>
              <a:t>Machine Learning for Nuclear α-Decay: A Simple Application </a:t>
            </a:r>
            <a:r>
              <a:rPr kumimoji="0" lang="en-US" altLang="zh-CN" sz="2600" b="1" i="0" u="none" strike="noStrike" kern="1200" cap="none" spc="0" normalizeH="0" baseline="0" noProof="0" dirty="0">
                <a:ln>
                  <a:noFill/>
                </a:ln>
                <a:solidFill>
                  <a:srgbClr val="093085"/>
                </a:solidFill>
                <a:uLnTx/>
                <a:uFillTx/>
                <a:latin typeface="微软雅黑" panose="020B0503020204020204" pitchFamily="34" charset="-122"/>
                <a:ea typeface="微软雅黑" panose="020B0503020204020204" pitchFamily="34" charset="-122"/>
                <a:cs typeface="+mn-cs"/>
              </a:rPr>
              <a:t>—</a:t>
            </a:r>
            <a:r>
              <a:rPr kumimoji="0" lang="en-US" altLang="zh-CN" sz="2600" b="1" i="0" u="none" strike="noStrike" kern="1200" cap="none" spc="0" normalizeH="0" baseline="0" noProof="0" dirty="0">
                <a:ln>
                  <a:noFill/>
                </a:ln>
                <a:solidFill>
                  <a:srgbClr val="093085"/>
                </a:solidFill>
                <a:uLnTx/>
                <a:uFillTx/>
                <a:latin typeface="微软雅黑" panose="020B0503020204020204" pitchFamily="34" charset="-122"/>
                <a:ea typeface="微软雅黑" panose="020B0503020204020204" pitchFamily="34" charset="-122"/>
              </a:rPr>
              <a:t>——</a:t>
            </a:r>
            <a:endParaRPr lang="zh-CN" altLang="zh-CN" sz="2600" b="1" kern="100" dirty="0">
              <a:solidFill>
                <a:srgbClr val="093085"/>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12" name="直接连接符 11">
            <a:extLst>
              <a:ext uri="{FF2B5EF4-FFF2-40B4-BE49-F238E27FC236}">
                <a16:creationId xmlns:a16="http://schemas.microsoft.com/office/drawing/2014/main" id="{B6B467DF-3DDC-5ADC-A9A8-7BE7C6AD63BB}"/>
              </a:ext>
            </a:extLst>
          </p:cNvPr>
          <p:cNvCxnSpPr>
            <a:cxnSpLocks/>
          </p:cNvCxnSpPr>
          <p:nvPr/>
        </p:nvCxnSpPr>
        <p:spPr>
          <a:xfrm>
            <a:off x="7279449" y="6753811"/>
            <a:ext cx="4912551" cy="6094"/>
          </a:xfrm>
          <a:prstGeom prst="line">
            <a:avLst/>
          </a:prstGeom>
          <a:ln w="15875">
            <a:solidFill>
              <a:schemeClr val="bg1"/>
            </a:solidFill>
            <a:headEnd type="oval"/>
            <a:tailEnd w="lg" len="lg"/>
          </a:ln>
          <a:effectLst>
            <a:reflection blurRad="6350" stA="52000" endA="300" endPos="35000" dir="5400000" sy="-100000" algn="bl" rotWithShape="0"/>
          </a:effectLst>
        </p:spPr>
        <p:style>
          <a:lnRef idx="1">
            <a:schemeClr val="accent4"/>
          </a:lnRef>
          <a:fillRef idx="0">
            <a:schemeClr val="accent4"/>
          </a:fillRef>
          <a:effectRef idx="0">
            <a:schemeClr val="accent4"/>
          </a:effectRef>
          <a:fontRef idx="minor">
            <a:schemeClr val="tx1"/>
          </a:fontRef>
        </p:style>
      </p:cxnSp>
      <p:cxnSp>
        <p:nvCxnSpPr>
          <p:cNvPr id="13" name="直接连接符 12">
            <a:extLst>
              <a:ext uri="{FF2B5EF4-FFF2-40B4-BE49-F238E27FC236}">
                <a16:creationId xmlns:a16="http://schemas.microsoft.com/office/drawing/2014/main" id="{3FD38BC2-F347-A133-0E17-5FD42F7A0BBE}"/>
              </a:ext>
            </a:extLst>
          </p:cNvPr>
          <p:cNvCxnSpPr>
            <a:cxnSpLocks/>
          </p:cNvCxnSpPr>
          <p:nvPr/>
        </p:nvCxnSpPr>
        <p:spPr>
          <a:xfrm flipH="1">
            <a:off x="0" y="6759905"/>
            <a:ext cx="4837282" cy="0"/>
          </a:xfrm>
          <a:prstGeom prst="line">
            <a:avLst/>
          </a:prstGeom>
          <a:ln w="19050">
            <a:solidFill>
              <a:schemeClr val="bg1"/>
            </a:solidFill>
            <a:headEnd type="oval"/>
            <a:tailEnd w="lg" len="lg"/>
          </a:ln>
          <a:effectLst>
            <a:reflection blurRad="6350" stA="52000" endA="300" endPos="35000" dir="5400000" sy="-100000" algn="bl" rotWithShape="0"/>
          </a:effectLst>
        </p:spPr>
        <p:style>
          <a:lnRef idx="1">
            <a:schemeClr val="accent4"/>
          </a:lnRef>
          <a:fillRef idx="0">
            <a:schemeClr val="accent4"/>
          </a:fillRef>
          <a:effectRef idx="0">
            <a:schemeClr val="accent4"/>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DFAC9059-065A-BA61-0591-E645640ED4C9}"/>
              </a:ext>
            </a:extLst>
          </p:cNvPr>
          <p:cNvSpPr txBox="1"/>
          <p:nvPr/>
        </p:nvSpPr>
        <p:spPr bwMode="gray">
          <a:xfrm>
            <a:off x="4542219" y="2238022"/>
            <a:ext cx="3200467" cy="4401205"/>
          </a:xfrm>
          <a:prstGeom prst="rect">
            <a:avLst/>
          </a:prstGeom>
          <a:noFill/>
          <a:ln w="12700">
            <a:solidFill>
              <a:srgbClr val="144390"/>
            </a:solidFill>
            <a:miter lim="800000"/>
            <a:headEnd/>
            <a:tailEnd/>
          </a:ln>
          <a:effectLst>
            <a:glow rad="63500">
              <a:schemeClr val="accent5">
                <a:satMod val="175000"/>
                <a:alpha val="40000"/>
              </a:schemeClr>
            </a:glow>
          </a:effectLst>
        </p:spPr>
        <p:txBody>
          <a:bodyPr wrap="square">
            <a:spAutoFit/>
          </a:bodyPr>
          <a:lstStyle>
            <a:defPPr>
              <a:defRPr lang="zh-CN"/>
            </a:defPPr>
            <a:lvl1pPr marL="342900" indent="-342900" algn="just">
              <a:buFont typeface="Wingdings" panose="05000000000000000000" pitchFamily="2" charset="2"/>
              <a:buChar char="ü"/>
              <a:defRPr sz="2000" b="0" i="0" u="none" strike="noStrike" baseline="0">
                <a:latin typeface="Calibri" panose="020F0502020204030204" pitchFamily="34" charset="0"/>
                <a:ea typeface="Calibri" panose="020F0502020204030204" pitchFamily="34" charset="0"/>
                <a:cs typeface="Calibri" panose="020F0502020204030204" pitchFamily="34" charset="0"/>
              </a:defRPr>
            </a:lvl1pPr>
          </a:lstStyle>
          <a:p>
            <a:pPr marL="0" indent="0" algn="ctr">
              <a:buNone/>
            </a:pPr>
            <a:r>
              <a:rPr lang="en-US" altLang="zh-CN" b="1" dirty="0">
                <a:solidFill>
                  <a:schemeClr val="bg1"/>
                </a:solidFill>
                <a:highlight>
                  <a:srgbClr val="093085"/>
                </a:highlight>
              </a:rPr>
              <a:t>The Radial Basis Function</a:t>
            </a:r>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zh-CN" altLang="en-US" dirty="0"/>
          </a:p>
        </p:txBody>
      </p:sp>
      <p:sp>
        <p:nvSpPr>
          <p:cNvPr id="48" name="流程图: 数据 47">
            <a:extLst>
              <a:ext uri="{FF2B5EF4-FFF2-40B4-BE49-F238E27FC236}">
                <a16:creationId xmlns:a16="http://schemas.microsoft.com/office/drawing/2014/main" id="{16B9DD88-23D0-D946-5E0C-92355F60EFB2}"/>
              </a:ext>
            </a:extLst>
          </p:cNvPr>
          <p:cNvSpPr/>
          <p:nvPr/>
        </p:nvSpPr>
        <p:spPr>
          <a:xfrm>
            <a:off x="4760256" y="4449245"/>
            <a:ext cx="2585527" cy="350958"/>
          </a:xfrm>
          <a:prstGeom prst="flowChartInputOutp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a:extLst>
              <a:ext uri="{FF2B5EF4-FFF2-40B4-BE49-F238E27FC236}">
                <a16:creationId xmlns:a16="http://schemas.microsoft.com/office/drawing/2014/main" id="{4E7B884B-5792-B9A3-F5B0-689C4606AC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9817" y="4513533"/>
            <a:ext cx="1232988" cy="228547"/>
          </a:xfrm>
          <a:prstGeom prst="rect">
            <a:avLst/>
          </a:prstGeom>
        </p:spPr>
      </p:pic>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a:xfrm>
            <a:off x="0" y="1"/>
            <a:ext cx="11923053" cy="715964"/>
          </a:xfrm>
        </p:spPr>
        <p:txBody>
          <a:bodyPr/>
          <a:lstStyle/>
          <a:p>
            <a:pPr algn="l"/>
            <a:r>
              <a:rPr lang="en-US" altLang="zh-CN" sz="2600" dirty="0"/>
              <a:t>1. Diffuseness effect and RBF for optimizing </a:t>
            </a:r>
            <a:r>
              <a:rPr lang="el-GR" altLang="zh-CN" sz="2600" dirty="0"/>
              <a:t>α </a:t>
            </a:r>
            <a:r>
              <a:rPr lang="en-US" altLang="zh-CN" sz="2600" dirty="0"/>
              <a:t>decay calculations</a:t>
            </a:r>
            <a:endParaRPr lang="zh-CN" altLang="en-US" sz="2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10</a:t>
            </a:fld>
            <a:endParaRPr lang="zh-CN" altLang="en-US"/>
          </a:p>
        </p:txBody>
      </p:sp>
      <p:sp>
        <p:nvSpPr>
          <p:cNvPr id="24" name="文本框 23">
            <a:extLst>
              <a:ext uri="{FF2B5EF4-FFF2-40B4-BE49-F238E27FC236}">
                <a16:creationId xmlns:a16="http://schemas.microsoft.com/office/drawing/2014/main" id="{D4606D79-20B8-1472-1733-AE7384C376B6}"/>
              </a:ext>
            </a:extLst>
          </p:cNvPr>
          <p:cNvSpPr txBox="1"/>
          <p:nvPr/>
        </p:nvSpPr>
        <p:spPr bwMode="gray">
          <a:xfrm>
            <a:off x="400066" y="1621610"/>
            <a:ext cx="11318750" cy="400110"/>
          </a:xfrm>
          <a:prstGeom prst="rect">
            <a:avLst/>
          </a:prstGeom>
          <a:gradFill>
            <a:gsLst>
              <a:gs pos="80000">
                <a:schemeClr val="accent2">
                  <a:lumMod val="75000"/>
                </a:schemeClr>
              </a:gs>
              <a:gs pos="20000">
                <a:schemeClr val="accent2">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p>
            <a:pPr algn="ctr"/>
            <a:r>
              <a:rPr lang="en-US" altLang="zh-CN" sz="2000" dirty="0">
                <a:solidFill>
                  <a:schemeClr val="bg1"/>
                </a:solidFill>
                <a:latin typeface="Calibri" panose="020F0502020204030204" pitchFamily="34" charset="0"/>
                <a:ea typeface="Calibri" panose="020F0502020204030204" pitchFamily="34" charset="0"/>
                <a:cs typeface="Calibri" panose="020F0502020204030204" pitchFamily="34" charset="0"/>
              </a:rPr>
              <a:t>The Radial Basis Function Network (RBFN) method </a:t>
            </a:r>
            <a:r>
              <a:rPr lang="zh-CN" alt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altLang="zh-CN" sz="2000" dirty="0">
                <a:solidFill>
                  <a:schemeClr val="bg1"/>
                </a:solidFill>
                <a:latin typeface="Calibri" panose="020F0502020204030204" pitchFamily="34" charset="0"/>
                <a:ea typeface="Calibri" panose="020F0502020204030204" pitchFamily="34" charset="0"/>
                <a:cs typeface="Calibri" panose="020F0502020204030204" pitchFamily="34" charset="0"/>
              </a:rPr>
              <a:t>RBFN</a:t>
            </a:r>
            <a:r>
              <a:rPr lang="zh-CN" alt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zh-CN" altLang="en-US" sz="2000" dirty="0">
              <a:solidFill>
                <a:schemeClr val="bg1"/>
              </a:solidFill>
              <a:latin typeface="Calibri" panose="020F0502020204030204" pitchFamily="34" charset="0"/>
              <a:cs typeface="Calibri" panose="020F0502020204030204" pitchFamily="34" charset="0"/>
            </a:endParaRPr>
          </a:p>
        </p:txBody>
      </p:sp>
      <p:sp>
        <p:nvSpPr>
          <p:cNvPr id="29" name="文本框 28">
            <a:extLst>
              <a:ext uri="{FF2B5EF4-FFF2-40B4-BE49-F238E27FC236}">
                <a16:creationId xmlns:a16="http://schemas.microsoft.com/office/drawing/2014/main" id="{C7555F13-542C-8A44-423E-8687587C69F7}"/>
              </a:ext>
            </a:extLst>
          </p:cNvPr>
          <p:cNvSpPr txBox="1"/>
          <p:nvPr/>
        </p:nvSpPr>
        <p:spPr bwMode="gray">
          <a:xfrm>
            <a:off x="384086" y="875685"/>
            <a:ext cx="11423828" cy="707886"/>
          </a:xfrm>
          <a:prstGeom prst="rect">
            <a:avLst/>
          </a:prstGeom>
          <a:noFill/>
          <a:ln w="12700">
            <a:noFill/>
            <a:miter lim="800000"/>
            <a:headEnd/>
            <a:tailEnd/>
          </a:ln>
          <a:effectLst>
            <a:glow rad="63500">
              <a:schemeClr val="accent5">
                <a:satMod val="175000"/>
                <a:alpha val="40000"/>
              </a:schemeClr>
            </a:glow>
          </a:effectLst>
        </p:spPr>
        <p:txBody>
          <a:bodyPr wrap="square">
            <a:spAutoFit/>
          </a:bodyPr>
          <a:lstStyle/>
          <a:p>
            <a:pPr algn="just"/>
            <a:r>
              <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rPr>
              <a:t>To reproduce the experimental decay half-life of known SHN with high accuracy and achieve a reliable extrapolation in the unknown SHN region, exploration of certain </a:t>
            </a:r>
            <a:r>
              <a:rPr lang="en-US" altLang="zh-CN" i="1" dirty="0">
                <a:solidFill>
                  <a:schemeClr val="bg1"/>
                </a:solidFill>
                <a:highlight>
                  <a:srgbClr val="19246C"/>
                </a:highlight>
                <a:latin typeface="Calibri" panose="020F0502020204030204" pitchFamily="34" charset="0"/>
                <a:ea typeface="Calibri" panose="020F0502020204030204" pitchFamily="34" charset="0"/>
                <a:cs typeface="Calibri" panose="020F0502020204030204" pitchFamily="34" charset="0"/>
              </a:rPr>
              <a:t>physical effects and methods</a:t>
            </a:r>
            <a:r>
              <a:rPr lang="en-US" altLang="zh-CN"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rPr>
              <a:t>is required.</a:t>
            </a:r>
          </a:p>
        </p:txBody>
      </p:sp>
      <p:pic>
        <p:nvPicPr>
          <p:cNvPr id="9" name="图片 8">
            <a:extLst>
              <a:ext uri="{FF2B5EF4-FFF2-40B4-BE49-F238E27FC236}">
                <a16:creationId xmlns:a16="http://schemas.microsoft.com/office/drawing/2014/main" id="{0B7703AD-66F4-BF15-2DEF-421B714276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271" y="2583560"/>
            <a:ext cx="1942723" cy="621627"/>
          </a:xfrm>
          <a:prstGeom prst="rect">
            <a:avLst/>
          </a:prstGeom>
        </p:spPr>
      </p:pic>
      <p:sp>
        <p:nvSpPr>
          <p:cNvPr id="30" name="流程图: 数据 29">
            <a:extLst>
              <a:ext uri="{FF2B5EF4-FFF2-40B4-BE49-F238E27FC236}">
                <a16:creationId xmlns:a16="http://schemas.microsoft.com/office/drawing/2014/main" id="{4318E5E0-4703-A99A-3D15-AE64417BA43B}"/>
              </a:ext>
            </a:extLst>
          </p:cNvPr>
          <p:cNvSpPr/>
          <p:nvPr/>
        </p:nvSpPr>
        <p:spPr>
          <a:xfrm>
            <a:off x="4783278" y="3131425"/>
            <a:ext cx="2585527" cy="350958"/>
          </a:xfrm>
          <a:prstGeom prst="flowChartInputOutp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440DFC68-1493-5771-75DB-3F8F480DF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68" y="3275461"/>
            <a:ext cx="4046658" cy="2600500"/>
          </a:xfrm>
          <a:prstGeom prst="rect">
            <a:avLst/>
          </a:prstGeom>
        </p:spPr>
      </p:pic>
      <p:pic>
        <p:nvPicPr>
          <p:cNvPr id="13" name="图片 12">
            <a:extLst>
              <a:ext uri="{FF2B5EF4-FFF2-40B4-BE49-F238E27FC236}">
                <a16:creationId xmlns:a16="http://schemas.microsoft.com/office/drawing/2014/main" id="{4B2CD093-4121-F3DE-266B-7EA74D7B5D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987" y="6137550"/>
            <a:ext cx="3567225" cy="332922"/>
          </a:xfrm>
          <a:prstGeom prst="rect">
            <a:avLst/>
          </a:prstGeom>
          <a:solidFill>
            <a:schemeClr val="accent4">
              <a:lumMod val="20000"/>
              <a:lumOff val="80000"/>
            </a:schemeClr>
          </a:solidFill>
          <a:ln w="12700">
            <a:noFill/>
            <a:miter lim="800000"/>
            <a:headEnd/>
            <a:tailEnd/>
          </a:ln>
          <a:effectLst>
            <a:glow rad="63500">
              <a:schemeClr val="accent2">
                <a:satMod val="175000"/>
                <a:alpha val="40000"/>
              </a:schemeClr>
            </a:glow>
          </a:effectLst>
        </p:spPr>
      </p:pic>
      <p:pic>
        <p:nvPicPr>
          <p:cNvPr id="15" name="图片 14">
            <a:extLst>
              <a:ext uri="{FF2B5EF4-FFF2-40B4-BE49-F238E27FC236}">
                <a16:creationId xmlns:a16="http://schemas.microsoft.com/office/drawing/2014/main" id="{A90373E2-9005-2D3B-26D4-11FC30B21E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637" y="4479193"/>
            <a:ext cx="830290" cy="273507"/>
          </a:xfrm>
          <a:prstGeom prst="rect">
            <a:avLst/>
          </a:prstGeom>
        </p:spPr>
      </p:pic>
      <p:pic>
        <p:nvPicPr>
          <p:cNvPr id="19" name="图片 18">
            <a:extLst>
              <a:ext uri="{FF2B5EF4-FFF2-40B4-BE49-F238E27FC236}">
                <a16:creationId xmlns:a16="http://schemas.microsoft.com/office/drawing/2014/main" id="{899227C0-B12C-F922-D1BD-802C4135F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5044" y="3827213"/>
            <a:ext cx="1232988" cy="228547"/>
          </a:xfrm>
          <a:prstGeom prst="rect">
            <a:avLst/>
          </a:prstGeom>
        </p:spPr>
      </p:pic>
      <p:pic>
        <p:nvPicPr>
          <p:cNvPr id="22" name="图片 21">
            <a:extLst>
              <a:ext uri="{FF2B5EF4-FFF2-40B4-BE49-F238E27FC236}">
                <a16:creationId xmlns:a16="http://schemas.microsoft.com/office/drawing/2014/main" id="{FE32B558-0B23-ABF4-BADE-E61FA8E020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1162" y="3175228"/>
            <a:ext cx="1219891" cy="241649"/>
          </a:xfrm>
          <a:prstGeom prst="rect">
            <a:avLst/>
          </a:prstGeom>
        </p:spPr>
      </p:pic>
      <p:pic>
        <p:nvPicPr>
          <p:cNvPr id="41" name="图片 40">
            <a:extLst>
              <a:ext uri="{FF2B5EF4-FFF2-40B4-BE49-F238E27FC236}">
                <a16:creationId xmlns:a16="http://schemas.microsoft.com/office/drawing/2014/main" id="{DA19E58D-87C2-89F1-2C16-CE1C2C6D75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8006" y="5177480"/>
            <a:ext cx="656524" cy="224179"/>
          </a:xfrm>
          <a:prstGeom prst="rect">
            <a:avLst/>
          </a:prstGeom>
        </p:spPr>
      </p:pic>
      <p:pic>
        <p:nvPicPr>
          <p:cNvPr id="44" name="图片 43">
            <a:extLst>
              <a:ext uri="{FF2B5EF4-FFF2-40B4-BE49-F238E27FC236}">
                <a16:creationId xmlns:a16="http://schemas.microsoft.com/office/drawing/2014/main" id="{3EF86BD7-9C69-14F4-2769-2B69A32FE9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093" y="6131147"/>
            <a:ext cx="2367762" cy="339325"/>
          </a:xfrm>
          <a:prstGeom prst="rect">
            <a:avLst/>
          </a:prstGeom>
          <a:solidFill>
            <a:schemeClr val="accent4">
              <a:lumMod val="20000"/>
              <a:lumOff val="80000"/>
            </a:schemeClr>
          </a:solidFill>
          <a:ln w="12700">
            <a:noFill/>
            <a:miter lim="800000"/>
            <a:headEnd/>
            <a:tailEnd/>
          </a:ln>
          <a:effectLst>
            <a:glow rad="63500">
              <a:schemeClr val="accent2">
                <a:satMod val="175000"/>
                <a:alpha val="40000"/>
              </a:schemeClr>
            </a:glow>
          </a:effectLst>
        </p:spPr>
      </p:pic>
      <p:sp>
        <p:nvSpPr>
          <p:cNvPr id="47" name="流程图: 数据 46">
            <a:extLst>
              <a:ext uri="{FF2B5EF4-FFF2-40B4-BE49-F238E27FC236}">
                <a16:creationId xmlns:a16="http://schemas.microsoft.com/office/drawing/2014/main" id="{07418D80-4536-E116-EED4-7E673E2B22E6}"/>
              </a:ext>
            </a:extLst>
          </p:cNvPr>
          <p:cNvSpPr/>
          <p:nvPr/>
        </p:nvSpPr>
        <p:spPr>
          <a:xfrm>
            <a:off x="4760256" y="3794821"/>
            <a:ext cx="2585527" cy="350958"/>
          </a:xfrm>
          <a:prstGeom prst="flowChartInputOutp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流程图: 数据 48">
            <a:extLst>
              <a:ext uri="{FF2B5EF4-FFF2-40B4-BE49-F238E27FC236}">
                <a16:creationId xmlns:a16="http://schemas.microsoft.com/office/drawing/2014/main" id="{D169F94C-FB29-662E-782A-0A48DF26C88D}"/>
              </a:ext>
            </a:extLst>
          </p:cNvPr>
          <p:cNvSpPr/>
          <p:nvPr/>
        </p:nvSpPr>
        <p:spPr>
          <a:xfrm>
            <a:off x="4760256" y="5112634"/>
            <a:ext cx="2585527" cy="350958"/>
          </a:xfrm>
          <a:custGeom>
            <a:avLst/>
            <a:gdLst>
              <a:gd name="connsiteX0" fmla="*/ 0 w 2585527"/>
              <a:gd name="connsiteY0" fmla="*/ 350957 h 350958"/>
              <a:gd name="connsiteX1" fmla="*/ 517105 w 2585527"/>
              <a:gd name="connsiteY1" fmla="*/ 0 h 350958"/>
              <a:gd name="connsiteX2" fmla="*/ 1144526 w 2585527"/>
              <a:gd name="connsiteY2" fmla="*/ 0 h 350958"/>
              <a:gd name="connsiteX3" fmla="*/ 1875369 w 2585527"/>
              <a:gd name="connsiteY3" fmla="*/ 0 h 350958"/>
              <a:gd name="connsiteX4" fmla="*/ 2585527 w 2585527"/>
              <a:gd name="connsiteY4" fmla="*/ 0 h 350958"/>
              <a:gd name="connsiteX5" fmla="*/ 2068421 w 2585527"/>
              <a:gd name="connsiteY5" fmla="*/ 350957 h 350958"/>
              <a:gd name="connsiteX6" fmla="*/ 1337579 w 2585527"/>
              <a:gd name="connsiteY6" fmla="*/ 350957 h 350958"/>
              <a:gd name="connsiteX7" fmla="*/ 606737 w 2585527"/>
              <a:gd name="connsiteY7" fmla="*/ 350957 h 350958"/>
              <a:gd name="connsiteX8" fmla="*/ 0 w 2585527"/>
              <a:gd name="connsiteY8" fmla="*/ 350957 h 3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5527" h="350958" extrusionOk="0">
                <a:moveTo>
                  <a:pt x="0" y="350957"/>
                </a:moveTo>
                <a:cubicBezTo>
                  <a:pt x="124152" y="275875"/>
                  <a:pt x="360997" y="73319"/>
                  <a:pt x="517105" y="0"/>
                </a:cubicBezTo>
                <a:cubicBezTo>
                  <a:pt x="700896" y="7832"/>
                  <a:pt x="847576" y="27757"/>
                  <a:pt x="1144526" y="0"/>
                </a:cubicBezTo>
                <a:cubicBezTo>
                  <a:pt x="1441476" y="-27757"/>
                  <a:pt x="1569516" y="-21530"/>
                  <a:pt x="1875369" y="0"/>
                </a:cubicBezTo>
                <a:cubicBezTo>
                  <a:pt x="2181222" y="21530"/>
                  <a:pt x="2375099" y="-7224"/>
                  <a:pt x="2585527" y="0"/>
                </a:cubicBezTo>
                <a:cubicBezTo>
                  <a:pt x="2488052" y="88081"/>
                  <a:pt x="2226196" y="245700"/>
                  <a:pt x="2068421" y="350957"/>
                </a:cubicBezTo>
                <a:cubicBezTo>
                  <a:pt x="1850206" y="335847"/>
                  <a:pt x="1618718" y="382210"/>
                  <a:pt x="1337579" y="350957"/>
                </a:cubicBezTo>
                <a:cubicBezTo>
                  <a:pt x="1056440" y="319704"/>
                  <a:pt x="948213" y="362799"/>
                  <a:pt x="606737" y="350957"/>
                </a:cubicBezTo>
                <a:cubicBezTo>
                  <a:pt x="265261" y="339115"/>
                  <a:pt x="261408" y="353594"/>
                  <a:pt x="0" y="350957"/>
                </a:cubicBezTo>
                <a:close/>
              </a:path>
            </a:pathLst>
          </a:custGeom>
          <a:noFill/>
          <a:ln w="28575">
            <a:solidFill>
              <a:srgbClr val="054DBB"/>
            </a:solidFill>
            <a:prstDash val="sysDash"/>
            <a:extLst>
              <a:ext uri="{C807C97D-BFC1-408E-A445-0C87EB9F89A2}">
                <ask:lineSketchStyleProps xmlns:ask="http://schemas.microsoft.com/office/drawing/2018/sketchyshapes" sd="1219033472">
                  <a:prstGeom prst="flowChartInputOutp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图片 51">
            <a:extLst>
              <a:ext uri="{FF2B5EF4-FFF2-40B4-BE49-F238E27FC236}">
                <a16:creationId xmlns:a16="http://schemas.microsoft.com/office/drawing/2014/main" id="{B73E3F1B-26F6-DE01-1931-F83AB2CE24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8914" y="3141187"/>
            <a:ext cx="4047874" cy="2904055"/>
          </a:xfrm>
          <a:prstGeom prst="rect">
            <a:avLst/>
          </a:prstGeom>
        </p:spPr>
      </p:pic>
      <p:pic>
        <p:nvPicPr>
          <p:cNvPr id="56" name="图片 55">
            <a:extLst>
              <a:ext uri="{FF2B5EF4-FFF2-40B4-BE49-F238E27FC236}">
                <a16:creationId xmlns:a16="http://schemas.microsoft.com/office/drawing/2014/main" id="{094206D6-1258-18A6-D836-F7AB4245FE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7010" y="4961290"/>
            <a:ext cx="1299036" cy="240938"/>
          </a:xfrm>
          <a:prstGeom prst="rect">
            <a:avLst/>
          </a:prstGeom>
          <a:solidFill>
            <a:schemeClr val="accent4">
              <a:lumMod val="20000"/>
              <a:lumOff val="80000"/>
            </a:schemeClr>
          </a:solidFill>
          <a:ln w="12700">
            <a:noFill/>
            <a:miter lim="800000"/>
            <a:headEnd/>
            <a:tailEnd/>
          </a:ln>
          <a:effectLst>
            <a:glow rad="63500">
              <a:schemeClr val="accent2">
                <a:satMod val="175000"/>
                <a:alpha val="40000"/>
              </a:schemeClr>
            </a:glow>
          </a:effectLst>
        </p:spPr>
      </p:pic>
      <p:pic>
        <p:nvPicPr>
          <p:cNvPr id="58" name="图片 57">
            <a:extLst>
              <a:ext uri="{FF2B5EF4-FFF2-40B4-BE49-F238E27FC236}">
                <a16:creationId xmlns:a16="http://schemas.microsoft.com/office/drawing/2014/main" id="{E3398CDA-EC00-D6B6-B1FF-1EA13B5556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1040" y="6137550"/>
            <a:ext cx="2981391" cy="309509"/>
          </a:xfrm>
          <a:prstGeom prst="rect">
            <a:avLst/>
          </a:prstGeom>
          <a:solidFill>
            <a:schemeClr val="accent4">
              <a:lumMod val="20000"/>
              <a:lumOff val="80000"/>
            </a:schemeClr>
          </a:solidFill>
          <a:ln w="12700">
            <a:noFill/>
            <a:miter lim="800000"/>
            <a:headEnd/>
            <a:tailEnd/>
          </a:ln>
          <a:effectLst>
            <a:glow rad="63500">
              <a:schemeClr val="accent2">
                <a:satMod val="175000"/>
                <a:alpha val="40000"/>
              </a:schemeClr>
            </a:glow>
          </a:effectLst>
        </p:spPr>
      </p:pic>
      <p:sp>
        <p:nvSpPr>
          <p:cNvPr id="62" name="箭头: 下 61">
            <a:extLst>
              <a:ext uri="{FF2B5EF4-FFF2-40B4-BE49-F238E27FC236}">
                <a16:creationId xmlns:a16="http://schemas.microsoft.com/office/drawing/2014/main" id="{7C41C132-30B0-514D-2925-6E1C55DAA642}"/>
              </a:ext>
            </a:extLst>
          </p:cNvPr>
          <p:cNvSpPr/>
          <p:nvPr/>
        </p:nvSpPr>
        <p:spPr>
          <a:xfrm>
            <a:off x="6004637" y="2583559"/>
            <a:ext cx="207904" cy="52973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64" name="箭头: 下 63">
            <a:extLst>
              <a:ext uri="{FF2B5EF4-FFF2-40B4-BE49-F238E27FC236}">
                <a16:creationId xmlns:a16="http://schemas.microsoft.com/office/drawing/2014/main" id="{A5488ECE-ECDF-869D-1710-5810E178DEB0}"/>
              </a:ext>
            </a:extLst>
          </p:cNvPr>
          <p:cNvSpPr/>
          <p:nvPr/>
        </p:nvSpPr>
        <p:spPr>
          <a:xfrm>
            <a:off x="5977020" y="5504174"/>
            <a:ext cx="207904" cy="52973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FA3C701F-F1E8-FC8B-AA4C-9EE16655D091}"/>
              </a:ext>
            </a:extLst>
          </p:cNvPr>
          <p:cNvSpPr txBox="1"/>
          <p:nvPr/>
        </p:nvSpPr>
        <p:spPr bwMode="gray">
          <a:xfrm>
            <a:off x="300483" y="2234682"/>
            <a:ext cx="4189704" cy="4401205"/>
          </a:xfrm>
          <a:prstGeom prst="rect">
            <a:avLst/>
          </a:prstGeom>
          <a:noFill/>
          <a:ln w="12700">
            <a:solidFill>
              <a:srgbClr val="144390"/>
            </a:solidFill>
            <a:miter lim="800000"/>
            <a:headEnd/>
            <a:tailEnd/>
          </a:ln>
          <a:effectLst>
            <a:glow rad="63500">
              <a:schemeClr val="accent5">
                <a:satMod val="175000"/>
                <a:alpha val="40000"/>
              </a:schemeClr>
            </a:glow>
          </a:effectLst>
        </p:spPr>
        <p:txBody>
          <a:bodyPr wrap="square">
            <a:spAutoFit/>
          </a:bodyPr>
          <a:lstStyle>
            <a:defPPr>
              <a:defRPr lang="zh-CN"/>
            </a:defPPr>
            <a:lvl1pPr marL="342900" indent="-342900" algn="just">
              <a:buFont typeface="Arial" panose="020B0604020202020204" pitchFamily="34" charset="0"/>
              <a:buChar char="•"/>
              <a:defRPr sz="2000" b="0" i="0" u="none" strike="noStrike" baseline="0">
                <a:latin typeface="Calibri" panose="020F0502020204030204" pitchFamily="34" charset="0"/>
                <a:ea typeface="Calibri" panose="020F0502020204030204" pitchFamily="34" charset="0"/>
                <a:cs typeface="Calibri" panose="020F0502020204030204" pitchFamily="34" charset="0"/>
              </a:defRPr>
            </a:lvl1pPr>
          </a:lstStyle>
          <a:p>
            <a:pPr marL="0" indent="0" algn="ctr">
              <a:buNone/>
            </a:pPr>
            <a:r>
              <a:rPr lang="en-US" altLang="zh-CN" b="1" dirty="0">
                <a:solidFill>
                  <a:schemeClr val="bg1"/>
                </a:solidFill>
                <a:highlight>
                  <a:srgbClr val="093085"/>
                </a:highlight>
              </a:rPr>
              <a:t>The reconstructed smooth function</a:t>
            </a:r>
          </a:p>
          <a:p>
            <a:pPr marL="0" indent="0">
              <a:buNone/>
            </a:pPr>
            <a:endParaRPr lang="en-US" altLang="zh-CN" dirty="0">
              <a:solidFill>
                <a:schemeClr val="bg1"/>
              </a:solidFill>
            </a:endParaRPr>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p:txBody>
      </p:sp>
      <p:sp>
        <p:nvSpPr>
          <p:cNvPr id="31" name="文本框 30">
            <a:extLst>
              <a:ext uri="{FF2B5EF4-FFF2-40B4-BE49-F238E27FC236}">
                <a16:creationId xmlns:a16="http://schemas.microsoft.com/office/drawing/2014/main" id="{9142DD95-CD6A-841B-0DEB-79AFF9D6A31D}"/>
              </a:ext>
            </a:extLst>
          </p:cNvPr>
          <p:cNvSpPr txBox="1"/>
          <p:nvPr/>
        </p:nvSpPr>
        <p:spPr bwMode="gray">
          <a:xfrm>
            <a:off x="7796178" y="2238022"/>
            <a:ext cx="4111200" cy="4401205"/>
          </a:xfrm>
          <a:prstGeom prst="rect">
            <a:avLst/>
          </a:prstGeom>
          <a:noFill/>
          <a:ln w="12700">
            <a:solidFill>
              <a:srgbClr val="144390"/>
            </a:solidFill>
            <a:miter lim="800000"/>
            <a:headEnd/>
            <a:tailEnd/>
          </a:ln>
          <a:effectLst>
            <a:glow rad="63500">
              <a:schemeClr val="accent5">
                <a:satMod val="175000"/>
                <a:alpha val="40000"/>
              </a:schemeClr>
            </a:glow>
          </a:effectLst>
        </p:spPr>
        <p:txBody>
          <a:bodyPr wrap="square">
            <a:spAutoFit/>
          </a:bodyPr>
          <a:lstStyle>
            <a:defPPr>
              <a:defRPr lang="zh-CN"/>
            </a:defPPr>
            <a:lvl1pPr marL="342900" indent="-342900" algn="just">
              <a:buFont typeface="Wingdings" panose="05000000000000000000" pitchFamily="2" charset="2"/>
              <a:buChar char="ü"/>
              <a:defRPr sz="2000" b="0" i="0" u="none" strike="noStrike" baseline="0">
                <a:latin typeface="Calibri" panose="020F0502020204030204" pitchFamily="34" charset="0"/>
                <a:ea typeface="Calibri" panose="020F0502020204030204" pitchFamily="34" charset="0"/>
                <a:cs typeface="Calibri" panose="020F0502020204030204" pitchFamily="34" charset="0"/>
              </a:defRPr>
            </a:lvl1pPr>
          </a:lstStyle>
          <a:p>
            <a:pPr marL="0" indent="0" algn="ctr">
              <a:buNone/>
            </a:pPr>
            <a:r>
              <a:rPr lang="en-US" altLang="zh-CN" b="1" dirty="0">
                <a:solidFill>
                  <a:schemeClr val="bg1"/>
                </a:solidFill>
                <a:highlight>
                  <a:srgbClr val="093085"/>
                </a:highlight>
              </a:rPr>
              <a:t>Performance of RBFN</a:t>
            </a:r>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zh-CN" altLang="en-US" dirty="0"/>
          </a:p>
        </p:txBody>
      </p:sp>
      <p:pic>
        <p:nvPicPr>
          <p:cNvPr id="32" name="图片 31">
            <a:extLst>
              <a:ext uri="{FF2B5EF4-FFF2-40B4-BE49-F238E27FC236}">
                <a16:creationId xmlns:a16="http://schemas.microsoft.com/office/drawing/2014/main" id="{41DA84FD-BF40-B9A3-F84D-99A373499C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4086" y="2256590"/>
            <a:ext cx="7289516" cy="4368664"/>
          </a:xfrm>
          <a:prstGeom prst="rect">
            <a:avLst/>
          </a:prstGeom>
        </p:spPr>
      </p:pic>
    </p:spTree>
    <p:extLst>
      <p:ext uri="{BB962C8B-B14F-4D97-AF65-F5344CB8AC3E}">
        <p14:creationId xmlns:p14="http://schemas.microsoft.com/office/powerpoint/2010/main" val="417072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p:txBody>
          <a:bodyPr/>
          <a:lstStyle/>
          <a:p>
            <a:r>
              <a:rPr lang="en-US" altLang="zh-CN" sz="3600" dirty="0"/>
              <a:t>Outline</a:t>
            </a:r>
            <a:endParaRPr lang="zh-CN" altLang="en-US" sz="3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11</a:t>
            </a:fld>
            <a:endParaRPr lang="zh-CN" altLang="en-US"/>
          </a:p>
        </p:txBody>
      </p:sp>
      <p:sp>
        <p:nvSpPr>
          <p:cNvPr id="31" name="标题 1">
            <a:extLst>
              <a:ext uri="{FF2B5EF4-FFF2-40B4-BE49-F238E27FC236}">
                <a16:creationId xmlns:a16="http://schemas.microsoft.com/office/drawing/2014/main" id="{635B1635-03D9-87A3-DEE9-9247ADC80CEE}"/>
              </a:ext>
            </a:extLst>
          </p:cNvPr>
          <p:cNvSpPr txBox="1">
            <a:spLocks/>
          </p:cNvSpPr>
          <p:nvPr/>
        </p:nvSpPr>
        <p:spPr bwMode="white">
          <a:xfrm>
            <a:off x="977154" y="790670"/>
            <a:ext cx="10793505" cy="58180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baseline="0">
                <a:solidFill>
                  <a:schemeClr val="accent6">
                    <a:lumMod val="75000"/>
                  </a:schemeClr>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a:lstStyle>
          <a:p>
            <a:pPr marL="514350" indent="-514350" algn="l">
              <a:buFont typeface="Wingdings" panose="05000000000000000000" pitchFamily="2" charset="2"/>
              <a:buChar char="p"/>
            </a:pPr>
            <a:r>
              <a:rPr lang="en-US" altLang="zh-CN" sz="2600" kern="0" dirty="0">
                <a:solidFill>
                  <a:schemeClr val="bg1">
                    <a:lumMod val="85000"/>
                  </a:schemeClr>
                </a:solidFill>
              </a:rPr>
              <a:t>Does machine learning lead to a new paradigm in nuclear physics research?</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Diffuseness effect and RBF for optimizing α decay</a:t>
            </a:r>
          </a:p>
          <a:p>
            <a:pPr marL="514350" indent="-514350" algn="l">
              <a:lnSpc>
                <a:spcPct val="200000"/>
              </a:lnSpc>
              <a:buFont typeface="Wingdings" panose="05000000000000000000" pitchFamily="2" charset="2"/>
              <a:buChar char="p"/>
            </a:pPr>
            <a:r>
              <a:rPr lang="en-US" altLang="zh-CN" sz="2600" kern="0" dirty="0"/>
              <a:t>Simple DL approach for α-decay half-life studies</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A MLP+AE hybrid neural network for preformation factor</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Influence of shape inheritance and staggering on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Conclusion and outlook</a:t>
            </a:r>
            <a:endParaRPr lang="zh-CN" altLang="en-US" sz="2600" kern="0" dirty="0">
              <a:solidFill>
                <a:schemeClr val="bg1">
                  <a:lumMod val="85000"/>
                </a:schemeClr>
              </a:solidFill>
            </a:endParaRPr>
          </a:p>
        </p:txBody>
      </p:sp>
    </p:spTree>
    <p:extLst>
      <p:ext uri="{BB962C8B-B14F-4D97-AF65-F5344CB8AC3E}">
        <p14:creationId xmlns:p14="http://schemas.microsoft.com/office/powerpoint/2010/main" val="720140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a:xfrm>
            <a:off x="0" y="1"/>
            <a:ext cx="9914021" cy="715964"/>
          </a:xfrm>
        </p:spPr>
        <p:txBody>
          <a:bodyPr/>
          <a:lstStyle/>
          <a:p>
            <a:pPr algn="l"/>
            <a:r>
              <a:rPr lang="en-US" altLang="zh-CN" sz="2600" dirty="0"/>
              <a:t>2. Simple DL approach for α-decay half-life studies</a:t>
            </a:r>
            <a:endParaRPr lang="zh-CN" altLang="en-US" sz="2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12</a:t>
            </a:fld>
            <a:endParaRPr lang="zh-CN" altLang="en-US"/>
          </a:p>
        </p:txBody>
      </p:sp>
      <p:pic>
        <p:nvPicPr>
          <p:cNvPr id="6" name="图片 5">
            <a:extLst>
              <a:ext uri="{FF2B5EF4-FFF2-40B4-BE49-F238E27FC236}">
                <a16:creationId xmlns:a16="http://schemas.microsoft.com/office/drawing/2014/main" id="{53E55285-DCD7-A074-D86C-936E04E86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605" y="2756966"/>
            <a:ext cx="9457765" cy="3887427"/>
          </a:xfrm>
          <a:prstGeom prst="rect">
            <a:avLst/>
          </a:prstGeom>
        </p:spPr>
      </p:pic>
      <p:sp>
        <p:nvSpPr>
          <p:cNvPr id="24" name="文本框 23">
            <a:extLst>
              <a:ext uri="{FF2B5EF4-FFF2-40B4-BE49-F238E27FC236}">
                <a16:creationId xmlns:a16="http://schemas.microsoft.com/office/drawing/2014/main" id="{D4606D79-20B8-1472-1733-AE7384C376B6}"/>
              </a:ext>
            </a:extLst>
          </p:cNvPr>
          <p:cNvSpPr txBox="1"/>
          <p:nvPr/>
        </p:nvSpPr>
        <p:spPr bwMode="gray">
          <a:xfrm>
            <a:off x="161359" y="2328833"/>
            <a:ext cx="11761694" cy="400110"/>
          </a:xfrm>
          <a:prstGeom prst="rect">
            <a:avLst/>
          </a:prstGeom>
          <a:gradFill>
            <a:gsLst>
              <a:gs pos="80000">
                <a:schemeClr val="accent2">
                  <a:lumMod val="75000"/>
                </a:schemeClr>
              </a:gs>
              <a:gs pos="20000">
                <a:schemeClr val="accent2">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p>
            <a:pPr algn="ctr"/>
            <a:r>
              <a:rPr lang="en-US" altLang="zh-CN" sz="2000" b="0" i="0" u="none" strike="noStrike" baseline="0" dirty="0">
                <a:solidFill>
                  <a:schemeClr val="bg1"/>
                </a:solidFill>
                <a:latin typeface="Calibri" panose="020F0502020204030204" pitchFamily="34" charset="0"/>
                <a:ea typeface="Calibri" panose="020F0502020204030204" pitchFamily="34" charset="0"/>
                <a:cs typeface="Calibri" panose="020F0502020204030204" pitchFamily="34" charset="0"/>
              </a:rPr>
              <a:t>The architecture of this work: selecting input and training data sets; determining hyperparameters; and testing</a:t>
            </a:r>
            <a:endParaRPr lang="zh-CN" altLang="en-US" sz="2000" dirty="0">
              <a:solidFill>
                <a:schemeClr val="bg1"/>
              </a:solidFill>
              <a:latin typeface="Calibri" panose="020F0502020204030204" pitchFamily="34" charset="0"/>
              <a:cs typeface="Calibri" panose="020F0502020204030204" pitchFamily="34" charset="0"/>
            </a:endParaRPr>
          </a:p>
        </p:txBody>
      </p:sp>
      <p:sp>
        <p:nvSpPr>
          <p:cNvPr id="29" name="文本框 28">
            <a:extLst>
              <a:ext uri="{FF2B5EF4-FFF2-40B4-BE49-F238E27FC236}">
                <a16:creationId xmlns:a16="http://schemas.microsoft.com/office/drawing/2014/main" id="{C7555F13-542C-8A44-423E-8687587C69F7}"/>
              </a:ext>
            </a:extLst>
          </p:cNvPr>
          <p:cNvSpPr txBox="1"/>
          <p:nvPr/>
        </p:nvSpPr>
        <p:spPr bwMode="gray">
          <a:xfrm>
            <a:off x="384086" y="875685"/>
            <a:ext cx="11423828" cy="1338828"/>
          </a:xfrm>
          <a:prstGeom prst="rect">
            <a:avLst/>
          </a:prstGeom>
          <a:noFill/>
          <a:ln w="12700">
            <a:solidFill>
              <a:srgbClr val="144390"/>
            </a:solidFill>
            <a:miter lim="800000"/>
            <a:headEnd/>
            <a:tailEnd/>
          </a:ln>
          <a:effectLst>
            <a:glow rad="63500">
              <a:schemeClr val="accent5">
                <a:satMod val="175000"/>
                <a:alpha val="40000"/>
              </a:schemeClr>
            </a:glow>
          </a:effectLst>
        </p:spPr>
        <p:txBody>
          <a:bodyPr wrap="square">
            <a:spAutoFit/>
          </a:bodyPr>
          <a:lstStyle/>
          <a:p>
            <a:pPr marL="342900" indent="-342900" algn="just">
              <a:buFont typeface="Arial" panose="020B0604020202020204" pitchFamily="34" charset="0"/>
              <a:buChar char="•"/>
            </a:pPr>
            <a:r>
              <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rPr>
              <a:t>A successful operation of DL technique requires an input, a data set, a backpropagation algorithm, and a hierarchical structure.</a:t>
            </a:r>
          </a:p>
          <a:p>
            <a:pPr marL="342900" indent="-342900" algn="just">
              <a:spcBef>
                <a:spcPts val="600"/>
              </a:spcBef>
              <a:buFont typeface="Arial" panose="020B0604020202020204" pitchFamily="34" charset="0"/>
              <a:buChar char="•"/>
            </a:pP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We</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treat DL as an alternative approach that is directly trained by experimental half-life rather than using it as a scheme of </a:t>
            </a:r>
            <a:r>
              <a:rPr lang="en-US" altLang="zh-CN" sz="1800" b="0" i="1" u="none" strike="noStrike" baseline="0" dirty="0">
                <a:solidFill>
                  <a:schemeClr val="bg1"/>
                </a:solidFill>
                <a:highlight>
                  <a:srgbClr val="19246C"/>
                </a:highlight>
                <a:latin typeface="Calibri" panose="020F0502020204030204" pitchFamily="34" charset="0"/>
                <a:ea typeface="Calibri" panose="020F0502020204030204" pitchFamily="34" charset="0"/>
                <a:cs typeface="Calibri" panose="020F0502020204030204" pitchFamily="34" charset="0"/>
              </a:rPr>
              <a:t>residual correction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between experimental data and the calculation.</a:t>
            </a:r>
            <a:endParaRPr lang="zh-CN"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618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F11BF440-C388-C386-9FE8-4DDC29EA6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395" y="3339365"/>
            <a:ext cx="3208204" cy="3208204"/>
          </a:xfrm>
          <a:prstGeom prst="rect">
            <a:avLst/>
          </a:prstGeom>
        </p:spPr>
      </p:pic>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13</a:t>
            </a:fld>
            <a:endParaRPr lang="zh-CN" altLang="en-US"/>
          </a:p>
        </p:txBody>
      </p:sp>
      <p:sp>
        <p:nvSpPr>
          <p:cNvPr id="8" name="文本框 7">
            <a:extLst>
              <a:ext uri="{FF2B5EF4-FFF2-40B4-BE49-F238E27FC236}">
                <a16:creationId xmlns:a16="http://schemas.microsoft.com/office/drawing/2014/main" id="{192DF289-6A1A-E517-9F1F-4DF72F706FBD}"/>
              </a:ext>
            </a:extLst>
          </p:cNvPr>
          <p:cNvSpPr txBox="1"/>
          <p:nvPr/>
        </p:nvSpPr>
        <p:spPr bwMode="gray">
          <a:xfrm>
            <a:off x="6406233" y="2749611"/>
            <a:ext cx="5443880" cy="400110"/>
          </a:xfrm>
          <a:prstGeom prst="rect">
            <a:avLst/>
          </a:prstGeom>
          <a:gradFill>
            <a:gsLst>
              <a:gs pos="80000">
                <a:schemeClr val="accent6">
                  <a:lumMod val="75000"/>
                </a:schemeClr>
              </a:gs>
              <a:gs pos="20000">
                <a:schemeClr val="accent6">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K-fold cross validation              </a:t>
            </a:r>
            <a:endParaRPr lang="zh-CN" altLang="en-US" dirty="0">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8A232B38-4A48-EB36-6311-7B3D9541B85D}"/>
              </a:ext>
            </a:extLst>
          </p:cNvPr>
          <p:cNvSpPr txBox="1"/>
          <p:nvPr/>
        </p:nvSpPr>
        <p:spPr bwMode="gray">
          <a:xfrm>
            <a:off x="421339" y="852182"/>
            <a:ext cx="8485095" cy="461665"/>
          </a:xfrm>
          <a:prstGeom prst="rect">
            <a:avLst/>
          </a:prstGeom>
          <a:noFill/>
          <a:ln w="12700">
            <a:noFill/>
            <a:miter lim="800000"/>
            <a:headEnd/>
            <a:tailEnd/>
          </a:ln>
          <a:effectLst/>
        </p:spPr>
        <p:txBody>
          <a:bodyPr wrap="square">
            <a:spAutoFit/>
          </a:bodyPr>
          <a:lstStyle/>
          <a:p>
            <a:pPr marL="342900" indent="-342900" algn="l">
              <a:buFont typeface="Wingdings" panose="05000000000000000000" pitchFamily="2" charset="2"/>
              <a:buChar char="u"/>
            </a:pPr>
            <a:r>
              <a:rPr lang="en-US" altLang="zh-CN" sz="2400" i="0" u="none" strike="noStrike" baseline="0" dirty="0">
                <a:latin typeface="Calibri" panose="020F0502020204030204" pitchFamily="34" charset="0"/>
                <a:ea typeface="Calibri" panose="020F0502020204030204" pitchFamily="34" charset="0"/>
                <a:cs typeface="Calibri" panose="020F0502020204030204" pitchFamily="34" charset="0"/>
              </a:rPr>
              <a:t>Algorithm and method interspersed in artificial neural network</a:t>
            </a:r>
          </a:p>
        </p:txBody>
      </p:sp>
      <p:pic>
        <p:nvPicPr>
          <p:cNvPr id="11" name="图片 10">
            <a:extLst>
              <a:ext uri="{FF2B5EF4-FFF2-40B4-BE49-F238E27FC236}">
                <a16:creationId xmlns:a16="http://schemas.microsoft.com/office/drawing/2014/main" id="{69073DDF-6A01-3E33-EF62-B5D49D71A5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8082" y="3270296"/>
            <a:ext cx="4857169" cy="3290482"/>
          </a:xfrm>
          <a:prstGeom prst="rect">
            <a:avLst/>
          </a:prstGeom>
        </p:spPr>
      </p:pic>
      <p:sp>
        <p:nvSpPr>
          <p:cNvPr id="16" name="文本框 15">
            <a:extLst>
              <a:ext uri="{FF2B5EF4-FFF2-40B4-BE49-F238E27FC236}">
                <a16:creationId xmlns:a16="http://schemas.microsoft.com/office/drawing/2014/main" id="{6B729E80-010A-4522-FD4B-CEC28CDC2182}"/>
              </a:ext>
            </a:extLst>
          </p:cNvPr>
          <p:cNvSpPr txBox="1"/>
          <p:nvPr/>
        </p:nvSpPr>
        <p:spPr bwMode="gray">
          <a:xfrm>
            <a:off x="820267" y="1356253"/>
            <a:ext cx="6719614" cy="400110"/>
          </a:xfrm>
          <a:prstGeom prst="rect">
            <a:avLst/>
          </a:prstGeom>
          <a:noFill/>
          <a:ln w="12700">
            <a:noFill/>
            <a:miter lim="800000"/>
            <a:headEnd/>
            <a:tailEnd/>
          </a:ln>
          <a:effectLst/>
        </p:spPr>
        <p:txBody>
          <a:bodyPr wrap="square">
            <a:spAutoFit/>
          </a:bodyPr>
          <a:lstStyle/>
          <a:p>
            <a:pPr marL="285750" indent="-285750" algn="l">
              <a:buFont typeface="Arial" panose="020B0604020202020204" pitchFamily="34" charset="0"/>
              <a:buChar char="•"/>
            </a:pPr>
            <a:r>
              <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rPr>
              <a:t>The input-to-intermediate and input-to-output mappings is</a:t>
            </a:r>
            <a:endParaRPr lang="zh-CN" altLang="en-US" sz="2000" dirty="0">
              <a:latin typeface="Calibri" panose="020F0502020204030204" pitchFamily="34" charset="0"/>
              <a:cs typeface="Calibri" panose="020F0502020204030204" pitchFamily="34" charset="0"/>
            </a:endParaRPr>
          </a:p>
        </p:txBody>
      </p:sp>
      <p:pic>
        <p:nvPicPr>
          <p:cNvPr id="15" name="图片 14">
            <a:extLst>
              <a:ext uri="{FF2B5EF4-FFF2-40B4-BE49-F238E27FC236}">
                <a16:creationId xmlns:a16="http://schemas.microsoft.com/office/drawing/2014/main" id="{E29A8014-4CEE-6F3B-6F57-557544C7D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956" y="1833046"/>
            <a:ext cx="3613186" cy="850546"/>
          </a:xfrm>
          <a:prstGeom prst="rect">
            <a:avLst/>
          </a:prstGeom>
        </p:spPr>
      </p:pic>
      <p:sp>
        <p:nvSpPr>
          <p:cNvPr id="20" name="文本框 19">
            <a:extLst>
              <a:ext uri="{FF2B5EF4-FFF2-40B4-BE49-F238E27FC236}">
                <a16:creationId xmlns:a16="http://schemas.microsoft.com/office/drawing/2014/main" id="{FE4CA30C-1F8B-8F42-8C44-D1B741507D18}"/>
              </a:ext>
            </a:extLst>
          </p:cNvPr>
          <p:cNvSpPr txBox="1"/>
          <p:nvPr/>
        </p:nvSpPr>
        <p:spPr bwMode="gray">
          <a:xfrm>
            <a:off x="504241" y="2747375"/>
            <a:ext cx="5443881" cy="400110"/>
          </a:xfrm>
          <a:prstGeom prst="rect">
            <a:avLst/>
          </a:prstGeom>
          <a:gradFill>
            <a:gsLst>
              <a:gs pos="80000">
                <a:schemeClr val="accent6">
                  <a:lumMod val="75000"/>
                </a:schemeClr>
              </a:gs>
              <a:gs pos="20000">
                <a:schemeClr val="accent6">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Levenberg-Marquardt backpropagation algorithm</a:t>
            </a:r>
            <a:endParaRPr lang="zh-CN" altLang="en-US" dirty="0">
              <a:latin typeface="Calibri" panose="020F0502020204030204" pitchFamily="34" charset="0"/>
              <a:cs typeface="Calibri" panose="020F0502020204030204" pitchFamily="34" charset="0"/>
            </a:endParaRPr>
          </a:p>
        </p:txBody>
      </p:sp>
      <p:sp>
        <p:nvSpPr>
          <p:cNvPr id="22" name="文本框 21">
            <a:extLst>
              <a:ext uri="{FF2B5EF4-FFF2-40B4-BE49-F238E27FC236}">
                <a16:creationId xmlns:a16="http://schemas.microsoft.com/office/drawing/2014/main" id="{8CDC347D-3428-EAC1-4C2A-D0C38ACB05F1}"/>
              </a:ext>
            </a:extLst>
          </p:cNvPr>
          <p:cNvSpPr txBox="1"/>
          <p:nvPr/>
        </p:nvSpPr>
        <p:spPr bwMode="gray">
          <a:xfrm>
            <a:off x="838581" y="5475100"/>
            <a:ext cx="3200808" cy="369332"/>
          </a:xfrm>
          <a:prstGeom prst="rect">
            <a:avLst/>
          </a:prstGeom>
          <a:noFill/>
          <a:ln w="12700">
            <a:noFill/>
            <a:miter lim="800000"/>
            <a:headEnd/>
            <a:tailEnd/>
          </a:ln>
          <a:effectLst/>
        </p:spPr>
        <p:txBody>
          <a:bodyPr wrap="square">
            <a:spAutoFit/>
          </a:bodyPr>
          <a:lstStyle/>
          <a:p>
            <a:pPr marL="285750" indent="-285750" algn="l">
              <a:buFont typeface="Arial" panose="020B0604020202020204" pitchFamily="34" charset="0"/>
              <a:buChar char="•"/>
            </a:pP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The weights in this algorithm:</a:t>
            </a:r>
            <a:endParaRPr lang="zh-CN" altLang="en-US" dirty="0">
              <a:latin typeface="Calibri" panose="020F0502020204030204" pitchFamily="34" charset="0"/>
              <a:cs typeface="Calibri" panose="020F0502020204030204" pitchFamily="34" charset="0"/>
            </a:endParaRPr>
          </a:p>
        </p:txBody>
      </p:sp>
      <p:sp>
        <p:nvSpPr>
          <p:cNvPr id="26" name="文本框 25">
            <a:extLst>
              <a:ext uri="{FF2B5EF4-FFF2-40B4-BE49-F238E27FC236}">
                <a16:creationId xmlns:a16="http://schemas.microsoft.com/office/drawing/2014/main" id="{41946114-E57D-D4DC-79C0-7E755F53148B}"/>
              </a:ext>
            </a:extLst>
          </p:cNvPr>
          <p:cNvSpPr txBox="1"/>
          <p:nvPr/>
        </p:nvSpPr>
        <p:spPr bwMode="gray">
          <a:xfrm>
            <a:off x="818685" y="3216089"/>
            <a:ext cx="4864939" cy="646331"/>
          </a:xfrm>
          <a:prstGeom prst="rect">
            <a:avLst/>
          </a:prstGeom>
          <a:solidFill>
            <a:schemeClr val="bg1"/>
          </a:solidFill>
          <a:ln w="12700">
            <a:noFill/>
            <a:miter lim="800000"/>
            <a:headEnd/>
            <a:tailEnd/>
          </a:ln>
          <a:effectLst/>
        </p:spPr>
        <p:txBody>
          <a:bodyPr wrap="square">
            <a:spAutoFit/>
          </a:bodyPr>
          <a:lstStyle>
            <a:defPPr>
              <a:defRPr lang="zh-CN"/>
            </a:defPPr>
            <a:lvl1pPr marL="285750" indent="-285750">
              <a:buFont typeface="Arial" panose="020B0604020202020204" pitchFamily="34" charset="0"/>
              <a:buChar char="•"/>
              <a:defRPr sz="1800" b="0" i="0" u="none" strike="noStrike" baseline="0">
                <a:latin typeface="Times-Roman"/>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The weights and biases are estimated by minimizing the objective function:</a:t>
            </a:r>
            <a:endParaRPr lang="zh-CN" altLang="en-US" dirty="0">
              <a:latin typeface="Calibri" panose="020F0502020204030204" pitchFamily="34" charset="0"/>
              <a:cs typeface="Calibri" panose="020F0502020204030204" pitchFamily="34" charset="0"/>
            </a:endParaRPr>
          </a:p>
        </p:txBody>
      </p:sp>
      <p:pic>
        <p:nvPicPr>
          <p:cNvPr id="23" name="图片 22">
            <a:extLst>
              <a:ext uri="{FF2B5EF4-FFF2-40B4-BE49-F238E27FC236}">
                <a16:creationId xmlns:a16="http://schemas.microsoft.com/office/drawing/2014/main" id="{8272DF22-BD41-AB84-2FAF-2040A34A8A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4877" y="6024513"/>
            <a:ext cx="3200809" cy="395204"/>
          </a:xfrm>
          <a:prstGeom prst="rect">
            <a:avLst/>
          </a:prstGeom>
        </p:spPr>
      </p:pic>
      <p:pic>
        <p:nvPicPr>
          <p:cNvPr id="28" name="图片 27">
            <a:extLst>
              <a:ext uri="{FF2B5EF4-FFF2-40B4-BE49-F238E27FC236}">
                <a16:creationId xmlns:a16="http://schemas.microsoft.com/office/drawing/2014/main" id="{CAD85E7C-EF2D-7291-783B-A6EE93B990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590" y="4110524"/>
            <a:ext cx="1561646" cy="646331"/>
          </a:xfrm>
          <a:prstGeom prst="rect">
            <a:avLst/>
          </a:prstGeom>
        </p:spPr>
      </p:pic>
      <p:pic>
        <p:nvPicPr>
          <p:cNvPr id="30" name="图片 29">
            <a:extLst>
              <a:ext uri="{FF2B5EF4-FFF2-40B4-BE49-F238E27FC236}">
                <a16:creationId xmlns:a16="http://schemas.microsoft.com/office/drawing/2014/main" id="{4C903CFA-2D82-F816-3123-B3A662C7F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6434" y="841696"/>
            <a:ext cx="2765709" cy="665665"/>
          </a:xfrm>
          <a:prstGeom prst="rect">
            <a:avLst/>
          </a:prstGeom>
          <a:ln>
            <a:noFill/>
          </a:ln>
          <a:effectLst>
            <a:outerShdw blurRad="292100" dist="139700" dir="2700000" algn="tl" rotWithShape="0">
              <a:srgbClr val="333333">
                <a:alpha val="65000"/>
              </a:srgbClr>
            </a:outerShdw>
          </a:effectLst>
        </p:spPr>
      </p:pic>
      <p:pic>
        <p:nvPicPr>
          <p:cNvPr id="32" name="图片 31">
            <a:extLst>
              <a:ext uri="{FF2B5EF4-FFF2-40B4-BE49-F238E27FC236}">
                <a16:creationId xmlns:a16="http://schemas.microsoft.com/office/drawing/2014/main" id="{BCB68262-91B4-40A4-25CA-003C5F8282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5200" y="2054021"/>
            <a:ext cx="1939258" cy="318495"/>
          </a:xfrm>
          <a:prstGeom prst="rect">
            <a:avLst/>
          </a:prstGeom>
        </p:spPr>
      </p:pic>
      <p:sp>
        <p:nvSpPr>
          <p:cNvPr id="33" name="矩形: 圆角 32">
            <a:extLst>
              <a:ext uri="{FF2B5EF4-FFF2-40B4-BE49-F238E27FC236}">
                <a16:creationId xmlns:a16="http://schemas.microsoft.com/office/drawing/2014/main" id="{50B04810-B261-172A-56F2-A79EF91DC013}"/>
              </a:ext>
            </a:extLst>
          </p:cNvPr>
          <p:cNvSpPr/>
          <p:nvPr/>
        </p:nvSpPr>
        <p:spPr>
          <a:xfrm>
            <a:off x="493059" y="3147361"/>
            <a:ext cx="5566429" cy="3434508"/>
          </a:xfrm>
          <a:prstGeom prst="roundRect">
            <a:avLst>
              <a:gd name="adj" fmla="val 7508"/>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a:extLst>
              <a:ext uri="{FF2B5EF4-FFF2-40B4-BE49-F238E27FC236}">
                <a16:creationId xmlns:a16="http://schemas.microsoft.com/office/drawing/2014/main" id="{B38E45CD-F65E-83FF-841A-3298614351A6}"/>
              </a:ext>
            </a:extLst>
          </p:cNvPr>
          <p:cNvSpPr/>
          <p:nvPr/>
        </p:nvSpPr>
        <p:spPr>
          <a:xfrm>
            <a:off x="6329076" y="3147485"/>
            <a:ext cx="5566429" cy="3461277"/>
          </a:xfrm>
          <a:prstGeom prst="roundRect">
            <a:avLst>
              <a:gd name="adj" fmla="val 7508"/>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燕尾形 37">
            <a:extLst>
              <a:ext uri="{FF2B5EF4-FFF2-40B4-BE49-F238E27FC236}">
                <a16:creationId xmlns:a16="http://schemas.microsoft.com/office/drawing/2014/main" id="{740D4F9F-3C57-521F-943F-B77FD5720010}"/>
              </a:ext>
            </a:extLst>
          </p:cNvPr>
          <p:cNvSpPr/>
          <p:nvPr/>
        </p:nvSpPr>
        <p:spPr>
          <a:xfrm rot="10800000">
            <a:off x="5546929" y="2126990"/>
            <a:ext cx="1183340" cy="270569"/>
          </a:xfrm>
          <a:prstGeom prst="notchedRightArrow">
            <a:avLst/>
          </a:prstGeom>
          <a:gradFill>
            <a:gsLst>
              <a:gs pos="80000">
                <a:schemeClr val="accent6">
                  <a:lumMod val="75000"/>
                </a:schemeClr>
              </a:gs>
              <a:gs pos="20000">
                <a:schemeClr val="accent2">
                  <a:lumMod val="40000"/>
                  <a:lumOff val="60000"/>
                </a:schemeClr>
              </a:gs>
              <a:gs pos="0">
                <a:schemeClr val="accent2">
                  <a:lumMod val="20000"/>
                  <a:lumOff val="80000"/>
                </a:schemeClr>
              </a:gs>
              <a:gs pos="50000">
                <a:schemeClr val="accent6">
                  <a:lumMod val="75000"/>
                </a:schemeClr>
              </a:gs>
              <a:gs pos="100000">
                <a:schemeClr val="accent2">
                  <a:lumMod val="75000"/>
                </a:schemeClr>
              </a:gs>
            </a:gsLst>
            <a:lin ang="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1" name="标题 1">
            <a:extLst>
              <a:ext uri="{FF2B5EF4-FFF2-40B4-BE49-F238E27FC236}">
                <a16:creationId xmlns:a16="http://schemas.microsoft.com/office/drawing/2014/main" id="{EDE03CE1-64FE-F4DB-D53E-E4BDE1C89540}"/>
              </a:ext>
            </a:extLst>
          </p:cNvPr>
          <p:cNvSpPr>
            <a:spLocks noGrp="1"/>
          </p:cNvSpPr>
          <p:nvPr>
            <p:ph type="title"/>
          </p:nvPr>
        </p:nvSpPr>
        <p:spPr>
          <a:xfrm>
            <a:off x="0" y="1"/>
            <a:ext cx="9914021" cy="715964"/>
          </a:xfrm>
        </p:spPr>
        <p:txBody>
          <a:bodyPr/>
          <a:lstStyle/>
          <a:p>
            <a:pPr algn="l"/>
            <a:r>
              <a:rPr lang="en-US" altLang="zh-CN" sz="2600" dirty="0"/>
              <a:t>2. Simple DL approach for α-decay half-life studies</a:t>
            </a:r>
            <a:endParaRPr lang="zh-CN" altLang="en-US" sz="2600" dirty="0"/>
          </a:p>
        </p:txBody>
      </p:sp>
    </p:spTree>
    <p:extLst>
      <p:ext uri="{BB962C8B-B14F-4D97-AF65-F5344CB8AC3E}">
        <p14:creationId xmlns:p14="http://schemas.microsoft.com/office/powerpoint/2010/main" val="2690686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14</a:t>
            </a:fld>
            <a:endParaRPr lang="zh-CN" altLang="en-US"/>
          </a:p>
        </p:txBody>
      </p:sp>
      <p:sp>
        <p:nvSpPr>
          <p:cNvPr id="12" name="文本框 11">
            <a:extLst>
              <a:ext uri="{FF2B5EF4-FFF2-40B4-BE49-F238E27FC236}">
                <a16:creationId xmlns:a16="http://schemas.microsoft.com/office/drawing/2014/main" id="{8A232B38-4A48-EB36-6311-7B3D9541B85D}"/>
              </a:ext>
            </a:extLst>
          </p:cNvPr>
          <p:cNvSpPr txBox="1"/>
          <p:nvPr/>
        </p:nvSpPr>
        <p:spPr bwMode="gray">
          <a:xfrm>
            <a:off x="421339" y="852182"/>
            <a:ext cx="11376214" cy="461665"/>
          </a:xfrm>
          <a:prstGeom prst="rect">
            <a:avLst/>
          </a:prstGeom>
          <a:noFill/>
          <a:ln w="12700">
            <a:noFill/>
            <a:miter lim="800000"/>
            <a:headEnd/>
            <a:tailEnd/>
          </a:ln>
          <a:effectLst/>
        </p:spPr>
        <p:txBody>
          <a:bodyPr wrap="square">
            <a:spAutoFit/>
          </a:bodyPr>
          <a:lstStyle/>
          <a:p>
            <a:pPr marL="342900" indent="-342900" algn="l">
              <a:buFont typeface="Wingdings" panose="05000000000000000000" pitchFamily="2" charset="2"/>
              <a:buChar char="u"/>
            </a:pPr>
            <a:r>
              <a:rPr lang="en-US" altLang="zh-CN" sz="2400" i="0" u="none" strike="noStrike" baseline="0" dirty="0">
                <a:latin typeface="Calibri" panose="020F0502020204030204" pitchFamily="34" charset="0"/>
                <a:ea typeface="Calibri" panose="020F0502020204030204" pitchFamily="34" charset="0"/>
                <a:cs typeface="Calibri" panose="020F0502020204030204" pitchFamily="34" charset="0"/>
              </a:rPr>
              <a:t>Performance of DL in α decay and inspiration for the</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latin typeface="Calibri" panose="020F0502020204030204" pitchFamily="34" charset="0"/>
                <a:ea typeface="Calibri" panose="020F0502020204030204" pitchFamily="34" charset="0"/>
                <a:cs typeface="Calibri" panose="020F0502020204030204" pitchFamily="34" charset="0"/>
              </a:rPr>
              <a:t>universal decay law (UDL)</a:t>
            </a:r>
            <a:endParaRPr lang="en-US" altLang="zh-CN" sz="2400" i="0" u="none" strike="noStrike" baseline="0" dirty="0">
              <a:latin typeface="Calibri" panose="020F0502020204030204" pitchFamily="34" charset="0"/>
              <a:ea typeface="Calibri" panose="020F0502020204030204" pitchFamily="34" charset="0"/>
              <a:cs typeface="Calibri" panose="020F0502020204030204" pitchFamily="34" charset="0"/>
            </a:endParaRPr>
          </a:p>
        </p:txBody>
      </p:sp>
      <p:sp>
        <p:nvSpPr>
          <p:cNvPr id="16" name="文本框 15">
            <a:extLst>
              <a:ext uri="{FF2B5EF4-FFF2-40B4-BE49-F238E27FC236}">
                <a16:creationId xmlns:a16="http://schemas.microsoft.com/office/drawing/2014/main" id="{6B729E80-010A-4522-FD4B-CEC28CDC2182}"/>
              </a:ext>
            </a:extLst>
          </p:cNvPr>
          <p:cNvSpPr txBox="1"/>
          <p:nvPr/>
        </p:nvSpPr>
        <p:spPr bwMode="gray">
          <a:xfrm>
            <a:off x="767577" y="1311521"/>
            <a:ext cx="6494933" cy="400110"/>
          </a:xfrm>
          <a:prstGeom prst="rect">
            <a:avLst/>
          </a:prstGeom>
          <a:noFill/>
          <a:ln w="12700">
            <a:noFill/>
            <a:miter lim="800000"/>
            <a:headEnd/>
            <a:tailEnd/>
          </a:ln>
          <a:effectLst/>
        </p:spPr>
        <p:txBody>
          <a:bodyPr wrap="square">
            <a:spAutoFit/>
          </a:bodyPr>
          <a:lstStyle/>
          <a:p>
            <a:pPr marL="285750" indent="-285750" algn="l">
              <a:buFont typeface="Arial" panose="020B0604020202020204" pitchFamily="34" charset="0"/>
              <a:buChar char="•"/>
            </a:pPr>
            <a:r>
              <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rPr>
              <a:t>Determination of inputs and hyperparameters</a:t>
            </a:r>
          </a:p>
        </p:txBody>
      </p:sp>
      <p:pic>
        <p:nvPicPr>
          <p:cNvPr id="6" name="图片 5">
            <a:extLst>
              <a:ext uri="{FF2B5EF4-FFF2-40B4-BE49-F238E27FC236}">
                <a16:creationId xmlns:a16="http://schemas.microsoft.com/office/drawing/2014/main" id="{23FB59FB-9AF3-CFE7-0539-3F7DCAA32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181" y="2562763"/>
            <a:ext cx="4840575" cy="3113321"/>
          </a:xfrm>
          <a:prstGeom prst="rect">
            <a:avLst/>
          </a:prstGeom>
        </p:spPr>
      </p:pic>
      <p:sp>
        <p:nvSpPr>
          <p:cNvPr id="24" name="文本框 23">
            <a:extLst>
              <a:ext uri="{FF2B5EF4-FFF2-40B4-BE49-F238E27FC236}">
                <a16:creationId xmlns:a16="http://schemas.microsoft.com/office/drawing/2014/main" id="{AC0C7009-7FB2-83DC-531B-FB2756B75589}"/>
              </a:ext>
            </a:extLst>
          </p:cNvPr>
          <p:cNvSpPr txBox="1"/>
          <p:nvPr/>
        </p:nvSpPr>
        <p:spPr bwMode="gray">
          <a:xfrm>
            <a:off x="1187455" y="1740507"/>
            <a:ext cx="4728154" cy="646331"/>
          </a:xfrm>
          <a:prstGeom prst="rect">
            <a:avLst/>
          </a:prstGeom>
          <a:solidFill>
            <a:schemeClr val="bg1"/>
          </a:solidFill>
          <a:ln w="12700">
            <a:noFill/>
            <a:miter lim="800000"/>
            <a:headEnd/>
            <a:tailEnd/>
          </a:ln>
          <a:effectLst>
            <a:glow rad="63500">
              <a:schemeClr val="accent2">
                <a:satMod val="175000"/>
                <a:alpha val="40000"/>
              </a:schemeClr>
            </a:glow>
          </a:effectLst>
        </p:spPr>
        <p:txBody>
          <a:bodyPr wrap="square">
            <a:spAutoFit/>
          </a:bodyPr>
          <a:lstStyle/>
          <a:p>
            <a:pPr algn="just"/>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Set I—three-dimensional input vector {</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Z, A,Q</a:t>
            </a:r>
            <a:r>
              <a:rPr lang="en-US" altLang="zh-CN" sz="800" b="0" i="1" u="none" strike="noStrike" baseline="0" dirty="0">
                <a:latin typeface="Calibri" panose="020F0502020204030204" pitchFamily="34" charset="0"/>
                <a:ea typeface="Calibri" panose="020F0502020204030204" pitchFamily="34" charset="0"/>
                <a:cs typeface="Calibri" panose="020F0502020204030204" pitchFamily="34" charset="0"/>
              </a:rPr>
              <a:t>α</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a:t>
            </a:r>
          </a:p>
          <a:p>
            <a:pPr algn="just"/>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Set II—four-dimensional input vector {</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Z, A,Q</a:t>
            </a:r>
            <a:r>
              <a:rPr lang="en-US" altLang="zh-CN" sz="800" b="0" i="1" u="none" strike="noStrike" baseline="0" dirty="0">
                <a:latin typeface="Calibri" panose="020F0502020204030204" pitchFamily="34" charset="0"/>
                <a:ea typeface="Calibri" panose="020F0502020204030204" pitchFamily="34" charset="0"/>
                <a:cs typeface="Calibri" panose="020F0502020204030204" pitchFamily="34" charset="0"/>
              </a:rPr>
              <a:t>α</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 l</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sp>
        <p:nvSpPr>
          <p:cNvPr id="27" name="文本框 26">
            <a:extLst>
              <a:ext uri="{FF2B5EF4-FFF2-40B4-BE49-F238E27FC236}">
                <a16:creationId xmlns:a16="http://schemas.microsoft.com/office/drawing/2014/main" id="{9DFF3C1C-B682-CE5A-0213-4C7E0D46381A}"/>
              </a:ext>
            </a:extLst>
          </p:cNvPr>
          <p:cNvSpPr txBox="1"/>
          <p:nvPr/>
        </p:nvSpPr>
        <p:spPr bwMode="gray">
          <a:xfrm>
            <a:off x="1037787" y="5786944"/>
            <a:ext cx="4728154" cy="646331"/>
          </a:xfrm>
          <a:prstGeom prst="rect">
            <a:avLst/>
          </a:prstGeom>
          <a:solidFill>
            <a:schemeClr val="bg1"/>
          </a:solidFill>
          <a:ln w="12700">
            <a:noFill/>
            <a:miter lim="800000"/>
            <a:headEnd/>
            <a:tailEnd/>
          </a:ln>
          <a:effectLst/>
        </p:spPr>
        <p:txBody>
          <a:bodyPr wrap="square">
            <a:spAutoFit/>
          </a:bodyPr>
          <a:lstStyle/>
          <a:p>
            <a:pPr algn="just"/>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learning time is 10</a:t>
            </a:r>
            <a:r>
              <a:rPr lang="en-US" altLang="zh-CN" sz="800" b="0" i="0" u="none" strike="noStrike" baseline="0" dirty="0">
                <a:latin typeface="Calibri" panose="020F0502020204030204" pitchFamily="34" charset="0"/>
                <a:ea typeface="Calibri" panose="020F0502020204030204" pitchFamily="34" charset="0"/>
                <a:cs typeface="Calibri" panose="020F0502020204030204" pitchFamily="34" charset="0"/>
              </a:rPr>
              <a:t>4</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step size is 5 × 10</a:t>
            </a:r>
            <a:r>
              <a:rPr lang="en-US" altLang="zh-CN" sz="800" b="0" i="0" u="none" strike="noStrike" baseline="0" dirty="0">
                <a:latin typeface="Calibri" panose="020F0502020204030204" pitchFamily="34" charset="0"/>
                <a:ea typeface="Calibri" panose="020F0502020204030204" pitchFamily="34" charset="0"/>
                <a:cs typeface="Calibri" panose="020F0502020204030204" pitchFamily="34" charset="0"/>
              </a:rPr>
              <a:t>−4</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the number of neurons in the hidden layer is </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N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21.</a:t>
            </a:r>
            <a:endParaRPr lang="zh-CN" altLang="en-US" dirty="0">
              <a:latin typeface="Calibri" panose="020F0502020204030204" pitchFamily="34" charset="0"/>
              <a:cs typeface="Calibri" panose="020F0502020204030204" pitchFamily="34" charset="0"/>
            </a:endParaRPr>
          </a:p>
        </p:txBody>
      </p:sp>
      <p:pic>
        <p:nvPicPr>
          <p:cNvPr id="13" name="图片 12">
            <a:extLst>
              <a:ext uri="{FF2B5EF4-FFF2-40B4-BE49-F238E27FC236}">
                <a16:creationId xmlns:a16="http://schemas.microsoft.com/office/drawing/2014/main" id="{2ECC8472-232E-4A17-B521-99FC7950B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8701" y="4466423"/>
            <a:ext cx="4337097" cy="2139335"/>
          </a:xfrm>
          <a:prstGeom prst="rect">
            <a:avLst/>
          </a:prstGeom>
          <a:noFill/>
          <a:ln w="12700">
            <a:noFill/>
            <a:prstDash val="solid"/>
          </a:ln>
        </p:spPr>
      </p:pic>
      <p:pic>
        <p:nvPicPr>
          <p:cNvPr id="41" name="图片 40">
            <a:extLst>
              <a:ext uri="{FF2B5EF4-FFF2-40B4-BE49-F238E27FC236}">
                <a16:creationId xmlns:a16="http://schemas.microsoft.com/office/drawing/2014/main" id="{46F9E847-D3FB-9050-74C1-7908726BB1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687" y="1528848"/>
            <a:ext cx="4400525" cy="2972993"/>
          </a:xfrm>
          <a:prstGeom prst="rect">
            <a:avLst/>
          </a:prstGeom>
        </p:spPr>
      </p:pic>
      <p:pic>
        <p:nvPicPr>
          <p:cNvPr id="44" name="图片 43">
            <a:extLst>
              <a:ext uri="{FF2B5EF4-FFF2-40B4-BE49-F238E27FC236}">
                <a16:creationId xmlns:a16="http://schemas.microsoft.com/office/drawing/2014/main" id="{F20D755B-15CE-860D-5095-E9F6D5BE2D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787" y="5786944"/>
            <a:ext cx="4670922" cy="740272"/>
          </a:xfrm>
          <a:prstGeom prst="rect">
            <a:avLst/>
          </a:prstGeom>
        </p:spPr>
      </p:pic>
      <p:sp>
        <p:nvSpPr>
          <p:cNvPr id="45" name="箭头: 燕尾形 44">
            <a:extLst>
              <a:ext uri="{FF2B5EF4-FFF2-40B4-BE49-F238E27FC236}">
                <a16:creationId xmlns:a16="http://schemas.microsoft.com/office/drawing/2014/main" id="{A690F2EC-87A4-5099-AF4E-F5FA819BC188}"/>
              </a:ext>
            </a:extLst>
          </p:cNvPr>
          <p:cNvSpPr/>
          <p:nvPr/>
        </p:nvSpPr>
        <p:spPr>
          <a:xfrm>
            <a:off x="5152896" y="6028827"/>
            <a:ext cx="1830793" cy="269543"/>
          </a:xfrm>
          <a:prstGeom prst="notchedRightArrow">
            <a:avLst/>
          </a:prstGeom>
          <a:gradFill>
            <a:gsLst>
              <a:gs pos="80000">
                <a:schemeClr val="accent6">
                  <a:lumMod val="75000"/>
                </a:schemeClr>
              </a:gs>
              <a:gs pos="20000">
                <a:schemeClr val="accent2">
                  <a:lumMod val="40000"/>
                  <a:lumOff val="60000"/>
                </a:schemeClr>
              </a:gs>
              <a:gs pos="0">
                <a:schemeClr val="accent2">
                  <a:lumMod val="20000"/>
                  <a:lumOff val="80000"/>
                </a:schemeClr>
              </a:gs>
              <a:gs pos="50000">
                <a:schemeClr val="accent6">
                  <a:lumMod val="75000"/>
                </a:schemeClr>
              </a:gs>
              <a:gs pos="100000">
                <a:schemeClr val="accent2">
                  <a:lumMod val="75000"/>
                </a:schemeClr>
              </a:gs>
            </a:gsLst>
            <a:lin ang="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6" name="矩形 45">
            <a:extLst>
              <a:ext uri="{FF2B5EF4-FFF2-40B4-BE49-F238E27FC236}">
                <a16:creationId xmlns:a16="http://schemas.microsoft.com/office/drawing/2014/main" id="{58DB7C1C-94D8-45DA-E0BF-3FEC13AF0DFF}"/>
              </a:ext>
            </a:extLst>
          </p:cNvPr>
          <p:cNvSpPr/>
          <p:nvPr/>
        </p:nvSpPr>
        <p:spPr>
          <a:xfrm>
            <a:off x="7025516" y="5589358"/>
            <a:ext cx="4221057" cy="184560"/>
          </a:xfrm>
          <a:prstGeom prst="rect">
            <a:avLst/>
          </a:prstGeom>
          <a:solidFill>
            <a:schemeClr val="bg1">
              <a:lumMod val="85000"/>
              <a:alpha val="33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7" name="矩形 46">
            <a:extLst>
              <a:ext uri="{FF2B5EF4-FFF2-40B4-BE49-F238E27FC236}">
                <a16:creationId xmlns:a16="http://schemas.microsoft.com/office/drawing/2014/main" id="{C16D1FB8-2194-D75D-E3D6-CBA2D666C9D9}"/>
              </a:ext>
            </a:extLst>
          </p:cNvPr>
          <p:cNvSpPr/>
          <p:nvPr/>
        </p:nvSpPr>
        <p:spPr>
          <a:xfrm>
            <a:off x="7030139" y="5806411"/>
            <a:ext cx="4221057" cy="184559"/>
          </a:xfrm>
          <a:prstGeom prst="rect">
            <a:avLst/>
          </a:prstGeom>
          <a:solidFill>
            <a:schemeClr val="accent4">
              <a:lumMod val="20000"/>
              <a:lumOff val="80000"/>
              <a:alpha val="33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8" name="矩形 47">
            <a:extLst>
              <a:ext uri="{FF2B5EF4-FFF2-40B4-BE49-F238E27FC236}">
                <a16:creationId xmlns:a16="http://schemas.microsoft.com/office/drawing/2014/main" id="{31293F21-16CE-7B4C-529F-0A1DC52BEA69}"/>
              </a:ext>
            </a:extLst>
          </p:cNvPr>
          <p:cNvSpPr/>
          <p:nvPr/>
        </p:nvSpPr>
        <p:spPr>
          <a:xfrm>
            <a:off x="8626764" y="5589357"/>
            <a:ext cx="471054" cy="86777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9" name="矩形 48">
            <a:extLst>
              <a:ext uri="{FF2B5EF4-FFF2-40B4-BE49-F238E27FC236}">
                <a16:creationId xmlns:a16="http://schemas.microsoft.com/office/drawing/2014/main" id="{484CB759-57C8-9E3B-318F-01E1DAE63EA2}"/>
              </a:ext>
            </a:extLst>
          </p:cNvPr>
          <p:cNvSpPr/>
          <p:nvPr/>
        </p:nvSpPr>
        <p:spPr>
          <a:xfrm>
            <a:off x="8626764" y="6066387"/>
            <a:ext cx="1528615" cy="390749"/>
          </a:xfrm>
          <a:prstGeom prst="rect">
            <a:avLst/>
          </a:prstGeom>
          <a:noFill/>
          <a:ln w="25400">
            <a:solidFill>
              <a:srgbClr val="14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0" name="矩形 49">
            <a:extLst>
              <a:ext uri="{FF2B5EF4-FFF2-40B4-BE49-F238E27FC236}">
                <a16:creationId xmlns:a16="http://schemas.microsoft.com/office/drawing/2014/main" id="{B7E4BF49-2C8C-BBE7-C2D4-379BFD7E5E8D}"/>
              </a:ext>
            </a:extLst>
          </p:cNvPr>
          <p:cNvSpPr/>
          <p:nvPr/>
        </p:nvSpPr>
        <p:spPr>
          <a:xfrm>
            <a:off x="7039103" y="6066387"/>
            <a:ext cx="4221057" cy="184559"/>
          </a:xfrm>
          <a:prstGeom prst="rect">
            <a:avLst/>
          </a:prstGeom>
          <a:solidFill>
            <a:schemeClr val="tx1">
              <a:lumMod val="40000"/>
              <a:lumOff val="60000"/>
              <a:alpha val="33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1" name="矩形 50">
            <a:extLst>
              <a:ext uri="{FF2B5EF4-FFF2-40B4-BE49-F238E27FC236}">
                <a16:creationId xmlns:a16="http://schemas.microsoft.com/office/drawing/2014/main" id="{938508E8-0F0E-664C-FBB7-0FF1C75ECD33}"/>
              </a:ext>
            </a:extLst>
          </p:cNvPr>
          <p:cNvSpPr/>
          <p:nvPr/>
        </p:nvSpPr>
        <p:spPr>
          <a:xfrm>
            <a:off x="7039104" y="6272577"/>
            <a:ext cx="4221057" cy="184559"/>
          </a:xfrm>
          <a:prstGeom prst="rect">
            <a:avLst/>
          </a:prstGeom>
          <a:solidFill>
            <a:schemeClr val="tx1">
              <a:lumMod val="75000"/>
              <a:alpha val="24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4" name="文本框 53">
            <a:extLst>
              <a:ext uri="{FF2B5EF4-FFF2-40B4-BE49-F238E27FC236}">
                <a16:creationId xmlns:a16="http://schemas.microsoft.com/office/drawing/2014/main" id="{F6DE248C-D99D-BB61-423B-90331608D7A0}"/>
              </a:ext>
            </a:extLst>
          </p:cNvPr>
          <p:cNvSpPr txBox="1"/>
          <p:nvPr/>
        </p:nvSpPr>
        <p:spPr bwMode="gray">
          <a:xfrm>
            <a:off x="5225834" y="5947398"/>
            <a:ext cx="1799681" cy="461665"/>
          </a:xfrm>
          <a:prstGeom prst="rect">
            <a:avLst/>
          </a:prstGeom>
          <a:solidFill>
            <a:schemeClr val="accent6">
              <a:lumMod val="75000"/>
            </a:schemeClr>
          </a:solidFill>
          <a:ln w="12700">
            <a:noFill/>
            <a:miter lim="800000"/>
            <a:headEnd/>
            <a:tailEnd/>
          </a:ln>
          <a:effectLst/>
          <a:scene3d>
            <a:camera prst="isometricTopUp"/>
            <a:lightRig rig="threePt" dir="t"/>
          </a:scene3d>
        </p:spPr>
        <p:txBody>
          <a:bodyPr wrap="square">
            <a:spAutoFit/>
          </a:bodyPr>
          <a:lstStyle/>
          <a:p>
            <a:pPr algn="ctr"/>
            <a:r>
              <a:rPr lang="en-US" altLang="zh-CN" sz="2400" b="0" i="1" u="none" strike="noStrike" baseline="0" dirty="0">
                <a:solidFill>
                  <a:schemeClr val="bg1"/>
                </a:solidFill>
                <a:latin typeface="Calibri" panose="020F0502020204030204" pitchFamily="34" charset="0"/>
                <a:ea typeface="Calibri" panose="020F0502020204030204" pitchFamily="34" charset="0"/>
                <a:cs typeface="Calibri" panose="020F0502020204030204" pitchFamily="34" charset="0"/>
              </a:rPr>
              <a:t>homologous</a:t>
            </a:r>
            <a:endParaRPr lang="zh-CN" altLang="en-US" sz="2400" dirty="0">
              <a:solidFill>
                <a:schemeClr val="bg1"/>
              </a:solidFill>
              <a:latin typeface="Calibri" panose="020F0502020204030204" pitchFamily="34" charset="0"/>
              <a:cs typeface="Calibri" panose="020F0502020204030204" pitchFamily="34" charset="0"/>
            </a:endParaRPr>
          </a:p>
        </p:txBody>
      </p:sp>
      <p:sp>
        <p:nvSpPr>
          <p:cNvPr id="55" name="矩形 54">
            <a:extLst>
              <a:ext uri="{FF2B5EF4-FFF2-40B4-BE49-F238E27FC236}">
                <a16:creationId xmlns:a16="http://schemas.microsoft.com/office/drawing/2014/main" id="{81BD8BF5-5C30-F865-BFB5-91CB7BDD049A}"/>
              </a:ext>
            </a:extLst>
          </p:cNvPr>
          <p:cNvSpPr/>
          <p:nvPr/>
        </p:nvSpPr>
        <p:spPr>
          <a:xfrm>
            <a:off x="6474257" y="1388520"/>
            <a:ext cx="5148032" cy="3077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56" name="图片 55">
            <a:extLst>
              <a:ext uri="{FF2B5EF4-FFF2-40B4-BE49-F238E27FC236}">
                <a16:creationId xmlns:a16="http://schemas.microsoft.com/office/drawing/2014/main" id="{0E1050D8-386D-E0AF-1E5C-D8ABB583C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5067" y="1665920"/>
            <a:ext cx="4505501" cy="1031095"/>
          </a:xfrm>
          <a:prstGeom prst="rect">
            <a:avLst/>
          </a:prstGeom>
        </p:spPr>
      </p:pic>
      <p:pic>
        <p:nvPicPr>
          <p:cNvPr id="57" name="图片 56">
            <a:extLst>
              <a:ext uri="{FF2B5EF4-FFF2-40B4-BE49-F238E27FC236}">
                <a16:creationId xmlns:a16="http://schemas.microsoft.com/office/drawing/2014/main" id="{085DEB55-DAB2-22F8-178A-166DE69B4E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290" y="4037954"/>
            <a:ext cx="3765744" cy="250838"/>
          </a:xfrm>
          <a:prstGeom prst="rect">
            <a:avLst/>
          </a:prstGeom>
        </p:spPr>
      </p:pic>
      <p:sp>
        <p:nvSpPr>
          <p:cNvPr id="59" name="文本框 58">
            <a:extLst>
              <a:ext uri="{FF2B5EF4-FFF2-40B4-BE49-F238E27FC236}">
                <a16:creationId xmlns:a16="http://schemas.microsoft.com/office/drawing/2014/main" id="{FB2CE0E9-AB8E-1822-8671-A797D07E8FB9}"/>
              </a:ext>
            </a:extLst>
          </p:cNvPr>
          <p:cNvSpPr txBox="1"/>
          <p:nvPr/>
        </p:nvSpPr>
        <p:spPr bwMode="gray">
          <a:xfrm>
            <a:off x="7443820" y="2820520"/>
            <a:ext cx="3272947" cy="1077218"/>
          </a:xfrm>
          <a:prstGeom prst="rect">
            <a:avLst/>
          </a:prstGeom>
          <a:solidFill>
            <a:schemeClr val="bg1"/>
          </a:solidFill>
          <a:ln w="12700">
            <a:noFill/>
            <a:miter lim="800000"/>
            <a:headEnd/>
            <a:tailEnd/>
          </a:ln>
          <a:effectLst>
            <a:glow rad="127000">
              <a:schemeClr val="bg1">
                <a:lumMod val="75000"/>
              </a:schemeClr>
            </a:glow>
          </a:effectLst>
        </p:spPr>
        <p:txBody>
          <a:bodyPr wrap="square">
            <a:spAutoFit/>
          </a:bodyPr>
          <a:lstStyle/>
          <a:p>
            <a:pPr algn="just"/>
            <a:r>
              <a:rPr lang="en-US" altLang="zh-CN" sz="1600" b="0" i="0" u="none" strike="noStrike" baseline="0" dirty="0">
                <a:latin typeface="Calibri" panose="020F0502020204030204" pitchFamily="34" charset="0"/>
                <a:ea typeface="Calibri" panose="020F0502020204030204" pitchFamily="34" charset="0"/>
                <a:cs typeface="Calibri" panose="020F0502020204030204" pitchFamily="34" charset="0"/>
              </a:rPr>
              <a:t>The parameter was determined by fitting 369 experimental half-lives. </a:t>
            </a:r>
            <a:r>
              <a:rPr lang="en-US" altLang="zh-CN" sz="1600" b="0" i="1" u="none" strike="noStrike" baseline="0" dirty="0" err="1">
                <a:latin typeface="Calibri" panose="020F0502020204030204" pitchFamily="34" charset="0"/>
                <a:ea typeface="Calibri" panose="020F0502020204030204" pitchFamily="34" charset="0"/>
                <a:cs typeface="Calibri" panose="020F0502020204030204" pitchFamily="34" charset="0"/>
              </a:rPr>
              <a:t>δ</a:t>
            </a:r>
            <a:r>
              <a:rPr lang="en-US" altLang="zh-CN" sz="700" b="0" i="0" u="none" strike="noStrike" baseline="0" dirty="0" err="1">
                <a:latin typeface="Calibri" panose="020F0502020204030204" pitchFamily="34" charset="0"/>
                <a:ea typeface="Calibri" panose="020F0502020204030204" pitchFamily="34" charset="0"/>
                <a:cs typeface="Calibri" panose="020F0502020204030204" pitchFamily="34" charset="0"/>
              </a:rPr>
              <a:t>oe</a:t>
            </a:r>
            <a:r>
              <a:rPr lang="en-US" altLang="zh-CN" sz="7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altLang="zh-CN" sz="1600" b="0" i="0" u="none" strike="noStrike" baseline="0" dirty="0">
                <a:latin typeface="Calibri" panose="020F0502020204030204" pitchFamily="34" charset="0"/>
                <a:ea typeface="Calibri" panose="020F0502020204030204" pitchFamily="34" charset="0"/>
                <a:cs typeface="Calibri" panose="020F0502020204030204" pitchFamily="34" charset="0"/>
              </a:rPr>
              <a:t>= 2 for odd </a:t>
            </a:r>
            <a:r>
              <a:rPr lang="en-US" altLang="zh-CN" sz="1600" b="0" i="1" u="none" strike="noStrike" baseline="0" dirty="0">
                <a:latin typeface="Calibri" panose="020F0502020204030204" pitchFamily="34" charset="0"/>
                <a:ea typeface="Calibri" panose="020F0502020204030204" pitchFamily="34" charset="0"/>
                <a:cs typeface="Calibri" panose="020F0502020204030204" pitchFamily="34" charset="0"/>
              </a:rPr>
              <a:t>Z</a:t>
            </a:r>
            <a:r>
              <a:rPr lang="en-US" altLang="zh-CN" sz="1600" b="0" i="0" u="none" strike="noStrike" baseline="0" dirty="0">
                <a:latin typeface="Calibri" panose="020F0502020204030204" pitchFamily="34" charset="0"/>
                <a:ea typeface="Calibri" panose="020F0502020204030204" pitchFamily="34" charset="0"/>
                <a:cs typeface="Calibri" panose="020F0502020204030204" pitchFamily="34" charset="0"/>
              </a:rPr>
              <a:t>-odd </a:t>
            </a:r>
            <a:r>
              <a:rPr lang="en-US" altLang="zh-CN" sz="1600" b="0" i="1" u="none" strike="noStrike" baseline="0" dirty="0">
                <a:latin typeface="Calibri" panose="020F0502020204030204" pitchFamily="34" charset="0"/>
                <a:ea typeface="Calibri" panose="020F0502020204030204" pitchFamily="34" charset="0"/>
                <a:cs typeface="Calibri" panose="020F0502020204030204" pitchFamily="34" charset="0"/>
              </a:rPr>
              <a:t>N</a:t>
            </a:r>
            <a:r>
              <a:rPr lang="en-US" altLang="zh-CN" sz="1600" b="0" i="0" u="none" strike="noStrike" baseline="0" dirty="0">
                <a:latin typeface="Calibri" panose="020F0502020204030204" pitchFamily="34" charset="0"/>
                <a:ea typeface="Calibri" panose="020F0502020204030204" pitchFamily="34" charset="0"/>
                <a:cs typeface="Calibri" panose="020F0502020204030204" pitchFamily="34" charset="0"/>
              </a:rPr>
              <a:t>, 1 for odd-</a:t>
            </a:r>
            <a:r>
              <a:rPr lang="en-US" altLang="zh-CN" sz="1600" b="0" i="1" u="none" strike="noStrike" baseline="0" dirty="0">
                <a:latin typeface="Calibri" panose="020F0502020204030204" pitchFamily="34" charset="0"/>
                <a:ea typeface="Calibri" panose="020F0502020204030204" pitchFamily="34" charset="0"/>
                <a:cs typeface="Calibri" panose="020F0502020204030204" pitchFamily="34" charset="0"/>
              </a:rPr>
              <a:t>A</a:t>
            </a:r>
            <a:r>
              <a:rPr lang="en-US" altLang="zh-CN" sz="1600" b="0" i="0" u="none" strike="noStrike" baseline="0" dirty="0">
                <a:latin typeface="Calibri" panose="020F0502020204030204" pitchFamily="34" charset="0"/>
                <a:ea typeface="Calibri" panose="020F0502020204030204" pitchFamily="34" charset="0"/>
                <a:cs typeface="Calibri" panose="020F0502020204030204" pitchFamily="34" charset="0"/>
              </a:rPr>
              <a:t>, and 0 for even </a:t>
            </a:r>
            <a:r>
              <a:rPr lang="en-US" altLang="zh-CN" sz="1600" b="0" i="1" u="none" strike="noStrike" baseline="0" dirty="0">
                <a:latin typeface="Calibri" panose="020F0502020204030204" pitchFamily="34" charset="0"/>
                <a:ea typeface="Calibri" panose="020F0502020204030204" pitchFamily="34" charset="0"/>
                <a:cs typeface="Calibri" panose="020F0502020204030204" pitchFamily="34" charset="0"/>
              </a:rPr>
              <a:t>Z</a:t>
            </a:r>
            <a:r>
              <a:rPr lang="en-US" altLang="zh-CN" sz="1600" b="0" i="0" u="none" strike="noStrike" baseline="0" dirty="0">
                <a:latin typeface="Calibri" panose="020F0502020204030204" pitchFamily="34" charset="0"/>
                <a:ea typeface="Calibri" panose="020F0502020204030204" pitchFamily="34" charset="0"/>
                <a:cs typeface="Calibri" panose="020F0502020204030204" pitchFamily="34" charset="0"/>
              </a:rPr>
              <a:t>-even </a:t>
            </a:r>
            <a:r>
              <a:rPr lang="en-US" altLang="zh-CN" sz="1600" b="0" i="1" u="none" strike="noStrike" baseline="0" dirty="0">
                <a:latin typeface="Calibri" panose="020F0502020204030204" pitchFamily="34" charset="0"/>
                <a:ea typeface="Calibri" panose="020F0502020204030204" pitchFamily="34" charset="0"/>
                <a:cs typeface="Calibri" panose="020F0502020204030204" pitchFamily="34" charset="0"/>
              </a:rPr>
              <a:t>N </a:t>
            </a:r>
            <a:r>
              <a:rPr lang="en-US" altLang="zh-CN" sz="1600" b="0" i="0" u="none" strike="noStrike" baseline="0" dirty="0">
                <a:latin typeface="Calibri" panose="020F0502020204030204" pitchFamily="34" charset="0"/>
                <a:ea typeface="Calibri" panose="020F0502020204030204" pitchFamily="34" charset="0"/>
                <a:cs typeface="Calibri" panose="020F0502020204030204" pitchFamily="34" charset="0"/>
              </a:rPr>
              <a:t>nuclei.</a:t>
            </a:r>
            <a:endParaRPr lang="zh-CN" altLang="en-US" sz="1600" dirty="0">
              <a:latin typeface="Calibri" panose="020F0502020204030204" pitchFamily="34" charset="0"/>
              <a:cs typeface="Calibri" panose="020F0502020204030204" pitchFamily="34" charset="0"/>
            </a:endParaRPr>
          </a:p>
        </p:txBody>
      </p:sp>
      <p:sp>
        <p:nvSpPr>
          <p:cNvPr id="60" name="文本框 59">
            <a:extLst>
              <a:ext uri="{FF2B5EF4-FFF2-40B4-BE49-F238E27FC236}">
                <a16:creationId xmlns:a16="http://schemas.microsoft.com/office/drawing/2014/main" id="{E6B1925D-E9AD-77A4-F59C-CC5C56BFD1FD}"/>
              </a:ext>
            </a:extLst>
          </p:cNvPr>
          <p:cNvSpPr txBox="1"/>
          <p:nvPr/>
        </p:nvSpPr>
        <p:spPr bwMode="gray">
          <a:xfrm>
            <a:off x="6474257" y="1301271"/>
            <a:ext cx="6111550" cy="400110"/>
          </a:xfrm>
          <a:prstGeom prst="rect">
            <a:avLst/>
          </a:prstGeom>
          <a:noFill/>
          <a:ln w="12700">
            <a:noFill/>
            <a:miter lim="800000"/>
            <a:headEnd/>
            <a:tailEnd/>
          </a:ln>
          <a:effectLst/>
        </p:spPr>
        <p:txBody>
          <a:bodyPr wrap="square">
            <a:spAutoFit/>
          </a:bodyPr>
          <a:lstStyle>
            <a:defPPr>
              <a:defRPr lang="zh-CN"/>
            </a:defPPr>
            <a:lvl1pPr marL="285750" indent="-285750">
              <a:buFont typeface="Arial" panose="020B0604020202020204" pitchFamily="34" charset="0"/>
              <a:buChar char="•"/>
              <a:defRPr sz="2000" b="0" i="0" u="none" strike="noStrike" baseline="0">
                <a:latin typeface="Calibri" panose="020F0502020204030204" pitchFamily="34" charset="0"/>
                <a:ea typeface="Calibri" panose="020F0502020204030204" pitchFamily="34" charset="0"/>
                <a:cs typeface="Calibri" panose="020F0502020204030204" pitchFamily="34" charset="0"/>
              </a:defRPr>
            </a:lvl1pPr>
          </a:lstStyle>
          <a:p>
            <a:r>
              <a:rPr lang="en-US" altLang="zh-CN" dirty="0"/>
              <a:t>Inspiration of DL in α decay</a:t>
            </a:r>
            <a:endParaRPr lang="zh-CN" altLang="en-US" dirty="0"/>
          </a:p>
        </p:txBody>
      </p:sp>
      <p:sp>
        <p:nvSpPr>
          <p:cNvPr id="61" name="箭头: 燕尾形 60">
            <a:extLst>
              <a:ext uri="{FF2B5EF4-FFF2-40B4-BE49-F238E27FC236}">
                <a16:creationId xmlns:a16="http://schemas.microsoft.com/office/drawing/2014/main" id="{E8BED9C3-4E23-0135-AD28-D5267EDA8851}"/>
              </a:ext>
            </a:extLst>
          </p:cNvPr>
          <p:cNvSpPr/>
          <p:nvPr/>
        </p:nvSpPr>
        <p:spPr>
          <a:xfrm rot="5400000">
            <a:off x="10433984" y="3575137"/>
            <a:ext cx="1440848" cy="269543"/>
          </a:xfrm>
          <a:prstGeom prst="notchedRightArrow">
            <a:avLst/>
          </a:prstGeom>
          <a:gradFill>
            <a:gsLst>
              <a:gs pos="80000">
                <a:schemeClr val="accent6">
                  <a:lumMod val="75000"/>
                </a:schemeClr>
              </a:gs>
              <a:gs pos="20000">
                <a:schemeClr val="accent2">
                  <a:lumMod val="40000"/>
                  <a:lumOff val="60000"/>
                </a:schemeClr>
              </a:gs>
              <a:gs pos="0">
                <a:schemeClr val="accent2">
                  <a:lumMod val="20000"/>
                  <a:lumOff val="80000"/>
                </a:schemeClr>
              </a:gs>
              <a:gs pos="50000">
                <a:schemeClr val="accent6">
                  <a:lumMod val="75000"/>
                </a:schemeClr>
              </a:gs>
              <a:gs pos="100000">
                <a:schemeClr val="accent2">
                  <a:lumMod val="75000"/>
                </a:schemeClr>
              </a:gs>
            </a:gsLst>
            <a:lin ang="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4" name="标题 1">
            <a:extLst>
              <a:ext uri="{FF2B5EF4-FFF2-40B4-BE49-F238E27FC236}">
                <a16:creationId xmlns:a16="http://schemas.microsoft.com/office/drawing/2014/main" id="{CBBA2F31-261C-5E4F-84DA-0FCD4B911CC0}"/>
              </a:ext>
            </a:extLst>
          </p:cNvPr>
          <p:cNvSpPr>
            <a:spLocks noGrp="1"/>
          </p:cNvSpPr>
          <p:nvPr>
            <p:ph type="title"/>
          </p:nvPr>
        </p:nvSpPr>
        <p:spPr>
          <a:xfrm>
            <a:off x="0" y="1"/>
            <a:ext cx="9914021" cy="715964"/>
          </a:xfrm>
        </p:spPr>
        <p:txBody>
          <a:bodyPr/>
          <a:lstStyle/>
          <a:p>
            <a:pPr algn="l"/>
            <a:r>
              <a:rPr lang="en-US" altLang="zh-CN" sz="2600" dirty="0"/>
              <a:t>2. Simple DL approach for α-decay half-life studies</a:t>
            </a:r>
            <a:endParaRPr lang="zh-CN" altLang="en-US" sz="2600" dirty="0"/>
          </a:p>
        </p:txBody>
      </p:sp>
    </p:spTree>
    <p:extLst>
      <p:ext uri="{BB962C8B-B14F-4D97-AF65-F5344CB8AC3E}">
        <p14:creationId xmlns:p14="http://schemas.microsoft.com/office/powerpoint/2010/main" val="30958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0-#ppt_w/2"/>
                                          </p:val>
                                        </p:tav>
                                        <p:tav tm="100000">
                                          <p:val>
                                            <p:strVal val="#ppt_x"/>
                                          </p:val>
                                        </p:tav>
                                      </p:tavLst>
                                    </p:anim>
                                    <p:anim calcmode="lin" valueType="num">
                                      <p:cBhvr additive="base">
                                        <p:cTn id="14" dur="500" fill="hold"/>
                                        <p:tgtEl>
                                          <p:spTgt spid="4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0-#ppt_w/2"/>
                                          </p:val>
                                        </p:tav>
                                        <p:tav tm="100000">
                                          <p:val>
                                            <p:strVal val="#ppt_x"/>
                                          </p:val>
                                        </p:tav>
                                      </p:tavLst>
                                    </p:anim>
                                    <p:anim calcmode="lin" valueType="num">
                                      <p:cBhvr additive="base">
                                        <p:cTn id="22"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Horizontal)">
                                      <p:cBhvr>
                                        <p:cTn id="51" dur="500"/>
                                        <p:tgtEl>
                                          <p:spTgt spid="49"/>
                                        </p:tgtEl>
                                      </p:cBhvr>
                                    </p:animEffect>
                                  </p:childTnLst>
                                </p:cTn>
                              </p:par>
                              <p:par>
                                <p:cTn id="52" presetID="16" presetClass="entr" presetSubtype="26"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barn(inHorizontal)">
                                      <p:cBhvr>
                                        <p:cTn id="54" dur="500"/>
                                        <p:tgtEl>
                                          <p:spTgt spid="51"/>
                                        </p:tgtEl>
                                      </p:cBhvr>
                                    </p:animEffect>
                                  </p:childTnLst>
                                </p:cTn>
                              </p:par>
                              <p:par>
                                <p:cTn id="55" presetID="16" presetClass="entr" presetSubtype="26"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Horizontal)">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4" grpId="0" animBg="1"/>
      <p:bldP spid="55" grpId="0" animBg="1"/>
      <p:bldP spid="59" grpId="0" animBg="1"/>
      <p:bldP spid="60" grpId="0"/>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p:txBody>
          <a:bodyPr/>
          <a:lstStyle/>
          <a:p>
            <a:r>
              <a:rPr lang="en-US" altLang="zh-CN" sz="3600" dirty="0"/>
              <a:t>Outline</a:t>
            </a:r>
            <a:endParaRPr lang="zh-CN" altLang="en-US" sz="3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15</a:t>
            </a:fld>
            <a:endParaRPr lang="zh-CN" altLang="en-US"/>
          </a:p>
        </p:txBody>
      </p:sp>
      <p:sp>
        <p:nvSpPr>
          <p:cNvPr id="31" name="标题 1">
            <a:extLst>
              <a:ext uri="{FF2B5EF4-FFF2-40B4-BE49-F238E27FC236}">
                <a16:creationId xmlns:a16="http://schemas.microsoft.com/office/drawing/2014/main" id="{635B1635-03D9-87A3-DEE9-9247ADC80CEE}"/>
              </a:ext>
            </a:extLst>
          </p:cNvPr>
          <p:cNvSpPr txBox="1">
            <a:spLocks/>
          </p:cNvSpPr>
          <p:nvPr/>
        </p:nvSpPr>
        <p:spPr bwMode="white">
          <a:xfrm>
            <a:off x="977154" y="790670"/>
            <a:ext cx="10793505" cy="58180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baseline="0">
                <a:solidFill>
                  <a:schemeClr val="accent6">
                    <a:lumMod val="75000"/>
                  </a:schemeClr>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a:lstStyle>
          <a:p>
            <a:pPr marL="514350" indent="-514350" algn="l">
              <a:buFont typeface="Wingdings" panose="05000000000000000000" pitchFamily="2" charset="2"/>
              <a:buChar char="p"/>
            </a:pPr>
            <a:r>
              <a:rPr lang="en-US" altLang="zh-CN" sz="2600" kern="0" dirty="0">
                <a:solidFill>
                  <a:schemeClr val="bg1">
                    <a:lumMod val="85000"/>
                  </a:schemeClr>
                </a:solidFill>
              </a:rPr>
              <a:t>Does machine learning lead to a new paradigm in nuclear physics research?</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Diffuseness effect and RBF for optimizing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Simple DL approach for α-decay half-life studies</a:t>
            </a:r>
          </a:p>
          <a:p>
            <a:pPr marL="514350" indent="-514350" algn="l">
              <a:lnSpc>
                <a:spcPct val="200000"/>
              </a:lnSpc>
              <a:buFont typeface="Wingdings" panose="05000000000000000000" pitchFamily="2" charset="2"/>
              <a:buChar char="p"/>
            </a:pPr>
            <a:r>
              <a:rPr lang="en-US" altLang="zh-CN" sz="2600" kern="0" dirty="0"/>
              <a:t>A MLP+AE hybrid neural network for preformation factor</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Influence of shape inheritance and staggering on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Conclusion and outlook</a:t>
            </a:r>
            <a:endParaRPr lang="zh-CN" altLang="en-US" sz="2600" kern="0" dirty="0">
              <a:solidFill>
                <a:schemeClr val="bg1">
                  <a:lumMod val="85000"/>
                </a:schemeClr>
              </a:solidFill>
            </a:endParaRPr>
          </a:p>
        </p:txBody>
      </p:sp>
    </p:spTree>
    <p:extLst>
      <p:ext uri="{BB962C8B-B14F-4D97-AF65-F5344CB8AC3E}">
        <p14:creationId xmlns:p14="http://schemas.microsoft.com/office/powerpoint/2010/main" val="1382051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对角圆角 58">
            <a:extLst>
              <a:ext uri="{FF2B5EF4-FFF2-40B4-BE49-F238E27FC236}">
                <a16:creationId xmlns:a16="http://schemas.microsoft.com/office/drawing/2014/main" id="{8E557127-877C-E379-9D2D-37A124AABA0E}"/>
              </a:ext>
            </a:extLst>
          </p:cNvPr>
          <p:cNvSpPr/>
          <p:nvPr/>
        </p:nvSpPr>
        <p:spPr>
          <a:xfrm>
            <a:off x="3799222" y="3829672"/>
            <a:ext cx="1860781" cy="1090312"/>
          </a:xfrm>
          <a:prstGeom prst="round2DiagRect">
            <a:avLst/>
          </a:prstGeom>
          <a:solidFill>
            <a:schemeClr val="bg1"/>
          </a:solidFill>
          <a:ln>
            <a:solidFill>
              <a:srgbClr val="14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对角圆角 57">
            <a:extLst>
              <a:ext uri="{FF2B5EF4-FFF2-40B4-BE49-F238E27FC236}">
                <a16:creationId xmlns:a16="http://schemas.microsoft.com/office/drawing/2014/main" id="{7B46F765-44B3-4B6D-C1D4-BDC1D64229E0}"/>
              </a:ext>
            </a:extLst>
          </p:cNvPr>
          <p:cNvSpPr/>
          <p:nvPr/>
        </p:nvSpPr>
        <p:spPr>
          <a:xfrm>
            <a:off x="1001836" y="3856401"/>
            <a:ext cx="1860781" cy="1090312"/>
          </a:xfrm>
          <a:prstGeom prst="round2DiagRect">
            <a:avLst/>
          </a:prstGeom>
          <a:solidFill>
            <a:schemeClr val="bg1"/>
          </a:solidFill>
          <a:ln>
            <a:solidFill>
              <a:srgbClr val="14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16</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3. A MLP+AE hybrid neural network for preformation factor</a:t>
            </a:r>
            <a:endParaRPr lang="zh-CN" altLang="en-US" sz="2600" dirty="0"/>
          </a:p>
        </p:txBody>
      </p:sp>
      <p:sp>
        <p:nvSpPr>
          <p:cNvPr id="32" name="文本框 31">
            <a:extLst>
              <a:ext uri="{FF2B5EF4-FFF2-40B4-BE49-F238E27FC236}">
                <a16:creationId xmlns:a16="http://schemas.microsoft.com/office/drawing/2014/main" id="{F4E6B7FD-5BD0-6FBB-CCEF-5EF4818BE5BA}"/>
              </a:ext>
            </a:extLst>
          </p:cNvPr>
          <p:cNvSpPr txBox="1"/>
          <p:nvPr/>
        </p:nvSpPr>
        <p:spPr bwMode="gray">
          <a:xfrm>
            <a:off x="430304" y="834188"/>
            <a:ext cx="11430002" cy="923330"/>
          </a:xfrm>
          <a:prstGeom prst="rect">
            <a:avLst/>
          </a:prstGeom>
          <a:noFill/>
          <a:ln w="12700">
            <a:solidFill>
              <a:srgbClr val="144390"/>
            </a:solidFill>
            <a:miter lim="800000"/>
            <a:headEnd/>
            <a:tailEnd/>
          </a:ln>
          <a:effectLst>
            <a:glow rad="63500">
              <a:schemeClr val="accent5">
                <a:satMod val="175000"/>
                <a:alpha val="40000"/>
              </a:schemeClr>
            </a:glow>
          </a:effectLst>
        </p:spPr>
        <p:txBody>
          <a:bodyPr wrap="square">
            <a:spAutoFit/>
          </a:bodyPr>
          <a:lstStyle>
            <a:defPPr>
              <a:defRPr lang="zh-CN"/>
            </a:defPPr>
            <a:lvl1pPr marL="342900" indent="-342900" algn="just">
              <a:buFont typeface="Arial" panose="020B0604020202020204" pitchFamily="34" charset="0"/>
              <a:buChar char="•"/>
              <a:defRPr sz="2000" b="0" i="0" u="none" strike="noStrike" baseline="0">
                <a:latin typeface="Times-Roman"/>
              </a:defRPr>
            </a:lvl1pPr>
          </a:lstStyle>
          <a:p>
            <a:r>
              <a:rPr lang="en-US" altLang="zh-CN" sz="1800" dirty="0">
                <a:latin typeface="Calibri" panose="020F0502020204030204" pitchFamily="34" charset="0"/>
                <a:ea typeface="Calibri" panose="020F0502020204030204" pitchFamily="34" charset="0"/>
                <a:cs typeface="Calibri" panose="020F0502020204030204" pitchFamily="34" charset="0"/>
              </a:rPr>
              <a:t>One of the important divergences between theoretical α-decay half-life and experimental data is how to calculate the α-particle preformation factor.</a:t>
            </a:r>
          </a:p>
          <a:p>
            <a:pPr algn="l"/>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ML has advantages in handling the differences between two sets of data and in extracting physical information.</a:t>
            </a:r>
            <a:endParaRPr lang="zh-CN" altLang="en-US" sz="1800" dirty="0">
              <a:latin typeface="Calibri" panose="020F0502020204030204" pitchFamily="34" charset="0"/>
              <a:cs typeface="Calibri" panose="020F0502020204030204" pitchFamily="34" charset="0"/>
            </a:endParaRPr>
          </a:p>
        </p:txBody>
      </p:sp>
      <p:sp>
        <p:nvSpPr>
          <p:cNvPr id="40" name="文本框 39">
            <a:extLst>
              <a:ext uri="{FF2B5EF4-FFF2-40B4-BE49-F238E27FC236}">
                <a16:creationId xmlns:a16="http://schemas.microsoft.com/office/drawing/2014/main" id="{EA130043-093B-559A-0FC3-CD0B8908D77C}"/>
              </a:ext>
            </a:extLst>
          </p:cNvPr>
          <p:cNvSpPr txBox="1"/>
          <p:nvPr/>
        </p:nvSpPr>
        <p:spPr bwMode="gray">
          <a:xfrm>
            <a:off x="6406233" y="2005540"/>
            <a:ext cx="5443880" cy="400110"/>
          </a:xfrm>
          <a:prstGeom prst="rect">
            <a:avLst/>
          </a:prstGeom>
          <a:gradFill>
            <a:gsLst>
              <a:gs pos="80000">
                <a:schemeClr val="accent6">
                  <a:lumMod val="75000"/>
                </a:schemeClr>
              </a:gs>
              <a:gs pos="20000">
                <a:schemeClr val="accent6">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Multilayer perceptron(MLP)      Autoencoder(AE)              </a:t>
            </a:r>
            <a:endParaRPr lang="zh-CN" altLang="en-US" dirty="0">
              <a:latin typeface="Calibri" panose="020F0502020204030204" pitchFamily="34" charset="0"/>
              <a:cs typeface="Calibri" panose="020F0502020204030204" pitchFamily="34" charset="0"/>
            </a:endParaRPr>
          </a:p>
        </p:txBody>
      </p:sp>
      <p:sp>
        <p:nvSpPr>
          <p:cNvPr id="41" name="文本框 40">
            <a:extLst>
              <a:ext uri="{FF2B5EF4-FFF2-40B4-BE49-F238E27FC236}">
                <a16:creationId xmlns:a16="http://schemas.microsoft.com/office/drawing/2014/main" id="{B28E645F-675A-B921-54BC-E2546062F59D}"/>
              </a:ext>
            </a:extLst>
          </p:cNvPr>
          <p:cNvSpPr txBox="1"/>
          <p:nvPr/>
        </p:nvSpPr>
        <p:spPr bwMode="gray">
          <a:xfrm>
            <a:off x="377747" y="2007436"/>
            <a:ext cx="5662327" cy="400110"/>
          </a:xfrm>
          <a:prstGeom prst="rect">
            <a:avLst/>
          </a:prstGeom>
          <a:gradFill>
            <a:gsLst>
              <a:gs pos="80000">
                <a:schemeClr val="accent6">
                  <a:lumMod val="75000"/>
                </a:schemeClr>
              </a:gs>
              <a:gs pos="20000">
                <a:schemeClr val="accent6">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t>The extraction of experimental preformation factors</a:t>
            </a:r>
          </a:p>
        </p:txBody>
      </p:sp>
      <p:sp>
        <p:nvSpPr>
          <p:cNvPr id="42" name="矩形: 圆角 41">
            <a:extLst>
              <a:ext uri="{FF2B5EF4-FFF2-40B4-BE49-F238E27FC236}">
                <a16:creationId xmlns:a16="http://schemas.microsoft.com/office/drawing/2014/main" id="{E3DFFD9D-F77C-102A-B7E0-0CAEB7A19942}"/>
              </a:ext>
            </a:extLst>
          </p:cNvPr>
          <p:cNvSpPr/>
          <p:nvPr/>
        </p:nvSpPr>
        <p:spPr>
          <a:xfrm>
            <a:off x="448234" y="2418956"/>
            <a:ext cx="5566429" cy="4162913"/>
          </a:xfrm>
          <a:prstGeom prst="roundRect">
            <a:avLst>
              <a:gd name="adj" fmla="val 7508"/>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a:extLst>
              <a:ext uri="{FF2B5EF4-FFF2-40B4-BE49-F238E27FC236}">
                <a16:creationId xmlns:a16="http://schemas.microsoft.com/office/drawing/2014/main" id="{71FD88A9-E15E-2474-B254-5EAAE9428AD9}"/>
              </a:ext>
            </a:extLst>
          </p:cNvPr>
          <p:cNvSpPr/>
          <p:nvPr/>
        </p:nvSpPr>
        <p:spPr>
          <a:xfrm>
            <a:off x="6329076" y="2413403"/>
            <a:ext cx="5566429" cy="4195359"/>
          </a:xfrm>
          <a:prstGeom prst="roundRect">
            <a:avLst>
              <a:gd name="adj" fmla="val 7508"/>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加号 15">
            <a:extLst>
              <a:ext uri="{FF2B5EF4-FFF2-40B4-BE49-F238E27FC236}">
                <a16:creationId xmlns:a16="http://schemas.microsoft.com/office/drawing/2014/main" id="{F3B59E80-092C-E100-1115-153EB5A884A3}"/>
              </a:ext>
            </a:extLst>
          </p:cNvPr>
          <p:cNvSpPr/>
          <p:nvPr/>
        </p:nvSpPr>
        <p:spPr>
          <a:xfrm>
            <a:off x="9523195" y="2016087"/>
            <a:ext cx="337982" cy="379016"/>
          </a:xfrm>
          <a:prstGeom prst="mathPlus">
            <a:avLst>
              <a:gd name="adj1" fmla="val 97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B62E8D53-61A5-164D-A152-E5919F9A0A09}"/>
              </a:ext>
            </a:extLst>
          </p:cNvPr>
          <p:cNvSpPr txBox="1"/>
          <p:nvPr/>
        </p:nvSpPr>
        <p:spPr bwMode="gray">
          <a:xfrm>
            <a:off x="665525" y="2520380"/>
            <a:ext cx="4650441" cy="400110"/>
          </a:xfrm>
          <a:prstGeom prst="rect">
            <a:avLst/>
          </a:prstGeom>
          <a:noFill/>
          <a:ln w="12700">
            <a:noFill/>
            <a:miter lim="800000"/>
            <a:headEnd/>
            <a:tailEnd/>
          </a:ln>
          <a:effectLst/>
        </p:spPr>
        <p:txBody>
          <a:bodyPr wrap="square">
            <a:spAutoFit/>
          </a:bodyPr>
          <a:lstStyle>
            <a:defPPr>
              <a:defRPr lang="zh-CN"/>
            </a:defPPr>
            <a:lvl1pPr marL="285750" indent="-285750">
              <a:buFont typeface="Arial" panose="020B0604020202020204" pitchFamily="34" charset="0"/>
              <a:buChar char="•"/>
              <a:defRPr sz="2000" b="0" i="0" u="none" strike="noStrike" baseline="0">
                <a:latin typeface="Times-Roman"/>
              </a:defRPr>
            </a:lvl1pPr>
          </a:lstStyle>
          <a:p>
            <a:r>
              <a:rPr lang="en-US" altLang="zh-CN" dirty="0"/>
              <a:t>In α-decay theory, the decay constant is</a:t>
            </a:r>
            <a:endParaRPr lang="zh-CN" altLang="en-US" dirty="0"/>
          </a:p>
        </p:txBody>
      </p:sp>
      <p:sp>
        <p:nvSpPr>
          <p:cNvPr id="45" name="文本框 44">
            <a:extLst>
              <a:ext uri="{FF2B5EF4-FFF2-40B4-BE49-F238E27FC236}">
                <a16:creationId xmlns:a16="http://schemas.microsoft.com/office/drawing/2014/main" id="{290E02BD-A897-555D-01C6-9C9EBEAF6307}"/>
              </a:ext>
            </a:extLst>
          </p:cNvPr>
          <p:cNvSpPr txBox="1"/>
          <p:nvPr/>
        </p:nvSpPr>
        <p:spPr bwMode="gray">
          <a:xfrm>
            <a:off x="2192933" y="2887165"/>
            <a:ext cx="3771901" cy="923330"/>
          </a:xfrm>
          <a:prstGeom prst="rect">
            <a:avLst/>
          </a:prstGeom>
          <a:solidFill>
            <a:schemeClr val="bg1"/>
          </a:solidFill>
          <a:ln w="12700">
            <a:noFill/>
            <a:miter lim="800000"/>
            <a:headEnd/>
            <a:tailEnd/>
          </a:ln>
          <a:effectLst/>
        </p:spPr>
        <p:txBody>
          <a:bodyPr wrap="square">
            <a:spAutoFit/>
          </a:bodyPr>
          <a:lstStyle/>
          <a:p>
            <a:pPr algn="just"/>
            <a:r>
              <a:rPr lang="en-US" altLang="zh-CN" sz="1800" b="0" i="1" u="none" strike="noStrike" baseline="0" dirty="0">
                <a:solidFill>
                  <a:srgbClr val="C00000"/>
                </a:solidFill>
                <a:latin typeface="Times-Italic"/>
              </a:rPr>
              <a:t>P</a:t>
            </a:r>
            <a:r>
              <a:rPr lang="en-US" altLang="zh-CN" sz="800" b="0" i="1" u="none" strike="noStrike" baseline="0" dirty="0">
                <a:solidFill>
                  <a:srgbClr val="C00000"/>
                </a:solidFill>
                <a:latin typeface="RMTMI"/>
              </a:rPr>
              <a:t>α</a:t>
            </a:r>
            <a:r>
              <a:rPr lang="en-US" altLang="zh-CN" dirty="0">
                <a:solidFill>
                  <a:srgbClr val="C00000"/>
                </a:solidFill>
                <a:latin typeface="Times-Roman"/>
              </a:rPr>
              <a:t>: </a:t>
            </a:r>
            <a:r>
              <a:rPr lang="en-US" altLang="zh-CN" sz="1800" b="0" i="0" u="none" strike="noStrike" baseline="0" dirty="0">
                <a:solidFill>
                  <a:srgbClr val="C00000"/>
                </a:solidFill>
                <a:latin typeface="Times-Roman"/>
              </a:rPr>
              <a:t>the </a:t>
            </a:r>
            <a:r>
              <a:rPr lang="en-US" altLang="zh-CN" sz="1800" b="0" i="1" u="none" strike="noStrike" baseline="0" dirty="0">
                <a:solidFill>
                  <a:srgbClr val="C00000"/>
                </a:solidFill>
                <a:latin typeface="RMTMI"/>
              </a:rPr>
              <a:t>α</a:t>
            </a:r>
            <a:r>
              <a:rPr lang="en-US" altLang="zh-CN" sz="1800" b="0" i="0" u="none" strike="noStrike" baseline="0" dirty="0">
                <a:solidFill>
                  <a:srgbClr val="C00000"/>
                </a:solidFill>
                <a:latin typeface="Times-Roman"/>
              </a:rPr>
              <a:t>-particle preformation factor</a:t>
            </a:r>
            <a:r>
              <a:rPr lang="en-US" altLang="zh-CN" sz="1800" b="0" i="0" u="none" strike="noStrike" baseline="0" dirty="0">
                <a:latin typeface="Times-Roman"/>
              </a:rPr>
              <a:t>;</a:t>
            </a:r>
          </a:p>
          <a:p>
            <a:pPr algn="just"/>
            <a:r>
              <a:rPr lang="en-US" altLang="zh-CN" sz="1800" b="0" i="1" u="none" strike="noStrike" baseline="0" dirty="0">
                <a:latin typeface="Times-Italic"/>
              </a:rPr>
              <a:t>P </a:t>
            </a:r>
            <a:r>
              <a:rPr lang="en-US" altLang="zh-CN" dirty="0">
                <a:latin typeface="Times-Roman"/>
              </a:rPr>
              <a:t>: </a:t>
            </a:r>
            <a:r>
              <a:rPr lang="en-US" altLang="zh-CN" sz="1800" b="0" i="0" u="none" strike="noStrike" baseline="0" dirty="0">
                <a:latin typeface="Times-Roman"/>
              </a:rPr>
              <a:t>the assault frequency;</a:t>
            </a:r>
          </a:p>
          <a:p>
            <a:pPr algn="just"/>
            <a:r>
              <a:rPr lang="en-US" altLang="zh-CN" sz="1800" b="0" i="1" u="none" strike="noStrike" baseline="0" dirty="0">
                <a:latin typeface="Times New Roman" panose="02020603050405020304" pitchFamily="18" charset="0"/>
                <a:cs typeface="Times New Roman" panose="02020603050405020304" pitchFamily="18" charset="0"/>
              </a:rPr>
              <a:t>v</a:t>
            </a:r>
            <a:r>
              <a:rPr lang="en-US" altLang="zh-CN" sz="1800" b="0" i="1" u="none" strike="noStrike" baseline="0" dirty="0">
                <a:latin typeface="MTMI"/>
              </a:rPr>
              <a:t>  </a:t>
            </a:r>
            <a:r>
              <a:rPr lang="en-US" altLang="zh-CN" dirty="0">
                <a:latin typeface="Times-Roman"/>
              </a:rPr>
              <a:t>: </a:t>
            </a:r>
            <a:r>
              <a:rPr lang="en-US" altLang="zh-CN" sz="1800" b="0" i="0" u="none" strike="noStrike" baseline="0" dirty="0">
                <a:latin typeface="Times-Roman"/>
              </a:rPr>
              <a:t>the barrier penetration probability</a:t>
            </a:r>
            <a:r>
              <a:rPr lang="en-US" altLang="zh-CN" dirty="0">
                <a:latin typeface="Times-Roman"/>
              </a:rPr>
              <a:t>.</a:t>
            </a:r>
            <a:endParaRPr lang="zh-CN" altLang="en-US" dirty="0"/>
          </a:p>
        </p:txBody>
      </p:sp>
      <p:sp>
        <p:nvSpPr>
          <p:cNvPr id="47" name="文本框 46">
            <a:extLst>
              <a:ext uri="{FF2B5EF4-FFF2-40B4-BE49-F238E27FC236}">
                <a16:creationId xmlns:a16="http://schemas.microsoft.com/office/drawing/2014/main" id="{849DA07D-3811-F095-7F1A-A4B5C920905A}"/>
              </a:ext>
            </a:extLst>
          </p:cNvPr>
          <p:cNvSpPr txBox="1"/>
          <p:nvPr/>
        </p:nvSpPr>
        <p:spPr bwMode="gray">
          <a:xfrm>
            <a:off x="665525" y="5021801"/>
            <a:ext cx="5131846" cy="707886"/>
          </a:xfrm>
          <a:prstGeom prst="rect">
            <a:avLst/>
          </a:prstGeom>
          <a:noFill/>
          <a:ln w="12700">
            <a:noFill/>
            <a:miter lim="800000"/>
            <a:headEnd/>
            <a:tailEnd/>
          </a:ln>
          <a:effectLst/>
        </p:spPr>
        <p:txBody>
          <a:bodyPr wrap="square">
            <a:spAutoFit/>
          </a:bodyPr>
          <a:lstStyle>
            <a:defPPr>
              <a:defRPr lang="zh-CN"/>
            </a:defPPr>
            <a:lvl1pPr marL="285750" indent="-285750">
              <a:buFont typeface="Arial" panose="020B0604020202020204" pitchFamily="34" charset="0"/>
              <a:buChar char="•"/>
              <a:defRPr sz="2000" b="0" i="0" u="none" strike="noStrike" baseline="0">
                <a:latin typeface="Times-Roman"/>
              </a:defRPr>
            </a:lvl1pPr>
          </a:lstStyle>
          <a:p>
            <a:r>
              <a:rPr lang="en-US" altLang="zh-CN" dirty="0"/>
              <a:t>we choose the generalized liquid drop model (GLDM) as this unified decay theory</a:t>
            </a:r>
            <a:endParaRPr lang="zh-CN" altLang="en-US" dirty="0"/>
          </a:p>
        </p:txBody>
      </p:sp>
      <p:pic>
        <p:nvPicPr>
          <p:cNvPr id="49" name="图片 48">
            <a:extLst>
              <a:ext uri="{FF2B5EF4-FFF2-40B4-BE49-F238E27FC236}">
                <a16:creationId xmlns:a16="http://schemas.microsoft.com/office/drawing/2014/main" id="{4083242A-0C0C-6B7A-73DC-75E39C1E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45" y="3225906"/>
            <a:ext cx="844194" cy="224981"/>
          </a:xfrm>
          <a:prstGeom prst="rect">
            <a:avLst/>
          </a:prstGeom>
        </p:spPr>
      </p:pic>
      <p:pic>
        <p:nvPicPr>
          <p:cNvPr id="51" name="图片 50">
            <a:extLst>
              <a:ext uri="{FF2B5EF4-FFF2-40B4-BE49-F238E27FC236}">
                <a16:creationId xmlns:a16="http://schemas.microsoft.com/office/drawing/2014/main" id="{DE0143A5-B732-D0EE-3074-DD25C6E3C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767" y="3885611"/>
            <a:ext cx="1618917" cy="1026769"/>
          </a:xfrm>
          <a:prstGeom prst="rect">
            <a:avLst/>
          </a:prstGeom>
        </p:spPr>
      </p:pic>
      <p:sp>
        <p:nvSpPr>
          <p:cNvPr id="52" name="左大括号 51">
            <a:extLst>
              <a:ext uri="{FF2B5EF4-FFF2-40B4-BE49-F238E27FC236}">
                <a16:creationId xmlns:a16="http://schemas.microsoft.com/office/drawing/2014/main" id="{80A21D8D-B5FD-063A-2DAB-DE483B15C71E}"/>
              </a:ext>
            </a:extLst>
          </p:cNvPr>
          <p:cNvSpPr/>
          <p:nvPr/>
        </p:nvSpPr>
        <p:spPr>
          <a:xfrm>
            <a:off x="2016337" y="2995036"/>
            <a:ext cx="149098" cy="703133"/>
          </a:xfrm>
          <a:prstGeom prst="leftBrace">
            <a:avLst>
              <a:gd name="adj1" fmla="val 25710"/>
              <a:gd name="adj2" fmla="val 50000"/>
            </a:avLst>
          </a:pr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pic>
        <p:nvPicPr>
          <p:cNvPr id="55" name="图片 54">
            <a:extLst>
              <a:ext uri="{FF2B5EF4-FFF2-40B4-BE49-F238E27FC236}">
                <a16:creationId xmlns:a16="http://schemas.microsoft.com/office/drawing/2014/main" id="{580DC8AA-8882-E548-CCC6-B4FB52398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9483" y="4138696"/>
            <a:ext cx="905272" cy="543916"/>
          </a:xfrm>
          <a:prstGeom prst="rect">
            <a:avLst/>
          </a:prstGeom>
        </p:spPr>
      </p:pic>
      <p:sp>
        <p:nvSpPr>
          <p:cNvPr id="60" name="箭头: 燕尾形 59">
            <a:extLst>
              <a:ext uri="{FF2B5EF4-FFF2-40B4-BE49-F238E27FC236}">
                <a16:creationId xmlns:a16="http://schemas.microsoft.com/office/drawing/2014/main" id="{64523D99-B631-F701-3B67-2EDA767842DD}"/>
              </a:ext>
            </a:extLst>
          </p:cNvPr>
          <p:cNvSpPr/>
          <p:nvPr/>
        </p:nvSpPr>
        <p:spPr>
          <a:xfrm>
            <a:off x="2939164" y="4287143"/>
            <a:ext cx="806350" cy="269543"/>
          </a:xfrm>
          <a:prstGeom prst="notchedRightArrow">
            <a:avLst/>
          </a:prstGeom>
          <a:gradFill>
            <a:gsLst>
              <a:gs pos="80000">
                <a:schemeClr val="accent6">
                  <a:lumMod val="75000"/>
                </a:schemeClr>
              </a:gs>
              <a:gs pos="20000">
                <a:schemeClr val="accent2">
                  <a:lumMod val="40000"/>
                  <a:lumOff val="60000"/>
                </a:schemeClr>
              </a:gs>
              <a:gs pos="0">
                <a:schemeClr val="accent2">
                  <a:lumMod val="20000"/>
                  <a:lumOff val="80000"/>
                </a:schemeClr>
              </a:gs>
              <a:gs pos="50000">
                <a:schemeClr val="accent6">
                  <a:lumMod val="75000"/>
                </a:schemeClr>
              </a:gs>
              <a:gs pos="100000">
                <a:schemeClr val="accent2">
                  <a:lumMod val="75000"/>
                </a:schemeClr>
              </a:gs>
            </a:gsLst>
            <a:lin ang="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pic>
        <p:nvPicPr>
          <p:cNvPr id="62" name="图片 61">
            <a:extLst>
              <a:ext uri="{FF2B5EF4-FFF2-40B4-BE49-F238E27FC236}">
                <a16:creationId xmlns:a16="http://schemas.microsoft.com/office/drawing/2014/main" id="{46CB73FB-1E63-A818-AE8B-95A2D5A2F3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171" y="5690869"/>
            <a:ext cx="3543968" cy="503933"/>
          </a:xfrm>
          <a:prstGeom prst="rect">
            <a:avLst/>
          </a:prstGeom>
        </p:spPr>
      </p:pic>
      <p:pic>
        <p:nvPicPr>
          <p:cNvPr id="64" name="图片 63">
            <a:extLst>
              <a:ext uri="{FF2B5EF4-FFF2-40B4-BE49-F238E27FC236}">
                <a16:creationId xmlns:a16="http://schemas.microsoft.com/office/drawing/2014/main" id="{FF71C759-5E67-66FC-5809-5A94B8A1D8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1290" y="6238272"/>
            <a:ext cx="2660787" cy="260363"/>
          </a:xfrm>
          <a:prstGeom prst="rect">
            <a:avLst/>
          </a:prstGeom>
        </p:spPr>
      </p:pic>
      <p:pic>
        <p:nvPicPr>
          <p:cNvPr id="66" name="图片 65">
            <a:extLst>
              <a:ext uri="{FF2B5EF4-FFF2-40B4-BE49-F238E27FC236}">
                <a16:creationId xmlns:a16="http://schemas.microsoft.com/office/drawing/2014/main" id="{45FCB895-EC80-73AC-CB87-AB7FE9DCCA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4189" y="5777545"/>
            <a:ext cx="1158840" cy="712125"/>
          </a:xfrm>
          <a:prstGeom prst="rect">
            <a:avLst/>
          </a:prstGeom>
        </p:spPr>
      </p:pic>
      <p:sp>
        <p:nvSpPr>
          <p:cNvPr id="68" name="文本框 67">
            <a:extLst>
              <a:ext uri="{FF2B5EF4-FFF2-40B4-BE49-F238E27FC236}">
                <a16:creationId xmlns:a16="http://schemas.microsoft.com/office/drawing/2014/main" id="{642E44D8-C0AF-9E69-D039-E7CFA73A7254}"/>
              </a:ext>
            </a:extLst>
          </p:cNvPr>
          <p:cNvSpPr txBox="1"/>
          <p:nvPr/>
        </p:nvSpPr>
        <p:spPr bwMode="gray">
          <a:xfrm>
            <a:off x="6514335" y="2505670"/>
            <a:ext cx="5229431" cy="646331"/>
          </a:xfrm>
          <a:prstGeom prst="rect">
            <a:avLst/>
          </a:prstGeom>
          <a:solidFill>
            <a:schemeClr val="bg1"/>
          </a:solidFill>
          <a:ln w="12700">
            <a:noFill/>
            <a:miter lim="800000"/>
            <a:headEnd/>
            <a:tailEnd/>
          </a:ln>
          <a:effectLst/>
        </p:spPr>
        <p:txBody>
          <a:bodyPr wrap="square">
            <a:spAutoFit/>
          </a:bodyPr>
          <a:lstStyle/>
          <a:p>
            <a:pPr marL="285750" indent="-285750" algn="just">
              <a:buFont typeface="Arial" panose="020B0604020202020204" pitchFamily="34" charset="0"/>
              <a:buChar char="•"/>
            </a:pPr>
            <a:r>
              <a:rPr lang="en-US" altLang="zh-CN" b="0" i="0" u="none" strike="noStrike" baseline="0" dirty="0">
                <a:latin typeface="Calibri" panose="020F0502020204030204" pitchFamily="34" charset="0"/>
                <a:ea typeface="Calibri" panose="020F0502020204030204" pitchFamily="34" charset="0"/>
                <a:cs typeface="Calibri" panose="020F0502020204030204" pitchFamily="34" charset="0"/>
              </a:rPr>
              <a:t>The data-flow between adjacent layers in the feedforward</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en-US" altLang="zh-CN" b="0" i="0" u="none" strike="noStrike" baseline="0" dirty="0">
                <a:latin typeface="Calibri" panose="020F0502020204030204" pitchFamily="34" charset="0"/>
                <a:ea typeface="Calibri" panose="020F0502020204030204" pitchFamily="34" charset="0"/>
                <a:cs typeface="Calibri" panose="020F0502020204030204" pitchFamily="34" charset="0"/>
              </a:rPr>
              <a:t>neural</a:t>
            </a:r>
            <a:endParaRPr lang="zh-CN" altLang="en-US" dirty="0">
              <a:latin typeface="Calibri" panose="020F0502020204030204" pitchFamily="34" charset="0"/>
              <a:cs typeface="Calibri" panose="020F0502020204030204" pitchFamily="34" charset="0"/>
            </a:endParaRPr>
          </a:p>
        </p:txBody>
      </p:sp>
      <p:pic>
        <p:nvPicPr>
          <p:cNvPr id="70" name="图片 69">
            <a:extLst>
              <a:ext uri="{FF2B5EF4-FFF2-40B4-BE49-F238E27FC236}">
                <a16:creationId xmlns:a16="http://schemas.microsoft.com/office/drawing/2014/main" id="{3147313A-A40B-4602-EA4B-2B0C866696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4676" y="3060425"/>
            <a:ext cx="2120787" cy="806788"/>
          </a:xfrm>
          <a:prstGeom prst="rect">
            <a:avLst/>
          </a:prstGeom>
        </p:spPr>
      </p:pic>
      <p:pic>
        <p:nvPicPr>
          <p:cNvPr id="72" name="图片 71">
            <a:extLst>
              <a:ext uri="{FF2B5EF4-FFF2-40B4-BE49-F238E27FC236}">
                <a16:creationId xmlns:a16="http://schemas.microsoft.com/office/drawing/2014/main" id="{07CA4222-DA26-658D-0725-C6ABC217C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5862" y="4855889"/>
            <a:ext cx="3146417" cy="234700"/>
          </a:xfrm>
          <a:prstGeom prst="rect">
            <a:avLst/>
          </a:prstGeom>
        </p:spPr>
      </p:pic>
      <p:pic>
        <p:nvPicPr>
          <p:cNvPr id="74" name="图片 73">
            <a:extLst>
              <a:ext uri="{FF2B5EF4-FFF2-40B4-BE49-F238E27FC236}">
                <a16:creationId xmlns:a16="http://schemas.microsoft.com/office/drawing/2014/main" id="{C459F942-8AFB-CF15-507B-E39099E093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9151" y="5541081"/>
            <a:ext cx="2863035" cy="593544"/>
          </a:xfrm>
          <a:prstGeom prst="rect">
            <a:avLst/>
          </a:prstGeom>
          <a:ln>
            <a:noFill/>
          </a:ln>
          <a:effectLst>
            <a:outerShdw blurRad="292100" dist="139700" dir="2700000" algn="tl" rotWithShape="0">
              <a:srgbClr val="333333">
                <a:alpha val="65000"/>
              </a:srgbClr>
            </a:outerShdw>
          </a:effectLst>
        </p:spPr>
      </p:pic>
      <p:pic>
        <p:nvPicPr>
          <p:cNvPr id="76" name="图片 75">
            <a:extLst>
              <a:ext uri="{FF2B5EF4-FFF2-40B4-BE49-F238E27FC236}">
                <a16:creationId xmlns:a16="http://schemas.microsoft.com/office/drawing/2014/main" id="{2AE13934-2696-EA29-C382-53D7B22E02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56849" y="5985046"/>
            <a:ext cx="2505860" cy="583331"/>
          </a:xfrm>
          <a:prstGeom prst="rect">
            <a:avLst/>
          </a:prstGeom>
          <a:ln>
            <a:noFill/>
          </a:ln>
          <a:effectLst>
            <a:outerShdw blurRad="292100" dist="139700" dir="2700000" algn="tl" rotWithShape="0">
              <a:srgbClr val="333333">
                <a:alpha val="65000"/>
              </a:srgbClr>
            </a:outerShdw>
          </a:effectLst>
        </p:spPr>
      </p:pic>
      <p:sp>
        <p:nvSpPr>
          <p:cNvPr id="80" name="文本框 79">
            <a:extLst>
              <a:ext uri="{FF2B5EF4-FFF2-40B4-BE49-F238E27FC236}">
                <a16:creationId xmlns:a16="http://schemas.microsoft.com/office/drawing/2014/main" id="{C0831645-F7D0-2574-8026-2DB0EB7A4169}"/>
              </a:ext>
            </a:extLst>
          </p:cNvPr>
          <p:cNvSpPr txBox="1"/>
          <p:nvPr/>
        </p:nvSpPr>
        <p:spPr bwMode="gray">
          <a:xfrm>
            <a:off x="6514335" y="3867215"/>
            <a:ext cx="5229431" cy="923330"/>
          </a:xfrm>
          <a:prstGeom prst="rect">
            <a:avLst/>
          </a:prstGeom>
          <a:solidFill>
            <a:schemeClr val="bg1"/>
          </a:solidFill>
          <a:ln w="12700">
            <a:noFill/>
            <a:miter lim="800000"/>
            <a:headEnd/>
            <a:tailEnd/>
          </a:ln>
          <a:effectLst/>
        </p:spPr>
        <p:txBody>
          <a:bodyPr wrap="square">
            <a:spAutoFit/>
          </a:bodyPr>
          <a:lstStyle/>
          <a:p>
            <a:pPr marL="285750" indent="-285750" algn="just">
              <a:buFont typeface="Arial" panose="020B0604020202020204" pitchFamily="34" charset="0"/>
              <a:buChar char="•"/>
            </a:pPr>
            <a:r>
              <a:rPr lang="en-US" altLang="zh-CN" dirty="0">
                <a:latin typeface="Calibri" panose="020F0502020204030204" pitchFamily="34" charset="0"/>
                <a:ea typeface="Calibri" panose="020F0502020204030204" pitchFamily="34" charset="0"/>
                <a:cs typeface="Calibri" panose="020F0502020204030204" pitchFamily="34" charset="0"/>
              </a:rPr>
              <a:t>T</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he MLP + AE method has two sets of outputs, one is the reconstruction of the input features         , and the other is the prediction of the label           . </a:t>
            </a:r>
            <a:endParaRPr lang="zh-CN" altLang="en-US" dirty="0">
              <a:latin typeface="Calibri" panose="020F0502020204030204" pitchFamily="34" charset="0"/>
              <a:cs typeface="Calibri" panose="020F0502020204030204" pitchFamily="34" charset="0"/>
            </a:endParaRPr>
          </a:p>
        </p:txBody>
      </p:sp>
      <p:pic>
        <p:nvPicPr>
          <p:cNvPr id="82" name="图片 81">
            <a:extLst>
              <a:ext uri="{FF2B5EF4-FFF2-40B4-BE49-F238E27FC236}">
                <a16:creationId xmlns:a16="http://schemas.microsoft.com/office/drawing/2014/main" id="{45040C57-8DD7-D3BC-9D38-F422C26FD2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44092" y="4494067"/>
            <a:ext cx="399687" cy="233860"/>
          </a:xfrm>
          <a:prstGeom prst="rect">
            <a:avLst/>
          </a:prstGeom>
        </p:spPr>
      </p:pic>
      <p:pic>
        <p:nvPicPr>
          <p:cNvPr id="84" name="图片 83">
            <a:extLst>
              <a:ext uri="{FF2B5EF4-FFF2-40B4-BE49-F238E27FC236}">
                <a16:creationId xmlns:a16="http://schemas.microsoft.com/office/drawing/2014/main" id="{15920ED1-7FC3-482B-7519-8C6EBC749B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48632" y="4249920"/>
            <a:ext cx="475900" cy="181529"/>
          </a:xfrm>
          <a:prstGeom prst="rect">
            <a:avLst/>
          </a:prstGeom>
        </p:spPr>
      </p:pic>
      <p:cxnSp>
        <p:nvCxnSpPr>
          <p:cNvPr id="86" name="直接箭头连接符 85">
            <a:extLst>
              <a:ext uri="{FF2B5EF4-FFF2-40B4-BE49-F238E27FC236}">
                <a16:creationId xmlns:a16="http://schemas.microsoft.com/office/drawing/2014/main" id="{E34D458C-518B-0B14-27FC-276E99DC8A37}"/>
              </a:ext>
            </a:extLst>
          </p:cNvPr>
          <p:cNvCxnSpPr>
            <a:cxnSpLocks/>
          </p:cNvCxnSpPr>
          <p:nvPr/>
        </p:nvCxnSpPr>
        <p:spPr>
          <a:xfrm>
            <a:off x="8650941" y="5135414"/>
            <a:ext cx="0" cy="465844"/>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89" name="直接箭头连接符 88">
            <a:extLst>
              <a:ext uri="{FF2B5EF4-FFF2-40B4-BE49-F238E27FC236}">
                <a16:creationId xmlns:a16="http://schemas.microsoft.com/office/drawing/2014/main" id="{588963F2-B4E7-1F1A-F0A1-B8CCBEA211DB}"/>
              </a:ext>
            </a:extLst>
          </p:cNvPr>
          <p:cNvCxnSpPr>
            <a:cxnSpLocks/>
          </p:cNvCxnSpPr>
          <p:nvPr/>
        </p:nvCxnSpPr>
        <p:spPr>
          <a:xfrm>
            <a:off x="10372592" y="5135414"/>
            <a:ext cx="0" cy="915762"/>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96" name="箭头: 燕尾形 95">
            <a:extLst>
              <a:ext uri="{FF2B5EF4-FFF2-40B4-BE49-F238E27FC236}">
                <a16:creationId xmlns:a16="http://schemas.microsoft.com/office/drawing/2014/main" id="{D23F3CA8-28D9-0FFF-F298-AF44E32DCDE5}"/>
              </a:ext>
            </a:extLst>
          </p:cNvPr>
          <p:cNvSpPr/>
          <p:nvPr/>
        </p:nvSpPr>
        <p:spPr>
          <a:xfrm rot="10800000">
            <a:off x="5944041" y="4202680"/>
            <a:ext cx="394116" cy="561956"/>
          </a:xfrm>
          <a:prstGeom prst="notchedRightArrow">
            <a:avLst>
              <a:gd name="adj1" fmla="val 50000"/>
              <a:gd name="adj2" fmla="val 36352"/>
            </a:avLst>
          </a:prstGeom>
          <a:gradFill>
            <a:gsLst>
              <a:gs pos="80000">
                <a:schemeClr val="accent6">
                  <a:lumMod val="75000"/>
                </a:schemeClr>
              </a:gs>
              <a:gs pos="20000">
                <a:schemeClr val="accent2">
                  <a:lumMod val="40000"/>
                  <a:lumOff val="60000"/>
                </a:schemeClr>
              </a:gs>
              <a:gs pos="0">
                <a:schemeClr val="accent2">
                  <a:lumMod val="20000"/>
                  <a:lumOff val="80000"/>
                </a:schemeClr>
              </a:gs>
              <a:gs pos="50000">
                <a:schemeClr val="accent6">
                  <a:lumMod val="75000"/>
                </a:schemeClr>
              </a:gs>
              <a:gs pos="100000">
                <a:schemeClr val="accent2">
                  <a:lumMod val="75000"/>
                </a:schemeClr>
              </a:gs>
            </a:gsLst>
            <a:lin ang="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971EEE78-CA73-DFC7-2924-FB541929596F}"/>
              </a:ext>
            </a:extLst>
          </p:cNvPr>
          <p:cNvSpPr/>
          <p:nvPr/>
        </p:nvSpPr>
        <p:spPr>
          <a:xfrm>
            <a:off x="567379" y="2554950"/>
            <a:ext cx="5304638" cy="3922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91AFB62F-E071-BAED-253B-71B6601E47DE}"/>
              </a:ext>
            </a:extLst>
          </p:cNvPr>
          <p:cNvSpPr txBox="1"/>
          <p:nvPr/>
        </p:nvSpPr>
        <p:spPr bwMode="gray">
          <a:xfrm>
            <a:off x="448234" y="2014753"/>
            <a:ext cx="5584348" cy="646331"/>
          </a:xfrm>
          <a:prstGeom prst="rect">
            <a:avLst/>
          </a:prstGeom>
          <a:solidFill>
            <a:schemeClr val="bg1"/>
          </a:solidFill>
          <a:ln w="12700">
            <a:solidFill>
              <a:schemeClr val="accent2"/>
            </a:solidFill>
            <a:miter lim="800000"/>
            <a:headEnd/>
            <a:tailEnd/>
          </a:ln>
          <a:effectLst>
            <a:glow rad="63500">
              <a:schemeClr val="accent2">
                <a:alpha val="40000"/>
              </a:schemeClr>
            </a:glow>
          </a:effectLst>
        </p:spPr>
        <p:txBody>
          <a:bodyPr wrap="square">
            <a:spAutoFit/>
          </a:bodyPr>
          <a:lstStyle>
            <a:defPPr>
              <a:defRPr lang="zh-CN"/>
            </a:defPPr>
            <a:lvl1pPr marL="285750" indent="-285750">
              <a:buFont typeface="Arial" panose="020B0604020202020204" pitchFamily="34" charset="0"/>
              <a:buChar char="•"/>
              <a:defRPr sz="1800" b="0" i="0" u="none" strike="noStrike" baseline="0">
                <a:latin typeface="Times-Roman"/>
              </a:defRPr>
            </a:lvl1pPr>
          </a:lstStyle>
          <a:p>
            <a:pPr marL="0" indent="0" algn="just">
              <a:buNone/>
            </a:pPr>
            <a:r>
              <a:rPr lang="en-US" altLang="zh-CN" dirty="0">
                <a:latin typeface="Calibri" panose="020F0502020204030204" pitchFamily="34" charset="0"/>
                <a:ea typeface="Calibri" panose="020F0502020204030204" pitchFamily="34" charset="0"/>
                <a:cs typeface="Calibri" panose="020F0502020204030204" pitchFamily="34" charset="0"/>
              </a:rPr>
              <a:t>We improve MLP model based on the </a:t>
            </a:r>
            <a:r>
              <a:rPr lang="en-US" altLang="zh-CN" i="1" dirty="0">
                <a:latin typeface="Calibri" panose="020F0502020204030204" pitchFamily="34" charset="0"/>
                <a:ea typeface="Calibri" panose="020F0502020204030204" pitchFamily="34" charset="0"/>
                <a:cs typeface="Calibri" panose="020F0502020204030204" pitchFamily="34" charset="0"/>
              </a:rPr>
              <a:t>autoencoders</a:t>
            </a:r>
            <a:r>
              <a:rPr lang="en-US" altLang="zh-CN" dirty="0">
                <a:latin typeface="Calibri" panose="020F0502020204030204" pitchFamily="34" charset="0"/>
                <a:ea typeface="Calibri" panose="020F0502020204030204" pitchFamily="34" charset="0"/>
                <a:cs typeface="Calibri" panose="020F0502020204030204" pitchFamily="34" charset="0"/>
              </a:rPr>
              <a:t> (AE) and incorporating the reconstruction error</a:t>
            </a:r>
            <a:endParaRPr lang="zh-CN" altLang="en-US" dirty="0">
              <a:latin typeface="Calibri" panose="020F0502020204030204" pitchFamily="34" charset="0"/>
              <a:cs typeface="Calibri" panose="020F0502020204030204" pitchFamily="34" charset="0"/>
            </a:endParaRPr>
          </a:p>
        </p:txBody>
      </p:sp>
      <p:pic>
        <p:nvPicPr>
          <p:cNvPr id="50" name="图片 49">
            <a:extLst>
              <a:ext uri="{FF2B5EF4-FFF2-40B4-BE49-F238E27FC236}">
                <a16:creationId xmlns:a16="http://schemas.microsoft.com/office/drawing/2014/main" id="{E0E8F146-606B-1DEA-2A02-E26D96E1314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62689" y="2920978"/>
            <a:ext cx="3927232" cy="3455964"/>
          </a:xfrm>
          <a:prstGeom prst="rect">
            <a:avLst/>
          </a:prstGeom>
        </p:spPr>
      </p:pic>
      <p:pic>
        <p:nvPicPr>
          <p:cNvPr id="53" name="图片 52">
            <a:extLst>
              <a:ext uri="{FF2B5EF4-FFF2-40B4-BE49-F238E27FC236}">
                <a16:creationId xmlns:a16="http://schemas.microsoft.com/office/drawing/2014/main" id="{151232DD-BEA9-23B6-0ED3-9F6C09E74B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0969" y="6068045"/>
            <a:ext cx="3534789" cy="452218"/>
          </a:xfrm>
          <a:prstGeom prst="rect">
            <a:avLst/>
          </a:prstGeom>
          <a:ln>
            <a:noFill/>
          </a:ln>
          <a:effectLst>
            <a:outerShdw blurRad="292100" dist="139700" dir="2700000" algn="tl" rotWithShape="0">
              <a:srgbClr val="333333">
                <a:alpha val="65000"/>
              </a:srgbClr>
            </a:outerShdw>
          </a:effectLst>
        </p:spPr>
      </p:pic>
      <p:sp>
        <p:nvSpPr>
          <p:cNvPr id="54" name="对话气泡: 椭圆形 53">
            <a:extLst>
              <a:ext uri="{FF2B5EF4-FFF2-40B4-BE49-F238E27FC236}">
                <a16:creationId xmlns:a16="http://schemas.microsoft.com/office/drawing/2014/main" id="{A36E8A4D-0D5E-09BA-34DA-722F2443E7FA}"/>
              </a:ext>
            </a:extLst>
          </p:cNvPr>
          <p:cNvSpPr/>
          <p:nvPr/>
        </p:nvSpPr>
        <p:spPr>
          <a:xfrm rot="10800000">
            <a:off x="970075" y="5589640"/>
            <a:ext cx="2166068" cy="503932"/>
          </a:xfrm>
          <a:prstGeom prst="wedgeEllipseCallout">
            <a:avLst>
              <a:gd name="adj1" fmla="val 12690"/>
              <a:gd name="adj2" fmla="val 103748"/>
            </a:avLst>
          </a:prstGeom>
          <a:solidFill>
            <a:srgbClr val="92D050"/>
          </a:solidFill>
          <a:ln w="19050">
            <a:solidFill>
              <a:srgbClr val="01A9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F2DDD5E8-ADD4-4DAF-60B5-0277C14DED79}"/>
              </a:ext>
            </a:extLst>
          </p:cNvPr>
          <p:cNvSpPr txBox="1"/>
          <p:nvPr/>
        </p:nvSpPr>
        <p:spPr bwMode="gray">
          <a:xfrm>
            <a:off x="890703" y="5646116"/>
            <a:ext cx="2230363" cy="369332"/>
          </a:xfrm>
          <a:prstGeom prst="rect">
            <a:avLst/>
          </a:prstGeom>
          <a:noFill/>
          <a:ln w="12700">
            <a:noFill/>
            <a:miter lim="800000"/>
            <a:headEnd/>
            <a:tailEnd/>
          </a:ln>
          <a:effectLst/>
        </p:spPr>
        <p:txBody>
          <a:bodyPr wrap="square">
            <a:spAutoFit/>
          </a:bodyPr>
          <a:lstStyle/>
          <a:p>
            <a:pPr algn="just"/>
            <a:r>
              <a:rPr lang="en-US" altLang="zh-CN" sz="1800" b="0" i="1" u="none" strike="noStrike" baseline="0" dirty="0">
                <a:latin typeface="Times-Italic"/>
              </a:rPr>
              <a:t> A</a:t>
            </a:r>
            <a:r>
              <a:rPr lang="en-US" altLang="zh-CN" sz="1800" b="0" i="0" u="none" strike="noStrike" baseline="0" dirty="0">
                <a:latin typeface="Times-Roman"/>
              </a:rPr>
              <a:t>, </a:t>
            </a:r>
            <a:r>
              <a:rPr lang="en-US" altLang="zh-CN" sz="1800" b="0" i="1" u="none" strike="noStrike" baseline="0" dirty="0">
                <a:latin typeface="Times-Italic"/>
              </a:rPr>
              <a:t>Z</a:t>
            </a:r>
            <a:r>
              <a:rPr lang="en-US" altLang="zh-CN" sz="1800" b="0" i="0" u="none" strike="noStrike" baseline="0" dirty="0">
                <a:latin typeface="Times-Roman"/>
              </a:rPr>
              <a:t>, </a:t>
            </a:r>
            <a:r>
              <a:rPr lang="en-US" altLang="zh-CN" sz="1800" b="0" i="1" u="none" strike="noStrike" baseline="0" dirty="0">
                <a:latin typeface="Times-Italic"/>
              </a:rPr>
              <a:t>N</a:t>
            </a:r>
            <a:r>
              <a:rPr lang="en-US" altLang="zh-CN" sz="1800" b="0" i="0" u="none" strike="noStrike" baseline="0" dirty="0">
                <a:latin typeface="Times-Roman"/>
              </a:rPr>
              <a:t>, </a:t>
            </a:r>
            <a:r>
              <a:rPr lang="en-US" altLang="zh-CN" sz="1800" b="0" i="1" u="none" strike="noStrike" baseline="0" dirty="0">
                <a:latin typeface="Times-Italic"/>
              </a:rPr>
              <a:t>Q</a:t>
            </a:r>
            <a:r>
              <a:rPr lang="en-US" altLang="zh-CN" sz="800" b="0" i="1" u="none" strike="noStrike" baseline="0" dirty="0">
                <a:latin typeface="RMTMI"/>
              </a:rPr>
              <a:t>α</a:t>
            </a:r>
            <a:r>
              <a:rPr lang="en-US" altLang="zh-CN" sz="1800" b="0" i="0" u="none" strike="noStrike" baseline="0" dirty="0">
                <a:latin typeface="Times-Roman"/>
              </a:rPr>
              <a:t>, </a:t>
            </a:r>
            <a:r>
              <a:rPr lang="en-US" altLang="zh-CN" sz="1800" b="0" i="1" u="none" strike="noStrike" baseline="0" dirty="0">
                <a:latin typeface="Times-Italic"/>
              </a:rPr>
              <a:t>l</a:t>
            </a:r>
            <a:r>
              <a:rPr lang="en-US" altLang="zh-CN" sz="1800" b="0" i="0" u="none" strike="noStrike" baseline="0" dirty="0">
                <a:latin typeface="Times-Roman"/>
              </a:rPr>
              <a:t>, </a:t>
            </a:r>
            <a:r>
              <a:rPr lang="en-US" altLang="zh-CN" sz="1800" b="0" i="1" u="none" strike="noStrike" baseline="0" dirty="0">
                <a:latin typeface="Times-Italic"/>
              </a:rPr>
              <a:t>x</a:t>
            </a:r>
            <a:r>
              <a:rPr lang="en-US" altLang="zh-CN" sz="800" b="0" i="0" u="none" strike="noStrike" baseline="0" dirty="0">
                <a:latin typeface="Times-Roman"/>
              </a:rPr>
              <a:t>1</a:t>
            </a:r>
            <a:r>
              <a:rPr lang="en-US" altLang="zh-CN" sz="1800" b="0" i="0" u="none" strike="noStrike" baseline="0" dirty="0">
                <a:latin typeface="Times-Roman"/>
              </a:rPr>
              <a:t>, </a:t>
            </a:r>
            <a:r>
              <a:rPr lang="en-US" altLang="zh-CN" sz="1800" b="0" i="1" u="none" strike="noStrike" baseline="0" dirty="0">
                <a:latin typeface="Times-Italic"/>
              </a:rPr>
              <a:t>x</a:t>
            </a:r>
            <a:r>
              <a:rPr lang="en-US" altLang="zh-CN" sz="800" b="0" i="0" u="none" strike="noStrike" baseline="0" dirty="0">
                <a:latin typeface="Times-Roman"/>
              </a:rPr>
              <a:t>2</a:t>
            </a:r>
            <a:r>
              <a:rPr lang="en-US" altLang="zh-CN" sz="1800" b="0" i="0" u="none" strike="noStrike" baseline="0" dirty="0">
                <a:latin typeface="Times-Roman"/>
              </a:rPr>
              <a:t>, </a:t>
            </a:r>
            <a:r>
              <a:rPr lang="en-US" altLang="zh-CN" sz="1800" b="0" i="1" u="none" strike="noStrike" baseline="0" dirty="0">
                <a:latin typeface="Times-Italic"/>
              </a:rPr>
              <a:t>x</a:t>
            </a:r>
            <a:r>
              <a:rPr lang="en-US" altLang="zh-CN" sz="800" b="0" i="0" u="none" strike="noStrike" baseline="0" dirty="0">
                <a:latin typeface="Times-Roman"/>
              </a:rPr>
              <a:t>3</a:t>
            </a:r>
            <a:endParaRPr lang="zh-CN" altLang="en-US" dirty="0"/>
          </a:p>
        </p:txBody>
      </p:sp>
      <p:sp>
        <p:nvSpPr>
          <p:cNvPr id="57" name="对话气泡: 椭圆形 56">
            <a:extLst>
              <a:ext uri="{FF2B5EF4-FFF2-40B4-BE49-F238E27FC236}">
                <a16:creationId xmlns:a16="http://schemas.microsoft.com/office/drawing/2014/main" id="{0A61D0B5-193D-98F9-9561-835C9A0C10E1}"/>
              </a:ext>
            </a:extLst>
          </p:cNvPr>
          <p:cNvSpPr/>
          <p:nvPr/>
        </p:nvSpPr>
        <p:spPr>
          <a:xfrm>
            <a:off x="961818" y="2875828"/>
            <a:ext cx="2166068" cy="753899"/>
          </a:xfrm>
          <a:prstGeom prst="wedgeEllipseCallout">
            <a:avLst>
              <a:gd name="adj1" fmla="val 52835"/>
              <a:gd name="adj2" fmla="val 82326"/>
            </a:avLst>
          </a:prstGeom>
          <a:solidFill>
            <a:srgbClr val="92D050"/>
          </a:solidFill>
          <a:ln w="19050">
            <a:solidFill>
              <a:srgbClr val="01A9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5085820E-7F2B-F977-E9A1-4D7EB2C604CC}"/>
              </a:ext>
            </a:extLst>
          </p:cNvPr>
          <p:cNvSpPr txBox="1"/>
          <p:nvPr/>
        </p:nvSpPr>
        <p:spPr bwMode="gray">
          <a:xfrm>
            <a:off x="1070745" y="2957491"/>
            <a:ext cx="2791381" cy="646331"/>
          </a:xfrm>
          <a:prstGeom prst="rect">
            <a:avLst/>
          </a:prstGeom>
          <a:noFill/>
          <a:ln w="12700">
            <a:noFill/>
            <a:miter lim="800000"/>
            <a:headEnd/>
            <a:tailEnd/>
          </a:ln>
          <a:effectLst/>
        </p:spPr>
        <p:txBody>
          <a:bodyPr wrap="square">
            <a:spAutoFit/>
          </a:bodyPr>
          <a:lstStyle/>
          <a:p>
            <a:pPr algn="l"/>
            <a:r>
              <a:rPr lang="en-US" altLang="zh-CN" dirty="0">
                <a:latin typeface="Calibri" panose="020F0502020204030204" pitchFamily="34" charset="0"/>
                <a:ea typeface="Calibri" panose="020F0502020204030204" pitchFamily="34" charset="0"/>
                <a:cs typeface="Calibri" panose="020F0502020204030204" pitchFamily="34" charset="0"/>
              </a:rPr>
              <a:t>H</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idden</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neural units</a:t>
            </a:r>
          </a:p>
          <a:p>
            <a:pPr algn="l"/>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16, 32, 64, 32, 16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27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randombar(horizontal)">
                                      <p:cBhvr>
                                        <p:cTn id="10" dur="500"/>
                                        <p:tgtEl>
                                          <p:spTgt spid="68"/>
                                        </p:tgtEl>
                                      </p:cBhvr>
                                    </p:animEffect>
                                  </p:childTnLst>
                                </p:cTn>
                              </p:par>
                              <p:par>
                                <p:cTn id="11" presetID="14" presetClass="entr" presetSubtype="1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randombar(horizont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randombar(horizontal)">
                                      <p:cBhvr>
                                        <p:cTn id="25" dur="500"/>
                                        <p:tgtEl>
                                          <p:spTgt spid="48"/>
                                        </p:tgtEl>
                                      </p:cBhvr>
                                    </p:animEffect>
                                  </p:childTnLst>
                                </p:cTn>
                              </p:par>
                              <p:par>
                                <p:cTn id="26" presetID="1"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randombar(horizontal)">
                                      <p:cBhvr>
                                        <p:cTn id="54" dur="500"/>
                                        <p:tgtEl>
                                          <p:spTgt spid="61"/>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randombar(horizontal)">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randombar(horizontal)">
                                      <p:cBhvr>
                                        <p:cTn id="62" dur="500"/>
                                        <p:tgtEl>
                                          <p:spTgt spid="5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randombar(horizontal)">
                                      <p:cBhvr>
                                        <p:cTn id="65" dur="500"/>
                                        <p:tgtEl>
                                          <p:spTgt spid="54"/>
                                        </p:tgtEl>
                                      </p:cBhvr>
                                    </p:animEffect>
                                  </p:childTnLst>
                                </p:cTn>
                              </p:par>
                              <p:par>
                                <p:cTn id="66" presetID="14" presetClass="entr" presetSubtype="1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randombar(horizontal)">
                                      <p:cBhvr>
                                        <p:cTn id="6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68" grpId="0" animBg="1"/>
      <p:bldP spid="80" grpId="0" animBg="1"/>
      <p:bldP spid="96" grpId="0" animBg="1"/>
      <p:bldP spid="46" grpId="0" animBg="1"/>
      <p:bldP spid="48" grpId="0" animBg="1"/>
      <p:bldP spid="54" grpId="0" animBg="1"/>
      <p:bldP spid="56" grpId="0"/>
      <p:bldP spid="57" grpId="0" animBg="1"/>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3E5F35D-7E80-A3CE-0BC0-004673DCAA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051" y="4262749"/>
            <a:ext cx="3236040" cy="2229710"/>
          </a:xfrm>
          <a:prstGeom prst="rect">
            <a:avLst/>
          </a:prstGeom>
        </p:spPr>
      </p:pic>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17</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3. A MLP+AE hybrid neural network for preformation factor</a:t>
            </a:r>
            <a:endParaRPr lang="zh-CN" altLang="en-US" sz="2600" dirty="0"/>
          </a:p>
        </p:txBody>
      </p:sp>
      <p:sp>
        <p:nvSpPr>
          <p:cNvPr id="46" name="矩形: 圆角 45">
            <a:extLst>
              <a:ext uri="{FF2B5EF4-FFF2-40B4-BE49-F238E27FC236}">
                <a16:creationId xmlns:a16="http://schemas.microsoft.com/office/drawing/2014/main" id="{322B7533-B8AF-C496-108B-438568C6400B}"/>
              </a:ext>
            </a:extLst>
          </p:cNvPr>
          <p:cNvSpPr/>
          <p:nvPr/>
        </p:nvSpPr>
        <p:spPr>
          <a:xfrm>
            <a:off x="207904" y="775137"/>
            <a:ext cx="280007" cy="280007"/>
          </a:xfrm>
          <a:prstGeom prst="roundRect">
            <a:avLst/>
          </a:prstGeom>
          <a:solidFill>
            <a:srgbClr val="98294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Calibri" panose="020F0502020204030204" pitchFamily="34" charset="0"/>
              <a:cs typeface="Calibri" panose="020F0502020204030204" pitchFamily="34" charset="0"/>
            </a:endParaRPr>
          </a:p>
        </p:txBody>
      </p:sp>
      <p:sp>
        <p:nvSpPr>
          <p:cNvPr id="48" name="矩形: 圆角 47">
            <a:extLst>
              <a:ext uri="{FF2B5EF4-FFF2-40B4-BE49-F238E27FC236}">
                <a16:creationId xmlns:a16="http://schemas.microsoft.com/office/drawing/2014/main" id="{BA7AFFC6-8256-B6D4-71CF-FDC2EAE5FB79}"/>
              </a:ext>
            </a:extLst>
          </p:cNvPr>
          <p:cNvSpPr/>
          <p:nvPr/>
        </p:nvSpPr>
        <p:spPr>
          <a:xfrm>
            <a:off x="349345" y="896852"/>
            <a:ext cx="223579" cy="223579"/>
          </a:xfrm>
          <a:prstGeom prst="roundRect">
            <a:avLst>
              <a:gd name="adj" fmla="val 16667"/>
            </a:avLst>
          </a:prstGeom>
          <a:solidFill>
            <a:srgbClr val="E7DDD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E7DDDB"/>
              </a:solidFill>
              <a:latin typeface="Calibri" panose="020F0502020204030204" pitchFamily="34" charset="0"/>
              <a:cs typeface="Calibri" panose="020F0502020204030204" pitchFamily="34" charset="0"/>
            </a:endParaRPr>
          </a:p>
        </p:txBody>
      </p:sp>
      <p:sp>
        <p:nvSpPr>
          <p:cNvPr id="54" name="箭头: V 形 53">
            <a:extLst>
              <a:ext uri="{FF2B5EF4-FFF2-40B4-BE49-F238E27FC236}">
                <a16:creationId xmlns:a16="http://schemas.microsoft.com/office/drawing/2014/main" id="{44733BA2-7300-14CA-80AA-B00209CEFA6D}"/>
              </a:ext>
            </a:extLst>
          </p:cNvPr>
          <p:cNvSpPr/>
          <p:nvPr/>
        </p:nvSpPr>
        <p:spPr>
          <a:xfrm>
            <a:off x="682331" y="816752"/>
            <a:ext cx="3902842" cy="280008"/>
          </a:xfrm>
          <a:prstGeom prst="chevron">
            <a:avLst>
              <a:gd name="adj" fmla="val 35896"/>
            </a:avLst>
          </a:prstGeom>
          <a:solidFill>
            <a:schemeClr val="bg1">
              <a:lumMod val="75000"/>
            </a:schemeClr>
          </a:solidFill>
          <a:ln>
            <a:solidFill>
              <a:schemeClr val="bg1"/>
            </a:solidFill>
          </a:ln>
          <a:effectLst>
            <a:outerShdw blurRad="50800" dist="38100" dir="16200000" rotWithShape="0">
              <a:schemeClr val="accent2">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FF00"/>
                </a:solidFill>
                <a:latin typeface="Calibri" panose="020F0502020204030204" pitchFamily="34" charset="0"/>
                <a:ea typeface="Calibri" panose="020F0502020204030204" pitchFamily="34" charset="0"/>
                <a:cs typeface="Calibri" panose="020F0502020204030204" pitchFamily="34" charset="0"/>
              </a:rPr>
              <a:t>Nuclear structure information</a:t>
            </a:r>
            <a:endParaRPr lang="zh-CN" altLang="en-US" b="1" dirty="0">
              <a:solidFill>
                <a:srgbClr val="FFFF00"/>
              </a:solidFill>
              <a:latin typeface="Calibri" panose="020F0502020204030204" pitchFamily="34" charset="0"/>
              <a:cs typeface="Calibri" panose="020F0502020204030204" pitchFamily="34" charset="0"/>
            </a:endParaRPr>
          </a:p>
        </p:txBody>
      </p:sp>
      <p:sp>
        <p:nvSpPr>
          <p:cNvPr id="61" name="箭头: V 形 60">
            <a:extLst>
              <a:ext uri="{FF2B5EF4-FFF2-40B4-BE49-F238E27FC236}">
                <a16:creationId xmlns:a16="http://schemas.microsoft.com/office/drawing/2014/main" id="{7A8DD13E-1704-3D5B-7208-F230A65966F0}"/>
              </a:ext>
            </a:extLst>
          </p:cNvPr>
          <p:cNvSpPr/>
          <p:nvPr/>
        </p:nvSpPr>
        <p:spPr>
          <a:xfrm>
            <a:off x="4455334" y="816752"/>
            <a:ext cx="3702548" cy="280008"/>
          </a:xfrm>
          <a:prstGeom prst="chevron">
            <a:avLst>
              <a:gd name="adj" fmla="val 35896"/>
            </a:avLst>
          </a:prstGeom>
          <a:solidFill>
            <a:schemeClr val="tx2">
              <a:lumMod val="40000"/>
              <a:lumOff val="60000"/>
            </a:schemeClr>
          </a:solidFill>
          <a:ln>
            <a:solidFill>
              <a:schemeClr val="bg1"/>
            </a:solidFill>
          </a:ln>
          <a:effectLst>
            <a:outerShdw blurRad="50800" dist="38100" dir="16200000"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Calibri" panose="020F0502020204030204" pitchFamily="34" charset="0"/>
                <a:ea typeface="Calibri" panose="020F0502020204030204" pitchFamily="34" charset="0"/>
                <a:cs typeface="Calibri" panose="020F0502020204030204" pitchFamily="34" charset="0"/>
              </a:rPr>
              <a:t>Extrapolation capability</a:t>
            </a:r>
            <a:endParaRPr lang="zh-CN" altLang="en-US" b="1" dirty="0">
              <a:latin typeface="Calibri" panose="020F0502020204030204" pitchFamily="34" charset="0"/>
              <a:cs typeface="Calibri" panose="020F0502020204030204" pitchFamily="34" charset="0"/>
            </a:endParaRPr>
          </a:p>
        </p:txBody>
      </p:sp>
      <p:sp>
        <p:nvSpPr>
          <p:cNvPr id="65" name="箭头: V 形 64">
            <a:extLst>
              <a:ext uri="{FF2B5EF4-FFF2-40B4-BE49-F238E27FC236}">
                <a16:creationId xmlns:a16="http://schemas.microsoft.com/office/drawing/2014/main" id="{97E2E581-74EF-C0DC-1681-C588CC957E58}"/>
              </a:ext>
            </a:extLst>
          </p:cNvPr>
          <p:cNvSpPr/>
          <p:nvPr/>
        </p:nvSpPr>
        <p:spPr>
          <a:xfrm>
            <a:off x="8019746" y="816752"/>
            <a:ext cx="3857350" cy="280008"/>
          </a:xfrm>
          <a:prstGeom prst="chevron">
            <a:avLst>
              <a:gd name="adj" fmla="val 35896"/>
            </a:avLst>
          </a:prstGeom>
          <a:solidFill>
            <a:schemeClr val="tx2">
              <a:lumMod val="60000"/>
              <a:lumOff val="40000"/>
            </a:schemeClr>
          </a:solidFill>
          <a:ln>
            <a:solidFill>
              <a:schemeClr val="bg1"/>
            </a:solidFill>
          </a:ln>
          <a:effectLst>
            <a:outerShdw blurRad="50800" dist="38100" dir="16200000" rotWithShape="0">
              <a:schemeClr val="accent2">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800" b="1" i="0" u="none" strike="noStrike" baseline="0" dirty="0">
                <a:latin typeface="Calibri" panose="020F0502020204030204" pitchFamily="34" charset="0"/>
                <a:ea typeface="Calibri" panose="020F0502020204030204" pitchFamily="34" charset="0"/>
                <a:cs typeface="Calibri" panose="020F0502020204030204" pitchFamily="34" charset="0"/>
              </a:rPr>
              <a:t>Prediction</a:t>
            </a:r>
            <a:endParaRPr lang="zh-CN" altLang="en-US" sz="2800" b="1" dirty="0">
              <a:solidFill>
                <a:schemeClr val="bg1"/>
              </a:solidFill>
              <a:latin typeface="Calibri" panose="020F0502020204030204" pitchFamily="34" charset="0"/>
              <a:ea typeface="黑体" panose="02010609060101010101" pitchFamily="49" charset="-122"/>
              <a:cs typeface="Calibri" panose="020F0502020204030204" pitchFamily="34" charset="0"/>
            </a:endParaRPr>
          </a:p>
        </p:txBody>
      </p:sp>
      <p:pic>
        <p:nvPicPr>
          <p:cNvPr id="3" name="图片 2">
            <a:extLst>
              <a:ext uri="{FF2B5EF4-FFF2-40B4-BE49-F238E27FC236}">
                <a16:creationId xmlns:a16="http://schemas.microsoft.com/office/drawing/2014/main" id="{D91D6C0F-9220-11AE-4F20-5B4198EFC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60" y="1911551"/>
            <a:ext cx="8124258" cy="3223875"/>
          </a:xfrm>
          <a:prstGeom prst="rect">
            <a:avLst/>
          </a:prstGeom>
        </p:spPr>
      </p:pic>
      <p:pic>
        <p:nvPicPr>
          <p:cNvPr id="6" name="图片 5">
            <a:extLst>
              <a:ext uri="{FF2B5EF4-FFF2-40B4-BE49-F238E27FC236}">
                <a16:creationId xmlns:a16="http://schemas.microsoft.com/office/drawing/2014/main" id="{A52A987F-429B-A623-2FF1-292C12CBB7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7527" y="1498973"/>
            <a:ext cx="3210563" cy="2809748"/>
          </a:xfrm>
          <a:prstGeom prst="rect">
            <a:avLst/>
          </a:prstGeom>
        </p:spPr>
      </p:pic>
      <p:sp>
        <p:nvSpPr>
          <p:cNvPr id="67" name="文本框 66">
            <a:extLst>
              <a:ext uri="{FF2B5EF4-FFF2-40B4-BE49-F238E27FC236}">
                <a16:creationId xmlns:a16="http://schemas.microsoft.com/office/drawing/2014/main" id="{545326E5-DC4F-1765-D597-27C876E329BB}"/>
              </a:ext>
            </a:extLst>
          </p:cNvPr>
          <p:cNvSpPr txBox="1"/>
          <p:nvPr/>
        </p:nvSpPr>
        <p:spPr bwMode="gray">
          <a:xfrm>
            <a:off x="366734" y="1218475"/>
            <a:ext cx="11619076" cy="646331"/>
          </a:xfrm>
          <a:prstGeom prst="rect">
            <a:avLst/>
          </a:prstGeom>
          <a:noFill/>
          <a:ln w="12700">
            <a:noFill/>
            <a:miter lim="800000"/>
            <a:headEnd/>
            <a:tailEnd/>
          </a:ln>
          <a:effectLst/>
        </p:spPr>
        <p:txBody>
          <a:bodyPr wrap="square">
            <a:spAutoFit/>
          </a:bodyPr>
          <a:lstStyle/>
          <a:p>
            <a:pPr marL="285750" indent="-285750" algn="l">
              <a:buFont typeface="Arial" panose="020B0604020202020204" pitchFamily="34" charset="0"/>
              <a:buChar char="•"/>
            </a:pPr>
            <a:r>
              <a:rPr lang="en-US" altLang="zh-CN" dirty="0">
                <a:latin typeface="Calibri" panose="020F0502020204030204" pitchFamily="34" charset="0"/>
                <a:ea typeface="Calibri" panose="020F0502020204030204" pitchFamily="34" charset="0"/>
                <a:cs typeface="Calibri" panose="020F0502020204030204" pitchFamily="34" charset="0"/>
              </a:rPr>
              <a:t>A</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n approximate linear relationship between the logarithm of the experimental preformation factor log</a:t>
            </a:r>
            <a:r>
              <a:rPr lang="en-US" altLang="zh-CN" sz="800" b="0" i="0" u="none" strike="noStrike" baseline="0" dirty="0">
                <a:latin typeface="Calibri" panose="020F0502020204030204" pitchFamily="34" charset="0"/>
                <a:ea typeface="Calibri" panose="020F0502020204030204" pitchFamily="34" charset="0"/>
                <a:cs typeface="Calibri" panose="020F0502020204030204" pitchFamily="34" charset="0"/>
              </a:rPr>
              <a:t>10</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P</a:t>
            </a:r>
            <a:r>
              <a:rPr lang="en-US" altLang="zh-CN" sz="800" b="0" i="0" u="none" strike="noStrike" baseline="0" dirty="0">
                <a:latin typeface="Calibri" panose="020F0502020204030204" pitchFamily="34" charset="0"/>
                <a:ea typeface="Calibri" panose="020F0502020204030204" pitchFamily="34" charset="0"/>
                <a:cs typeface="Calibri" panose="020F0502020204030204" pitchFamily="34" charset="0"/>
              </a:rPr>
              <a:t>exp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and the square root of the decay energy ratio </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Q</a:t>
            </a:r>
            <a:r>
              <a:rPr lang="en-US" altLang="zh-CN" sz="800" b="0" i="0" u="none" strike="noStrike" baseline="0" dirty="0">
                <a:latin typeface="Calibri" panose="020F0502020204030204" pitchFamily="34" charset="0"/>
                <a:ea typeface="Calibri" panose="020F0502020204030204" pitchFamily="34" charset="0"/>
                <a:cs typeface="Calibri" panose="020F0502020204030204" pitchFamily="34" charset="0"/>
              </a:rPr>
              <a:t>−1</a:t>
            </a:r>
            <a:r>
              <a:rPr lang="en-US" altLang="zh-CN" sz="800" b="0" i="1" u="none" strike="noStrike" baseline="0" dirty="0">
                <a:latin typeface="Calibri" panose="020F0502020204030204" pitchFamily="34" charset="0"/>
                <a:ea typeface="Calibri" panose="020F0502020204030204" pitchFamily="34" charset="0"/>
                <a:cs typeface="Calibri" panose="020F0502020204030204" pitchFamily="34" charset="0"/>
              </a:rPr>
              <a:t>/</a:t>
            </a:r>
            <a:r>
              <a:rPr lang="en-US" altLang="zh-CN" sz="800" dirty="0">
                <a:latin typeface="Calibri" panose="020F0502020204030204" pitchFamily="34" charset="0"/>
                <a:ea typeface="Calibri" panose="020F0502020204030204" pitchFamily="34" charset="0"/>
                <a:cs typeface="Calibri" panose="020F0502020204030204" pitchFamily="34" charset="0"/>
              </a:rPr>
              <a:t>2.</a:t>
            </a:r>
            <a:endParaRPr lang="zh-CN" altLang="en-US" dirty="0">
              <a:latin typeface="Calibri" panose="020F0502020204030204" pitchFamily="34" charset="0"/>
              <a:cs typeface="Calibri" panose="020F0502020204030204" pitchFamily="34" charset="0"/>
            </a:endParaRPr>
          </a:p>
        </p:txBody>
      </p:sp>
      <p:sp>
        <p:nvSpPr>
          <p:cNvPr id="69" name="文本框 68">
            <a:extLst>
              <a:ext uri="{FF2B5EF4-FFF2-40B4-BE49-F238E27FC236}">
                <a16:creationId xmlns:a16="http://schemas.microsoft.com/office/drawing/2014/main" id="{22891F3F-790F-F4D0-F041-5DD9901D8BEA}"/>
              </a:ext>
            </a:extLst>
          </p:cNvPr>
          <p:cNvSpPr txBox="1"/>
          <p:nvPr/>
        </p:nvSpPr>
        <p:spPr bwMode="gray">
          <a:xfrm>
            <a:off x="761603" y="5142929"/>
            <a:ext cx="8030448" cy="646331"/>
          </a:xfrm>
          <a:prstGeom prst="rect">
            <a:avLst/>
          </a:prstGeom>
          <a:noFill/>
          <a:ln w="12700">
            <a:noFill/>
            <a:miter lim="800000"/>
            <a:headEnd/>
            <a:tailEnd/>
          </a:ln>
          <a:effectLst/>
        </p:spPr>
        <p:txBody>
          <a:bodyPr wrap="square">
            <a:spAutoFit/>
          </a:bodyPr>
          <a:lstStyle>
            <a:defPPr>
              <a:defRPr lang="zh-CN"/>
            </a:defPPr>
            <a:lvl1pPr marL="285750" indent="-285750">
              <a:buFont typeface="Wingdings" panose="05000000000000000000" pitchFamily="2" charset="2"/>
              <a:buChar char="ü"/>
              <a:defRPr>
                <a:solidFill>
                  <a:srgbClr val="144390"/>
                </a:solidFill>
                <a:latin typeface="Times-Roman"/>
              </a:defRPr>
            </a:lvl1pPr>
          </a:lstStyle>
          <a:p>
            <a:r>
              <a:rPr lang="en-US" altLang="zh-CN">
                <a:latin typeface="Calibri" panose="020F0502020204030204" pitchFamily="34" charset="0"/>
                <a:ea typeface="Calibri" panose="020F0502020204030204" pitchFamily="34" charset="0"/>
                <a:cs typeface="Calibri" panose="020F0502020204030204" pitchFamily="34" charset="0"/>
              </a:rPr>
              <a:t>The Geiger-Nuttall </a:t>
            </a:r>
            <a:r>
              <a:rPr lang="en-US" altLang="zh-CN" dirty="0">
                <a:latin typeface="Calibri" panose="020F0502020204030204" pitchFamily="34" charset="0"/>
                <a:ea typeface="Calibri" panose="020F0502020204030204" pitchFamily="34" charset="0"/>
                <a:cs typeface="Calibri" panose="020F0502020204030204" pitchFamily="34" charset="0"/>
              </a:rPr>
              <a:t>law can not </a:t>
            </a:r>
            <a:r>
              <a:rPr lang="en-US" altLang="zh-CN">
                <a:latin typeface="Calibri" panose="020F0502020204030204" pitchFamily="34" charset="0"/>
                <a:ea typeface="Calibri" panose="020F0502020204030204" pitchFamily="34" charset="0"/>
                <a:cs typeface="Calibri" panose="020F0502020204030204" pitchFamily="34" charset="0"/>
              </a:rPr>
              <a:t>only describe α</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en-US" altLang="zh-CN">
                <a:latin typeface="Calibri" panose="020F0502020204030204" pitchFamily="34" charset="0"/>
                <a:ea typeface="Calibri" panose="020F0502020204030204" pitchFamily="34" charset="0"/>
                <a:cs typeface="Calibri" panose="020F0502020204030204" pitchFamily="34" charset="0"/>
              </a:rPr>
              <a:t>decay </a:t>
            </a:r>
            <a:r>
              <a:rPr lang="en-US" altLang="zh-CN" dirty="0">
                <a:latin typeface="Calibri" panose="020F0502020204030204" pitchFamily="34" charset="0"/>
                <a:ea typeface="Calibri" panose="020F0502020204030204" pitchFamily="34" charset="0"/>
                <a:cs typeface="Calibri" panose="020F0502020204030204" pitchFamily="34" charset="0"/>
              </a:rPr>
              <a:t>half-lives but also deal </a:t>
            </a:r>
            <a:r>
              <a:rPr lang="en-US" altLang="zh-CN">
                <a:latin typeface="Calibri" panose="020F0502020204030204" pitchFamily="34" charset="0"/>
                <a:ea typeface="Calibri" panose="020F0502020204030204" pitchFamily="34" charset="0"/>
                <a:cs typeface="Calibri" panose="020F0502020204030204" pitchFamily="34" charset="0"/>
              </a:rPr>
              <a:t>with preformation factors</a:t>
            </a:r>
            <a:r>
              <a:rPr lang="en-US" altLang="zh-CN" dirty="0">
                <a:latin typeface="Calibri" panose="020F0502020204030204" pitchFamily="34" charset="0"/>
                <a:ea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sp>
        <p:nvSpPr>
          <p:cNvPr id="71" name="文本框 70">
            <a:extLst>
              <a:ext uri="{FF2B5EF4-FFF2-40B4-BE49-F238E27FC236}">
                <a16:creationId xmlns:a16="http://schemas.microsoft.com/office/drawing/2014/main" id="{C5DD3D59-60E6-CD36-0E1B-E8FE9333EA6F}"/>
              </a:ext>
            </a:extLst>
          </p:cNvPr>
          <p:cNvSpPr txBox="1"/>
          <p:nvPr/>
        </p:nvSpPr>
        <p:spPr bwMode="gray">
          <a:xfrm>
            <a:off x="456381" y="5910975"/>
            <a:ext cx="7839894" cy="369332"/>
          </a:xfrm>
          <a:prstGeom prst="rect">
            <a:avLst/>
          </a:prstGeom>
          <a:noFill/>
          <a:ln w="12700">
            <a:noFill/>
            <a:miter lim="800000"/>
            <a:headEnd/>
            <a:tailEnd/>
          </a:ln>
          <a:effectLst/>
        </p:spPr>
        <p:txBody>
          <a:bodyPr wrap="square">
            <a:spAutoFit/>
          </a:bodyPr>
          <a:lstStyle>
            <a:defPPr>
              <a:defRPr lang="zh-CN"/>
            </a:defPPr>
            <a:lvl1pPr marL="285750" indent="-285750">
              <a:buFont typeface="Arial" panose="020B0604020202020204" pitchFamily="34" charset="0"/>
              <a:buChar char="•"/>
              <a:defRPr>
                <a:latin typeface="Times-Roman"/>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The odd-even staggering effect exists in the α-particle preformation factors</a:t>
            </a:r>
            <a:endParaRPr lang="zh-CN" altLang="en-US" dirty="0">
              <a:latin typeface="Calibri" panose="020F0502020204030204" pitchFamily="34" charset="0"/>
              <a:cs typeface="Calibri" panose="020F0502020204030204" pitchFamily="34" charset="0"/>
            </a:endParaRPr>
          </a:p>
        </p:txBody>
      </p:sp>
      <p:cxnSp>
        <p:nvCxnSpPr>
          <p:cNvPr id="21" name="直接箭头连接符 20">
            <a:extLst>
              <a:ext uri="{FF2B5EF4-FFF2-40B4-BE49-F238E27FC236}">
                <a16:creationId xmlns:a16="http://schemas.microsoft.com/office/drawing/2014/main" id="{8B6F7887-247F-7777-6E49-47CFAB0AC6E0}"/>
              </a:ext>
            </a:extLst>
          </p:cNvPr>
          <p:cNvCxnSpPr>
            <a:cxnSpLocks/>
          </p:cNvCxnSpPr>
          <p:nvPr/>
        </p:nvCxnSpPr>
        <p:spPr>
          <a:xfrm>
            <a:off x="9553093" y="1774427"/>
            <a:ext cx="0" cy="426041"/>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75" name="直接箭头连接符 74">
            <a:extLst>
              <a:ext uri="{FF2B5EF4-FFF2-40B4-BE49-F238E27FC236}">
                <a16:creationId xmlns:a16="http://schemas.microsoft.com/office/drawing/2014/main" id="{00A16AA3-E930-26F5-3B39-AE5DA9D93253}"/>
              </a:ext>
            </a:extLst>
          </p:cNvPr>
          <p:cNvCxnSpPr>
            <a:cxnSpLocks/>
          </p:cNvCxnSpPr>
          <p:nvPr/>
        </p:nvCxnSpPr>
        <p:spPr>
          <a:xfrm>
            <a:off x="9642740" y="2200468"/>
            <a:ext cx="0" cy="426041"/>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77" name="直接箭头连接符 76">
            <a:extLst>
              <a:ext uri="{FF2B5EF4-FFF2-40B4-BE49-F238E27FC236}">
                <a16:creationId xmlns:a16="http://schemas.microsoft.com/office/drawing/2014/main" id="{85EF513C-6944-8CE8-A5C3-8B4BAD9D4604}"/>
              </a:ext>
            </a:extLst>
          </p:cNvPr>
          <p:cNvCxnSpPr>
            <a:cxnSpLocks/>
          </p:cNvCxnSpPr>
          <p:nvPr/>
        </p:nvCxnSpPr>
        <p:spPr>
          <a:xfrm flipV="1">
            <a:off x="9642740" y="3500086"/>
            <a:ext cx="0" cy="426178"/>
          </a:xfrm>
          <a:prstGeom prst="straightConnector1">
            <a:avLst/>
          </a:prstGeom>
          <a:ln w="38100">
            <a:solidFill>
              <a:srgbClr val="00B050"/>
            </a:solidFill>
            <a:tailEnd type="triangle"/>
          </a:ln>
        </p:spPr>
        <p:style>
          <a:lnRef idx="1">
            <a:schemeClr val="accent4"/>
          </a:lnRef>
          <a:fillRef idx="0">
            <a:schemeClr val="accent4"/>
          </a:fillRef>
          <a:effectRef idx="0">
            <a:schemeClr val="accent4"/>
          </a:effectRef>
          <a:fontRef idx="minor">
            <a:schemeClr val="tx1"/>
          </a:fontRef>
        </p:style>
      </p:cxnSp>
      <p:sp>
        <p:nvSpPr>
          <p:cNvPr id="113" name="文本框 112">
            <a:extLst>
              <a:ext uri="{FF2B5EF4-FFF2-40B4-BE49-F238E27FC236}">
                <a16:creationId xmlns:a16="http://schemas.microsoft.com/office/drawing/2014/main" id="{D449ADC0-7774-0FCC-B931-DEE99E97CF1B}"/>
              </a:ext>
            </a:extLst>
          </p:cNvPr>
          <p:cNvSpPr txBox="1"/>
          <p:nvPr/>
        </p:nvSpPr>
        <p:spPr bwMode="gray">
          <a:xfrm>
            <a:off x="761603" y="6245454"/>
            <a:ext cx="9813609" cy="369332"/>
          </a:xfrm>
          <a:prstGeom prst="rect">
            <a:avLst/>
          </a:prstGeom>
          <a:noFill/>
          <a:ln w="12700">
            <a:noFill/>
            <a:miter lim="800000"/>
            <a:headEnd/>
            <a:tailEnd/>
          </a:ln>
          <a:effectLst/>
        </p:spPr>
        <p:txBody>
          <a:bodyPr wrap="square">
            <a:spAutoFit/>
          </a:bodyPr>
          <a:lstStyle>
            <a:defPPr>
              <a:defRPr lang="zh-CN"/>
            </a:defPPr>
            <a:lvl1pPr algn="ctr">
              <a:defRPr>
                <a:latin typeface="Times-Roman"/>
              </a:defRPr>
            </a:lvl1pPr>
          </a:lstStyle>
          <a:p>
            <a:pPr marL="285750" indent="-285750" algn="l">
              <a:buFont typeface="Wingdings" panose="05000000000000000000" pitchFamily="2" charset="2"/>
              <a:buChar char="ü"/>
            </a:pPr>
            <a:r>
              <a:rPr lang="en-US" altLang="zh-CN" dirty="0">
                <a:solidFill>
                  <a:srgbClr val="144390"/>
                </a:solidFill>
                <a:latin typeface="Calibri" panose="020F0502020204030204" pitchFamily="34" charset="0"/>
                <a:ea typeface="Calibri" panose="020F0502020204030204" pitchFamily="34" charset="0"/>
                <a:cs typeface="Calibri" panose="020F0502020204030204" pitchFamily="34" charset="0"/>
              </a:rPr>
              <a:t>Unpaired nuclei reduce the probability of α particles forming on the surface of the parent nucleus.</a:t>
            </a:r>
            <a:endParaRPr lang="zh-CN" altLang="en-US" dirty="0">
              <a:solidFill>
                <a:srgbClr val="144390"/>
              </a:solidFill>
              <a:latin typeface="Calibri" panose="020F0502020204030204" pitchFamily="34" charset="0"/>
              <a:cs typeface="Calibri" panose="020F0502020204030204" pitchFamily="34" charset="0"/>
            </a:endParaRPr>
          </a:p>
        </p:txBody>
      </p:sp>
      <p:cxnSp>
        <p:nvCxnSpPr>
          <p:cNvPr id="120" name="直接箭头连接符 119">
            <a:extLst>
              <a:ext uri="{FF2B5EF4-FFF2-40B4-BE49-F238E27FC236}">
                <a16:creationId xmlns:a16="http://schemas.microsoft.com/office/drawing/2014/main" id="{397B2192-F218-AECE-9DBA-EBEE5BDA0DA5}"/>
              </a:ext>
            </a:extLst>
          </p:cNvPr>
          <p:cNvCxnSpPr>
            <a:cxnSpLocks/>
          </p:cNvCxnSpPr>
          <p:nvPr/>
        </p:nvCxnSpPr>
        <p:spPr>
          <a:xfrm flipV="1">
            <a:off x="9553093" y="3477043"/>
            <a:ext cx="0" cy="426178"/>
          </a:xfrm>
          <a:prstGeom prst="straightConnector1">
            <a:avLst/>
          </a:prstGeom>
          <a:ln w="38100">
            <a:solidFill>
              <a:srgbClr val="00B05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877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ppt_x"/>
                                          </p:val>
                                        </p:tav>
                                        <p:tav tm="100000">
                                          <p:val>
                                            <p:strVal val="#ppt_x"/>
                                          </p:val>
                                        </p:tav>
                                      </p:tavLst>
                                    </p:anim>
                                    <p:anim calcmode="lin" valueType="num">
                                      <p:cBhvr additive="base">
                                        <p:cTn id="12" dur="500" fill="hold"/>
                                        <p:tgtEl>
                                          <p:spTgt spid="75"/>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 calcmode="lin" valueType="num">
                                      <p:cBhvr additive="base">
                                        <p:cTn id="15" dur="500" fill="hold"/>
                                        <p:tgtEl>
                                          <p:spTgt spid="77"/>
                                        </p:tgtEl>
                                        <p:attrNameLst>
                                          <p:attrName>ppt_x</p:attrName>
                                        </p:attrNameLst>
                                      </p:cBhvr>
                                      <p:tavLst>
                                        <p:tav tm="0">
                                          <p:val>
                                            <p:strVal val="#ppt_x"/>
                                          </p:val>
                                        </p:tav>
                                        <p:tav tm="100000">
                                          <p:val>
                                            <p:strVal val="#ppt_x"/>
                                          </p:val>
                                        </p:tav>
                                      </p:tavLst>
                                    </p:anim>
                                    <p:anim calcmode="lin" valueType="num">
                                      <p:cBhvr additive="base">
                                        <p:cTn id="16" dur="500" fill="hold"/>
                                        <p:tgtEl>
                                          <p:spTgt spid="7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 calcmode="lin" valueType="num">
                                      <p:cBhvr additive="base">
                                        <p:cTn id="19" dur="500" fill="hold"/>
                                        <p:tgtEl>
                                          <p:spTgt spid="120"/>
                                        </p:tgtEl>
                                        <p:attrNameLst>
                                          <p:attrName>ppt_x</p:attrName>
                                        </p:attrNameLst>
                                      </p:cBhvr>
                                      <p:tavLst>
                                        <p:tav tm="0">
                                          <p:val>
                                            <p:strVal val="#ppt_x"/>
                                          </p:val>
                                        </p:tav>
                                        <p:tav tm="100000">
                                          <p:val>
                                            <p:strVal val="#ppt_x"/>
                                          </p:val>
                                        </p:tav>
                                      </p:tavLst>
                                    </p:anim>
                                    <p:anim calcmode="lin" valueType="num">
                                      <p:cBhvr additive="base">
                                        <p:cTn id="20"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E35CCF5-9C60-2EB2-71F1-863B09CA0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192" y="1864805"/>
            <a:ext cx="6842255" cy="4782097"/>
          </a:xfrm>
          <a:prstGeom prst="rect">
            <a:avLst/>
          </a:prstGeom>
        </p:spPr>
      </p:pic>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18</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3. A MLP+AE hybrid neural network for preformation factor</a:t>
            </a:r>
            <a:endParaRPr lang="zh-CN" altLang="en-US" sz="2600" dirty="0"/>
          </a:p>
        </p:txBody>
      </p:sp>
      <p:sp>
        <p:nvSpPr>
          <p:cNvPr id="46" name="矩形: 圆角 45">
            <a:extLst>
              <a:ext uri="{FF2B5EF4-FFF2-40B4-BE49-F238E27FC236}">
                <a16:creationId xmlns:a16="http://schemas.microsoft.com/office/drawing/2014/main" id="{322B7533-B8AF-C496-108B-438568C6400B}"/>
              </a:ext>
            </a:extLst>
          </p:cNvPr>
          <p:cNvSpPr/>
          <p:nvPr/>
        </p:nvSpPr>
        <p:spPr>
          <a:xfrm>
            <a:off x="207904" y="775137"/>
            <a:ext cx="280007" cy="280007"/>
          </a:xfrm>
          <a:prstGeom prst="roundRect">
            <a:avLst/>
          </a:prstGeom>
          <a:solidFill>
            <a:srgbClr val="98294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Calibri" panose="020F0502020204030204" pitchFamily="34" charset="0"/>
              <a:cs typeface="Calibri" panose="020F0502020204030204" pitchFamily="34" charset="0"/>
            </a:endParaRPr>
          </a:p>
        </p:txBody>
      </p:sp>
      <p:sp>
        <p:nvSpPr>
          <p:cNvPr id="48" name="矩形: 圆角 47">
            <a:extLst>
              <a:ext uri="{FF2B5EF4-FFF2-40B4-BE49-F238E27FC236}">
                <a16:creationId xmlns:a16="http://schemas.microsoft.com/office/drawing/2014/main" id="{BA7AFFC6-8256-B6D4-71CF-FDC2EAE5FB79}"/>
              </a:ext>
            </a:extLst>
          </p:cNvPr>
          <p:cNvSpPr/>
          <p:nvPr/>
        </p:nvSpPr>
        <p:spPr>
          <a:xfrm>
            <a:off x="349345" y="896852"/>
            <a:ext cx="223579" cy="223579"/>
          </a:xfrm>
          <a:prstGeom prst="roundRect">
            <a:avLst>
              <a:gd name="adj" fmla="val 16667"/>
            </a:avLst>
          </a:prstGeom>
          <a:solidFill>
            <a:srgbClr val="E7DDD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E7DDDB"/>
              </a:solidFill>
              <a:latin typeface="Calibri" panose="020F0502020204030204" pitchFamily="34" charset="0"/>
              <a:cs typeface="Calibri" panose="020F0502020204030204" pitchFamily="34" charset="0"/>
            </a:endParaRPr>
          </a:p>
        </p:txBody>
      </p:sp>
      <p:sp>
        <p:nvSpPr>
          <p:cNvPr id="54" name="箭头: V 形 53">
            <a:extLst>
              <a:ext uri="{FF2B5EF4-FFF2-40B4-BE49-F238E27FC236}">
                <a16:creationId xmlns:a16="http://schemas.microsoft.com/office/drawing/2014/main" id="{44733BA2-7300-14CA-80AA-B00209CEFA6D}"/>
              </a:ext>
            </a:extLst>
          </p:cNvPr>
          <p:cNvSpPr/>
          <p:nvPr/>
        </p:nvSpPr>
        <p:spPr>
          <a:xfrm>
            <a:off x="682331" y="816752"/>
            <a:ext cx="3902842" cy="280008"/>
          </a:xfrm>
          <a:prstGeom prst="chevron">
            <a:avLst>
              <a:gd name="adj" fmla="val 35896"/>
            </a:avLst>
          </a:prstGeom>
          <a:solidFill>
            <a:schemeClr val="bg1">
              <a:lumMod val="75000"/>
            </a:schemeClr>
          </a:solidFill>
          <a:ln>
            <a:solidFill>
              <a:schemeClr val="bg1"/>
            </a:solidFill>
          </a:ln>
          <a:effectLst>
            <a:outerShdw blurRad="50800" dist="38100" dir="16200000" rotWithShape="0">
              <a:schemeClr val="accent2">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Calibri" panose="020F0502020204030204" pitchFamily="34" charset="0"/>
                <a:ea typeface="Calibri" panose="020F0502020204030204" pitchFamily="34" charset="0"/>
                <a:cs typeface="Calibri" panose="020F0502020204030204" pitchFamily="34" charset="0"/>
              </a:rPr>
              <a:t>Nuclear structure information</a:t>
            </a:r>
            <a:endParaRPr lang="zh-CN" altLang="en-US" b="1" dirty="0">
              <a:solidFill>
                <a:schemeClr val="bg1"/>
              </a:solidFill>
              <a:latin typeface="Calibri" panose="020F0502020204030204" pitchFamily="34" charset="0"/>
              <a:cs typeface="Calibri" panose="020F0502020204030204" pitchFamily="34" charset="0"/>
            </a:endParaRPr>
          </a:p>
        </p:txBody>
      </p:sp>
      <p:sp>
        <p:nvSpPr>
          <p:cNvPr id="61" name="箭头: V 形 60">
            <a:extLst>
              <a:ext uri="{FF2B5EF4-FFF2-40B4-BE49-F238E27FC236}">
                <a16:creationId xmlns:a16="http://schemas.microsoft.com/office/drawing/2014/main" id="{7A8DD13E-1704-3D5B-7208-F230A65966F0}"/>
              </a:ext>
            </a:extLst>
          </p:cNvPr>
          <p:cNvSpPr/>
          <p:nvPr/>
        </p:nvSpPr>
        <p:spPr>
          <a:xfrm>
            <a:off x="4455334" y="816752"/>
            <a:ext cx="3702548" cy="280008"/>
          </a:xfrm>
          <a:prstGeom prst="chevron">
            <a:avLst>
              <a:gd name="adj" fmla="val 35896"/>
            </a:avLst>
          </a:prstGeom>
          <a:solidFill>
            <a:schemeClr val="tx2">
              <a:lumMod val="40000"/>
              <a:lumOff val="60000"/>
            </a:schemeClr>
          </a:solidFill>
          <a:ln>
            <a:solidFill>
              <a:schemeClr val="bg1"/>
            </a:solidFill>
          </a:ln>
          <a:effectLst>
            <a:outerShdw blurRad="50800" dist="38100" dir="16200000"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FF00"/>
                </a:solidFill>
                <a:latin typeface="Calibri" panose="020F0502020204030204" pitchFamily="34" charset="0"/>
                <a:ea typeface="Calibri" panose="020F0502020204030204" pitchFamily="34" charset="0"/>
                <a:cs typeface="Calibri" panose="020F0502020204030204" pitchFamily="34" charset="0"/>
              </a:rPr>
              <a:t>Extrapolation capability</a:t>
            </a:r>
            <a:endParaRPr lang="zh-CN" altLang="en-US" b="1" dirty="0">
              <a:solidFill>
                <a:srgbClr val="FFFF00"/>
              </a:solidFill>
              <a:latin typeface="Calibri" panose="020F0502020204030204" pitchFamily="34" charset="0"/>
              <a:cs typeface="Calibri" panose="020F0502020204030204" pitchFamily="34" charset="0"/>
            </a:endParaRPr>
          </a:p>
        </p:txBody>
      </p:sp>
      <p:sp>
        <p:nvSpPr>
          <p:cNvPr id="65" name="箭头: V 形 64">
            <a:extLst>
              <a:ext uri="{FF2B5EF4-FFF2-40B4-BE49-F238E27FC236}">
                <a16:creationId xmlns:a16="http://schemas.microsoft.com/office/drawing/2014/main" id="{97E2E581-74EF-C0DC-1681-C588CC957E58}"/>
              </a:ext>
            </a:extLst>
          </p:cNvPr>
          <p:cNvSpPr/>
          <p:nvPr/>
        </p:nvSpPr>
        <p:spPr>
          <a:xfrm>
            <a:off x="8019746" y="816752"/>
            <a:ext cx="3857350" cy="280008"/>
          </a:xfrm>
          <a:prstGeom prst="chevron">
            <a:avLst>
              <a:gd name="adj" fmla="val 35896"/>
            </a:avLst>
          </a:prstGeom>
          <a:solidFill>
            <a:schemeClr val="tx2">
              <a:lumMod val="60000"/>
              <a:lumOff val="40000"/>
            </a:schemeClr>
          </a:solidFill>
          <a:ln>
            <a:solidFill>
              <a:schemeClr val="bg1"/>
            </a:solidFill>
          </a:ln>
          <a:effectLst>
            <a:outerShdw blurRad="50800" dist="38100" dir="16200000" rotWithShape="0">
              <a:schemeClr val="accent2">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800" b="1" i="0" u="none" strike="noStrike" baseline="0" dirty="0">
                <a:solidFill>
                  <a:schemeClr val="bg1"/>
                </a:solidFill>
                <a:latin typeface="Calibri" panose="020F0502020204030204" pitchFamily="34" charset="0"/>
                <a:ea typeface="Calibri" panose="020F0502020204030204" pitchFamily="34" charset="0"/>
                <a:cs typeface="Calibri" panose="020F0502020204030204" pitchFamily="34" charset="0"/>
              </a:rPr>
              <a:t>Prediction</a:t>
            </a:r>
            <a:endParaRPr lang="zh-CN" altLang="en-US" sz="2800" b="1" dirty="0">
              <a:solidFill>
                <a:schemeClr val="bg1"/>
              </a:solidFill>
              <a:latin typeface="Calibri" panose="020F0502020204030204" pitchFamily="34" charset="0"/>
              <a:ea typeface="黑体" panose="02010609060101010101" pitchFamily="49" charset="-122"/>
              <a:cs typeface="Calibri" panose="020F0502020204030204" pitchFamily="34" charset="0"/>
            </a:endParaRPr>
          </a:p>
        </p:txBody>
      </p:sp>
      <p:pic>
        <p:nvPicPr>
          <p:cNvPr id="6" name="图片 5">
            <a:extLst>
              <a:ext uri="{FF2B5EF4-FFF2-40B4-BE49-F238E27FC236}">
                <a16:creationId xmlns:a16="http://schemas.microsoft.com/office/drawing/2014/main" id="{A80EC94C-6355-AD1F-3B80-4680D5148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39" y="3714541"/>
            <a:ext cx="3913780" cy="3016008"/>
          </a:xfrm>
          <a:prstGeom prst="rect">
            <a:avLst/>
          </a:prstGeom>
        </p:spPr>
      </p:pic>
      <p:sp>
        <p:nvSpPr>
          <p:cNvPr id="18" name="文本框 17">
            <a:extLst>
              <a:ext uri="{FF2B5EF4-FFF2-40B4-BE49-F238E27FC236}">
                <a16:creationId xmlns:a16="http://schemas.microsoft.com/office/drawing/2014/main" id="{442779BE-AE83-8B1A-C7B6-520B5C7B8012}"/>
              </a:ext>
            </a:extLst>
          </p:cNvPr>
          <p:cNvSpPr txBox="1"/>
          <p:nvPr/>
        </p:nvSpPr>
        <p:spPr bwMode="gray">
          <a:xfrm>
            <a:off x="356872" y="1218475"/>
            <a:ext cx="11520224" cy="646331"/>
          </a:xfrm>
          <a:prstGeom prst="rect">
            <a:avLst/>
          </a:prstGeom>
          <a:noFill/>
          <a:ln w="12700">
            <a:noFill/>
            <a:miter lim="800000"/>
            <a:headEnd/>
            <a:tailEnd/>
          </a:ln>
          <a:effectLst/>
        </p:spPr>
        <p:txBody>
          <a:bodyPr wrap="square">
            <a:spAutoFit/>
          </a:bodyPr>
          <a:lstStyle>
            <a:defPPr>
              <a:defRPr lang="zh-CN"/>
            </a:defPPr>
            <a:lvl1pPr marL="285750" indent="-285750">
              <a:buFont typeface="Arial" panose="020B0604020202020204" pitchFamily="34" charset="0"/>
              <a:buChar char="•"/>
              <a:defRPr>
                <a:latin typeface="Times-Roman"/>
              </a:defRPr>
            </a:lvl1pPr>
          </a:lstStyle>
          <a:p>
            <a:pPr algn="just"/>
            <a:r>
              <a:rPr lang="en-US" altLang="zh-CN" dirty="0">
                <a:latin typeface="Calibri" panose="020F0502020204030204" pitchFamily="34" charset="0"/>
                <a:ea typeface="Calibri" panose="020F0502020204030204" pitchFamily="34" charset="0"/>
                <a:cs typeface="Calibri" panose="020F0502020204030204" pitchFamily="34" charset="0"/>
              </a:rPr>
              <a:t>The preformation factors of the 41 newly added nuclei (Z &gt; 104) in NUBASE2020 relative to the 2016 mass table and compared them with the results calculated by the empirical formula.</a:t>
            </a:r>
            <a:endParaRPr lang="zh-CN" altLang="en-US" dirty="0">
              <a:latin typeface="Calibri" panose="020F0502020204030204" pitchFamily="34" charset="0"/>
              <a:cs typeface="Calibri" panose="020F0502020204030204" pitchFamily="34" charset="0"/>
            </a:endParaRPr>
          </a:p>
        </p:txBody>
      </p:sp>
      <p:sp>
        <p:nvSpPr>
          <p:cNvPr id="20" name="矩形 19">
            <a:extLst>
              <a:ext uri="{FF2B5EF4-FFF2-40B4-BE49-F238E27FC236}">
                <a16:creationId xmlns:a16="http://schemas.microsoft.com/office/drawing/2014/main" id="{4B07CC31-22DA-7D9B-E39A-37A08CE144EB}"/>
              </a:ext>
            </a:extLst>
          </p:cNvPr>
          <p:cNvSpPr/>
          <p:nvPr/>
        </p:nvSpPr>
        <p:spPr>
          <a:xfrm>
            <a:off x="7272629" y="1945341"/>
            <a:ext cx="528917" cy="466342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14" name="图片 13">
            <a:extLst>
              <a:ext uri="{FF2B5EF4-FFF2-40B4-BE49-F238E27FC236}">
                <a16:creationId xmlns:a16="http://schemas.microsoft.com/office/drawing/2014/main" id="{D8034D55-D19E-0E41-BFE9-4D198D015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138" y="6142356"/>
            <a:ext cx="4209778" cy="466407"/>
          </a:xfrm>
          <a:prstGeom prst="rect">
            <a:avLst/>
          </a:prstGeom>
          <a:ln w="19050">
            <a:solidFill>
              <a:schemeClr val="accent2"/>
            </a:solidFill>
          </a:ln>
          <a:effectLst>
            <a:outerShdw blurRad="292100" dist="139700" dir="2700000" algn="tl" rotWithShape="0">
              <a:srgbClr val="333333">
                <a:alpha val="65000"/>
              </a:srgbClr>
            </a:outerShdw>
          </a:effectLst>
        </p:spPr>
      </p:pic>
      <p:sp>
        <p:nvSpPr>
          <p:cNvPr id="21" name="矩形 20">
            <a:extLst>
              <a:ext uri="{FF2B5EF4-FFF2-40B4-BE49-F238E27FC236}">
                <a16:creationId xmlns:a16="http://schemas.microsoft.com/office/drawing/2014/main" id="{CA370517-97D7-1327-0978-25C655948787}"/>
              </a:ext>
            </a:extLst>
          </p:cNvPr>
          <p:cNvSpPr/>
          <p:nvPr/>
        </p:nvSpPr>
        <p:spPr>
          <a:xfrm>
            <a:off x="9807918" y="1945341"/>
            <a:ext cx="573210" cy="4701561"/>
          </a:xfrm>
          <a:prstGeom prst="rect">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27" name="矩形 26">
            <a:extLst>
              <a:ext uri="{FF2B5EF4-FFF2-40B4-BE49-F238E27FC236}">
                <a16:creationId xmlns:a16="http://schemas.microsoft.com/office/drawing/2014/main" id="{3960992B-870E-DA5C-548F-38983FDDEB5D}"/>
              </a:ext>
            </a:extLst>
          </p:cNvPr>
          <p:cNvSpPr/>
          <p:nvPr/>
        </p:nvSpPr>
        <p:spPr>
          <a:xfrm>
            <a:off x="10416986" y="1945340"/>
            <a:ext cx="573210" cy="4701561"/>
          </a:xfrm>
          <a:prstGeom prst="rect">
            <a:avLst/>
          </a:prstGeom>
          <a:solidFill>
            <a:schemeClr val="tx1">
              <a:lumMod val="60000"/>
              <a:lumOff val="4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28" name="矩形 27">
            <a:extLst>
              <a:ext uri="{FF2B5EF4-FFF2-40B4-BE49-F238E27FC236}">
                <a16:creationId xmlns:a16="http://schemas.microsoft.com/office/drawing/2014/main" id="{2FD4F628-AC6E-927A-5ED2-A39635B7FF24}"/>
              </a:ext>
            </a:extLst>
          </p:cNvPr>
          <p:cNvSpPr/>
          <p:nvPr/>
        </p:nvSpPr>
        <p:spPr>
          <a:xfrm>
            <a:off x="11022044" y="1945340"/>
            <a:ext cx="739649" cy="4701561"/>
          </a:xfrm>
          <a:prstGeom prst="rect">
            <a:avLst/>
          </a:prstGeom>
          <a:solidFill>
            <a:srgbClr val="00B05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pic>
        <p:nvPicPr>
          <p:cNvPr id="23" name="图片 22">
            <a:extLst>
              <a:ext uri="{FF2B5EF4-FFF2-40B4-BE49-F238E27FC236}">
                <a16:creationId xmlns:a16="http://schemas.microsoft.com/office/drawing/2014/main" id="{27335EE7-7CF7-FCF5-F83B-BA8CF2246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297" y="1864805"/>
            <a:ext cx="3730470" cy="1318213"/>
          </a:xfrm>
          <a:prstGeom prst="rect">
            <a:avLst/>
          </a:prstGeom>
        </p:spPr>
      </p:pic>
      <p:sp>
        <p:nvSpPr>
          <p:cNvPr id="32" name="文本框 31">
            <a:extLst>
              <a:ext uri="{FF2B5EF4-FFF2-40B4-BE49-F238E27FC236}">
                <a16:creationId xmlns:a16="http://schemas.microsoft.com/office/drawing/2014/main" id="{8EC52532-9B94-9E69-233E-E06C72AB828C}"/>
              </a:ext>
            </a:extLst>
          </p:cNvPr>
          <p:cNvSpPr txBox="1"/>
          <p:nvPr/>
        </p:nvSpPr>
        <p:spPr bwMode="gray">
          <a:xfrm>
            <a:off x="718621" y="3152483"/>
            <a:ext cx="4603376" cy="430887"/>
          </a:xfrm>
          <a:prstGeom prst="rect">
            <a:avLst/>
          </a:prstGeom>
          <a:noFill/>
          <a:ln w="12700">
            <a:noFill/>
            <a:miter lim="800000"/>
            <a:headEnd/>
            <a:tailEnd/>
          </a:ln>
          <a:effectLst/>
        </p:spPr>
        <p:txBody>
          <a:bodyPr wrap="square">
            <a:spAutoFit/>
          </a:bodyPr>
          <a:lstStyle/>
          <a:p>
            <a:pPr algn="l"/>
            <a:r>
              <a:rPr lang="en-US" altLang="zh-CN" sz="1100" b="0" i="0" u="none" strike="noStrike" baseline="0" dirty="0">
                <a:solidFill>
                  <a:srgbClr val="00B050"/>
                </a:solidFill>
                <a:latin typeface="Calibri" panose="020F0502020204030204" pitchFamily="34" charset="0"/>
                <a:ea typeface="Calibri" panose="020F0502020204030204" pitchFamily="34" charset="0"/>
                <a:cs typeface="Calibri" panose="020F0502020204030204" pitchFamily="34" charset="0"/>
              </a:rPr>
              <a:t>Y. He, X. Yu, and H.-F. Zhang, Chin. Phys. C </a:t>
            </a:r>
            <a:r>
              <a:rPr lang="en-US" altLang="zh-CN" sz="1100" b="1" i="0" u="none" strike="noStrike" baseline="0" dirty="0">
                <a:solidFill>
                  <a:srgbClr val="00B050"/>
                </a:solidFill>
                <a:latin typeface="Calibri" panose="020F0502020204030204" pitchFamily="34" charset="0"/>
                <a:ea typeface="Calibri" panose="020F0502020204030204" pitchFamily="34" charset="0"/>
                <a:cs typeface="Calibri" panose="020F0502020204030204" pitchFamily="34" charset="0"/>
              </a:rPr>
              <a:t>45</a:t>
            </a:r>
            <a:r>
              <a:rPr lang="en-US" altLang="zh-CN" sz="1100" b="0" i="0" u="none" strike="noStrike" baseline="0" dirty="0">
                <a:solidFill>
                  <a:srgbClr val="00B050"/>
                </a:solidFill>
                <a:latin typeface="Calibri" panose="020F0502020204030204" pitchFamily="34" charset="0"/>
                <a:ea typeface="Calibri" panose="020F0502020204030204" pitchFamily="34" charset="0"/>
                <a:cs typeface="Calibri" panose="020F0502020204030204" pitchFamily="34" charset="0"/>
              </a:rPr>
              <a:t>, 014110 (2021)</a:t>
            </a:r>
          </a:p>
          <a:p>
            <a:pPr algn="l"/>
            <a:r>
              <a:rPr lang="en-US" altLang="zh-CN" sz="1100" b="0" i="0" u="none" strike="noStrike" baseline="0" dirty="0">
                <a:solidFill>
                  <a:srgbClr val="00B050"/>
                </a:solidFill>
                <a:latin typeface="Calibri" panose="020F0502020204030204" pitchFamily="34" charset="0"/>
                <a:ea typeface="Calibri" panose="020F0502020204030204" pitchFamily="34" charset="0"/>
                <a:cs typeface="Calibri" panose="020F0502020204030204" pitchFamily="34" charset="0"/>
              </a:rPr>
              <a:t>J.-G. Deng and H.-F. Zhang, Phys. Lett. B 816, 136247 (2021).</a:t>
            </a:r>
            <a:endParaRPr lang="zh-CN" altLang="en-US" sz="1100"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118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6"/>
                                        </p:tgtEl>
                                      </p:cBhvr>
                                    </p:animEffect>
                                    <p:animScale>
                                      <p:cBhvr>
                                        <p:cTn id="3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19</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3. A MLP+AE hybrid neural network for preformation factor</a:t>
            </a:r>
            <a:endParaRPr lang="zh-CN" altLang="en-US" sz="2600" dirty="0"/>
          </a:p>
        </p:txBody>
      </p:sp>
      <p:sp>
        <p:nvSpPr>
          <p:cNvPr id="46" name="矩形: 圆角 45">
            <a:extLst>
              <a:ext uri="{FF2B5EF4-FFF2-40B4-BE49-F238E27FC236}">
                <a16:creationId xmlns:a16="http://schemas.microsoft.com/office/drawing/2014/main" id="{322B7533-B8AF-C496-108B-438568C6400B}"/>
              </a:ext>
            </a:extLst>
          </p:cNvPr>
          <p:cNvSpPr/>
          <p:nvPr/>
        </p:nvSpPr>
        <p:spPr>
          <a:xfrm>
            <a:off x="207904" y="775137"/>
            <a:ext cx="280007" cy="280007"/>
          </a:xfrm>
          <a:prstGeom prst="roundRect">
            <a:avLst/>
          </a:prstGeom>
          <a:solidFill>
            <a:srgbClr val="98294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Calibri" panose="020F0502020204030204" pitchFamily="34" charset="0"/>
              <a:cs typeface="Calibri" panose="020F0502020204030204" pitchFamily="34" charset="0"/>
            </a:endParaRPr>
          </a:p>
        </p:txBody>
      </p:sp>
      <p:sp>
        <p:nvSpPr>
          <p:cNvPr id="48" name="矩形: 圆角 47">
            <a:extLst>
              <a:ext uri="{FF2B5EF4-FFF2-40B4-BE49-F238E27FC236}">
                <a16:creationId xmlns:a16="http://schemas.microsoft.com/office/drawing/2014/main" id="{BA7AFFC6-8256-B6D4-71CF-FDC2EAE5FB79}"/>
              </a:ext>
            </a:extLst>
          </p:cNvPr>
          <p:cNvSpPr/>
          <p:nvPr/>
        </p:nvSpPr>
        <p:spPr>
          <a:xfrm>
            <a:off x="349345" y="896852"/>
            <a:ext cx="223579" cy="223579"/>
          </a:xfrm>
          <a:prstGeom prst="roundRect">
            <a:avLst>
              <a:gd name="adj" fmla="val 16667"/>
            </a:avLst>
          </a:prstGeom>
          <a:solidFill>
            <a:srgbClr val="E7DDD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E7DDDB"/>
              </a:solidFill>
              <a:latin typeface="Calibri" panose="020F0502020204030204" pitchFamily="34" charset="0"/>
              <a:cs typeface="Calibri" panose="020F0502020204030204" pitchFamily="34" charset="0"/>
            </a:endParaRPr>
          </a:p>
        </p:txBody>
      </p:sp>
      <p:sp>
        <p:nvSpPr>
          <p:cNvPr id="54" name="箭头: V 形 53">
            <a:extLst>
              <a:ext uri="{FF2B5EF4-FFF2-40B4-BE49-F238E27FC236}">
                <a16:creationId xmlns:a16="http://schemas.microsoft.com/office/drawing/2014/main" id="{44733BA2-7300-14CA-80AA-B00209CEFA6D}"/>
              </a:ext>
            </a:extLst>
          </p:cNvPr>
          <p:cNvSpPr/>
          <p:nvPr/>
        </p:nvSpPr>
        <p:spPr>
          <a:xfrm>
            <a:off x="682331" y="816752"/>
            <a:ext cx="3902842" cy="280008"/>
          </a:xfrm>
          <a:prstGeom prst="chevron">
            <a:avLst>
              <a:gd name="adj" fmla="val 35896"/>
            </a:avLst>
          </a:prstGeom>
          <a:solidFill>
            <a:schemeClr val="bg1">
              <a:lumMod val="75000"/>
            </a:schemeClr>
          </a:solidFill>
          <a:ln>
            <a:solidFill>
              <a:schemeClr val="bg1"/>
            </a:solidFill>
          </a:ln>
          <a:effectLst>
            <a:outerShdw blurRad="50800" dist="38100" dir="16200000" rotWithShape="0">
              <a:schemeClr val="accent2">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Calibri" panose="020F0502020204030204" pitchFamily="34" charset="0"/>
                <a:ea typeface="Calibri" panose="020F0502020204030204" pitchFamily="34" charset="0"/>
                <a:cs typeface="Calibri" panose="020F0502020204030204" pitchFamily="34" charset="0"/>
              </a:rPr>
              <a:t>Nuclear structure information</a:t>
            </a:r>
            <a:endParaRPr lang="zh-CN" altLang="en-US" b="1" dirty="0">
              <a:solidFill>
                <a:schemeClr val="bg1"/>
              </a:solidFill>
              <a:latin typeface="Calibri" panose="020F0502020204030204" pitchFamily="34" charset="0"/>
              <a:cs typeface="Calibri" panose="020F0502020204030204" pitchFamily="34" charset="0"/>
            </a:endParaRPr>
          </a:p>
        </p:txBody>
      </p:sp>
      <p:sp>
        <p:nvSpPr>
          <p:cNvPr id="61" name="箭头: V 形 60">
            <a:extLst>
              <a:ext uri="{FF2B5EF4-FFF2-40B4-BE49-F238E27FC236}">
                <a16:creationId xmlns:a16="http://schemas.microsoft.com/office/drawing/2014/main" id="{7A8DD13E-1704-3D5B-7208-F230A65966F0}"/>
              </a:ext>
            </a:extLst>
          </p:cNvPr>
          <p:cNvSpPr/>
          <p:nvPr/>
        </p:nvSpPr>
        <p:spPr>
          <a:xfrm>
            <a:off x="4455334" y="816752"/>
            <a:ext cx="3702548" cy="280008"/>
          </a:xfrm>
          <a:prstGeom prst="chevron">
            <a:avLst>
              <a:gd name="adj" fmla="val 35896"/>
            </a:avLst>
          </a:prstGeom>
          <a:solidFill>
            <a:schemeClr val="tx2">
              <a:lumMod val="40000"/>
              <a:lumOff val="60000"/>
            </a:schemeClr>
          </a:solidFill>
          <a:ln>
            <a:solidFill>
              <a:schemeClr val="bg1"/>
            </a:solidFill>
          </a:ln>
          <a:effectLst>
            <a:outerShdw blurRad="50800" dist="38100" dir="16200000"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Calibri" panose="020F0502020204030204" pitchFamily="34" charset="0"/>
                <a:ea typeface="Calibri" panose="020F0502020204030204" pitchFamily="34" charset="0"/>
                <a:cs typeface="Calibri" panose="020F0502020204030204" pitchFamily="34" charset="0"/>
              </a:rPr>
              <a:t>Extrapolation capability</a:t>
            </a:r>
            <a:endParaRPr lang="zh-CN" altLang="en-US" b="1" dirty="0">
              <a:solidFill>
                <a:schemeClr val="bg1"/>
              </a:solidFill>
              <a:latin typeface="Calibri" panose="020F0502020204030204" pitchFamily="34" charset="0"/>
              <a:cs typeface="Calibri" panose="020F0502020204030204" pitchFamily="34" charset="0"/>
            </a:endParaRPr>
          </a:p>
        </p:txBody>
      </p:sp>
      <p:sp>
        <p:nvSpPr>
          <p:cNvPr id="65" name="箭头: V 形 64">
            <a:extLst>
              <a:ext uri="{FF2B5EF4-FFF2-40B4-BE49-F238E27FC236}">
                <a16:creationId xmlns:a16="http://schemas.microsoft.com/office/drawing/2014/main" id="{97E2E581-74EF-C0DC-1681-C588CC957E58}"/>
              </a:ext>
            </a:extLst>
          </p:cNvPr>
          <p:cNvSpPr/>
          <p:nvPr/>
        </p:nvSpPr>
        <p:spPr>
          <a:xfrm>
            <a:off x="8019746" y="816752"/>
            <a:ext cx="3857350" cy="280008"/>
          </a:xfrm>
          <a:prstGeom prst="chevron">
            <a:avLst>
              <a:gd name="adj" fmla="val 35896"/>
            </a:avLst>
          </a:prstGeom>
          <a:solidFill>
            <a:schemeClr val="tx2">
              <a:lumMod val="60000"/>
              <a:lumOff val="40000"/>
            </a:schemeClr>
          </a:solidFill>
          <a:ln>
            <a:solidFill>
              <a:schemeClr val="bg1"/>
            </a:solidFill>
          </a:ln>
          <a:effectLst>
            <a:outerShdw blurRad="50800" dist="38100" dir="16200000" rotWithShape="0">
              <a:schemeClr val="accent2">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800" b="1" i="0" u="none" strike="noStrike" baseline="0" dirty="0">
                <a:solidFill>
                  <a:srgbClr val="FFFF00"/>
                </a:solidFill>
                <a:latin typeface="Calibri" panose="020F0502020204030204" pitchFamily="34" charset="0"/>
                <a:ea typeface="Calibri" panose="020F0502020204030204" pitchFamily="34" charset="0"/>
                <a:cs typeface="Calibri" panose="020F0502020204030204" pitchFamily="34" charset="0"/>
              </a:rPr>
              <a:t>Prediction</a:t>
            </a:r>
            <a:endParaRPr lang="zh-CN" altLang="en-US" sz="2800" b="1" dirty="0">
              <a:solidFill>
                <a:srgbClr val="FFFF00"/>
              </a:solidFill>
              <a:latin typeface="Calibri" panose="020F0502020204030204" pitchFamily="34" charset="0"/>
              <a:ea typeface="黑体" panose="02010609060101010101" pitchFamily="49" charset="-122"/>
              <a:cs typeface="Calibri" panose="020F0502020204030204" pitchFamily="34" charset="0"/>
            </a:endParaRPr>
          </a:p>
        </p:txBody>
      </p:sp>
      <p:sp>
        <p:nvSpPr>
          <p:cNvPr id="18" name="文本框 17">
            <a:extLst>
              <a:ext uri="{FF2B5EF4-FFF2-40B4-BE49-F238E27FC236}">
                <a16:creationId xmlns:a16="http://schemas.microsoft.com/office/drawing/2014/main" id="{442779BE-AE83-8B1A-C7B6-520B5C7B8012}"/>
              </a:ext>
            </a:extLst>
          </p:cNvPr>
          <p:cNvSpPr txBox="1"/>
          <p:nvPr/>
        </p:nvSpPr>
        <p:spPr bwMode="gray">
          <a:xfrm>
            <a:off x="356872" y="1218475"/>
            <a:ext cx="11520224" cy="369332"/>
          </a:xfrm>
          <a:prstGeom prst="rect">
            <a:avLst/>
          </a:prstGeom>
          <a:noFill/>
          <a:ln w="12700">
            <a:noFill/>
            <a:miter lim="800000"/>
            <a:headEnd/>
            <a:tailEnd/>
          </a:ln>
          <a:effectLst/>
        </p:spPr>
        <p:txBody>
          <a:bodyPr wrap="square">
            <a:spAutoFit/>
          </a:bodyPr>
          <a:lstStyle>
            <a:defPPr>
              <a:defRPr lang="zh-CN"/>
            </a:defPPr>
            <a:lvl1pPr marL="285750" indent="-285750">
              <a:buFont typeface="Arial" panose="020B0604020202020204" pitchFamily="34" charset="0"/>
              <a:buChar char="•"/>
              <a:defRPr>
                <a:latin typeface="Times-Roman"/>
              </a:defRPr>
            </a:lvl1pPr>
          </a:lstStyle>
          <a:p>
            <a:pPr algn="just"/>
            <a:r>
              <a:rPr lang="en-US" altLang="zh-CN" dirty="0">
                <a:latin typeface="Calibri" panose="020F0502020204030204" pitchFamily="34" charset="0"/>
                <a:ea typeface="Calibri" panose="020F0502020204030204" pitchFamily="34" charset="0"/>
                <a:cs typeface="Calibri" panose="020F0502020204030204" pitchFamily="34" charset="0"/>
              </a:rPr>
              <a:t>Prediction of superheavy nuclei with Z = 119 and Z = 120</a:t>
            </a:r>
            <a:endParaRPr lang="zh-CN" altLang="en-US" dirty="0">
              <a:latin typeface="Calibri" panose="020F0502020204030204" pitchFamily="34" charset="0"/>
              <a:cs typeface="Calibri" panose="020F0502020204030204" pitchFamily="34" charset="0"/>
            </a:endParaRPr>
          </a:p>
        </p:txBody>
      </p:sp>
      <p:pic>
        <p:nvPicPr>
          <p:cNvPr id="10" name="图片 9">
            <a:extLst>
              <a:ext uri="{FF2B5EF4-FFF2-40B4-BE49-F238E27FC236}">
                <a16:creationId xmlns:a16="http://schemas.microsoft.com/office/drawing/2014/main" id="{D816A1A2-732B-B12D-72DB-E57996BE0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32" y="1709523"/>
            <a:ext cx="7630870" cy="4793428"/>
          </a:xfrm>
          <a:prstGeom prst="rect">
            <a:avLst/>
          </a:prstGeom>
        </p:spPr>
      </p:pic>
      <p:pic>
        <p:nvPicPr>
          <p:cNvPr id="7" name="图片 6">
            <a:extLst>
              <a:ext uri="{FF2B5EF4-FFF2-40B4-BE49-F238E27FC236}">
                <a16:creationId xmlns:a16="http://schemas.microsoft.com/office/drawing/2014/main" id="{CA18E885-2C1B-773C-7FEF-3013A8948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202" y="1747758"/>
            <a:ext cx="3646500" cy="2203799"/>
          </a:xfrm>
          <a:prstGeom prst="rect">
            <a:avLst/>
          </a:prstGeom>
          <a:ln>
            <a:noFill/>
          </a:ln>
          <a:effectLst>
            <a:outerShdw blurRad="292100" dist="139700" dir="2700000" algn="tl" rotWithShape="0">
              <a:srgbClr val="333333">
                <a:alpha val="65000"/>
              </a:srgbClr>
            </a:outerShdw>
          </a:effectLst>
        </p:spPr>
      </p:pic>
      <p:sp>
        <p:nvSpPr>
          <p:cNvPr id="25" name="文本框 24">
            <a:extLst>
              <a:ext uri="{FF2B5EF4-FFF2-40B4-BE49-F238E27FC236}">
                <a16:creationId xmlns:a16="http://schemas.microsoft.com/office/drawing/2014/main" id="{E8B937C0-815A-FE93-6674-EBD6605E437A}"/>
              </a:ext>
            </a:extLst>
          </p:cNvPr>
          <p:cNvSpPr txBox="1"/>
          <p:nvPr/>
        </p:nvSpPr>
        <p:spPr bwMode="gray">
          <a:xfrm>
            <a:off x="8405358" y="4503354"/>
            <a:ext cx="3630791" cy="646331"/>
          </a:xfrm>
          <a:prstGeom prst="rect">
            <a:avLst/>
          </a:prstGeom>
          <a:noFill/>
          <a:ln w="12700">
            <a:noFill/>
            <a:miter lim="800000"/>
            <a:headEnd/>
            <a:tailEnd/>
          </a:ln>
          <a:effectLst/>
        </p:spPr>
        <p:txBody>
          <a:bodyPr wrap="square">
            <a:spAutoFit/>
          </a:bodyPr>
          <a:lstStyle/>
          <a:p>
            <a:pPr marL="285750" indent="-285750">
              <a:buFont typeface="Wingdings" panose="05000000000000000000" pitchFamily="2" charset="2"/>
              <a:buChar char="ü"/>
            </a:pP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a notable odd-even staggering effect</a:t>
            </a:r>
            <a:endParaRPr lang="zh-CN" altLang="en-US" dirty="0">
              <a:latin typeface="Calibri" panose="020F0502020204030204" pitchFamily="34" charset="0"/>
              <a:cs typeface="Calibri" panose="020F0502020204030204" pitchFamily="34" charset="0"/>
            </a:endParaRPr>
          </a:p>
        </p:txBody>
      </p:sp>
      <p:sp>
        <p:nvSpPr>
          <p:cNvPr id="29" name="文本框 28">
            <a:extLst>
              <a:ext uri="{FF2B5EF4-FFF2-40B4-BE49-F238E27FC236}">
                <a16:creationId xmlns:a16="http://schemas.microsoft.com/office/drawing/2014/main" id="{3DB04EA7-A3AA-228E-FD51-FB29325D1D3F}"/>
              </a:ext>
            </a:extLst>
          </p:cNvPr>
          <p:cNvSpPr txBox="1"/>
          <p:nvPr/>
        </p:nvSpPr>
        <p:spPr bwMode="gray">
          <a:xfrm>
            <a:off x="8410580" y="5256065"/>
            <a:ext cx="3466516" cy="923330"/>
          </a:xfrm>
          <a:prstGeom prst="rect">
            <a:avLst/>
          </a:prstGeom>
          <a:noFill/>
          <a:ln w="12700">
            <a:noFill/>
            <a:miter lim="800000"/>
            <a:headEnd/>
            <a:tailEnd/>
          </a:ln>
          <a:effectLst/>
        </p:spPr>
        <p:txBody>
          <a:bodyPr wrap="square">
            <a:spAutoFit/>
          </a:bodyPr>
          <a:lstStyle/>
          <a:p>
            <a:pPr marL="285750" indent="-285750">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T</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he overall preformation factor of the </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Z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120 isotope chain is greater than that of </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Z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119.</a:t>
            </a:r>
            <a:endParaRPr lang="zh-CN" altLang="en-US" dirty="0">
              <a:latin typeface="Calibri" panose="020F0502020204030204" pitchFamily="34" charset="0"/>
              <a:cs typeface="Calibri" panose="020F0502020204030204" pitchFamily="34" charset="0"/>
            </a:endParaRPr>
          </a:p>
        </p:txBody>
      </p:sp>
      <p:sp>
        <p:nvSpPr>
          <p:cNvPr id="13" name="箭头: 五边形 12">
            <a:extLst>
              <a:ext uri="{FF2B5EF4-FFF2-40B4-BE49-F238E27FC236}">
                <a16:creationId xmlns:a16="http://schemas.microsoft.com/office/drawing/2014/main" id="{C757B313-AB97-303E-81E2-989AD95C7007}"/>
              </a:ext>
            </a:extLst>
          </p:cNvPr>
          <p:cNvSpPr/>
          <p:nvPr/>
        </p:nvSpPr>
        <p:spPr>
          <a:xfrm rot="16200000">
            <a:off x="9029204" y="3487176"/>
            <a:ext cx="2230205" cy="3630791"/>
          </a:xfrm>
          <a:prstGeom prst="homePlate">
            <a:avLst>
              <a:gd name="adj" fmla="val 0"/>
            </a:avLst>
          </a:prstGeom>
          <a:noFill/>
          <a:ln w="19050">
            <a:solidFill>
              <a:srgbClr val="01A9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1121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p:txBody>
          <a:bodyPr/>
          <a:lstStyle/>
          <a:p>
            <a:r>
              <a:rPr lang="en-US" altLang="zh-CN" sz="3600" dirty="0"/>
              <a:t>Outline</a:t>
            </a:r>
            <a:endParaRPr lang="zh-CN" altLang="en-US" sz="3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a:t>
            </a:fld>
            <a:endParaRPr lang="zh-CN" altLang="en-US"/>
          </a:p>
        </p:txBody>
      </p:sp>
      <p:sp>
        <p:nvSpPr>
          <p:cNvPr id="31" name="标题 1">
            <a:extLst>
              <a:ext uri="{FF2B5EF4-FFF2-40B4-BE49-F238E27FC236}">
                <a16:creationId xmlns:a16="http://schemas.microsoft.com/office/drawing/2014/main" id="{635B1635-03D9-87A3-DEE9-9247ADC80CEE}"/>
              </a:ext>
            </a:extLst>
          </p:cNvPr>
          <p:cNvSpPr txBox="1">
            <a:spLocks/>
          </p:cNvSpPr>
          <p:nvPr/>
        </p:nvSpPr>
        <p:spPr bwMode="white">
          <a:xfrm>
            <a:off x="977154" y="790670"/>
            <a:ext cx="10793505" cy="58180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baseline="0">
                <a:solidFill>
                  <a:schemeClr val="accent6">
                    <a:lumMod val="75000"/>
                  </a:schemeClr>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a:lstStyle>
          <a:p>
            <a:pPr marL="514350" indent="-514350" algn="l">
              <a:buFont typeface="Wingdings" panose="05000000000000000000" pitchFamily="2" charset="2"/>
              <a:buChar char="p"/>
            </a:pPr>
            <a:r>
              <a:rPr lang="en-US" altLang="zh-CN" sz="2600" kern="0" dirty="0">
                <a:solidFill>
                  <a:schemeClr val="tx1">
                    <a:lumMod val="75000"/>
                  </a:schemeClr>
                </a:solidFill>
              </a:rPr>
              <a:t>Does machine learning lead to a new paradigm in nuclear physics research?</a:t>
            </a:r>
          </a:p>
          <a:p>
            <a:pPr marL="514350" indent="-514350" algn="l">
              <a:lnSpc>
                <a:spcPct val="200000"/>
              </a:lnSpc>
              <a:buFont typeface="Wingdings" panose="05000000000000000000" pitchFamily="2" charset="2"/>
              <a:buChar char="p"/>
            </a:pPr>
            <a:r>
              <a:rPr lang="en-US" altLang="zh-CN" sz="2600" kern="0" dirty="0">
                <a:solidFill>
                  <a:schemeClr val="accent2"/>
                </a:solidFill>
              </a:rPr>
              <a:t>Diffuseness effect and RBF for optimizing α decay</a:t>
            </a:r>
          </a:p>
          <a:p>
            <a:pPr marL="514350" indent="-514350" algn="l">
              <a:lnSpc>
                <a:spcPct val="200000"/>
              </a:lnSpc>
              <a:buFont typeface="Wingdings" panose="05000000000000000000" pitchFamily="2" charset="2"/>
              <a:buChar char="p"/>
            </a:pPr>
            <a:r>
              <a:rPr lang="en-US" altLang="zh-CN" sz="2600" kern="0" dirty="0">
                <a:solidFill>
                  <a:schemeClr val="accent2"/>
                </a:solidFill>
              </a:rPr>
              <a:t>Simple DL approach for α-decay half-life studies</a:t>
            </a:r>
          </a:p>
          <a:p>
            <a:pPr marL="514350" indent="-514350" algn="l">
              <a:lnSpc>
                <a:spcPct val="200000"/>
              </a:lnSpc>
              <a:buFont typeface="Wingdings" panose="05000000000000000000" pitchFamily="2" charset="2"/>
              <a:buChar char="p"/>
            </a:pPr>
            <a:r>
              <a:rPr lang="en-US" altLang="zh-CN" sz="2600" kern="0" dirty="0">
                <a:solidFill>
                  <a:schemeClr val="accent2"/>
                </a:solidFill>
              </a:rPr>
              <a:t>A MLP+AE hybrid neural network for preformation factor</a:t>
            </a:r>
          </a:p>
          <a:p>
            <a:pPr marL="514350" indent="-514350" algn="l">
              <a:lnSpc>
                <a:spcPct val="200000"/>
              </a:lnSpc>
              <a:buFont typeface="Wingdings" panose="05000000000000000000" pitchFamily="2" charset="2"/>
              <a:buChar char="p"/>
            </a:pPr>
            <a:r>
              <a:rPr lang="en-US" altLang="zh-CN" sz="2600" kern="0" dirty="0">
                <a:solidFill>
                  <a:schemeClr val="accent2"/>
                </a:solidFill>
              </a:rPr>
              <a:t>Influence of shape inheritance and staggering on α decay</a:t>
            </a:r>
          </a:p>
          <a:p>
            <a:pPr marL="514350" indent="-514350" algn="l">
              <a:lnSpc>
                <a:spcPct val="200000"/>
              </a:lnSpc>
              <a:buFont typeface="Wingdings" panose="05000000000000000000" pitchFamily="2" charset="2"/>
              <a:buChar char="p"/>
            </a:pPr>
            <a:r>
              <a:rPr lang="en-US" altLang="zh-CN" sz="2600" kern="0" dirty="0">
                <a:solidFill>
                  <a:schemeClr val="tx1">
                    <a:lumMod val="75000"/>
                  </a:schemeClr>
                </a:solidFill>
              </a:rPr>
              <a:t>Conclusion and outlook</a:t>
            </a:r>
            <a:endParaRPr lang="zh-CN" altLang="en-US" sz="2600" kern="0" dirty="0">
              <a:solidFill>
                <a:schemeClr val="tx1">
                  <a:lumMod val="75000"/>
                </a:schemeClr>
              </a:solidFill>
            </a:endParaRPr>
          </a:p>
        </p:txBody>
      </p:sp>
    </p:spTree>
    <p:extLst>
      <p:ext uri="{BB962C8B-B14F-4D97-AF65-F5344CB8AC3E}">
        <p14:creationId xmlns:p14="http://schemas.microsoft.com/office/powerpoint/2010/main" val="2727928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p:txBody>
          <a:bodyPr/>
          <a:lstStyle/>
          <a:p>
            <a:r>
              <a:rPr lang="en-US" altLang="zh-CN" sz="3600" dirty="0"/>
              <a:t>Outline</a:t>
            </a:r>
            <a:endParaRPr lang="zh-CN" altLang="en-US" sz="3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20</a:t>
            </a:fld>
            <a:endParaRPr lang="zh-CN" altLang="en-US"/>
          </a:p>
        </p:txBody>
      </p:sp>
      <p:sp>
        <p:nvSpPr>
          <p:cNvPr id="31" name="标题 1">
            <a:extLst>
              <a:ext uri="{FF2B5EF4-FFF2-40B4-BE49-F238E27FC236}">
                <a16:creationId xmlns:a16="http://schemas.microsoft.com/office/drawing/2014/main" id="{635B1635-03D9-87A3-DEE9-9247ADC80CEE}"/>
              </a:ext>
            </a:extLst>
          </p:cNvPr>
          <p:cNvSpPr txBox="1">
            <a:spLocks/>
          </p:cNvSpPr>
          <p:nvPr/>
        </p:nvSpPr>
        <p:spPr bwMode="white">
          <a:xfrm>
            <a:off x="977154" y="790670"/>
            <a:ext cx="10793505" cy="58180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baseline="0">
                <a:solidFill>
                  <a:schemeClr val="accent6">
                    <a:lumMod val="75000"/>
                  </a:schemeClr>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a:lstStyle>
          <a:p>
            <a:pPr marL="514350" indent="-514350" algn="l">
              <a:buFont typeface="Wingdings" panose="05000000000000000000" pitchFamily="2" charset="2"/>
              <a:buChar char="p"/>
            </a:pPr>
            <a:r>
              <a:rPr lang="en-US" altLang="zh-CN" sz="2600" kern="0" dirty="0">
                <a:solidFill>
                  <a:schemeClr val="bg1">
                    <a:lumMod val="85000"/>
                  </a:schemeClr>
                </a:solidFill>
              </a:rPr>
              <a:t>Does machine learning lead to a new paradigm in nuclear physics research?</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Diffuseness effect and RBF for optimizing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Simple DL approach for α-decay half-life studies</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A MLP+AE hybrid neural network for preformation factor</a:t>
            </a:r>
          </a:p>
          <a:p>
            <a:pPr marL="514350" indent="-514350" algn="l">
              <a:lnSpc>
                <a:spcPct val="200000"/>
              </a:lnSpc>
              <a:buFont typeface="Wingdings" panose="05000000000000000000" pitchFamily="2" charset="2"/>
              <a:buChar char="p"/>
            </a:pPr>
            <a:r>
              <a:rPr lang="en-US" altLang="zh-CN" sz="2600" kern="0" dirty="0"/>
              <a:t>Influence of shape inheritance and staggering on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Conclusion and outlook</a:t>
            </a:r>
            <a:endParaRPr lang="zh-CN" altLang="en-US" sz="2600" kern="0" dirty="0">
              <a:solidFill>
                <a:schemeClr val="bg1">
                  <a:lumMod val="85000"/>
                </a:schemeClr>
              </a:solidFill>
            </a:endParaRPr>
          </a:p>
        </p:txBody>
      </p:sp>
    </p:spTree>
    <p:extLst>
      <p:ext uri="{BB962C8B-B14F-4D97-AF65-F5344CB8AC3E}">
        <p14:creationId xmlns:p14="http://schemas.microsoft.com/office/powerpoint/2010/main" val="2431501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思想气泡: 云 38">
            <a:extLst>
              <a:ext uri="{FF2B5EF4-FFF2-40B4-BE49-F238E27FC236}">
                <a16:creationId xmlns:a16="http://schemas.microsoft.com/office/drawing/2014/main" id="{0BBAEB1F-1D09-2465-A0D1-B2A60D5A5912}"/>
              </a:ext>
            </a:extLst>
          </p:cNvPr>
          <p:cNvSpPr/>
          <p:nvPr/>
        </p:nvSpPr>
        <p:spPr>
          <a:xfrm rot="11066098">
            <a:off x="1680710" y="4723776"/>
            <a:ext cx="1660541" cy="967664"/>
          </a:xfrm>
          <a:prstGeom prst="cloudCallout">
            <a:avLst>
              <a:gd name="adj1" fmla="val -14038"/>
              <a:gd name="adj2" fmla="val 91697"/>
            </a:avLst>
          </a:prstGeom>
          <a:gradFill>
            <a:gsLst>
              <a:gs pos="80000">
                <a:schemeClr val="accent6">
                  <a:lumMod val="75000"/>
                </a:schemeClr>
              </a:gs>
              <a:gs pos="20000">
                <a:schemeClr val="accent6">
                  <a:lumMod val="75000"/>
                </a:schemeClr>
              </a:gs>
              <a:gs pos="0">
                <a:schemeClr val="bg1"/>
              </a:gs>
              <a:gs pos="50000">
                <a:schemeClr val="accent2">
                  <a:lumMod val="75000"/>
                </a:schemeClr>
              </a:gs>
              <a:gs pos="100000">
                <a:schemeClr val="bg1"/>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21</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4. Influence of shape inheritance and staggering on α decay</a:t>
            </a:r>
            <a:endParaRPr lang="zh-CN" altLang="en-US" sz="2600" dirty="0"/>
          </a:p>
        </p:txBody>
      </p:sp>
      <p:sp>
        <p:nvSpPr>
          <p:cNvPr id="16" name="文本框 15">
            <a:extLst>
              <a:ext uri="{FF2B5EF4-FFF2-40B4-BE49-F238E27FC236}">
                <a16:creationId xmlns:a16="http://schemas.microsoft.com/office/drawing/2014/main" id="{07DD0463-5244-F321-9047-D8512722B081}"/>
              </a:ext>
            </a:extLst>
          </p:cNvPr>
          <p:cNvSpPr txBox="1"/>
          <p:nvPr/>
        </p:nvSpPr>
        <p:spPr bwMode="gray">
          <a:xfrm>
            <a:off x="347906" y="835148"/>
            <a:ext cx="11529189" cy="923330"/>
          </a:xfrm>
          <a:prstGeom prst="rect">
            <a:avLst/>
          </a:prstGeom>
          <a:noFill/>
          <a:ln w="12700">
            <a:noFill/>
            <a:miter lim="800000"/>
            <a:headEnd/>
            <a:tailEnd/>
          </a:ln>
          <a:effectLst/>
        </p:spPr>
        <p:txBody>
          <a:bodyPr wrap="square">
            <a:spAutoFit/>
          </a:bodyPr>
          <a:lstStyle>
            <a:defPPr>
              <a:defRPr lang="zh-CN"/>
            </a:defPPr>
            <a:lvl1pPr marL="285750" indent="-285750" algn="just">
              <a:buFont typeface="Arial" panose="020B0604020202020204" pitchFamily="34" charset="0"/>
              <a:buChar char="•"/>
              <a:defRPr>
                <a:latin typeface="Times-Roman"/>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Poor interpretability and opaque black-box algorithms are dilemmas that need to be urgently addressed in the development of machine learning. </a:t>
            </a:r>
          </a:p>
          <a:p>
            <a:r>
              <a:rPr lang="en-US" altLang="zh-CN" dirty="0">
                <a:latin typeface="Calibri" panose="020F0502020204030204" pitchFamily="34" charset="0"/>
                <a:ea typeface="Calibri" panose="020F0502020204030204" pitchFamily="34" charset="0"/>
                <a:cs typeface="Calibri" panose="020F0502020204030204" pitchFamily="34" charset="0"/>
              </a:rPr>
              <a:t>The quantum many-body atomic nuclear systems seem to provide a natural platform for the application of ML.</a:t>
            </a:r>
            <a:endParaRPr lang="zh-CN" altLang="en-US" dirty="0">
              <a:latin typeface="Calibri" panose="020F0502020204030204" pitchFamily="34" charset="0"/>
              <a:cs typeface="Calibri" panose="020F0502020204030204" pitchFamily="34" charset="0"/>
            </a:endParaRPr>
          </a:p>
        </p:txBody>
      </p:sp>
      <p:sp>
        <p:nvSpPr>
          <p:cNvPr id="19" name="文本框 18">
            <a:extLst>
              <a:ext uri="{FF2B5EF4-FFF2-40B4-BE49-F238E27FC236}">
                <a16:creationId xmlns:a16="http://schemas.microsoft.com/office/drawing/2014/main" id="{CFA12940-525A-A2A5-5B43-38A810DAEA81}"/>
              </a:ext>
            </a:extLst>
          </p:cNvPr>
          <p:cNvSpPr txBox="1"/>
          <p:nvPr/>
        </p:nvSpPr>
        <p:spPr bwMode="gray">
          <a:xfrm>
            <a:off x="347906" y="1874541"/>
            <a:ext cx="4559996" cy="1200329"/>
          </a:xfrm>
          <a:prstGeom prst="rect">
            <a:avLst/>
          </a:prstGeom>
          <a:noFill/>
          <a:ln w="12700">
            <a:noFill/>
            <a:miter lim="800000"/>
            <a:headEnd/>
            <a:tailEnd/>
          </a:ln>
          <a:effectLst/>
        </p:spPr>
        <p:txBody>
          <a:bodyPr wrap="square">
            <a:spAutoFit/>
          </a:bodyPr>
          <a:lstStyle>
            <a:defPPr>
              <a:defRPr lang="zh-CN"/>
            </a:defPPr>
            <a:lvl1pPr marL="285750" indent="-285750" algn="just">
              <a:buFont typeface="Arial" panose="020B0604020202020204" pitchFamily="34" charset="0"/>
              <a:buChar char="•"/>
              <a:defRPr>
                <a:latin typeface="Times-Roman"/>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We incorporate existing </a:t>
            </a:r>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physical knowledge </a:t>
            </a:r>
            <a:r>
              <a:rPr lang="en-US" altLang="zh-CN" dirty="0">
                <a:latin typeface="Calibri" panose="020F0502020204030204" pitchFamily="34" charset="0"/>
                <a:ea typeface="Calibri" panose="020F0502020204030204" pitchFamily="34" charset="0"/>
                <a:cs typeface="Calibri" panose="020F0502020204030204" pitchFamily="34" charset="0"/>
              </a:rPr>
              <a:t>into the screening of ML inputs and perform a </a:t>
            </a:r>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Pearson and Spearman correlation analysis</a:t>
            </a:r>
            <a:r>
              <a:rPr lang="en-US" altLang="zh-CN" dirty="0">
                <a:latin typeface="Calibri" panose="020F0502020204030204" pitchFamily="34" charset="0"/>
                <a:ea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pic>
        <p:nvPicPr>
          <p:cNvPr id="11" name="图片 10">
            <a:extLst>
              <a:ext uri="{FF2B5EF4-FFF2-40B4-BE49-F238E27FC236}">
                <a16:creationId xmlns:a16="http://schemas.microsoft.com/office/drawing/2014/main" id="{4CB72EDA-477A-E878-3CFA-591A9C8AE2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3967" y="2589227"/>
            <a:ext cx="6831539" cy="3783170"/>
          </a:xfrm>
          <a:prstGeom prst="rect">
            <a:avLst/>
          </a:prstGeom>
        </p:spPr>
      </p:pic>
      <p:sp>
        <p:nvSpPr>
          <p:cNvPr id="26" name="文本框 25">
            <a:extLst>
              <a:ext uri="{FF2B5EF4-FFF2-40B4-BE49-F238E27FC236}">
                <a16:creationId xmlns:a16="http://schemas.microsoft.com/office/drawing/2014/main" id="{056804D1-1172-DBD6-A765-D3AB2B30BE0F}"/>
              </a:ext>
            </a:extLst>
          </p:cNvPr>
          <p:cNvSpPr txBox="1"/>
          <p:nvPr/>
        </p:nvSpPr>
        <p:spPr bwMode="gray">
          <a:xfrm>
            <a:off x="5100431" y="1906931"/>
            <a:ext cx="6749682" cy="400110"/>
          </a:xfrm>
          <a:prstGeom prst="rect">
            <a:avLst/>
          </a:prstGeom>
          <a:gradFill>
            <a:gsLst>
              <a:gs pos="80000">
                <a:schemeClr val="accent6">
                  <a:lumMod val="75000"/>
                </a:schemeClr>
              </a:gs>
              <a:gs pos="20000">
                <a:schemeClr val="accent6">
                  <a:lumMod val="75000"/>
                </a:schemeClr>
              </a:gs>
              <a:gs pos="0">
                <a:schemeClr val="bg1"/>
              </a:gs>
              <a:gs pos="50000">
                <a:schemeClr val="accent4">
                  <a:lumMod val="75000"/>
                </a:schemeClr>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Pearson and Spearman correlations            </a:t>
            </a:r>
            <a:endParaRPr lang="zh-CN" altLang="en-US" dirty="0">
              <a:latin typeface="Calibri" panose="020F0502020204030204" pitchFamily="34" charset="0"/>
              <a:cs typeface="Calibri" panose="020F0502020204030204" pitchFamily="34" charset="0"/>
            </a:endParaRPr>
          </a:p>
        </p:txBody>
      </p:sp>
      <p:sp>
        <p:nvSpPr>
          <p:cNvPr id="27" name="矩形: 圆角 26">
            <a:extLst>
              <a:ext uri="{FF2B5EF4-FFF2-40B4-BE49-F238E27FC236}">
                <a16:creationId xmlns:a16="http://schemas.microsoft.com/office/drawing/2014/main" id="{9CB5A536-987C-5A55-D55B-5A146A32C3A6}"/>
              </a:ext>
            </a:extLst>
          </p:cNvPr>
          <p:cNvSpPr/>
          <p:nvPr/>
        </p:nvSpPr>
        <p:spPr>
          <a:xfrm>
            <a:off x="4993880" y="2307041"/>
            <a:ext cx="6901626" cy="4219872"/>
          </a:xfrm>
          <a:prstGeom prst="roundRect">
            <a:avLst>
              <a:gd name="adj" fmla="val 7508"/>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0" name="文本框 29">
            <a:extLst>
              <a:ext uri="{FF2B5EF4-FFF2-40B4-BE49-F238E27FC236}">
                <a16:creationId xmlns:a16="http://schemas.microsoft.com/office/drawing/2014/main" id="{6A483646-1620-44F5-33AA-0B3CFED689FD}"/>
              </a:ext>
            </a:extLst>
          </p:cNvPr>
          <p:cNvSpPr txBox="1"/>
          <p:nvPr/>
        </p:nvSpPr>
        <p:spPr bwMode="gray">
          <a:xfrm>
            <a:off x="1561476" y="3091638"/>
            <a:ext cx="2303929" cy="369332"/>
          </a:xfrm>
          <a:prstGeom prst="rect">
            <a:avLst/>
          </a:prstGeom>
          <a:solidFill>
            <a:schemeClr val="accent6">
              <a:lumMod val="75000"/>
            </a:schemeClr>
          </a:solidFill>
          <a:ln w="12700">
            <a:noFill/>
            <a:miter lim="800000"/>
            <a:headEnd/>
            <a:tailEnd/>
          </a:ln>
          <a:effectLst/>
        </p:spPr>
        <p:txBody>
          <a:bodyPr wrap="square">
            <a:spAutoFit/>
          </a:bodyPr>
          <a:lstStyle>
            <a:defPPr>
              <a:defRPr lang="zh-CN"/>
            </a:defPPr>
            <a:lvl1pPr marL="285750" indent="-285750" algn="just">
              <a:buFont typeface="Arial" panose="020B0604020202020204" pitchFamily="34" charset="0"/>
              <a:buChar char="•"/>
              <a:defRPr>
                <a:latin typeface="Times-Roman"/>
              </a:defRPr>
            </a:lvl1pPr>
          </a:lstStyle>
          <a:p>
            <a:pPr marL="0" indent="0" algn="ctr">
              <a:buNone/>
            </a:pPr>
            <a:r>
              <a:rPr lang="en-US" altLang="zh-CN"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Linear relationships</a:t>
            </a:r>
          </a:p>
        </p:txBody>
      </p:sp>
      <p:sp>
        <p:nvSpPr>
          <p:cNvPr id="32" name="文本框 31">
            <a:extLst>
              <a:ext uri="{FF2B5EF4-FFF2-40B4-BE49-F238E27FC236}">
                <a16:creationId xmlns:a16="http://schemas.microsoft.com/office/drawing/2014/main" id="{D731703B-CC32-1F2F-14F7-77BF95C0AF71}"/>
              </a:ext>
            </a:extLst>
          </p:cNvPr>
          <p:cNvSpPr txBox="1"/>
          <p:nvPr/>
        </p:nvSpPr>
        <p:spPr bwMode="gray">
          <a:xfrm>
            <a:off x="1670679" y="4928285"/>
            <a:ext cx="1727587" cy="646331"/>
          </a:xfrm>
          <a:prstGeom prst="rect">
            <a:avLst/>
          </a:prstGeom>
          <a:noFill/>
          <a:ln w="12700">
            <a:noFill/>
            <a:miter lim="800000"/>
            <a:headEnd/>
            <a:tailEnd/>
          </a:ln>
          <a:effectLst/>
        </p:spPr>
        <p:txBody>
          <a:bodyPr wrap="square">
            <a:spAutoFit/>
          </a:bodyPr>
          <a:lstStyle/>
          <a:p>
            <a:pPr marL="0" indent="0" algn="ctr">
              <a:buNone/>
            </a:pPr>
            <a:r>
              <a:rPr lang="en-US" altLang="zh-CN"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Geiger-Nuttall law</a:t>
            </a:r>
          </a:p>
        </p:txBody>
      </p:sp>
      <p:pic>
        <p:nvPicPr>
          <p:cNvPr id="21" name="图片 20">
            <a:extLst>
              <a:ext uri="{FF2B5EF4-FFF2-40B4-BE49-F238E27FC236}">
                <a16:creationId xmlns:a16="http://schemas.microsoft.com/office/drawing/2014/main" id="{F4012BCE-A26F-4213-5D9A-275F45EBC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6139" y="3931325"/>
            <a:ext cx="836266" cy="277829"/>
          </a:xfrm>
          <a:prstGeom prst="rect">
            <a:avLst/>
          </a:prstGeom>
        </p:spPr>
      </p:pic>
      <p:pic>
        <p:nvPicPr>
          <p:cNvPr id="34" name="图片 33">
            <a:extLst>
              <a:ext uri="{FF2B5EF4-FFF2-40B4-BE49-F238E27FC236}">
                <a16:creationId xmlns:a16="http://schemas.microsoft.com/office/drawing/2014/main" id="{AC0636C3-9A75-8C84-4D75-1C38E371A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4885" y="3934020"/>
            <a:ext cx="493783" cy="262103"/>
          </a:xfrm>
          <a:prstGeom prst="rect">
            <a:avLst/>
          </a:prstGeom>
        </p:spPr>
      </p:pic>
      <p:pic>
        <p:nvPicPr>
          <p:cNvPr id="36" name="图片 35">
            <a:extLst>
              <a:ext uri="{FF2B5EF4-FFF2-40B4-BE49-F238E27FC236}">
                <a16:creationId xmlns:a16="http://schemas.microsoft.com/office/drawing/2014/main" id="{31229326-A872-BA38-0CDB-2F606060B0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771" y="3927729"/>
            <a:ext cx="964542" cy="310125"/>
          </a:xfrm>
          <a:prstGeom prst="rect">
            <a:avLst/>
          </a:prstGeom>
        </p:spPr>
      </p:pic>
      <p:sp>
        <p:nvSpPr>
          <p:cNvPr id="37" name="矩形: 剪去对角 36">
            <a:extLst>
              <a:ext uri="{FF2B5EF4-FFF2-40B4-BE49-F238E27FC236}">
                <a16:creationId xmlns:a16="http://schemas.microsoft.com/office/drawing/2014/main" id="{633E6042-65F5-00C4-B7FE-4139B5CCC12E}"/>
              </a:ext>
            </a:extLst>
          </p:cNvPr>
          <p:cNvSpPr/>
          <p:nvPr/>
        </p:nvSpPr>
        <p:spPr>
          <a:xfrm>
            <a:off x="797859" y="3863786"/>
            <a:ext cx="2563906" cy="390193"/>
          </a:xfrm>
          <a:prstGeom prst="snip2DiagRect">
            <a:avLst/>
          </a:prstGeom>
          <a:noFill/>
          <a:ln w="28575">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4" name="矩形: 剪去对角 43">
            <a:extLst>
              <a:ext uri="{FF2B5EF4-FFF2-40B4-BE49-F238E27FC236}">
                <a16:creationId xmlns:a16="http://schemas.microsoft.com/office/drawing/2014/main" id="{9D4693F3-03E8-7BED-2B9A-C20796E92E1C}"/>
              </a:ext>
            </a:extLst>
          </p:cNvPr>
          <p:cNvSpPr/>
          <p:nvPr/>
        </p:nvSpPr>
        <p:spPr>
          <a:xfrm>
            <a:off x="2084016" y="3863786"/>
            <a:ext cx="2563906" cy="390193"/>
          </a:xfrm>
          <a:prstGeom prst="snip2DiagRect">
            <a:avLst/>
          </a:prstGeom>
          <a:noFill/>
          <a:ln w="28575">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0" name="箭头: 右 39">
            <a:extLst>
              <a:ext uri="{FF2B5EF4-FFF2-40B4-BE49-F238E27FC236}">
                <a16:creationId xmlns:a16="http://schemas.microsoft.com/office/drawing/2014/main" id="{1F1763E7-6E1C-CA1C-F635-133AACDD159E}"/>
              </a:ext>
            </a:extLst>
          </p:cNvPr>
          <p:cNvSpPr/>
          <p:nvPr/>
        </p:nvSpPr>
        <p:spPr>
          <a:xfrm rot="5400000">
            <a:off x="1880107" y="3567020"/>
            <a:ext cx="399411" cy="190184"/>
          </a:xfrm>
          <a:prstGeom prst="rightArrow">
            <a:avLst/>
          </a:prstGeom>
          <a:gradFill>
            <a:gsLst>
              <a:gs pos="80000">
                <a:schemeClr val="accent6">
                  <a:lumMod val="75000"/>
                </a:schemeClr>
              </a:gs>
              <a:gs pos="20000">
                <a:schemeClr val="accent2">
                  <a:lumMod val="40000"/>
                  <a:lumOff val="60000"/>
                </a:schemeClr>
              </a:gs>
              <a:gs pos="0">
                <a:schemeClr val="accent2">
                  <a:lumMod val="20000"/>
                  <a:lumOff val="80000"/>
                </a:schemeClr>
              </a:gs>
              <a:gs pos="50000">
                <a:schemeClr val="accent6">
                  <a:lumMod val="75000"/>
                </a:schemeClr>
              </a:gs>
              <a:gs pos="100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9" name="箭头: 右 48">
            <a:extLst>
              <a:ext uri="{FF2B5EF4-FFF2-40B4-BE49-F238E27FC236}">
                <a16:creationId xmlns:a16="http://schemas.microsoft.com/office/drawing/2014/main" id="{662FBEEB-2B7A-E7F6-7BD0-16A8E316222E}"/>
              </a:ext>
            </a:extLst>
          </p:cNvPr>
          <p:cNvSpPr/>
          <p:nvPr/>
        </p:nvSpPr>
        <p:spPr>
          <a:xfrm rot="5400000">
            <a:off x="3081381" y="3567015"/>
            <a:ext cx="399411" cy="190184"/>
          </a:xfrm>
          <a:prstGeom prst="rightArrow">
            <a:avLst/>
          </a:prstGeom>
          <a:gradFill>
            <a:gsLst>
              <a:gs pos="80000">
                <a:schemeClr val="accent6">
                  <a:lumMod val="75000"/>
                </a:schemeClr>
              </a:gs>
              <a:gs pos="20000">
                <a:schemeClr val="accent2">
                  <a:lumMod val="40000"/>
                  <a:lumOff val="60000"/>
                </a:schemeClr>
              </a:gs>
              <a:gs pos="0">
                <a:schemeClr val="accent2">
                  <a:lumMod val="20000"/>
                  <a:lumOff val="80000"/>
                </a:schemeClr>
              </a:gs>
              <a:gs pos="50000">
                <a:schemeClr val="accent6">
                  <a:lumMod val="75000"/>
                </a:schemeClr>
              </a:gs>
              <a:gs pos="100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1" name="文本框 50">
            <a:extLst>
              <a:ext uri="{FF2B5EF4-FFF2-40B4-BE49-F238E27FC236}">
                <a16:creationId xmlns:a16="http://schemas.microsoft.com/office/drawing/2014/main" id="{A4D27BE6-2CF5-906D-5809-DFAB70BE910D}"/>
              </a:ext>
            </a:extLst>
          </p:cNvPr>
          <p:cNvSpPr txBox="1"/>
          <p:nvPr/>
        </p:nvSpPr>
        <p:spPr bwMode="gray">
          <a:xfrm>
            <a:off x="648575" y="5756242"/>
            <a:ext cx="4281042" cy="646331"/>
          </a:xfrm>
          <a:prstGeom prst="rect">
            <a:avLst/>
          </a:prstGeom>
          <a:solidFill>
            <a:schemeClr val="bg1"/>
          </a:solidFill>
          <a:ln w="12700">
            <a:noFill/>
            <a:miter lim="800000"/>
            <a:headEnd/>
            <a:tailEnd/>
          </a:ln>
          <a:effectLst/>
        </p:spPr>
        <p:txBody>
          <a:bodyPr wrap="square">
            <a:spAutoFit/>
          </a:bodyPr>
          <a:lstStyle/>
          <a:p>
            <a:pPr marL="285750" indent="-285750" algn="just">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Nuclei with </a:t>
            </a:r>
            <a:r>
              <a:rPr lang="en-US" altLang="zh-CN" dirty="0" err="1">
                <a:latin typeface="Calibri" panose="020F0502020204030204" pitchFamily="34" charset="0"/>
                <a:ea typeface="Calibri" panose="020F0502020204030204" pitchFamily="34" charset="0"/>
                <a:cs typeface="Calibri" panose="020F0502020204030204" pitchFamily="34" charset="0"/>
              </a:rPr>
              <a:t>hexadecapole</a:t>
            </a:r>
            <a:r>
              <a:rPr lang="en-US" altLang="zh-CN" dirty="0">
                <a:latin typeface="Calibri" panose="020F0502020204030204" pitchFamily="34" charset="0"/>
                <a:ea typeface="Calibri" panose="020F0502020204030204" pitchFamily="34" charset="0"/>
                <a:cs typeface="Calibri" panose="020F0502020204030204" pitchFamily="34" charset="0"/>
              </a:rPr>
              <a:t> deformation are more likely to form </a:t>
            </a:r>
            <a:r>
              <a:rPr lang="el-GR" altLang="zh-CN" dirty="0">
                <a:latin typeface="Calibri" panose="020F0502020204030204" pitchFamily="34" charset="0"/>
                <a:ea typeface="Calibri" panose="020F0502020204030204" pitchFamily="34" charset="0"/>
                <a:cs typeface="Calibri" panose="020F0502020204030204" pitchFamily="34" charset="0"/>
              </a:rPr>
              <a:t>α </a:t>
            </a:r>
            <a:r>
              <a:rPr lang="en-US" altLang="zh-CN" dirty="0">
                <a:latin typeface="Calibri" panose="020F0502020204030204" pitchFamily="34" charset="0"/>
                <a:ea typeface="Calibri" panose="020F0502020204030204" pitchFamily="34" charset="0"/>
                <a:cs typeface="Calibri" panose="020F0502020204030204" pitchFamily="34" charset="0"/>
              </a:rPr>
              <a:t>clusters.</a:t>
            </a:r>
            <a:endParaRPr lang="zh-CN" altLang="en-US" dirty="0">
              <a:latin typeface="Calibri" panose="020F0502020204030204" pitchFamily="34" charset="0"/>
              <a:cs typeface="Calibri" panose="020F0502020204030204" pitchFamily="34" charset="0"/>
            </a:endParaRPr>
          </a:p>
        </p:txBody>
      </p:sp>
      <p:sp>
        <p:nvSpPr>
          <p:cNvPr id="45" name="矩形 44">
            <a:extLst>
              <a:ext uri="{FF2B5EF4-FFF2-40B4-BE49-F238E27FC236}">
                <a16:creationId xmlns:a16="http://schemas.microsoft.com/office/drawing/2014/main" id="{E0AFAC7D-1A58-D4A5-E478-2175F56AE8EE}"/>
              </a:ext>
            </a:extLst>
          </p:cNvPr>
          <p:cNvSpPr/>
          <p:nvPr/>
        </p:nvSpPr>
        <p:spPr>
          <a:xfrm>
            <a:off x="6167717" y="3237481"/>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3" name="矩形 52">
            <a:extLst>
              <a:ext uri="{FF2B5EF4-FFF2-40B4-BE49-F238E27FC236}">
                <a16:creationId xmlns:a16="http://schemas.microsoft.com/office/drawing/2014/main" id="{D9D7568E-F784-7575-5798-F5A932956B1B}"/>
              </a:ext>
            </a:extLst>
          </p:cNvPr>
          <p:cNvSpPr/>
          <p:nvPr/>
        </p:nvSpPr>
        <p:spPr>
          <a:xfrm>
            <a:off x="6167717" y="3952809"/>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5" name="矩形 54">
            <a:extLst>
              <a:ext uri="{FF2B5EF4-FFF2-40B4-BE49-F238E27FC236}">
                <a16:creationId xmlns:a16="http://schemas.microsoft.com/office/drawing/2014/main" id="{49192223-E024-CFCB-9E9A-770559CCB3B3}"/>
              </a:ext>
            </a:extLst>
          </p:cNvPr>
          <p:cNvSpPr/>
          <p:nvPr/>
        </p:nvSpPr>
        <p:spPr>
          <a:xfrm>
            <a:off x="6167716" y="4661023"/>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6" name="矩形 55">
            <a:extLst>
              <a:ext uri="{FF2B5EF4-FFF2-40B4-BE49-F238E27FC236}">
                <a16:creationId xmlns:a16="http://schemas.microsoft.com/office/drawing/2014/main" id="{1B2FBF4B-5F58-BBDD-719A-9C5DD2B4220C}"/>
              </a:ext>
            </a:extLst>
          </p:cNvPr>
          <p:cNvSpPr/>
          <p:nvPr/>
        </p:nvSpPr>
        <p:spPr>
          <a:xfrm>
            <a:off x="6167714" y="5369235"/>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7" name="矩形 56">
            <a:extLst>
              <a:ext uri="{FF2B5EF4-FFF2-40B4-BE49-F238E27FC236}">
                <a16:creationId xmlns:a16="http://schemas.microsoft.com/office/drawing/2014/main" id="{2891B85C-813B-6E39-8762-36EDA98EEAAA}"/>
              </a:ext>
            </a:extLst>
          </p:cNvPr>
          <p:cNvSpPr/>
          <p:nvPr/>
        </p:nvSpPr>
        <p:spPr>
          <a:xfrm>
            <a:off x="9018489" y="3235635"/>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8" name="矩形 57">
            <a:extLst>
              <a:ext uri="{FF2B5EF4-FFF2-40B4-BE49-F238E27FC236}">
                <a16:creationId xmlns:a16="http://schemas.microsoft.com/office/drawing/2014/main" id="{42BD31DD-0DA9-88E5-4895-C33F9222C4BE}"/>
              </a:ext>
            </a:extLst>
          </p:cNvPr>
          <p:cNvSpPr/>
          <p:nvPr/>
        </p:nvSpPr>
        <p:spPr>
          <a:xfrm>
            <a:off x="9018488" y="3943847"/>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9" name="矩形 58">
            <a:extLst>
              <a:ext uri="{FF2B5EF4-FFF2-40B4-BE49-F238E27FC236}">
                <a16:creationId xmlns:a16="http://schemas.microsoft.com/office/drawing/2014/main" id="{D6BD3656-3133-4216-E134-A49C20AB0DA3}"/>
              </a:ext>
            </a:extLst>
          </p:cNvPr>
          <p:cNvSpPr/>
          <p:nvPr/>
        </p:nvSpPr>
        <p:spPr>
          <a:xfrm>
            <a:off x="9018489" y="4661024"/>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0" name="矩形 59">
            <a:extLst>
              <a:ext uri="{FF2B5EF4-FFF2-40B4-BE49-F238E27FC236}">
                <a16:creationId xmlns:a16="http://schemas.microsoft.com/office/drawing/2014/main" id="{DC73D33E-8F27-FD7D-4538-2C2FDCA65789}"/>
              </a:ext>
            </a:extLst>
          </p:cNvPr>
          <p:cNvSpPr/>
          <p:nvPr/>
        </p:nvSpPr>
        <p:spPr>
          <a:xfrm>
            <a:off x="9018488" y="5369236"/>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2" name="矩形 61">
            <a:extLst>
              <a:ext uri="{FF2B5EF4-FFF2-40B4-BE49-F238E27FC236}">
                <a16:creationId xmlns:a16="http://schemas.microsoft.com/office/drawing/2014/main" id="{3AD7A0C7-E23F-CD58-9C0E-2ECA20672C57}"/>
              </a:ext>
            </a:extLst>
          </p:cNvPr>
          <p:cNvSpPr/>
          <p:nvPr/>
        </p:nvSpPr>
        <p:spPr>
          <a:xfrm>
            <a:off x="9726700" y="5378202"/>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3" name="矩形 62">
            <a:extLst>
              <a:ext uri="{FF2B5EF4-FFF2-40B4-BE49-F238E27FC236}">
                <a16:creationId xmlns:a16="http://schemas.microsoft.com/office/drawing/2014/main" id="{FC23CF35-6E2B-1A1C-5F41-4D7B365CDB85}"/>
              </a:ext>
            </a:extLst>
          </p:cNvPr>
          <p:cNvSpPr/>
          <p:nvPr/>
        </p:nvSpPr>
        <p:spPr>
          <a:xfrm>
            <a:off x="9717737" y="4661023"/>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4" name="矩形 63">
            <a:extLst>
              <a:ext uri="{FF2B5EF4-FFF2-40B4-BE49-F238E27FC236}">
                <a16:creationId xmlns:a16="http://schemas.microsoft.com/office/drawing/2014/main" id="{F27B9A5B-59F1-69C9-D53C-44AC0183EFA4}"/>
              </a:ext>
            </a:extLst>
          </p:cNvPr>
          <p:cNvSpPr/>
          <p:nvPr/>
        </p:nvSpPr>
        <p:spPr>
          <a:xfrm>
            <a:off x="9717735" y="3934881"/>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6" name="矩形 65">
            <a:extLst>
              <a:ext uri="{FF2B5EF4-FFF2-40B4-BE49-F238E27FC236}">
                <a16:creationId xmlns:a16="http://schemas.microsoft.com/office/drawing/2014/main" id="{10F73B29-8A64-7A1F-1E27-A96003399E16}"/>
              </a:ext>
            </a:extLst>
          </p:cNvPr>
          <p:cNvSpPr/>
          <p:nvPr/>
        </p:nvSpPr>
        <p:spPr>
          <a:xfrm>
            <a:off x="6875922" y="3943848"/>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7" name="矩形 66">
            <a:extLst>
              <a:ext uri="{FF2B5EF4-FFF2-40B4-BE49-F238E27FC236}">
                <a16:creationId xmlns:a16="http://schemas.microsoft.com/office/drawing/2014/main" id="{1BFF2211-66A6-0E84-FC09-2CE2BF6D986E}"/>
              </a:ext>
            </a:extLst>
          </p:cNvPr>
          <p:cNvSpPr/>
          <p:nvPr/>
        </p:nvSpPr>
        <p:spPr>
          <a:xfrm>
            <a:off x="6875920" y="4652062"/>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8" name="矩形 67">
            <a:extLst>
              <a:ext uri="{FF2B5EF4-FFF2-40B4-BE49-F238E27FC236}">
                <a16:creationId xmlns:a16="http://schemas.microsoft.com/office/drawing/2014/main" id="{5A3FCAA3-68CD-3AB3-3053-1ABB2B60666E}"/>
              </a:ext>
            </a:extLst>
          </p:cNvPr>
          <p:cNvSpPr/>
          <p:nvPr/>
        </p:nvSpPr>
        <p:spPr>
          <a:xfrm>
            <a:off x="6875919" y="5369240"/>
            <a:ext cx="342245" cy="3215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9" name="矩形 68">
            <a:extLst>
              <a:ext uri="{FF2B5EF4-FFF2-40B4-BE49-F238E27FC236}">
                <a16:creationId xmlns:a16="http://schemas.microsoft.com/office/drawing/2014/main" id="{E20FC328-9F83-72C3-DC03-09612FE9888F}"/>
              </a:ext>
            </a:extLst>
          </p:cNvPr>
          <p:cNvSpPr/>
          <p:nvPr/>
        </p:nvSpPr>
        <p:spPr>
          <a:xfrm>
            <a:off x="7225551" y="4304282"/>
            <a:ext cx="342245" cy="321506"/>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0" name="矩形 69">
            <a:extLst>
              <a:ext uri="{FF2B5EF4-FFF2-40B4-BE49-F238E27FC236}">
                <a16:creationId xmlns:a16="http://schemas.microsoft.com/office/drawing/2014/main" id="{FE494A9C-89C7-8066-0D44-AE8DECB8A77B}"/>
              </a:ext>
            </a:extLst>
          </p:cNvPr>
          <p:cNvSpPr/>
          <p:nvPr/>
        </p:nvSpPr>
        <p:spPr>
          <a:xfrm>
            <a:off x="7225547" y="5021459"/>
            <a:ext cx="342245" cy="321506"/>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1" name="矩形 70">
            <a:extLst>
              <a:ext uri="{FF2B5EF4-FFF2-40B4-BE49-F238E27FC236}">
                <a16:creationId xmlns:a16="http://schemas.microsoft.com/office/drawing/2014/main" id="{DAE38D0C-C8EB-B7C6-3923-B771655A31E2}"/>
              </a:ext>
            </a:extLst>
          </p:cNvPr>
          <p:cNvSpPr/>
          <p:nvPr/>
        </p:nvSpPr>
        <p:spPr>
          <a:xfrm>
            <a:off x="7584136" y="4662871"/>
            <a:ext cx="342245" cy="321506"/>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2" name="矩形 71">
            <a:extLst>
              <a:ext uri="{FF2B5EF4-FFF2-40B4-BE49-F238E27FC236}">
                <a16:creationId xmlns:a16="http://schemas.microsoft.com/office/drawing/2014/main" id="{BC6D70D7-45BE-9E41-1EAC-FC9F358E7D07}"/>
              </a:ext>
            </a:extLst>
          </p:cNvPr>
          <p:cNvSpPr/>
          <p:nvPr/>
        </p:nvSpPr>
        <p:spPr>
          <a:xfrm>
            <a:off x="7593100" y="5380049"/>
            <a:ext cx="342245" cy="321506"/>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3" name="矩形 72">
            <a:extLst>
              <a:ext uri="{FF2B5EF4-FFF2-40B4-BE49-F238E27FC236}">
                <a16:creationId xmlns:a16="http://schemas.microsoft.com/office/drawing/2014/main" id="{941F4B60-C699-2489-A45B-F4EB01EE5774}"/>
              </a:ext>
            </a:extLst>
          </p:cNvPr>
          <p:cNvSpPr/>
          <p:nvPr/>
        </p:nvSpPr>
        <p:spPr>
          <a:xfrm>
            <a:off x="10076325" y="4304281"/>
            <a:ext cx="342245" cy="321506"/>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4" name="矩形 73">
            <a:extLst>
              <a:ext uri="{FF2B5EF4-FFF2-40B4-BE49-F238E27FC236}">
                <a16:creationId xmlns:a16="http://schemas.microsoft.com/office/drawing/2014/main" id="{39E9C7FF-A64F-E288-88D5-F930606C8E31}"/>
              </a:ext>
            </a:extLst>
          </p:cNvPr>
          <p:cNvSpPr/>
          <p:nvPr/>
        </p:nvSpPr>
        <p:spPr>
          <a:xfrm>
            <a:off x="10076323" y="5012491"/>
            <a:ext cx="342245" cy="321506"/>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5" name="矩形 74">
            <a:extLst>
              <a:ext uri="{FF2B5EF4-FFF2-40B4-BE49-F238E27FC236}">
                <a16:creationId xmlns:a16="http://schemas.microsoft.com/office/drawing/2014/main" id="{4C4C6FE8-70E5-B8E2-4A2B-F7293ED92D0D}"/>
              </a:ext>
            </a:extLst>
          </p:cNvPr>
          <p:cNvSpPr/>
          <p:nvPr/>
        </p:nvSpPr>
        <p:spPr>
          <a:xfrm>
            <a:off x="10443879" y="5380045"/>
            <a:ext cx="342245" cy="321506"/>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6" name="矩形 75">
            <a:extLst>
              <a:ext uri="{FF2B5EF4-FFF2-40B4-BE49-F238E27FC236}">
                <a16:creationId xmlns:a16="http://schemas.microsoft.com/office/drawing/2014/main" id="{C622098C-68B4-ED5C-6859-DF0D38F2B60E}"/>
              </a:ext>
            </a:extLst>
          </p:cNvPr>
          <p:cNvSpPr/>
          <p:nvPr/>
        </p:nvSpPr>
        <p:spPr>
          <a:xfrm>
            <a:off x="10443877" y="4662869"/>
            <a:ext cx="342245" cy="321506"/>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9" name="矩形 78">
            <a:extLst>
              <a:ext uri="{FF2B5EF4-FFF2-40B4-BE49-F238E27FC236}">
                <a16:creationId xmlns:a16="http://schemas.microsoft.com/office/drawing/2014/main" id="{F27BA221-199D-E9EC-1C55-3ACA6688FAE1}"/>
              </a:ext>
            </a:extLst>
          </p:cNvPr>
          <p:cNvSpPr/>
          <p:nvPr/>
        </p:nvSpPr>
        <p:spPr>
          <a:xfrm>
            <a:off x="10479735" y="2623640"/>
            <a:ext cx="977159" cy="1975257"/>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83" name="矩形: 单圆角 82">
            <a:extLst>
              <a:ext uri="{FF2B5EF4-FFF2-40B4-BE49-F238E27FC236}">
                <a16:creationId xmlns:a16="http://schemas.microsoft.com/office/drawing/2014/main" id="{EB20BF2D-B006-DCA8-B6B1-B75A9DFFCE34}"/>
              </a:ext>
            </a:extLst>
          </p:cNvPr>
          <p:cNvSpPr/>
          <p:nvPr/>
        </p:nvSpPr>
        <p:spPr>
          <a:xfrm>
            <a:off x="1" y="1713650"/>
            <a:ext cx="4907901" cy="4895113"/>
          </a:xfrm>
          <a:prstGeom prst="round1Rect">
            <a:avLst>
              <a:gd name="adj" fmla="val 4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800" b="0" i="0" u="none" strike="noStrike" baseline="0">
                <a:latin typeface="Calibri" panose="020F0502020204030204" pitchFamily="34" charset="0"/>
                <a:ea typeface="Calibri" panose="020F0502020204030204" pitchFamily="34" charset="0"/>
                <a:cs typeface="Calibri" panose="020F0502020204030204" pitchFamily="34" charset="0"/>
              </a:rPr>
              <a:t>a strong correlation may send the signal</a:t>
            </a:r>
          </a:p>
          <a:p>
            <a:pPr algn="l"/>
            <a:r>
              <a:rPr lang="en-US" altLang="zh-CN" sz="1800" b="0" i="0" u="none" strike="noStrike" baseline="0">
                <a:latin typeface="Calibri" panose="020F0502020204030204" pitchFamily="34" charset="0"/>
                <a:ea typeface="Calibri" panose="020F0502020204030204" pitchFamily="34" charset="0"/>
                <a:cs typeface="Calibri" panose="020F0502020204030204" pitchFamily="34" charset="0"/>
              </a:rPr>
              <a:t>that nuclei with hexadecapole deformation are more likely to</a:t>
            </a:r>
          </a:p>
          <a:p>
            <a:pPr algn="l"/>
            <a:r>
              <a:rPr lang="en-US" altLang="zh-CN" sz="1800" b="0" i="0" u="none" strike="noStrike" baseline="0">
                <a:latin typeface="Calibri" panose="020F0502020204030204" pitchFamily="34" charset="0"/>
                <a:ea typeface="Calibri" panose="020F0502020204030204" pitchFamily="34" charset="0"/>
                <a:cs typeface="Calibri" panose="020F0502020204030204" pitchFamily="34" charset="0"/>
              </a:rPr>
              <a:t>form </a:t>
            </a:r>
            <a:r>
              <a:rPr lang="el-GR" altLang="zh-CN" sz="1800" b="0" i="0" u="none" strike="noStrike" baseline="0">
                <a:latin typeface="Calibri" panose="020F0502020204030204" pitchFamily="34" charset="0"/>
                <a:ea typeface="Calibri" panose="020F0502020204030204" pitchFamily="34" charset="0"/>
                <a:cs typeface="Calibri" panose="020F0502020204030204" pitchFamily="34" charset="0"/>
              </a:rPr>
              <a:t>α </a:t>
            </a:r>
            <a:r>
              <a:rPr lang="en-US" altLang="zh-CN" sz="1800" b="0" i="0" u="none" strike="noStrike" baseline="0">
                <a:latin typeface="Calibri" panose="020F0502020204030204" pitchFamily="34" charset="0"/>
                <a:ea typeface="Calibri" panose="020F0502020204030204" pitchFamily="34" charset="0"/>
                <a:cs typeface="Calibri" panose="020F0502020204030204" pitchFamily="34" charset="0"/>
              </a:rPr>
              <a:t>clusters</a:t>
            </a:r>
            <a:endParaRPr lang="zh-CN" altLang="en-US">
              <a:latin typeface="Calibri" panose="020F0502020204030204" pitchFamily="34" charset="0"/>
              <a:cs typeface="Calibri" panose="020F0502020204030204" pitchFamily="34" charset="0"/>
            </a:endParaRPr>
          </a:p>
        </p:txBody>
      </p:sp>
      <p:sp>
        <p:nvSpPr>
          <p:cNvPr id="84" name="文本框 83">
            <a:extLst>
              <a:ext uri="{FF2B5EF4-FFF2-40B4-BE49-F238E27FC236}">
                <a16:creationId xmlns:a16="http://schemas.microsoft.com/office/drawing/2014/main" id="{A4B91C10-7B3E-7479-DE62-2460359B840D}"/>
              </a:ext>
            </a:extLst>
          </p:cNvPr>
          <p:cNvSpPr txBox="1"/>
          <p:nvPr/>
        </p:nvSpPr>
        <p:spPr bwMode="gray">
          <a:xfrm>
            <a:off x="534418" y="1915649"/>
            <a:ext cx="4234007" cy="400110"/>
          </a:xfrm>
          <a:prstGeom prst="rect">
            <a:avLst/>
          </a:prstGeom>
          <a:gradFill>
            <a:gsLst>
              <a:gs pos="80000">
                <a:schemeClr val="accent6">
                  <a:lumMod val="75000"/>
                </a:schemeClr>
              </a:gs>
              <a:gs pos="20000">
                <a:schemeClr val="accent6">
                  <a:lumMod val="75000"/>
                </a:schemeClr>
              </a:gs>
              <a:gs pos="0">
                <a:schemeClr val="bg1"/>
              </a:gs>
              <a:gs pos="50000">
                <a:schemeClr val="accent4">
                  <a:lumMod val="75000"/>
                </a:schemeClr>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Shape inheritance            </a:t>
            </a:r>
            <a:endParaRPr lang="zh-CN" altLang="en-US" dirty="0">
              <a:latin typeface="Calibri" panose="020F0502020204030204" pitchFamily="34" charset="0"/>
              <a:cs typeface="Calibri" panose="020F0502020204030204" pitchFamily="34" charset="0"/>
            </a:endParaRPr>
          </a:p>
        </p:txBody>
      </p:sp>
      <p:sp>
        <p:nvSpPr>
          <p:cNvPr id="85" name="文本框 84">
            <a:extLst>
              <a:ext uri="{FF2B5EF4-FFF2-40B4-BE49-F238E27FC236}">
                <a16:creationId xmlns:a16="http://schemas.microsoft.com/office/drawing/2014/main" id="{9E1E98E9-BEF3-C5CE-12B5-7DDD77E0FDEA}"/>
              </a:ext>
            </a:extLst>
          </p:cNvPr>
          <p:cNvSpPr txBox="1"/>
          <p:nvPr/>
        </p:nvSpPr>
        <p:spPr bwMode="gray">
          <a:xfrm>
            <a:off x="543376" y="2525025"/>
            <a:ext cx="4154009" cy="1200329"/>
          </a:xfrm>
          <a:prstGeom prst="rect">
            <a:avLst/>
          </a:prstGeom>
          <a:solidFill>
            <a:schemeClr val="bg1"/>
          </a:solidFill>
          <a:ln w="12700">
            <a:noFill/>
            <a:miter lim="800000"/>
            <a:headEnd/>
            <a:tailEnd/>
          </a:ln>
          <a:effectLst/>
        </p:spPr>
        <p:txBody>
          <a:bodyPr wrap="square">
            <a:spAutoFit/>
          </a:bodyPr>
          <a:lstStyle>
            <a:defPPr>
              <a:defRPr lang="zh-CN"/>
            </a:defPPr>
            <a:lvl1pPr marL="285750" indent="-285750" algn="just">
              <a:buFont typeface="Wingdings" panose="05000000000000000000" pitchFamily="2" charset="2"/>
              <a:buChar char="ü"/>
              <a:defRPr>
                <a:latin typeface="Times-Roman"/>
              </a:defRPr>
            </a:lvl1pPr>
          </a:lstStyle>
          <a:p>
            <a:pPr marL="0" indent="0">
              <a:buNone/>
            </a:pPr>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shape inheritance</a:t>
            </a:r>
            <a:r>
              <a:rPr lang="zh-CN" altLang="en-US" dirty="0">
                <a:latin typeface="Calibri" panose="020F0502020204030204" pitchFamily="34" charset="0"/>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the shapes of the parent and daughter nucleus in the decay system tend to remain consistent or similar.</a:t>
            </a:r>
            <a:endParaRPr lang="zh-CN" altLang="en-US" dirty="0">
              <a:latin typeface="Calibri" panose="020F0502020204030204" pitchFamily="34" charset="0"/>
              <a:cs typeface="Calibri" panose="020F0502020204030204" pitchFamily="34" charset="0"/>
            </a:endParaRPr>
          </a:p>
        </p:txBody>
      </p:sp>
      <p:sp>
        <p:nvSpPr>
          <p:cNvPr id="86" name="矩形: 圆角 85">
            <a:extLst>
              <a:ext uri="{FF2B5EF4-FFF2-40B4-BE49-F238E27FC236}">
                <a16:creationId xmlns:a16="http://schemas.microsoft.com/office/drawing/2014/main" id="{91E7FF37-5C6D-5311-1A22-F74398F60286}"/>
              </a:ext>
            </a:extLst>
          </p:cNvPr>
          <p:cNvSpPr/>
          <p:nvPr/>
        </p:nvSpPr>
        <p:spPr>
          <a:xfrm>
            <a:off x="457739" y="2316004"/>
            <a:ext cx="4450163" cy="4210301"/>
          </a:xfrm>
          <a:prstGeom prst="roundRect">
            <a:avLst>
              <a:gd name="adj" fmla="val 7508"/>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87" name="文本框 86">
            <a:extLst>
              <a:ext uri="{FF2B5EF4-FFF2-40B4-BE49-F238E27FC236}">
                <a16:creationId xmlns:a16="http://schemas.microsoft.com/office/drawing/2014/main" id="{EE4A5C98-E5F8-2411-7016-CE49CA103D37}"/>
              </a:ext>
            </a:extLst>
          </p:cNvPr>
          <p:cNvSpPr txBox="1"/>
          <p:nvPr/>
        </p:nvSpPr>
        <p:spPr bwMode="gray">
          <a:xfrm>
            <a:off x="563012" y="3683635"/>
            <a:ext cx="4205413" cy="1092607"/>
          </a:xfrm>
          <a:prstGeom prst="rect">
            <a:avLst/>
          </a:prstGeom>
          <a:solidFill>
            <a:schemeClr val="bg1"/>
          </a:solidFill>
          <a:ln w="12700">
            <a:noFill/>
            <a:miter lim="800000"/>
            <a:headEnd/>
            <a:tailEnd/>
          </a:ln>
          <a:effectLst/>
        </p:spPr>
        <p:txBody>
          <a:bodyPr wrap="square">
            <a:spAutoFit/>
          </a:bodyPr>
          <a:lstStyle>
            <a:defPPr>
              <a:defRPr lang="zh-CN"/>
            </a:defPPr>
            <a:lvl1pPr marL="285750" indent="-285750" algn="just">
              <a:buFont typeface="Wingdings" panose="05000000000000000000" pitchFamily="2" charset="2"/>
              <a:buChar char="ü"/>
              <a:defRPr>
                <a:latin typeface="Times-Roman"/>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A high degree of similarity of the parent and daughter nuclei leads to increased overlap in their wave functions.</a:t>
            </a:r>
          </a:p>
          <a:p>
            <a:pPr marL="0" indent="0">
              <a:buNone/>
            </a:pPr>
            <a:r>
              <a:rPr lang="da-DK" altLang="zh-CN" sz="1100" dirty="0">
                <a:solidFill>
                  <a:srgbClr val="00B050"/>
                </a:solidFill>
                <a:latin typeface="Calibri" panose="020F0502020204030204" pitchFamily="34" charset="0"/>
                <a:ea typeface="Calibri" panose="020F0502020204030204" pitchFamily="34" charset="0"/>
                <a:cs typeface="Calibri" panose="020F0502020204030204" pitchFamily="34" charset="0"/>
              </a:rPr>
              <a:t>        A. N. Andreyev, et al., Nature 405 (2000) 430–433.</a:t>
            </a:r>
            <a:endParaRPr lang="zh-CN" altLang="en-US" sz="1100" dirty="0">
              <a:solidFill>
                <a:srgbClr val="00B050"/>
              </a:solidFill>
              <a:latin typeface="Calibri" panose="020F0502020204030204" pitchFamily="34" charset="0"/>
              <a:cs typeface="Calibri" panose="020F0502020204030204" pitchFamily="34" charset="0"/>
            </a:endParaRPr>
          </a:p>
        </p:txBody>
      </p:sp>
      <p:sp>
        <p:nvSpPr>
          <p:cNvPr id="88" name="文本框 87">
            <a:extLst>
              <a:ext uri="{FF2B5EF4-FFF2-40B4-BE49-F238E27FC236}">
                <a16:creationId xmlns:a16="http://schemas.microsoft.com/office/drawing/2014/main" id="{ABE8AB50-773A-5C49-E5D6-E3E8E04FFF87}"/>
              </a:ext>
            </a:extLst>
          </p:cNvPr>
          <p:cNvSpPr txBox="1"/>
          <p:nvPr/>
        </p:nvSpPr>
        <p:spPr bwMode="gray">
          <a:xfrm>
            <a:off x="555606" y="4769726"/>
            <a:ext cx="4212819" cy="1646605"/>
          </a:xfrm>
          <a:prstGeom prst="rect">
            <a:avLst/>
          </a:prstGeom>
          <a:solidFill>
            <a:schemeClr val="bg1"/>
          </a:solidFill>
          <a:ln w="12700">
            <a:noFill/>
            <a:miter lim="800000"/>
            <a:headEnd/>
            <a:tailEnd/>
          </a:ln>
          <a:effectLst/>
        </p:spPr>
        <p:txBody>
          <a:bodyPr wrap="square">
            <a:spAutoFit/>
          </a:bodyPr>
          <a:lstStyle>
            <a:defPPr>
              <a:defRPr lang="zh-CN"/>
            </a:defPPr>
            <a:lvl1pPr marL="285750" indent="-285750" algn="just">
              <a:buFont typeface="Wingdings" panose="05000000000000000000" pitchFamily="2" charset="2"/>
              <a:buChar char="ü"/>
              <a:defRPr>
                <a:latin typeface="Times-Roman"/>
              </a:defRPr>
            </a:lvl1pPr>
          </a:lstStyle>
          <a:p>
            <a:r>
              <a:rPr lang="en-US" altLang="zh-CN" dirty="0">
                <a:latin typeface="Calibri" panose="020F0502020204030204" pitchFamily="34" charset="0"/>
                <a:ea typeface="Calibri" panose="020F0502020204030204" pitchFamily="34" charset="0"/>
                <a:cs typeface="Calibri" panose="020F0502020204030204" pitchFamily="34" charset="0"/>
              </a:rPr>
              <a:t>The closed shell effect of Z = 82, N = 126 is stronger than that of (50, 82) since the shape of the parent nucleus (82,126) and its daughter nucleus (80,124) are quite different.</a:t>
            </a:r>
          </a:p>
          <a:p>
            <a:pPr marL="0" indent="0">
              <a:buNone/>
            </a:pPr>
            <a:r>
              <a:rPr lang="en-US" altLang="zh-CN" sz="1100" dirty="0">
                <a:solidFill>
                  <a:srgbClr val="00B050"/>
                </a:solidFill>
                <a:latin typeface="Calibri" panose="020F0502020204030204" pitchFamily="34" charset="0"/>
                <a:ea typeface="Calibri" panose="020F0502020204030204" pitchFamily="34" charset="0"/>
                <a:cs typeface="Calibri" panose="020F0502020204030204" pitchFamily="34" charset="0"/>
              </a:rPr>
              <a:t>        J. G. Deng and H. F. Zhang, Phys. Lett. B 816, 136247 (2021).</a:t>
            </a:r>
            <a:endParaRPr lang="zh-CN" altLang="en-US" sz="1100"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47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randombar(horizontal)">
                                      <p:cBhvr>
                                        <p:cTn id="31" dur="500"/>
                                        <p:tgtEl>
                                          <p:spTgt spid="4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randombar(horizontal)">
                                      <p:cBhvr>
                                        <p:cTn id="34" dur="500"/>
                                        <p:tgtEl>
                                          <p:spTgt spid="5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randombar(horizontal)">
                                      <p:cBhvr>
                                        <p:cTn id="37" dur="500"/>
                                        <p:tgtEl>
                                          <p:spTgt spid="5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randombar(horizontal)">
                                      <p:cBhvr>
                                        <p:cTn id="40" dur="500"/>
                                        <p:tgtEl>
                                          <p:spTgt spid="5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randombar(horizontal)">
                                      <p:cBhvr>
                                        <p:cTn id="46" dur="500"/>
                                        <p:tgtEl>
                                          <p:spTgt spid="5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randombar(horizontal)">
                                      <p:cBhvr>
                                        <p:cTn id="49" dur="500"/>
                                        <p:tgtEl>
                                          <p:spTgt spid="5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randombar(horizontal)">
                                      <p:cBhvr>
                                        <p:cTn id="52" dur="500"/>
                                        <p:tgtEl>
                                          <p:spTgt spid="6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randombar(horizontal)">
                                      <p:cBhvr>
                                        <p:cTn id="55" dur="500"/>
                                        <p:tgtEl>
                                          <p:spTgt spid="6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randombar(horizontal)">
                                      <p:cBhvr>
                                        <p:cTn id="58" dur="500"/>
                                        <p:tgtEl>
                                          <p:spTgt spid="63"/>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randombar(horizontal)">
                                      <p:cBhvr>
                                        <p:cTn id="61" dur="500"/>
                                        <p:tgtEl>
                                          <p:spTgt spid="6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randombar(horizontal)">
                                      <p:cBhvr>
                                        <p:cTn id="64" dur="500"/>
                                        <p:tgtEl>
                                          <p:spTgt spid="6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randombar(horizontal)">
                                      <p:cBhvr>
                                        <p:cTn id="67" dur="500"/>
                                        <p:tgtEl>
                                          <p:spTgt spid="6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randombar(horizontal)">
                                      <p:cBhvr>
                                        <p:cTn id="70" dur="5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randombar(horizontal)">
                                      <p:cBhvr>
                                        <p:cTn id="79" dur="500"/>
                                        <p:tgtEl>
                                          <p:spTgt spid="7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randombar(horizontal)">
                                      <p:cBhvr>
                                        <p:cTn id="82" dur="500"/>
                                        <p:tgtEl>
                                          <p:spTgt spid="74"/>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75"/>
                                        </p:tgtEl>
                                        <p:attrNameLst>
                                          <p:attrName>style.visibility</p:attrName>
                                        </p:attrNameLst>
                                      </p:cBhvr>
                                      <p:to>
                                        <p:strVal val="visible"/>
                                      </p:to>
                                    </p:set>
                                    <p:animEffect transition="in" filter="randombar(horizontal)">
                                      <p:cBhvr>
                                        <p:cTn id="85" dur="500"/>
                                        <p:tgtEl>
                                          <p:spTgt spid="75"/>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randombar(horizontal)">
                                      <p:cBhvr>
                                        <p:cTn id="88" dur="500"/>
                                        <p:tgtEl>
                                          <p:spTgt spid="76"/>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randombar(horizontal)">
                                      <p:cBhvr>
                                        <p:cTn id="91" dur="500"/>
                                        <p:tgtEl>
                                          <p:spTgt spid="79"/>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69"/>
                                        </p:tgtEl>
                                        <p:attrNameLst>
                                          <p:attrName>style.visibility</p:attrName>
                                        </p:attrNameLst>
                                      </p:cBhvr>
                                      <p:to>
                                        <p:strVal val="visible"/>
                                      </p:to>
                                    </p:set>
                                    <p:animEffect transition="in" filter="randombar(horizontal)">
                                      <p:cBhvr>
                                        <p:cTn id="94" dur="500"/>
                                        <p:tgtEl>
                                          <p:spTgt spid="69"/>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randombar(horizontal)">
                                      <p:cBhvr>
                                        <p:cTn id="97" dur="500"/>
                                        <p:tgtEl>
                                          <p:spTgt spid="71"/>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72"/>
                                        </p:tgtEl>
                                        <p:attrNameLst>
                                          <p:attrName>style.visibility</p:attrName>
                                        </p:attrNameLst>
                                      </p:cBhvr>
                                      <p:to>
                                        <p:strVal val="visible"/>
                                      </p:to>
                                    </p:set>
                                    <p:animEffect transition="in" filter="randombar(horizontal)">
                                      <p:cBhvr>
                                        <p:cTn id="100" dur="500"/>
                                        <p:tgtEl>
                                          <p:spTgt spid="72"/>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randombar(horizontal)">
                                      <p:cBhvr>
                                        <p:cTn id="103" dur="500"/>
                                        <p:tgtEl>
                                          <p:spTgt spid="70"/>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randombar(horizontal)">
                                      <p:cBhvr>
                                        <p:cTn id="108" dur="500"/>
                                        <p:tgtEl>
                                          <p:spTgt spid="83"/>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randombar(horizontal)">
                                      <p:cBhvr>
                                        <p:cTn id="111" dur="500"/>
                                        <p:tgtEl>
                                          <p:spTgt spid="84"/>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85"/>
                                        </p:tgtEl>
                                        <p:attrNameLst>
                                          <p:attrName>style.visibility</p:attrName>
                                        </p:attrNameLst>
                                      </p:cBhvr>
                                      <p:to>
                                        <p:strVal val="visible"/>
                                      </p:to>
                                    </p:set>
                                    <p:animEffect transition="in" filter="randombar(horizontal)">
                                      <p:cBhvr>
                                        <p:cTn id="114" dur="500"/>
                                        <p:tgtEl>
                                          <p:spTgt spid="85"/>
                                        </p:tgtEl>
                                      </p:cBhvr>
                                    </p:animEffect>
                                  </p:childTnLst>
                                </p:cTn>
                              </p:par>
                              <p:par>
                                <p:cTn id="115" presetID="1" presetClass="entr" presetSubtype="0" fill="hold" grpId="0" nodeType="withEffect">
                                  <p:stCondLst>
                                    <p:cond delay="0"/>
                                  </p:stCondLst>
                                  <p:childTnLst>
                                    <p:set>
                                      <p:cBhvr>
                                        <p:cTn id="116" dur="1" fill="hold">
                                          <p:stCondLst>
                                            <p:cond delay="0"/>
                                          </p:stCondLst>
                                        </p:cTn>
                                        <p:tgtEl>
                                          <p:spTgt spid="8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2" grpId="0"/>
      <p:bldP spid="37" grpId="0" animBg="1"/>
      <p:bldP spid="44" grpId="0" animBg="1"/>
      <p:bldP spid="40" grpId="0" animBg="1"/>
      <p:bldP spid="49" grpId="0" animBg="1"/>
      <p:bldP spid="51" grpId="0" animBg="1"/>
      <p:bldP spid="45" grpId="0" animBg="1"/>
      <p:bldP spid="53" grpId="0" animBg="1"/>
      <p:bldP spid="55" grpId="0" animBg="1"/>
      <p:bldP spid="56" grpId="0" animBg="1"/>
      <p:bldP spid="57" grpId="0" animBg="1"/>
      <p:bldP spid="58" grpId="0" animBg="1"/>
      <p:bldP spid="59" grpId="0" animBg="1"/>
      <p:bldP spid="60" grpId="0" animBg="1"/>
      <p:bldP spid="62" grpId="0" animBg="1"/>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9" grpId="0" animBg="1"/>
      <p:bldP spid="83" grpId="0" animBg="1"/>
      <p:bldP spid="84" grpId="0" animBg="1"/>
      <p:bldP spid="85" grpId="0" animBg="1"/>
      <p:bldP spid="86" grpId="0" animBg="1"/>
      <p:bldP spid="87" grpId="0" animBg="1"/>
      <p:bldP spid="8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AA75E33A-C62A-65BE-20E4-703C9D9A4F7A}"/>
              </a:ext>
            </a:extLst>
          </p:cNvPr>
          <p:cNvSpPr txBox="1"/>
          <p:nvPr/>
        </p:nvSpPr>
        <p:spPr bwMode="gray">
          <a:xfrm>
            <a:off x="7232192" y="1589945"/>
            <a:ext cx="4133294" cy="1369606"/>
          </a:xfrm>
          <a:prstGeom prst="rect">
            <a:avLst/>
          </a:prstGeom>
          <a:solidFill>
            <a:schemeClr val="accent4">
              <a:lumMod val="20000"/>
              <a:lumOff val="80000"/>
            </a:schemeClr>
          </a:solidFill>
          <a:ln w="15875">
            <a:solidFill>
              <a:schemeClr val="accent2"/>
            </a:solidFill>
            <a:miter lim="800000"/>
            <a:headEnd/>
            <a:tailEnd/>
          </a:ln>
          <a:effectLst>
            <a:glow rad="63500">
              <a:schemeClr val="accent2">
                <a:alpha val="40000"/>
              </a:schemeClr>
            </a:glow>
          </a:effectLst>
        </p:spPr>
        <p:txBody>
          <a:bodyPr wrap="square">
            <a:spAutoFit/>
          </a:bodyPr>
          <a:lstStyle/>
          <a:p>
            <a:pPr marL="0" indent="0" algn="ctr">
              <a:lnSpc>
                <a:spcPct val="150000"/>
              </a:lnSpc>
              <a:spcBef>
                <a:spcPts val="0"/>
              </a:spcBef>
              <a:buNone/>
            </a:pPr>
            <a:r>
              <a:rPr lang="en-US" altLang="zh-CN" dirty="0">
                <a:latin typeface="Calibri" panose="020F0502020204030204" pitchFamily="34" charset="0"/>
                <a:ea typeface="Calibri" panose="020F0502020204030204" pitchFamily="34" charset="0"/>
                <a:cs typeface="Calibri" panose="020F0502020204030204" pitchFamily="34" charset="0"/>
              </a:rPr>
              <a:t>Input-layer</a:t>
            </a:r>
          </a:p>
          <a:p>
            <a:pPr marL="0" indent="0" algn="ctr">
              <a:spcBef>
                <a:spcPts val="1200"/>
              </a:spcBef>
              <a:buNone/>
            </a:pPr>
            <a:r>
              <a:rPr lang="en-US" altLang="zh-CN"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Single</a:t>
            </a:r>
            <a:r>
              <a:rPr lang="en-US" altLang="zh-CN" dirty="0">
                <a:latin typeface="Calibri" panose="020F0502020204030204" pitchFamily="34" charset="0"/>
                <a:ea typeface="Calibri" panose="020F0502020204030204" pitchFamily="34" charset="0"/>
                <a:cs typeface="Calibri" panose="020F0502020204030204" pitchFamily="34" charset="0"/>
              </a:rPr>
              <a:t> hidden-layer with only </a:t>
            </a:r>
            <a:r>
              <a:rPr lang="en-US" altLang="zh-CN"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ten</a:t>
            </a:r>
            <a:r>
              <a:rPr lang="en-US" altLang="zh-CN" dirty="0">
                <a:latin typeface="Calibri" panose="020F0502020204030204" pitchFamily="34" charset="0"/>
                <a:ea typeface="Calibri" panose="020F0502020204030204" pitchFamily="34" charset="0"/>
                <a:cs typeface="Calibri" panose="020F0502020204030204" pitchFamily="34" charset="0"/>
              </a:rPr>
              <a:t> neurons</a:t>
            </a:r>
          </a:p>
          <a:p>
            <a:pPr marL="0" indent="0" algn="ctr">
              <a:spcBef>
                <a:spcPts val="1200"/>
              </a:spcBef>
              <a:buNone/>
            </a:pPr>
            <a:r>
              <a:rPr lang="en-US" altLang="zh-CN" dirty="0">
                <a:latin typeface="Calibri" panose="020F0502020204030204" pitchFamily="34" charset="0"/>
                <a:ea typeface="Calibri" panose="020F0502020204030204" pitchFamily="34" charset="0"/>
                <a:cs typeface="Calibri" panose="020F0502020204030204" pitchFamily="34" charset="0"/>
              </a:rPr>
              <a:t>Out-layer</a:t>
            </a:r>
            <a:endParaRPr lang="zh-CN" altLang="en-US" dirty="0">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22</a:t>
            </a:fld>
            <a:endParaRPr lang="zh-CN" altLang="en-US" dirty="0"/>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4. Influence of shape inheritance and staggering on α decay</a:t>
            </a:r>
            <a:endParaRPr lang="zh-CN" altLang="en-US" sz="2600" dirty="0"/>
          </a:p>
        </p:txBody>
      </p:sp>
      <p:pic>
        <p:nvPicPr>
          <p:cNvPr id="3" name="图片 2">
            <a:extLst>
              <a:ext uri="{FF2B5EF4-FFF2-40B4-BE49-F238E27FC236}">
                <a16:creationId xmlns:a16="http://schemas.microsoft.com/office/drawing/2014/main" id="{690CB57E-8F07-A145-CCC9-23C65E67A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23" y="3043945"/>
            <a:ext cx="5415903" cy="3602971"/>
          </a:xfrm>
          <a:prstGeom prst="rect">
            <a:avLst/>
          </a:prstGeom>
        </p:spPr>
      </p:pic>
      <p:pic>
        <p:nvPicPr>
          <p:cNvPr id="6" name="图片 5">
            <a:extLst>
              <a:ext uri="{FF2B5EF4-FFF2-40B4-BE49-F238E27FC236}">
                <a16:creationId xmlns:a16="http://schemas.microsoft.com/office/drawing/2014/main" id="{A05EBBEB-FEFF-664F-FD25-C29A024CF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5656" y="3953514"/>
            <a:ext cx="5540590" cy="2750847"/>
          </a:xfrm>
          <a:prstGeom prst="rect">
            <a:avLst/>
          </a:prstGeom>
        </p:spPr>
      </p:pic>
      <p:sp>
        <p:nvSpPr>
          <p:cNvPr id="17" name="文本框 16">
            <a:extLst>
              <a:ext uri="{FF2B5EF4-FFF2-40B4-BE49-F238E27FC236}">
                <a16:creationId xmlns:a16="http://schemas.microsoft.com/office/drawing/2014/main" id="{4ADFF3AB-80CD-DEBF-AA86-399334DA6146}"/>
              </a:ext>
            </a:extLst>
          </p:cNvPr>
          <p:cNvSpPr txBox="1"/>
          <p:nvPr/>
        </p:nvSpPr>
        <p:spPr bwMode="gray">
          <a:xfrm>
            <a:off x="2688928" y="801352"/>
            <a:ext cx="6749682" cy="400110"/>
          </a:xfrm>
          <a:prstGeom prst="rect">
            <a:avLst/>
          </a:prstGeom>
          <a:gradFill>
            <a:gsLst>
              <a:gs pos="80000">
                <a:schemeClr val="accent6">
                  <a:lumMod val="75000"/>
                </a:schemeClr>
              </a:gs>
              <a:gs pos="20000">
                <a:schemeClr val="accent6">
                  <a:lumMod val="75000"/>
                </a:schemeClr>
              </a:gs>
              <a:gs pos="0">
                <a:schemeClr val="bg1"/>
              </a:gs>
              <a:gs pos="50000">
                <a:schemeClr val="accent4">
                  <a:lumMod val="75000"/>
                </a:schemeClr>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t>Machine Learning performance</a:t>
            </a:r>
            <a:endParaRPr lang="zh-CN" altLang="en-US" dirty="0"/>
          </a:p>
        </p:txBody>
      </p:sp>
      <p:sp>
        <p:nvSpPr>
          <p:cNvPr id="18" name="文本框 17">
            <a:extLst>
              <a:ext uri="{FF2B5EF4-FFF2-40B4-BE49-F238E27FC236}">
                <a16:creationId xmlns:a16="http://schemas.microsoft.com/office/drawing/2014/main" id="{FAD0A5B8-41F6-0854-A4F3-E945EACAC00D}"/>
              </a:ext>
            </a:extLst>
          </p:cNvPr>
          <p:cNvSpPr txBox="1"/>
          <p:nvPr/>
        </p:nvSpPr>
        <p:spPr bwMode="gray">
          <a:xfrm>
            <a:off x="8411864" y="1257145"/>
            <a:ext cx="2595284" cy="369332"/>
          </a:xfrm>
          <a:prstGeom prst="rect">
            <a:avLst/>
          </a:prstGeom>
          <a:noFill/>
          <a:ln w="12700">
            <a:noFill/>
            <a:miter lim="800000"/>
            <a:headEnd/>
            <a:tailEnd/>
          </a:ln>
          <a:effectLst/>
        </p:spPr>
        <p:txBody>
          <a:bodyPr wrap="square">
            <a:spAutoFit/>
          </a:bodyPr>
          <a:lstStyle>
            <a:defPPr>
              <a:defRPr lang="zh-CN"/>
            </a:defPPr>
            <a:lvl1pPr marL="285750" indent="-285750" algn="just">
              <a:buFont typeface="Arial" panose="020B0604020202020204" pitchFamily="34" charset="0"/>
              <a:buChar char="•"/>
              <a:defRPr>
                <a:latin typeface="Times-Roman"/>
              </a:defRPr>
            </a:lvl1pPr>
          </a:lstStyle>
          <a:p>
            <a:pPr marL="0" indent="0" algn="l">
              <a:buNone/>
            </a:pPr>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 Neural Network  </a:t>
            </a:r>
          </a:p>
        </p:txBody>
      </p:sp>
      <p:sp>
        <p:nvSpPr>
          <p:cNvPr id="21" name="文本框 20">
            <a:extLst>
              <a:ext uri="{FF2B5EF4-FFF2-40B4-BE49-F238E27FC236}">
                <a16:creationId xmlns:a16="http://schemas.microsoft.com/office/drawing/2014/main" id="{70E84011-6223-2E32-0CE9-1B1D6E17FBD1}"/>
              </a:ext>
            </a:extLst>
          </p:cNvPr>
          <p:cNvSpPr txBox="1"/>
          <p:nvPr/>
        </p:nvSpPr>
        <p:spPr bwMode="gray">
          <a:xfrm>
            <a:off x="537679" y="1265649"/>
            <a:ext cx="6293426" cy="1754326"/>
          </a:xfrm>
          <a:prstGeom prst="rect">
            <a:avLst/>
          </a:prstGeom>
          <a:noFill/>
          <a:ln w="12700">
            <a:noFill/>
            <a:miter lim="800000"/>
            <a:headEnd/>
            <a:tailEnd/>
          </a:ln>
          <a:effectLst/>
        </p:spPr>
        <p:txBody>
          <a:bodyPr wrap="square">
            <a:spAutoFit/>
          </a:bodyPr>
          <a:lstStyle/>
          <a:p>
            <a:pPr marL="285750" indent="-285750" algn="just">
              <a:buFont typeface="Arial" panose="020B0604020202020204" pitchFamily="34" charset="0"/>
              <a:buChar char="•"/>
            </a:pP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The datasets contain 369 known nuclei, </a:t>
            </a:r>
            <a:r>
              <a:rPr lang="en-US" altLang="zh-CN" sz="1800" b="0" i="0" u="none" strike="noStrike" baseline="0" dirty="0">
                <a:highlight>
                  <a:srgbClr val="00FF00"/>
                </a:highlight>
                <a:latin typeface="Calibri" panose="020F0502020204030204" pitchFamily="34" charset="0"/>
                <a:ea typeface="Calibri" panose="020F0502020204030204" pitchFamily="34" charset="0"/>
                <a:cs typeface="Calibri" panose="020F0502020204030204" pitchFamily="34" charset="0"/>
              </a:rPr>
              <a:t>328</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of which are used for training and </a:t>
            </a:r>
            <a:r>
              <a:rPr lang="en-US" altLang="zh-CN" sz="1800" b="0" i="0" u="none" strike="noStrike" baseline="0" dirty="0">
                <a:highlight>
                  <a:srgbClr val="00FF00"/>
                </a:highlight>
                <a:latin typeface="Calibri" panose="020F0502020204030204" pitchFamily="34" charset="0"/>
                <a:ea typeface="Calibri" panose="020F0502020204030204" pitchFamily="34" charset="0"/>
                <a:cs typeface="Calibri" panose="020F0502020204030204" pitchFamily="34" charset="0"/>
              </a:rPr>
              <a:t>41</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for testing. </a:t>
            </a:r>
          </a:p>
          <a:p>
            <a:pPr marL="285750" indent="-285750" algn="just">
              <a:buFont typeface="Arial" panose="020B0604020202020204" pitchFamily="34" charset="0"/>
              <a:buChar char="•"/>
            </a:pPr>
            <a:r>
              <a:rPr lang="en-US" altLang="zh-CN" dirty="0">
                <a:latin typeface="Calibri" panose="020F0502020204030204" pitchFamily="34" charset="0"/>
                <a:ea typeface="Calibri" panose="020F0502020204030204" pitchFamily="34" charset="0"/>
                <a:cs typeface="Calibri" panose="020F0502020204030204" pitchFamily="34" charset="0"/>
              </a:rPr>
              <a:t>A</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altLang="zh-CN" sz="1800" b="0" i="0" u="none" strike="noStrike" baseline="0" dirty="0" err="1">
                <a:highlight>
                  <a:srgbClr val="00FF00"/>
                </a:highlight>
                <a:latin typeface="Calibri" panose="020F0502020204030204" pitchFamily="34" charset="0"/>
                <a:ea typeface="Calibri" panose="020F0502020204030204" pitchFamily="34" charset="0"/>
                <a:cs typeface="Calibri" panose="020F0502020204030204" pitchFamily="34" charset="0"/>
              </a:rPr>
              <a:t>LeakyReLU</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is used as the activation function. The model is optimized using the </a:t>
            </a:r>
            <a:r>
              <a:rPr lang="en-US" altLang="zh-CN" sz="1800" b="0" i="0" u="none" strike="noStrike" baseline="0" dirty="0">
                <a:highlight>
                  <a:srgbClr val="00FF00"/>
                </a:highlight>
                <a:latin typeface="Calibri" panose="020F0502020204030204" pitchFamily="34" charset="0"/>
                <a:ea typeface="Calibri" panose="020F0502020204030204" pitchFamily="34" charset="0"/>
                <a:cs typeface="Calibri" panose="020F0502020204030204" pitchFamily="34" charset="0"/>
              </a:rPr>
              <a:t>Adam</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algorithm, with rms deviation serving as the evaluation. </a:t>
            </a:r>
          </a:p>
          <a:p>
            <a:pPr marL="285750" indent="-285750" algn="just">
              <a:buFont typeface="Arial" panose="020B0604020202020204" pitchFamily="34" charset="0"/>
              <a:buChar char="•"/>
            </a:pP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Each set of different inputs was subjected to </a:t>
            </a:r>
            <a:r>
              <a:rPr lang="en-US" altLang="zh-CN" sz="1800" b="0" i="0" u="none" strike="noStrike" baseline="0" dirty="0">
                <a:highlight>
                  <a:srgbClr val="00FF00"/>
                </a:highlight>
                <a:latin typeface="Calibri" panose="020F0502020204030204" pitchFamily="34" charset="0"/>
                <a:ea typeface="Calibri" panose="020F0502020204030204" pitchFamily="34" charset="0"/>
                <a:cs typeface="Calibri" panose="020F0502020204030204" pitchFamily="34" charset="0"/>
              </a:rPr>
              <a:t>100</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 times in total.</a:t>
            </a:r>
            <a:endParaRPr lang="zh-CN" altLang="en-US" dirty="0">
              <a:latin typeface="Calibri" panose="020F0502020204030204" pitchFamily="34" charset="0"/>
              <a:cs typeface="Calibri" panose="020F0502020204030204" pitchFamily="34" charset="0"/>
            </a:endParaRPr>
          </a:p>
        </p:txBody>
      </p:sp>
      <p:sp>
        <p:nvSpPr>
          <p:cNvPr id="13" name="箭头: 下 12">
            <a:extLst>
              <a:ext uri="{FF2B5EF4-FFF2-40B4-BE49-F238E27FC236}">
                <a16:creationId xmlns:a16="http://schemas.microsoft.com/office/drawing/2014/main" id="{5F458277-5829-DC39-2DE3-13E86B8F2E59}"/>
              </a:ext>
            </a:extLst>
          </p:cNvPr>
          <p:cNvSpPr/>
          <p:nvPr/>
        </p:nvSpPr>
        <p:spPr>
          <a:xfrm>
            <a:off x="9195052" y="2008094"/>
            <a:ext cx="144661" cy="224118"/>
          </a:xfrm>
          <a:prstGeom prst="downArrow">
            <a:avLst/>
          </a:prstGeom>
          <a:ln>
            <a:solidFill>
              <a:srgbClr val="FF99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6" name="箭头: 下 25">
            <a:extLst>
              <a:ext uri="{FF2B5EF4-FFF2-40B4-BE49-F238E27FC236}">
                <a16:creationId xmlns:a16="http://schemas.microsoft.com/office/drawing/2014/main" id="{CE5E455B-0969-14E0-355B-8790BBBA5033}"/>
              </a:ext>
            </a:extLst>
          </p:cNvPr>
          <p:cNvSpPr/>
          <p:nvPr/>
        </p:nvSpPr>
        <p:spPr>
          <a:xfrm>
            <a:off x="9195051" y="2438402"/>
            <a:ext cx="144661" cy="224118"/>
          </a:xfrm>
          <a:prstGeom prst="downArrow">
            <a:avLst/>
          </a:prstGeom>
          <a:ln>
            <a:solidFill>
              <a:srgbClr val="FF99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0A2A60DC-FC8D-F67D-D95D-0E7CD68F2EBC}"/>
              </a:ext>
            </a:extLst>
          </p:cNvPr>
          <p:cNvSpPr txBox="1"/>
          <p:nvPr/>
        </p:nvSpPr>
        <p:spPr bwMode="gray">
          <a:xfrm>
            <a:off x="1042039" y="6229588"/>
            <a:ext cx="4650549" cy="369332"/>
          </a:xfrm>
          <a:prstGeom prst="rect">
            <a:avLst/>
          </a:prstGeom>
          <a:solidFill>
            <a:schemeClr val="bg1"/>
          </a:solidFill>
          <a:ln w="15875">
            <a:solidFill>
              <a:schemeClr val="accent2"/>
            </a:solidFill>
            <a:miter lim="800000"/>
            <a:headEnd/>
            <a:tailEnd/>
          </a:ln>
          <a:effectLst>
            <a:glow rad="63500">
              <a:schemeClr val="accent2">
                <a:alpha val="40000"/>
              </a:schemeClr>
            </a:glow>
          </a:effectLst>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    The rms of UDL is 0.74, this work is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0.313 </a:t>
            </a:r>
            <a:endParaRPr lang="zh-CN" altLang="en-US" dirty="0">
              <a:latin typeface="Calibri" panose="020F0502020204030204" pitchFamily="34" charset="0"/>
              <a:cs typeface="Calibri" panose="020F0502020204030204" pitchFamily="34" charset="0"/>
            </a:endParaRPr>
          </a:p>
        </p:txBody>
      </p:sp>
      <p:sp>
        <p:nvSpPr>
          <p:cNvPr id="29" name="文本框 28">
            <a:extLst>
              <a:ext uri="{FF2B5EF4-FFF2-40B4-BE49-F238E27FC236}">
                <a16:creationId xmlns:a16="http://schemas.microsoft.com/office/drawing/2014/main" id="{B7AA1CCD-3016-CEB2-E555-9221F07BA44D}"/>
              </a:ext>
            </a:extLst>
          </p:cNvPr>
          <p:cNvSpPr txBox="1"/>
          <p:nvPr/>
        </p:nvSpPr>
        <p:spPr bwMode="gray">
          <a:xfrm>
            <a:off x="6970676" y="3508469"/>
            <a:ext cx="4650549" cy="369332"/>
          </a:xfrm>
          <a:prstGeom prst="rect">
            <a:avLst/>
          </a:prstGeom>
          <a:solidFill>
            <a:schemeClr val="bg1"/>
          </a:solidFill>
          <a:ln w="15875">
            <a:solidFill>
              <a:schemeClr val="accent2"/>
            </a:solidFill>
            <a:miter lim="800000"/>
            <a:headEnd/>
            <a:tailEnd/>
          </a:ln>
          <a:effectLst>
            <a:glow rad="63500">
              <a:schemeClr val="accent2">
                <a:alpha val="40000"/>
              </a:schemeClr>
            </a:glow>
          </a:effectLst>
        </p:spPr>
        <p:txBody>
          <a:bodyPr wrap="square">
            <a:spAutoFit/>
          </a:bodyPr>
          <a:lstStyle/>
          <a:p>
            <a:pPr algn="ctr"/>
            <a:r>
              <a:rPr lang="en-US" altLang="zh-CN" dirty="0">
                <a:latin typeface="Calibri" panose="020F0502020204030204" pitchFamily="34" charset="0"/>
                <a:ea typeface="Calibri" panose="020F0502020204030204" pitchFamily="34" charset="0"/>
                <a:cs typeface="Calibri" panose="020F0502020204030204" pitchFamily="34" charset="0"/>
              </a:rPr>
              <a:t>    The rms of UDL is 0.86, this work is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0.26   </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138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8"/>
                                        </p:tgtEl>
                                      </p:cBhvr>
                                    </p:animEffect>
                                    <p:animScale>
                                      <p:cBhvr>
                                        <p:cTn id="12" dur="250" autoRev="1" fill="hold"/>
                                        <p:tgtEl>
                                          <p:spTgt spid="2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9"/>
                                        </p:tgtEl>
                                      </p:cBhvr>
                                    </p:animEffect>
                                    <p:animScale>
                                      <p:cBhvr>
                                        <p:cTn id="17"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23</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4. Influence of shape inheritance and staggering on α decay</a:t>
            </a:r>
            <a:endParaRPr lang="zh-CN" altLang="en-US" sz="2600" dirty="0"/>
          </a:p>
        </p:txBody>
      </p:sp>
      <p:pic>
        <p:nvPicPr>
          <p:cNvPr id="5" name="图片 4">
            <a:extLst>
              <a:ext uri="{FF2B5EF4-FFF2-40B4-BE49-F238E27FC236}">
                <a16:creationId xmlns:a16="http://schemas.microsoft.com/office/drawing/2014/main" id="{0C279A32-D241-7389-5D90-C4A39160F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45" y="2513334"/>
            <a:ext cx="10563409" cy="4124441"/>
          </a:xfrm>
          <a:prstGeom prst="rect">
            <a:avLst/>
          </a:prstGeom>
        </p:spPr>
      </p:pic>
      <p:sp>
        <p:nvSpPr>
          <p:cNvPr id="18" name="文本框 17">
            <a:extLst>
              <a:ext uri="{FF2B5EF4-FFF2-40B4-BE49-F238E27FC236}">
                <a16:creationId xmlns:a16="http://schemas.microsoft.com/office/drawing/2014/main" id="{481530D3-DF8B-B5CE-8562-01FB6F3F84A7}"/>
              </a:ext>
            </a:extLst>
          </p:cNvPr>
          <p:cNvSpPr txBox="1"/>
          <p:nvPr/>
        </p:nvSpPr>
        <p:spPr bwMode="gray">
          <a:xfrm>
            <a:off x="2688928" y="801352"/>
            <a:ext cx="6749682" cy="400110"/>
          </a:xfrm>
          <a:prstGeom prst="rect">
            <a:avLst/>
          </a:prstGeom>
          <a:gradFill>
            <a:gsLst>
              <a:gs pos="80000">
                <a:schemeClr val="accent6">
                  <a:lumMod val="75000"/>
                </a:schemeClr>
              </a:gs>
              <a:gs pos="20000">
                <a:schemeClr val="accent6">
                  <a:lumMod val="75000"/>
                </a:schemeClr>
              </a:gs>
              <a:gs pos="0">
                <a:schemeClr val="bg1"/>
              </a:gs>
              <a:gs pos="50000">
                <a:schemeClr val="accent4">
                  <a:lumMod val="75000"/>
                </a:schemeClr>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t>Half-life inversion</a:t>
            </a:r>
            <a:endParaRPr lang="zh-CN" altLang="en-US" dirty="0"/>
          </a:p>
        </p:txBody>
      </p:sp>
      <p:sp>
        <p:nvSpPr>
          <p:cNvPr id="19" name="文本框 18">
            <a:extLst>
              <a:ext uri="{FF2B5EF4-FFF2-40B4-BE49-F238E27FC236}">
                <a16:creationId xmlns:a16="http://schemas.microsoft.com/office/drawing/2014/main" id="{8260EAA0-AD5A-B0DD-6DA0-DC96ADAF1457}"/>
              </a:ext>
            </a:extLst>
          </p:cNvPr>
          <p:cNvSpPr txBox="1"/>
          <p:nvPr/>
        </p:nvSpPr>
        <p:spPr bwMode="gray">
          <a:xfrm>
            <a:off x="416859" y="1286849"/>
            <a:ext cx="11358282" cy="1200329"/>
          </a:xfrm>
          <a:prstGeom prst="rect">
            <a:avLst/>
          </a:prstGeom>
          <a:solidFill>
            <a:schemeClr val="bg1"/>
          </a:solidFill>
          <a:ln w="12700">
            <a:solidFill>
              <a:srgbClr val="FF9900"/>
            </a:solidFill>
            <a:miter lim="800000"/>
            <a:headEnd/>
            <a:tailEnd/>
          </a:ln>
          <a:effectLst>
            <a:glow rad="63500">
              <a:schemeClr val="accent2">
                <a:satMod val="175000"/>
                <a:alpha val="40000"/>
              </a:schemeClr>
            </a:glow>
          </a:effectLst>
        </p:spPr>
        <p:txBody>
          <a:bodyPr wrap="square">
            <a:spAutoFit/>
          </a:bodyPr>
          <a:lstStyle/>
          <a:p>
            <a:pPr marL="285750" indent="-285750" algn="just">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For daughter nuclei with an oblate configuration, the ML predictions tend to be shorter than the UDL predictions. In contrast, daughter nuclei with prolate deformation exhibit longer half-lives. </a:t>
            </a:r>
          </a:p>
          <a:p>
            <a:pPr marL="285750" indent="-285750" algn="just">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From a dynamics perspective: compared with the prolate ellipsoid, the oblate ellipsoid has a small difference in main moment of inertia and high rotation stability. </a:t>
            </a:r>
            <a:endParaRPr lang="zh-CN" altLang="en-US" dirty="0">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3484D99A-FB2A-A534-01CF-C45D35226E5B}"/>
              </a:ext>
            </a:extLst>
          </p:cNvPr>
          <p:cNvSpPr/>
          <p:nvPr/>
        </p:nvSpPr>
        <p:spPr>
          <a:xfrm>
            <a:off x="123825" y="1207312"/>
            <a:ext cx="11734800" cy="13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7DDF8DBF-9FAF-F4B5-860C-6EC955112F1C}"/>
              </a:ext>
            </a:extLst>
          </p:cNvPr>
          <p:cNvSpPr txBox="1"/>
          <p:nvPr/>
        </p:nvSpPr>
        <p:spPr bwMode="gray">
          <a:xfrm>
            <a:off x="428140" y="1313005"/>
            <a:ext cx="11347001" cy="1077218"/>
          </a:xfrm>
          <a:prstGeom prst="rect">
            <a:avLst/>
          </a:prstGeom>
          <a:solidFill>
            <a:schemeClr val="bg1"/>
          </a:solidFill>
          <a:ln w="15875">
            <a:solidFill>
              <a:schemeClr val="accent2"/>
            </a:solidFill>
            <a:miter lim="800000"/>
            <a:headEnd/>
            <a:tailEnd/>
          </a:ln>
          <a:effectLst>
            <a:glow rad="63500">
              <a:schemeClr val="accent2">
                <a:alpha val="40000"/>
              </a:schemeClr>
            </a:glow>
          </a:effectLst>
        </p:spPr>
        <p:txBody>
          <a:bodyPr wrap="square">
            <a:spAutoFit/>
          </a:bodyPr>
          <a:lstStyle/>
          <a:p>
            <a:pPr algn="just"/>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Half-life inversion:</a:t>
            </a:r>
            <a:r>
              <a:rPr lang="en-US" altLang="zh-CN" dirty="0">
                <a:latin typeface="Calibri" panose="020F0502020204030204" pitchFamily="34" charset="0"/>
                <a:ea typeface="Calibri" panose="020F0502020204030204" pitchFamily="34" charset="0"/>
                <a:cs typeface="Calibri" panose="020F0502020204030204" pitchFamily="34" charset="0"/>
              </a:rPr>
              <a:t> a phenomenon caused by the shape staggering of adjacent even-even nuclei.</a:t>
            </a:r>
          </a:p>
          <a:p>
            <a:pPr marL="285750" indent="-285750" algn="just">
              <a:spcBef>
                <a:spcPts val="1200"/>
              </a:spcBef>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Differences in nuclear shape are observed for adjacent even-even nuclei at both ends of the intersection of the ML predicted curve and the UDL curve, whether in the parent nucleus, the daughter nucleus, or both.</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425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24</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4. Influence of shape inheritance and staggering on α decay</a:t>
            </a:r>
            <a:endParaRPr lang="zh-CN" altLang="en-US" sz="2600" dirty="0"/>
          </a:p>
        </p:txBody>
      </p:sp>
      <p:sp>
        <p:nvSpPr>
          <p:cNvPr id="18" name="文本框 17">
            <a:extLst>
              <a:ext uri="{FF2B5EF4-FFF2-40B4-BE49-F238E27FC236}">
                <a16:creationId xmlns:a16="http://schemas.microsoft.com/office/drawing/2014/main" id="{481530D3-DF8B-B5CE-8562-01FB6F3F84A7}"/>
              </a:ext>
            </a:extLst>
          </p:cNvPr>
          <p:cNvSpPr txBox="1"/>
          <p:nvPr/>
        </p:nvSpPr>
        <p:spPr bwMode="gray">
          <a:xfrm>
            <a:off x="2688928" y="801352"/>
            <a:ext cx="6749682" cy="400110"/>
          </a:xfrm>
          <a:prstGeom prst="rect">
            <a:avLst/>
          </a:prstGeom>
          <a:gradFill>
            <a:gsLst>
              <a:gs pos="80000">
                <a:schemeClr val="accent6">
                  <a:lumMod val="75000"/>
                </a:schemeClr>
              </a:gs>
              <a:gs pos="20000">
                <a:schemeClr val="accent6">
                  <a:lumMod val="75000"/>
                </a:schemeClr>
              </a:gs>
              <a:gs pos="0">
                <a:schemeClr val="bg1"/>
              </a:gs>
              <a:gs pos="50000">
                <a:schemeClr val="accent4">
                  <a:lumMod val="75000"/>
                </a:schemeClr>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t>Half-life inversion</a:t>
            </a:r>
            <a:endParaRPr lang="zh-CN" altLang="en-US" dirty="0"/>
          </a:p>
        </p:txBody>
      </p:sp>
      <p:sp>
        <p:nvSpPr>
          <p:cNvPr id="19" name="文本框 18">
            <a:extLst>
              <a:ext uri="{FF2B5EF4-FFF2-40B4-BE49-F238E27FC236}">
                <a16:creationId xmlns:a16="http://schemas.microsoft.com/office/drawing/2014/main" id="{8260EAA0-AD5A-B0DD-6DA0-DC96ADAF1457}"/>
              </a:ext>
            </a:extLst>
          </p:cNvPr>
          <p:cNvSpPr txBox="1"/>
          <p:nvPr/>
        </p:nvSpPr>
        <p:spPr bwMode="gray">
          <a:xfrm>
            <a:off x="416859" y="1286849"/>
            <a:ext cx="11358282" cy="1200329"/>
          </a:xfrm>
          <a:prstGeom prst="rect">
            <a:avLst/>
          </a:prstGeom>
          <a:solidFill>
            <a:schemeClr val="bg1"/>
          </a:solidFill>
          <a:ln w="12700">
            <a:solidFill>
              <a:srgbClr val="FF9900"/>
            </a:solidFill>
            <a:miter lim="800000"/>
            <a:headEnd/>
            <a:tailEnd/>
          </a:ln>
          <a:effectLst>
            <a:glow rad="63500">
              <a:schemeClr val="accent2">
                <a:satMod val="175000"/>
                <a:alpha val="40000"/>
              </a:schemeClr>
            </a:glow>
          </a:effectLst>
        </p:spPr>
        <p:txBody>
          <a:bodyPr wrap="square">
            <a:spAutoFit/>
          </a:bodyPr>
          <a:lstStyle/>
          <a:p>
            <a:pPr marL="285750" indent="-285750" algn="just">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For daughter nuclei with an oblate configuration, the ML predictions tend to be shorter than the UDL predictions. In contrast, daughter nuclei with prolate deformation exhibit longer half-lives. </a:t>
            </a:r>
          </a:p>
          <a:p>
            <a:pPr marL="285750" indent="-285750" algn="just">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From a dynamics perspective: compared with the prolate ellipsoid, the oblate ellipsoid has a small difference in main moment of inertia and high rotation stability. </a:t>
            </a:r>
            <a:endParaRPr lang="zh-CN" altLang="en-US" dirty="0">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3484D99A-FB2A-A534-01CF-C45D35226E5B}"/>
              </a:ext>
            </a:extLst>
          </p:cNvPr>
          <p:cNvSpPr/>
          <p:nvPr/>
        </p:nvSpPr>
        <p:spPr>
          <a:xfrm>
            <a:off x="123825" y="1207312"/>
            <a:ext cx="11734800" cy="13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7DDF8DBF-9FAF-F4B5-860C-6EC955112F1C}"/>
              </a:ext>
            </a:extLst>
          </p:cNvPr>
          <p:cNvSpPr txBox="1"/>
          <p:nvPr/>
        </p:nvSpPr>
        <p:spPr bwMode="gray">
          <a:xfrm>
            <a:off x="428140" y="1313005"/>
            <a:ext cx="11347001" cy="1077218"/>
          </a:xfrm>
          <a:prstGeom prst="rect">
            <a:avLst/>
          </a:prstGeom>
          <a:solidFill>
            <a:schemeClr val="bg1"/>
          </a:solidFill>
          <a:ln w="15875">
            <a:solidFill>
              <a:schemeClr val="accent2"/>
            </a:solidFill>
            <a:miter lim="800000"/>
            <a:headEnd/>
            <a:tailEnd/>
          </a:ln>
          <a:effectLst>
            <a:glow rad="63500">
              <a:schemeClr val="accent2">
                <a:alpha val="40000"/>
              </a:schemeClr>
            </a:glow>
          </a:effectLst>
        </p:spPr>
        <p:txBody>
          <a:bodyPr wrap="square">
            <a:spAutoFit/>
          </a:bodyPr>
          <a:lstStyle/>
          <a:p>
            <a:pPr algn="just"/>
            <a:r>
              <a:rPr lang="en-US" altLang="zh-CN">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Half-life inversion:</a:t>
            </a:r>
            <a:r>
              <a:rPr lang="en-US" altLang="zh-CN">
                <a:latin typeface="Calibri" panose="020F0502020204030204" pitchFamily="34" charset="0"/>
                <a:ea typeface="Calibri" panose="020F0502020204030204" pitchFamily="34" charset="0"/>
                <a:cs typeface="Calibri" panose="020F0502020204030204" pitchFamily="34" charset="0"/>
              </a:rPr>
              <a:t> a phenomenon caused by the shape staggering of adjacent even-even nuclei.</a:t>
            </a:r>
          </a:p>
          <a:p>
            <a:pPr marL="285750" indent="-285750" algn="just">
              <a:spcBef>
                <a:spcPts val="1200"/>
              </a:spcBef>
              <a:buFont typeface="Wingdings" panose="05000000000000000000" pitchFamily="2" charset="2"/>
              <a:buChar char="ü"/>
            </a:pPr>
            <a:r>
              <a:rPr lang="en-US" altLang="zh-CN">
                <a:latin typeface="Calibri" panose="020F0502020204030204" pitchFamily="34" charset="0"/>
                <a:ea typeface="Calibri" panose="020F0502020204030204" pitchFamily="34" charset="0"/>
                <a:cs typeface="Calibri" panose="020F0502020204030204" pitchFamily="34" charset="0"/>
              </a:rPr>
              <a:t>Differences in nuclear shape are observed for adjacent even-even nuclei at both ends of the intersection of the ML predicted curve and the UDL curve, whether in the parent nucleus, the daughter nucleus, or both.</a:t>
            </a:r>
            <a:endParaRPr lang="zh-CN" altLang="en-US" dirty="0">
              <a:latin typeface="Calibri" panose="020F0502020204030204" pitchFamily="34" charset="0"/>
              <a:cs typeface="Calibri" panose="020F0502020204030204" pitchFamily="34" charset="0"/>
            </a:endParaRPr>
          </a:p>
        </p:txBody>
      </p:sp>
      <p:pic>
        <p:nvPicPr>
          <p:cNvPr id="22" name="图片 21">
            <a:extLst>
              <a:ext uri="{FF2B5EF4-FFF2-40B4-BE49-F238E27FC236}">
                <a16:creationId xmlns:a16="http://schemas.microsoft.com/office/drawing/2014/main" id="{02539082-FFA9-C676-1342-AF1E93605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31" y="2566715"/>
            <a:ext cx="3810017" cy="4042049"/>
          </a:xfrm>
          <a:prstGeom prst="rect">
            <a:avLst/>
          </a:prstGeom>
          <a:ln>
            <a:noFill/>
          </a:ln>
          <a:effectLst>
            <a:outerShdw blurRad="292100" dist="139700" dir="2700000" algn="tl" rotWithShape="0">
              <a:srgbClr val="333333">
                <a:alpha val="65000"/>
              </a:srgbClr>
            </a:outerShdw>
          </a:effectLst>
        </p:spPr>
      </p:pic>
      <p:pic>
        <p:nvPicPr>
          <p:cNvPr id="23" name="图片 22">
            <a:extLst>
              <a:ext uri="{FF2B5EF4-FFF2-40B4-BE49-F238E27FC236}">
                <a16:creationId xmlns:a16="http://schemas.microsoft.com/office/drawing/2014/main" id="{EAD312DC-E699-C913-CAF8-3C94543A8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098" y="2560865"/>
            <a:ext cx="4239757" cy="4042048"/>
          </a:xfrm>
          <a:prstGeom prst="rect">
            <a:avLst/>
          </a:prstGeom>
          <a:ln>
            <a:noFill/>
          </a:ln>
          <a:effectLst>
            <a:outerShdw blurRad="292100" dist="139700" dir="2700000" algn="tl" rotWithShape="0">
              <a:srgbClr val="333333">
                <a:alpha val="65000"/>
              </a:srgbClr>
            </a:outerShdw>
          </a:effectLst>
        </p:spPr>
      </p:pic>
      <p:sp>
        <p:nvSpPr>
          <p:cNvPr id="12" name="矩形 11">
            <a:extLst>
              <a:ext uri="{FF2B5EF4-FFF2-40B4-BE49-F238E27FC236}">
                <a16:creationId xmlns:a16="http://schemas.microsoft.com/office/drawing/2014/main" id="{00434ACB-E655-7F22-4456-621802EDE440}"/>
              </a:ext>
            </a:extLst>
          </p:cNvPr>
          <p:cNvSpPr/>
          <p:nvPr/>
        </p:nvSpPr>
        <p:spPr>
          <a:xfrm>
            <a:off x="8262651" y="2553201"/>
            <a:ext cx="3718789" cy="404684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63FAE8CB-115E-8E65-2130-FD28FC45CCDC}"/>
              </a:ext>
            </a:extLst>
          </p:cNvPr>
          <p:cNvSpPr txBox="1"/>
          <p:nvPr/>
        </p:nvSpPr>
        <p:spPr bwMode="gray">
          <a:xfrm>
            <a:off x="8459025" y="2745662"/>
            <a:ext cx="3368131" cy="3416320"/>
          </a:xfrm>
          <a:prstGeom prst="rect">
            <a:avLst/>
          </a:prstGeom>
          <a:solidFill>
            <a:schemeClr val="bg1"/>
          </a:solidFill>
          <a:ln w="12700">
            <a:noFill/>
            <a:miter lim="800000"/>
            <a:headEnd/>
            <a:tailEnd/>
          </a:ln>
          <a:effectLst/>
        </p:spPr>
        <p:txBody>
          <a:bodyPr wrap="square">
            <a:spAutoFit/>
          </a:bodyPr>
          <a:lstStyle/>
          <a:p>
            <a:pPr marL="285750" indent="-285750" algn="just">
              <a:buFont typeface="Wingdings" panose="05000000000000000000" pitchFamily="2" charset="2"/>
              <a:buChar char="ü"/>
            </a:pPr>
            <a:r>
              <a:rPr lang="en-US" altLang="zh-CN" sz="1800" b="0" i="0" u="none" strike="noStrike" baseline="0" dirty="0">
                <a:latin typeface="NimbusRomNo9L-Regu"/>
              </a:rPr>
              <a:t>rich in shape coexistence: spherical, oblate and prolate, and rapidly transitioning between them. </a:t>
            </a:r>
          </a:p>
          <a:p>
            <a:pPr marL="285750" indent="-285750" algn="just">
              <a:buFont typeface="Wingdings" panose="05000000000000000000" pitchFamily="2" charset="2"/>
              <a:buChar char="ü"/>
            </a:pPr>
            <a:endParaRPr lang="en-US" altLang="zh-CN" dirty="0">
              <a:latin typeface="NimbusRomNo9L-Regu"/>
            </a:endParaRPr>
          </a:p>
          <a:p>
            <a:pPr marL="285750" indent="-285750" algn="just">
              <a:buFont typeface="Wingdings" panose="05000000000000000000" pitchFamily="2" charset="2"/>
              <a:buChar char="ü"/>
            </a:pPr>
            <a:endParaRPr lang="en-US" altLang="zh-CN" sz="1800" b="0" i="0" u="none" strike="noStrike" baseline="0" dirty="0">
              <a:latin typeface="NimbusRomNo9L-Regu"/>
            </a:endParaRPr>
          </a:p>
          <a:p>
            <a:pPr marL="285750" indent="-285750" algn="just">
              <a:buFont typeface="Wingdings" panose="05000000000000000000" pitchFamily="2" charset="2"/>
              <a:buChar char="ü"/>
            </a:pPr>
            <a:r>
              <a:rPr lang="en-US" altLang="zh-CN" dirty="0">
                <a:latin typeface="NimbusRomNo9L-Regu"/>
              </a:rPr>
              <a:t>The change rate of the </a:t>
            </a:r>
            <a:r>
              <a:rPr lang="en-US" altLang="zh-CN" dirty="0" err="1">
                <a:latin typeface="NimbusRomNo9L-Regu"/>
              </a:rPr>
              <a:t>hexadecapole</a:t>
            </a:r>
            <a:r>
              <a:rPr lang="en-US" altLang="zh-CN" dirty="0">
                <a:latin typeface="NimbusRomNo9L-Regu"/>
              </a:rPr>
              <a:t> deformation (β4) is more obvious, which will also cause a smaller inversion, although its value is one order of magnitude smaller than β2.</a:t>
            </a:r>
            <a:endParaRPr lang="zh-CN" altLang="en-US" dirty="0"/>
          </a:p>
        </p:txBody>
      </p:sp>
    </p:spTree>
    <p:extLst>
      <p:ext uri="{BB962C8B-B14F-4D97-AF65-F5344CB8AC3E}">
        <p14:creationId xmlns:p14="http://schemas.microsoft.com/office/powerpoint/2010/main" val="331677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3018C7D8-E4B6-9994-E9F2-ED311E0B6296}"/>
              </a:ext>
            </a:extLst>
          </p:cNvPr>
          <p:cNvPicPr>
            <a:picLocks noChangeAspect="1"/>
          </p:cNvPicPr>
          <p:nvPr/>
        </p:nvPicPr>
        <p:blipFill>
          <a:blip r:embed="rId3"/>
          <a:stretch>
            <a:fillRect/>
          </a:stretch>
        </p:blipFill>
        <p:spPr>
          <a:xfrm>
            <a:off x="4552470" y="2712638"/>
            <a:ext cx="3496378" cy="418690"/>
          </a:xfrm>
          <a:prstGeom prst="rect">
            <a:avLst/>
          </a:prstGeom>
        </p:spPr>
      </p:pic>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25</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zh-CN" sz="2600" dirty="0"/>
              <a:t>4. Influence of shape inheritance and staggering on α decay</a:t>
            </a:r>
            <a:endParaRPr lang="zh-CN" altLang="en-US" sz="2600" dirty="0"/>
          </a:p>
        </p:txBody>
      </p:sp>
      <p:sp>
        <p:nvSpPr>
          <p:cNvPr id="18" name="文本框 17">
            <a:extLst>
              <a:ext uri="{FF2B5EF4-FFF2-40B4-BE49-F238E27FC236}">
                <a16:creationId xmlns:a16="http://schemas.microsoft.com/office/drawing/2014/main" id="{481530D3-DF8B-B5CE-8562-01FB6F3F84A7}"/>
              </a:ext>
            </a:extLst>
          </p:cNvPr>
          <p:cNvSpPr txBox="1"/>
          <p:nvPr/>
        </p:nvSpPr>
        <p:spPr bwMode="gray">
          <a:xfrm>
            <a:off x="467830" y="769997"/>
            <a:ext cx="11269156" cy="400110"/>
          </a:xfrm>
          <a:prstGeom prst="rect">
            <a:avLst/>
          </a:prstGeom>
          <a:gradFill>
            <a:gsLst>
              <a:gs pos="80000">
                <a:schemeClr val="accent6">
                  <a:lumMod val="75000"/>
                </a:schemeClr>
              </a:gs>
              <a:gs pos="20000">
                <a:schemeClr val="accent6">
                  <a:lumMod val="75000"/>
                </a:schemeClr>
              </a:gs>
              <a:gs pos="0">
                <a:schemeClr val="bg1"/>
              </a:gs>
              <a:gs pos="50000">
                <a:schemeClr val="accent4">
                  <a:lumMod val="75000"/>
                </a:schemeClr>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dirty="0"/>
              <a:t>The phenomenon of half-life inversion caused by shape staggering also exists in β decay</a:t>
            </a:r>
            <a:endParaRPr lang="zh-CN" altLang="en-US" dirty="0"/>
          </a:p>
        </p:txBody>
      </p:sp>
      <p:sp>
        <p:nvSpPr>
          <p:cNvPr id="19" name="文本框 18">
            <a:extLst>
              <a:ext uri="{FF2B5EF4-FFF2-40B4-BE49-F238E27FC236}">
                <a16:creationId xmlns:a16="http://schemas.microsoft.com/office/drawing/2014/main" id="{8260EAA0-AD5A-B0DD-6DA0-DC96ADAF1457}"/>
              </a:ext>
            </a:extLst>
          </p:cNvPr>
          <p:cNvSpPr txBox="1"/>
          <p:nvPr/>
        </p:nvSpPr>
        <p:spPr bwMode="gray">
          <a:xfrm>
            <a:off x="416859" y="1286849"/>
            <a:ext cx="11358282" cy="1200329"/>
          </a:xfrm>
          <a:prstGeom prst="rect">
            <a:avLst/>
          </a:prstGeom>
          <a:solidFill>
            <a:schemeClr val="bg1"/>
          </a:solidFill>
          <a:ln w="12700">
            <a:solidFill>
              <a:srgbClr val="FF9900"/>
            </a:solidFill>
            <a:miter lim="800000"/>
            <a:headEnd/>
            <a:tailEnd/>
          </a:ln>
          <a:effectLst>
            <a:glow rad="63500">
              <a:schemeClr val="accent2">
                <a:satMod val="175000"/>
                <a:alpha val="40000"/>
              </a:schemeClr>
            </a:glow>
          </a:effectLst>
        </p:spPr>
        <p:txBody>
          <a:bodyPr wrap="square">
            <a:spAutoFit/>
          </a:bodyPr>
          <a:lstStyle/>
          <a:p>
            <a:pPr marL="285750" indent="-285750" algn="just">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For daughter nuclei with an oblate configuration, the ML predictions tend to be shorter than the UDL predictions. In contrast, daughter nuclei with prolate deformation exhibit longer half-lives. </a:t>
            </a:r>
          </a:p>
          <a:p>
            <a:pPr marL="285750" indent="-285750" algn="just">
              <a:buFont typeface="Wingdings" panose="05000000000000000000" pitchFamily="2" charset="2"/>
              <a:buChar char="ü"/>
            </a:pPr>
            <a:r>
              <a:rPr lang="en-US" altLang="zh-CN" dirty="0">
                <a:latin typeface="Calibri" panose="020F0502020204030204" pitchFamily="34" charset="0"/>
                <a:ea typeface="Calibri" panose="020F0502020204030204" pitchFamily="34" charset="0"/>
                <a:cs typeface="Calibri" panose="020F0502020204030204" pitchFamily="34" charset="0"/>
              </a:rPr>
              <a:t>From a dynamics perspective: compared with the prolate ellipsoid, the oblate ellipsoid has a small difference in main moment of inertia and high rotation stability. </a:t>
            </a:r>
            <a:endParaRPr lang="zh-CN" altLang="en-US" dirty="0">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3484D99A-FB2A-A534-01CF-C45D35226E5B}"/>
              </a:ext>
            </a:extLst>
          </p:cNvPr>
          <p:cNvSpPr/>
          <p:nvPr/>
        </p:nvSpPr>
        <p:spPr>
          <a:xfrm>
            <a:off x="123825" y="1207312"/>
            <a:ext cx="11734800" cy="13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a:extLst>
              <a:ext uri="{FF2B5EF4-FFF2-40B4-BE49-F238E27FC236}">
                <a16:creationId xmlns:a16="http://schemas.microsoft.com/office/drawing/2014/main" id="{2805861C-3109-231D-97C3-A6B0454034D6}"/>
              </a:ext>
            </a:extLst>
          </p:cNvPr>
          <p:cNvPicPr>
            <a:picLocks noChangeAspect="1"/>
          </p:cNvPicPr>
          <p:nvPr/>
        </p:nvPicPr>
        <p:blipFill>
          <a:blip r:embed="rId4"/>
          <a:stretch>
            <a:fillRect/>
          </a:stretch>
        </p:blipFill>
        <p:spPr>
          <a:xfrm>
            <a:off x="152916" y="3607813"/>
            <a:ext cx="4192286" cy="3061676"/>
          </a:xfrm>
          <a:prstGeom prst="rect">
            <a:avLst/>
          </a:prstGeom>
        </p:spPr>
      </p:pic>
      <p:pic>
        <p:nvPicPr>
          <p:cNvPr id="20" name="图片 19">
            <a:extLst>
              <a:ext uri="{FF2B5EF4-FFF2-40B4-BE49-F238E27FC236}">
                <a16:creationId xmlns:a16="http://schemas.microsoft.com/office/drawing/2014/main" id="{3FE81C9C-A603-AC69-DDBD-1DC2333EEF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367" y="1386953"/>
            <a:ext cx="3320870" cy="2240510"/>
          </a:xfrm>
          <a:prstGeom prst="rect">
            <a:avLst/>
          </a:prstGeom>
          <a:noFill/>
          <a:ln>
            <a:noFill/>
          </a:ln>
        </p:spPr>
      </p:pic>
      <p:pic>
        <p:nvPicPr>
          <p:cNvPr id="24" name="图片 23">
            <a:extLst>
              <a:ext uri="{FF2B5EF4-FFF2-40B4-BE49-F238E27FC236}">
                <a16:creationId xmlns:a16="http://schemas.microsoft.com/office/drawing/2014/main" id="{E74FEF92-0908-41D6-08B7-1D45B5BC5ED4}"/>
              </a:ext>
            </a:extLst>
          </p:cNvPr>
          <p:cNvPicPr>
            <a:picLocks noChangeAspect="1"/>
          </p:cNvPicPr>
          <p:nvPr/>
        </p:nvPicPr>
        <p:blipFill>
          <a:blip r:embed="rId6"/>
          <a:srcRect l="4580" t="737" r="8269" b="749"/>
          <a:stretch>
            <a:fillRect/>
          </a:stretch>
        </p:blipFill>
        <p:spPr>
          <a:xfrm>
            <a:off x="4146474" y="3478601"/>
            <a:ext cx="4097801" cy="3222660"/>
          </a:xfrm>
          <a:prstGeom prst="rect">
            <a:avLst/>
          </a:prstGeom>
        </p:spPr>
      </p:pic>
      <p:pic>
        <p:nvPicPr>
          <p:cNvPr id="25" name="图片 24">
            <a:extLst>
              <a:ext uri="{FF2B5EF4-FFF2-40B4-BE49-F238E27FC236}">
                <a16:creationId xmlns:a16="http://schemas.microsoft.com/office/drawing/2014/main" id="{575F3A6B-CF4F-FD52-716C-C1F427CC2000}"/>
              </a:ext>
            </a:extLst>
          </p:cNvPr>
          <p:cNvPicPr>
            <a:picLocks noChangeAspect="1"/>
          </p:cNvPicPr>
          <p:nvPr/>
        </p:nvPicPr>
        <p:blipFill>
          <a:blip r:embed="rId7"/>
          <a:stretch>
            <a:fillRect/>
          </a:stretch>
        </p:blipFill>
        <p:spPr>
          <a:xfrm>
            <a:off x="8048848" y="3581280"/>
            <a:ext cx="4097802" cy="3118492"/>
          </a:xfrm>
          <a:prstGeom prst="rect">
            <a:avLst/>
          </a:prstGeom>
        </p:spPr>
      </p:pic>
      <p:pic>
        <p:nvPicPr>
          <p:cNvPr id="27" name="图片 26">
            <a:extLst>
              <a:ext uri="{FF2B5EF4-FFF2-40B4-BE49-F238E27FC236}">
                <a16:creationId xmlns:a16="http://schemas.microsoft.com/office/drawing/2014/main" id="{F064A5FD-91B2-7437-05E2-F3A71962593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0553" y="1205903"/>
            <a:ext cx="3496378" cy="2582317"/>
          </a:xfrm>
          <a:prstGeom prst="rect">
            <a:avLst/>
          </a:prstGeom>
          <a:noFill/>
          <a:ln>
            <a:noFill/>
          </a:ln>
        </p:spPr>
      </p:pic>
      <p:sp>
        <p:nvSpPr>
          <p:cNvPr id="3" name="Rectangle 1">
            <a:extLst>
              <a:ext uri="{FF2B5EF4-FFF2-40B4-BE49-F238E27FC236}">
                <a16:creationId xmlns:a16="http://schemas.microsoft.com/office/drawing/2014/main" id="{9C648033-2685-9D2D-1EEE-B436F369D282}"/>
              </a:ext>
            </a:extLst>
          </p:cNvPr>
          <p:cNvSpPr>
            <a:spLocks noChangeArrowheads="1"/>
          </p:cNvSpPr>
          <p:nvPr/>
        </p:nvSpPr>
        <p:spPr bwMode="auto">
          <a:xfrm flipH="1">
            <a:off x="4206271" y="1272786"/>
            <a:ext cx="4072494" cy="1569660"/>
          </a:xfrm>
          <a:prstGeom prst="rect">
            <a:avLst/>
          </a:prstGeom>
          <a:noFill/>
          <a:ln w="12700">
            <a:noFill/>
            <a:miter lim="800000"/>
            <a:headEnd/>
            <a:tailEnd/>
          </a:ln>
          <a:effectLst/>
        </p:spPr>
        <p:txBody>
          <a:bodyPr wrap="square">
            <a:spAutoFit/>
          </a:bodyPr>
          <a:lstStyle/>
          <a:p>
            <a:pPr algn="just"/>
            <a:r>
              <a:rPr lang="zh-CN" altLang="zh-CN" sz="1600" dirty="0">
                <a:latin typeface="Calibri" panose="020F0502020204030204" pitchFamily="34" charset="0"/>
                <a:cs typeface="Calibri" panose="020F0502020204030204" pitchFamily="34" charset="0"/>
              </a:rPr>
              <a:t>Our model achieved a root mean square deviation of 0.25 (RMS=0.25) on the test set, significantly outperforming the Sobhani formula (RMS=0.85) used as a comparison, and also outperforming some traditional models such as FRDM+QRPA (RMS=0.82). </a:t>
            </a:r>
          </a:p>
        </p:txBody>
      </p:sp>
      <p:sp>
        <p:nvSpPr>
          <p:cNvPr id="29" name="文本框 28">
            <a:extLst>
              <a:ext uri="{FF2B5EF4-FFF2-40B4-BE49-F238E27FC236}">
                <a16:creationId xmlns:a16="http://schemas.microsoft.com/office/drawing/2014/main" id="{F24A8667-239E-ED5D-6DD4-DDDDE0E72A9A}"/>
              </a:ext>
            </a:extLst>
          </p:cNvPr>
          <p:cNvSpPr txBox="1"/>
          <p:nvPr/>
        </p:nvSpPr>
        <p:spPr bwMode="gray">
          <a:xfrm>
            <a:off x="3856074" y="3027094"/>
            <a:ext cx="4642425" cy="569771"/>
          </a:xfrm>
          <a:prstGeom prst="rect">
            <a:avLst/>
          </a:prstGeom>
          <a:noFill/>
          <a:ln w="12700">
            <a:noFill/>
            <a:miter lim="800000"/>
            <a:headEnd/>
            <a:tailEnd/>
          </a:ln>
          <a:effectLst/>
        </p:spPr>
        <p:txBody>
          <a:bodyPr wrap="square">
            <a:spAutoFit/>
          </a:bodyPr>
          <a:lstStyle>
            <a:defPPr>
              <a:defRPr lang="zh-CN"/>
            </a:defPPr>
            <a:lvl1pPr marL="342900" indent="-342900" algn="just" defTabSz="0" eaLnBrk="0" hangingPunct="0">
              <a:lnSpc>
                <a:spcPct val="150000"/>
              </a:lnSpc>
              <a:buClr>
                <a:schemeClr val="hlink"/>
              </a:buClr>
              <a:defRPr sz="1100">
                <a:solidFill>
                  <a:srgbClr val="01A915"/>
                </a:solidFill>
                <a:latin typeface="Times New Roman" panose="02020603050405020304" pitchFamily="18" charset="0"/>
              </a:defRPr>
            </a:lvl1pPr>
          </a:lstStyle>
          <a:p>
            <a:pPr algn="ctr"/>
            <a:r>
              <a:rPr lang="en-US" altLang="zh-CN" dirty="0"/>
              <a:t> H. </a:t>
            </a:r>
            <a:r>
              <a:rPr lang="en-US" altLang="zh-CN" dirty="0" err="1"/>
              <a:t>Sobhani</a:t>
            </a:r>
            <a:r>
              <a:rPr lang="en-US" altLang="zh-CN" dirty="0"/>
              <a:t> and H. </a:t>
            </a:r>
            <a:r>
              <a:rPr lang="en-US" altLang="zh-CN" dirty="0" err="1"/>
              <a:t>Khalafi</a:t>
            </a:r>
            <a:r>
              <a:rPr lang="en-US" altLang="zh-CN" dirty="0"/>
              <a:t>, Chinese Journal of Physics 85 (2023) 475–507</a:t>
            </a:r>
          </a:p>
          <a:p>
            <a:pPr algn="ctr"/>
            <a:r>
              <a:rPr lang="en-US" altLang="zh-CN" dirty="0"/>
              <a:t> Z. M. </a:t>
            </a:r>
            <a:r>
              <a:rPr lang="en-US" altLang="zh-CN" dirty="0" err="1"/>
              <a:t>Niu</a:t>
            </a:r>
            <a:r>
              <a:rPr lang="en-US" altLang="zh-CN" dirty="0"/>
              <a:t>  H. Z. Liang </a:t>
            </a:r>
            <a:r>
              <a:rPr lang="en-US" altLang="zh-CN" dirty="0">
                <a:sym typeface="+mn-ea"/>
              </a:rPr>
              <a:t>,  Phys. Rev. C </a:t>
            </a:r>
            <a:r>
              <a:rPr lang="en-US" altLang="zh-CN" dirty="0"/>
              <a:t> 99, 064307 (2019)</a:t>
            </a:r>
          </a:p>
        </p:txBody>
      </p:sp>
      <p:sp>
        <p:nvSpPr>
          <p:cNvPr id="6" name="矩形 5">
            <a:extLst>
              <a:ext uri="{FF2B5EF4-FFF2-40B4-BE49-F238E27FC236}">
                <a16:creationId xmlns:a16="http://schemas.microsoft.com/office/drawing/2014/main" id="{B733BC55-A254-6117-3E6B-606E026F4E1F}"/>
              </a:ext>
            </a:extLst>
          </p:cNvPr>
          <p:cNvSpPr/>
          <p:nvPr/>
        </p:nvSpPr>
        <p:spPr>
          <a:xfrm>
            <a:off x="4040372" y="1153407"/>
            <a:ext cx="4330181" cy="238821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60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9"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p:txBody>
          <a:bodyPr/>
          <a:lstStyle/>
          <a:p>
            <a:r>
              <a:rPr lang="en-US" altLang="zh-CN" sz="3600" dirty="0"/>
              <a:t>Outline</a:t>
            </a:r>
            <a:endParaRPr lang="zh-CN" altLang="en-US" sz="3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26</a:t>
            </a:fld>
            <a:endParaRPr lang="zh-CN" altLang="en-US"/>
          </a:p>
        </p:txBody>
      </p:sp>
      <p:sp>
        <p:nvSpPr>
          <p:cNvPr id="31" name="标题 1">
            <a:extLst>
              <a:ext uri="{FF2B5EF4-FFF2-40B4-BE49-F238E27FC236}">
                <a16:creationId xmlns:a16="http://schemas.microsoft.com/office/drawing/2014/main" id="{635B1635-03D9-87A3-DEE9-9247ADC80CEE}"/>
              </a:ext>
            </a:extLst>
          </p:cNvPr>
          <p:cNvSpPr txBox="1">
            <a:spLocks/>
          </p:cNvSpPr>
          <p:nvPr/>
        </p:nvSpPr>
        <p:spPr bwMode="white">
          <a:xfrm>
            <a:off x="977154" y="790670"/>
            <a:ext cx="10793505" cy="58180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baseline="0">
                <a:solidFill>
                  <a:schemeClr val="accent6">
                    <a:lumMod val="75000"/>
                  </a:schemeClr>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a:lstStyle>
          <a:p>
            <a:pPr marL="514350" indent="-514350" algn="l">
              <a:buFont typeface="Wingdings" panose="05000000000000000000" pitchFamily="2" charset="2"/>
              <a:buChar char="p"/>
            </a:pPr>
            <a:r>
              <a:rPr lang="en-US" altLang="zh-CN" sz="2600" kern="0" dirty="0">
                <a:solidFill>
                  <a:schemeClr val="bg1">
                    <a:lumMod val="85000"/>
                  </a:schemeClr>
                </a:solidFill>
              </a:rPr>
              <a:t>Does machine learning lead to a new paradigm in nuclear physics research?</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Diffuseness effect and RBF for optimizing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Simple DL approach for α-decay half-life studies</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A MLP+AE hybrid neural network for preformation factor</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Influence of shape inheritance and staggering on α decay</a:t>
            </a:r>
          </a:p>
          <a:p>
            <a:pPr marL="514350" indent="-514350" algn="l">
              <a:lnSpc>
                <a:spcPct val="200000"/>
              </a:lnSpc>
              <a:buFont typeface="Wingdings" panose="05000000000000000000" pitchFamily="2" charset="2"/>
              <a:buChar char="p"/>
            </a:pPr>
            <a:r>
              <a:rPr lang="en-US" altLang="zh-CN" sz="2600" kern="0" dirty="0">
                <a:solidFill>
                  <a:schemeClr val="tx1">
                    <a:lumMod val="75000"/>
                  </a:schemeClr>
                </a:solidFill>
              </a:rPr>
              <a:t>Conclusion and outlook</a:t>
            </a:r>
            <a:endParaRPr lang="zh-CN" altLang="en-US" sz="2600" kern="0" dirty="0">
              <a:solidFill>
                <a:schemeClr val="tx1">
                  <a:lumMod val="75000"/>
                </a:schemeClr>
              </a:solidFill>
            </a:endParaRPr>
          </a:p>
        </p:txBody>
      </p:sp>
    </p:spTree>
    <p:extLst>
      <p:ext uri="{BB962C8B-B14F-4D97-AF65-F5344CB8AC3E}">
        <p14:creationId xmlns:p14="http://schemas.microsoft.com/office/powerpoint/2010/main" val="4051211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27</a:t>
            </a:fld>
            <a:endParaRPr lang="zh-CN" altLang="en-US"/>
          </a:p>
        </p:txBody>
      </p:sp>
      <p:sp>
        <p:nvSpPr>
          <p:cNvPr id="9" name="标题 8">
            <a:extLst>
              <a:ext uri="{FF2B5EF4-FFF2-40B4-BE49-F238E27FC236}">
                <a16:creationId xmlns:a16="http://schemas.microsoft.com/office/drawing/2014/main" id="{4F98329A-8007-50E9-9958-404F3F372A34}"/>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t>Conclusion and Outlook</a:t>
            </a:r>
            <a:endParaRPr lang="zh-CN" altLang="en-US" dirty="0"/>
          </a:p>
        </p:txBody>
      </p:sp>
      <p:sp>
        <p:nvSpPr>
          <p:cNvPr id="18" name="文本框 17">
            <a:extLst>
              <a:ext uri="{FF2B5EF4-FFF2-40B4-BE49-F238E27FC236}">
                <a16:creationId xmlns:a16="http://schemas.microsoft.com/office/drawing/2014/main" id="{481530D3-DF8B-B5CE-8562-01FB6F3F84A7}"/>
              </a:ext>
            </a:extLst>
          </p:cNvPr>
          <p:cNvSpPr txBox="1"/>
          <p:nvPr/>
        </p:nvSpPr>
        <p:spPr bwMode="gray">
          <a:xfrm>
            <a:off x="2688928" y="897604"/>
            <a:ext cx="6749682" cy="461665"/>
          </a:xfrm>
          <a:prstGeom prst="rect">
            <a:avLst/>
          </a:prstGeom>
          <a:gradFill>
            <a:gsLst>
              <a:gs pos="80000">
                <a:schemeClr val="accent6">
                  <a:lumMod val="75000"/>
                </a:schemeClr>
              </a:gs>
              <a:gs pos="20000">
                <a:schemeClr val="accent6">
                  <a:lumMod val="75000"/>
                </a:schemeClr>
              </a:gs>
              <a:gs pos="0">
                <a:schemeClr val="bg1"/>
              </a:gs>
              <a:gs pos="50000">
                <a:schemeClr val="accent4">
                  <a:lumMod val="75000"/>
                </a:schemeClr>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sz="2400" dirty="0"/>
              <a:t>Conclusion</a:t>
            </a:r>
            <a:endParaRPr lang="zh-CN" altLang="en-US" sz="2400" dirty="0"/>
          </a:p>
        </p:txBody>
      </p:sp>
      <p:sp>
        <p:nvSpPr>
          <p:cNvPr id="6" name="文本框 5">
            <a:extLst>
              <a:ext uri="{FF2B5EF4-FFF2-40B4-BE49-F238E27FC236}">
                <a16:creationId xmlns:a16="http://schemas.microsoft.com/office/drawing/2014/main" id="{3DCB5A7B-72CA-4CB3-D6BF-369E7D7C4E07}"/>
              </a:ext>
            </a:extLst>
          </p:cNvPr>
          <p:cNvSpPr txBox="1"/>
          <p:nvPr/>
        </p:nvSpPr>
        <p:spPr bwMode="gray">
          <a:xfrm>
            <a:off x="2708117" y="3208497"/>
            <a:ext cx="6749682" cy="461665"/>
          </a:xfrm>
          <a:prstGeom prst="rect">
            <a:avLst/>
          </a:prstGeom>
          <a:gradFill>
            <a:gsLst>
              <a:gs pos="80000">
                <a:schemeClr val="accent6">
                  <a:lumMod val="75000"/>
                </a:schemeClr>
              </a:gs>
              <a:gs pos="20000">
                <a:schemeClr val="accent6">
                  <a:lumMod val="75000"/>
                </a:schemeClr>
              </a:gs>
              <a:gs pos="0">
                <a:schemeClr val="bg1"/>
              </a:gs>
              <a:gs pos="50000">
                <a:schemeClr val="accent4">
                  <a:lumMod val="75000"/>
                </a:schemeClr>
              </a:gs>
              <a:gs pos="100000">
                <a:schemeClr val="bg1"/>
              </a:gs>
            </a:gsLst>
            <a:lin ang="0" scaled="1"/>
          </a:gradFill>
          <a:ln w="12700">
            <a:noFill/>
            <a:miter lim="800000"/>
            <a:headEnd/>
            <a:tailEnd/>
          </a:ln>
          <a:effectLst/>
        </p:spPr>
        <p:txBody>
          <a:bodyPr wrap="square">
            <a:spAutoFit/>
          </a:bodyPr>
          <a:lstStyle>
            <a:defPPr>
              <a:defRPr lang="zh-CN"/>
            </a:defPPr>
            <a:lvl1pPr algn="ctr">
              <a:defRPr sz="2000" b="0" i="0" u="none" strike="noStrike" baseline="0">
                <a:solidFill>
                  <a:schemeClr val="bg1"/>
                </a:solidFill>
                <a:latin typeface="Times New Roman" panose="02020603050405020304" pitchFamily="18" charset="0"/>
                <a:cs typeface="Times New Roman" panose="02020603050405020304" pitchFamily="18" charset="0"/>
              </a:defRPr>
            </a:lvl1pPr>
          </a:lstStyle>
          <a:p>
            <a:r>
              <a:rPr lang="en-US" altLang="zh-CN" sz="2400" dirty="0"/>
              <a:t>Outlook</a:t>
            </a:r>
            <a:endParaRPr lang="zh-CN" altLang="en-US" sz="2400" dirty="0"/>
          </a:p>
        </p:txBody>
      </p:sp>
      <p:sp>
        <p:nvSpPr>
          <p:cNvPr id="7" name="文本框 6">
            <a:extLst>
              <a:ext uri="{FF2B5EF4-FFF2-40B4-BE49-F238E27FC236}">
                <a16:creationId xmlns:a16="http://schemas.microsoft.com/office/drawing/2014/main" id="{AA98A09F-2F79-8289-4A61-F70E375236B5}"/>
              </a:ext>
            </a:extLst>
          </p:cNvPr>
          <p:cNvSpPr txBox="1"/>
          <p:nvPr/>
        </p:nvSpPr>
        <p:spPr bwMode="gray">
          <a:xfrm>
            <a:off x="428140" y="1524505"/>
            <a:ext cx="11347001" cy="1458476"/>
          </a:xfrm>
          <a:prstGeom prst="rect">
            <a:avLst/>
          </a:prstGeom>
          <a:noFill/>
          <a:ln w="15875">
            <a:solidFill>
              <a:schemeClr val="accent2"/>
            </a:solidFill>
            <a:miter lim="800000"/>
            <a:headEnd/>
            <a:tailEnd/>
          </a:ln>
          <a:effectLst>
            <a:glow rad="63500">
              <a:schemeClr val="accent2">
                <a:alpha val="40000"/>
              </a:schemeClr>
            </a:glow>
          </a:effectLst>
        </p:spPr>
        <p:txBody>
          <a:bodyPr wrap="square">
            <a:spAutoFit/>
          </a:bodyPr>
          <a:lstStyle/>
          <a:p>
            <a:pPr marL="514350" indent="-514350" algn="just">
              <a:lnSpc>
                <a:spcPts val="2700"/>
              </a:lnSpc>
              <a:buFont typeface="Wingdings" panose="05000000000000000000" pitchFamily="2" charset="2"/>
              <a:buChar char="ü"/>
            </a:pPr>
            <a:r>
              <a:rPr lang="en-US" altLang="zh-CN" sz="2000" dirty="0">
                <a:latin typeface="Calibri" panose="020F0502020204030204" pitchFamily="34" charset="0"/>
                <a:ea typeface="Calibri" panose="020F0502020204030204" pitchFamily="34" charset="0"/>
                <a:cs typeface="Calibri" panose="020F0502020204030204" pitchFamily="34" charset="0"/>
              </a:rPr>
              <a:t>Diffuseness effect and RBF for optimizing α decay</a:t>
            </a:r>
          </a:p>
          <a:p>
            <a:pPr marL="514350" indent="-514350" algn="just">
              <a:lnSpc>
                <a:spcPts val="2700"/>
              </a:lnSpc>
              <a:buFont typeface="Wingdings" panose="05000000000000000000" pitchFamily="2" charset="2"/>
              <a:buChar char="ü"/>
            </a:pPr>
            <a:r>
              <a:rPr lang="en-US" altLang="zh-CN" sz="2000" dirty="0">
                <a:latin typeface="Calibri" panose="020F0502020204030204" pitchFamily="34" charset="0"/>
                <a:ea typeface="Calibri" panose="020F0502020204030204" pitchFamily="34" charset="0"/>
                <a:cs typeface="Calibri" panose="020F0502020204030204" pitchFamily="34" charset="0"/>
              </a:rPr>
              <a:t>Simple DL approach for α-decay half-life studies</a:t>
            </a:r>
          </a:p>
          <a:p>
            <a:pPr marL="514350" indent="-514350" algn="just">
              <a:lnSpc>
                <a:spcPts val="2700"/>
              </a:lnSpc>
              <a:buFont typeface="Wingdings" panose="05000000000000000000" pitchFamily="2" charset="2"/>
              <a:buChar char="ü"/>
            </a:pPr>
            <a:r>
              <a:rPr lang="en-US" altLang="zh-CN" sz="2000" dirty="0">
                <a:latin typeface="Calibri" panose="020F0502020204030204" pitchFamily="34" charset="0"/>
                <a:ea typeface="Calibri" panose="020F0502020204030204" pitchFamily="34" charset="0"/>
                <a:cs typeface="Calibri" panose="020F0502020204030204" pitchFamily="34" charset="0"/>
              </a:rPr>
              <a:t>A MLP+AE hybrid neural network for preformation factor</a:t>
            </a:r>
          </a:p>
          <a:p>
            <a:pPr marL="514350" indent="-514350" algn="just">
              <a:lnSpc>
                <a:spcPts val="2700"/>
              </a:lnSpc>
              <a:buFont typeface="Wingdings" panose="05000000000000000000" pitchFamily="2" charset="2"/>
              <a:buChar char="ü"/>
            </a:pPr>
            <a:r>
              <a:rPr lang="en-US" altLang="zh-CN" sz="2000" dirty="0">
                <a:latin typeface="Calibri" panose="020F0502020204030204" pitchFamily="34" charset="0"/>
                <a:ea typeface="Calibri" panose="020F0502020204030204" pitchFamily="34" charset="0"/>
                <a:cs typeface="Calibri" panose="020F0502020204030204" pitchFamily="34" charset="0"/>
              </a:rPr>
              <a:t>Influence of shape inheritance and staggering on α decay</a:t>
            </a:r>
          </a:p>
        </p:txBody>
      </p:sp>
      <p:sp>
        <p:nvSpPr>
          <p:cNvPr id="10" name="文本框 9">
            <a:extLst>
              <a:ext uri="{FF2B5EF4-FFF2-40B4-BE49-F238E27FC236}">
                <a16:creationId xmlns:a16="http://schemas.microsoft.com/office/drawing/2014/main" id="{D5DE1BB7-EB57-8B83-4756-9F20E1DAB6E2}"/>
              </a:ext>
            </a:extLst>
          </p:cNvPr>
          <p:cNvSpPr txBox="1"/>
          <p:nvPr/>
        </p:nvSpPr>
        <p:spPr bwMode="gray">
          <a:xfrm>
            <a:off x="9210101" y="1905041"/>
            <a:ext cx="2761561" cy="369332"/>
          </a:xfrm>
          <a:prstGeom prst="rect">
            <a:avLst/>
          </a:prstGeom>
          <a:noFill/>
          <a:ln w="12700">
            <a:noFill/>
            <a:miter lim="800000"/>
            <a:headEnd/>
            <a:tailEnd/>
          </a:ln>
          <a:effectLst/>
        </p:spPr>
        <p:txBody>
          <a:bodyPr wrap="square">
            <a:spAutoFit/>
          </a:bodyPr>
          <a:lstStyle/>
          <a:p>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Direct Learning + Half-life</a:t>
            </a:r>
            <a:endParaRPr lang="zh-CN" altLang="en-US" dirty="0"/>
          </a:p>
        </p:txBody>
      </p:sp>
      <p:sp>
        <p:nvSpPr>
          <p:cNvPr id="11" name="文本框 10">
            <a:extLst>
              <a:ext uri="{FF2B5EF4-FFF2-40B4-BE49-F238E27FC236}">
                <a16:creationId xmlns:a16="http://schemas.microsoft.com/office/drawing/2014/main" id="{A731F8AB-71BF-23F5-C161-5212C86228E5}"/>
              </a:ext>
            </a:extLst>
          </p:cNvPr>
          <p:cNvSpPr txBox="1"/>
          <p:nvPr/>
        </p:nvSpPr>
        <p:spPr bwMode="gray">
          <a:xfrm>
            <a:off x="9727894" y="2245713"/>
            <a:ext cx="2761561" cy="369332"/>
          </a:xfrm>
          <a:prstGeom prst="rect">
            <a:avLst/>
          </a:prstGeom>
          <a:noFill/>
          <a:ln w="12700">
            <a:noFill/>
            <a:miter lim="800000"/>
            <a:headEnd/>
            <a:tailEnd/>
          </a:ln>
          <a:effectLst/>
        </p:spPr>
        <p:txBody>
          <a:bodyPr wrap="square">
            <a:spAutoFit/>
          </a:bodyPr>
          <a:lstStyle/>
          <a:p>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Preformation factor</a:t>
            </a:r>
            <a:endParaRPr lang="zh-CN" altLang="en-US" dirty="0"/>
          </a:p>
        </p:txBody>
      </p:sp>
      <p:sp>
        <p:nvSpPr>
          <p:cNvPr id="12" name="文本框 11">
            <a:extLst>
              <a:ext uri="{FF2B5EF4-FFF2-40B4-BE49-F238E27FC236}">
                <a16:creationId xmlns:a16="http://schemas.microsoft.com/office/drawing/2014/main" id="{BCDF70D7-A498-1971-1B75-9DB5E5ACFF38}"/>
              </a:ext>
            </a:extLst>
          </p:cNvPr>
          <p:cNvSpPr txBox="1"/>
          <p:nvPr/>
        </p:nvSpPr>
        <p:spPr bwMode="gray">
          <a:xfrm>
            <a:off x="8494006" y="2575029"/>
            <a:ext cx="3488673" cy="369332"/>
          </a:xfrm>
          <a:prstGeom prst="rect">
            <a:avLst/>
          </a:prstGeom>
          <a:noFill/>
          <a:ln w="12700">
            <a:noFill/>
            <a:miter lim="800000"/>
            <a:headEnd/>
            <a:tailEnd/>
          </a:ln>
          <a:effectLst/>
        </p:spPr>
        <p:txBody>
          <a:bodyPr wrap="square">
            <a:spAutoFit/>
          </a:bodyPr>
          <a:lstStyle/>
          <a:p>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Effect of Deformation on α decay </a:t>
            </a:r>
            <a:endParaRPr lang="zh-CN" altLang="en-US" dirty="0"/>
          </a:p>
        </p:txBody>
      </p:sp>
      <p:pic>
        <p:nvPicPr>
          <p:cNvPr id="13" name="图片 12">
            <a:extLst>
              <a:ext uri="{FF2B5EF4-FFF2-40B4-BE49-F238E27FC236}">
                <a16:creationId xmlns:a16="http://schemas.microsoft.com/office/drawing/2014/main" id="{4B32C6F9-C108-2EFF-8D8A-01CFF6BDD0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60" y="3949273"/>
            <a:ext cx="4884412" cy="2704890"/>
          </a:xfrm>
          <a:prstGeom prst="rect">
            <a:avLst/>
          </a:prstGeom>
        </p:spPr>
      </p:pic>
      <p:sp>
        <p:nvSpPr>
          <p:cNvPr id="3" name="矩形 2">
            <a:extLst>
              <a:ext uri="{FF2B5EF4-FFF2-40B4-BE49-F238E27FC236}">
                <a16:creationId xmlns:a16="http://schemas.microsoft.com/office/drawing/2014/main" id="{9DC29EC6-9C07-89B0-21A6-BEC48DA879AC}"/>
              </a:ext>
            </a:extLst>
          </p:cNvPr>
          <p:cNvSpPr/>
          <p:nvPr/>
        </p:nvSpPr>
        <p:spPr>
          <a:xfrm>
            <a:off x="925418" y="4142340"/>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78361320-23B8-AFFC-DB39-6C88951358BA}"/>
              </a:ext>
            </a:extLst>
          </p:cNvPr>
          <p:cNvSpPr/>
          <p:nvPr/>
        </p:nvSpPr>
        <p:spPr>
          <a:xfrm>
            <a:off x="923580" y="5165074"/>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77310277-B51C-D531-7F89-8195F61091EE}"/>
              </a:ext>
            </a:extLst>
          </p:cNvPr>
          <p:cNvSpPr/>
          <p:nvPr/>
        </p:nvSpPr>
        <p:spPr>
          <a:xfrm>
            <a:off x="910725" y="5658997"/>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7B973B19-FB31-797E-3AD0-69C47078F3A0}"/>
              </a:ext>
            </a:extLst>
          </p:cNvPr>
          <p:cNvSpPr/>
          <p:nvPr/>
        </p:nvSpPr>
        <p:spPr>
          <a:xfrm>
            <a:off x="1680077" y="5668176"/>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7C027F74-11B8-270F-7DC9-3DC6AE885369}"/>
              </a:ext>
            </a:extLst>
          </p:cNvPr>
          <p:cNvSpPr/>
          <p:nvPr/>
        </p:nvSpPr>
        <p:spPr>
          <a:xfrm>
            <a:off x="1689256" y="5170581"/>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7C4BBF30-1C52-40C7-962A-7FFAE0F81C95}"/>
              </a:ext>
            </a:extLst>
          </p:cNvPr>
          <p:cNvSpPr/>
          <p:nvPr/>
        </p:nvSpPr>
        <p:spPr>
          <a:xfrm>
            <a:off x="1687418" y="4904339"/>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3BFF12E5-BC37-056D-D1CB-14DFDD8787AC}"/>
              </a:ext>
            </a:extLst>
          </p:cNvPr>
          <p:cNvSpPr/>
          <p:nvPr/>
        </p:nvSpPr>
        <p:spPr>
          <a:xfrm>
            <a:off x="1432189" y="4638098"/>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79CE708-4AEF-86B4-E8E2-42EB05842D25}"/>
              </a:ext>
            </a:extLst>
          </p:cNvPr>
          <p:cNvSpPr/>
          <p:nvPr/>
        </p:nvSpPr>
        <p:spPr>
          <a:xfrm>
            <a:off x="1419334" y="5165071"/>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95A63E2C-0AC9-0966-F8D7-DA91B3AC0CD1}"/>
              </a:ext>
            </a:extLst>
          </p:cNvPr>
          <p:cNvSpPr/>
          <p:nvPr/>
        </p:nvSpPr>
        <p:spPr>
          <a:xfrm>
            <a:off x="1417496" y="5658997"/>
            <a:ext cx="242372" cy="242373"/>
          </a:xfrm>
          <a:prstGeom prst="rect">
            <a:avLst/>
          </a:prstGeom>
          <a:noFill/>
          <a:ln w="28575">
            <a:solidFill>
              <a:srgbClr val="00B05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3D446ACF-2CA5-FDC3-5FFE-21F04544DAA2}"/>
              </a:ext>
            </a:extLst>
          </p:cNvPr>
          <p:cNvSpPr txBox="1"/>
          <p:nvPr/>
        </p:nvSpPr>
        <p:spPr bwMode="gray">
          <a:xfrm>
            <a:off x="5941989" y="4051119"/>
            <a:ext cx="5730980" cy="923330"/>
          </a:xfrm>
          <a:prstGeom prst="rect">
            <a:avLst/>
          </a:prstGeom>
          <a:noFill/>
          <a:ln w="12700">
            <a:noFill/>
            <a:miter lim="800000"/>
            <a:headEnd/>
            <a:tailEnd/>
          </a:ln>
          <a:effectLst/>
        </p:spPr>
        <p:txBody>
          <a:bodyPr wrap="square">
            <a:spAutoFit/>
          </a:bodyPr>
          <a:lstStyle/>
          <a:p>
            <a:pPr marL="285750" indent="-285750" algn="just">
              <a:buFont typeface="Wingdings" panose="05000000000000000000" pitchFamily="2" charset="2"/>
              <a:buChar char="ü"/>
            </a:pPr>
            <a:r>
              <a:rPr lang="en-US" altLang="zh-CN" kern="100" dirty="0">
                <a:solidFill>
                  <a:srgbClr val="093085"/>
                </a:solidFill>
                <a:ea typeface="Calibri" panose="020F0502020204030204" pitchFamily="34" charset="0"/>
                <a:cs typeface="Times New Roman" panose="02020603050405020304" pitchFamily="18" charset="0"/>
              </a:rPr>
              <a:t>T</a:t>
            </a:r>
            <a:r>
              <a:rPr lang="zh-CN" altLang="zh-CN" sz="1800" kern="100" dirty="0">
                <a:solidFill>
                  <a:srgbClr val="093085"/>
                </a:solidFill>
                <a:effectLst/>
                <a:ea typeface="Calibri" panose="020F0502020204030204" pitchFamily="34" charset="0"/>
                <a:cs typeface="Times New Roman" panose="02020603050405020304" pitchFamily="18" charset="0"/>
              </a:rPr>
              <a:t>he nuclei in the Z = 119, 120 isotope chains also exhibit shape coexistence phenomena, similar to the neutron-deficient nuclei near the Pb nucleus.</a:t>
            </a:r>
            <a:endParaRPr lang="zh-CN" altLang="en-US" dirty="0">
              <a:solidFill>
                <a:srgbClr val="093085"/>
              </a:solidFill>
            </a:endParaRPr>
          </a:p>
        </p:txBody>
      </p:sp>
      <p:pic>
        <p:nvPicPr>
          <p:cNvPr id="25" name="图片 24">
            <a:extLst>
              <a:ext uri="{FF2B5EF4-FFF2-40B4-BE49-F238E27FC236}">
                <a16:creationId xmlns:a16="http://schemas.microsoft.com/office/drawing/2014/main" id="{4BED49C5-CC33-6945-7DF9-6F912C6EB61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701909" y="3066760"/>
            <a:ext cx="1073232" cy="1073232"/>
          </a:xfrm>
          <a:prstGeom prst="rect">
            <a:avLst/>
          </a:prstGeom>
        </p:spPr>
      </p:pic>
      <p:sp>
        <p:nvSpPr>
          <p:cNvPr id="27" name="文本框 26">
            <a:extLst>
              <a:ext uri="{FF2B5EF4-FFF2-40B4-BE49-F238E27FC236}">
                <a16:creationId xmlns:a16="http://schemas.microsoft.com/office/drawing/2014/main" id="{81023B0C-DF52-A848-A6C2-E736DCFB74E0}"/>
              </a:ext>
            </a:extLst>
          </p:cNvPr>
          <p:cNvSpPr txBox="1"/>
          <p:nvPr/>
        </p:nvSpPr>
        <p:spPr bwMode="gray">
          <a:xfrm>
            <a:off x="5941989" y="5073555"/>
            <a:ext cx="6722880" cy="369332"/>
          </a:xfrm>
          <a:prstGeom prst="rect">
            <a:avLst/>
          </a:prstGeom>
          <a:noFill/>
          <a:ln w="12700">
            <a:noFill/>
            <a:miter lim="800000"/>
            <a:headEnd/>
            <a:tailEnd/>
          </a:ln>
          <a:effectLst/>
        </p:spPr>
        <p:txBody>
          <a:bodyPr wrap="square">
            <a:spAutoFit/>
          </a:bodyPr>
          <a:lstStyle>
            <a:defPPr>
              <a:defRPr lang="zh-CN"/>
            </a:defPPr>
            <a:lvl1pPr marL="285750" indent="-285750" algn="just">
              <a:buFont typeface="Wingdings" panose="05000000000000000000" pitchFamily="2" charset="2"/>
              <a:buChar char="ü"/>
              <a:defRPr kern="100">
                <a:solidFill>
                  <a:srgbClr val="C00000"/>
                </a:solidFill>
                <a:ea typeface="Calibri" panose="020F0502020204030204" pitchFamily="34" charset="0"/>
                <a:cs typeface="Times New Roman" panose="02020603050405020304" pitchFamily="18" charset="0"/>
              </a:defRPr>
            </a:lvl1pPr>
          </a:lstStyle>
          <a:p>
            <a:r>
              <a:rPr lang="en-US" altLang="zh-CN" dirty="0">
                <a:solidFill>
                  <a:srgbClr val="093085"/>
                </a:solidFill>
              </a:rPr>
              <a:t>Beta decay\Spontaneous fission\Cluster radioactivity</a:t>
            </a:r>
            <a:endParaRPr lang="zh-CN" altLang="en-US" dirty="0">
              <a:solidFill>
                <a:srgbClr val="093085"/>
              </a:solidFill>
            </a:endParaRPr>
          </a:p>
        </p:txBody>
      </p:sp>
      <p:pic>
        <p:nvPicPr>
          <p:cNvPr id="28" name="图片 27">
            <a:extLst>
              <a:ext uri="{FF2B5EF4-FFF2-40B4-BE49-F238E27FC236}">
                <a16:creationId xmlns:a16="http://schemas.microsoft.com/office/drawing/2014/main" id="{36A85557-6CDC-F09D-EA2F-07FF5612B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8117" y="5407444"/>
            <a:ext cx="3810000" cy="1200150"/>
          </a:xfrm>
          <a:prstGeom prst="rect">
            <a:avLst/>
          </a:prstGeom>
        </p:spPr>
      </p:pic>
      <p:sp>
        <p:nvSpPr>
          <p:cNvPr id="26" name="文本框 25">
            <a:extLst>
              <a:ext uri="{FF2B5EF4-FFF2-40B4-BE49-F238E27FC236}">
                <a16:creationId xmlns:a16="http://schemas.microsoft.com/office/drawing/2014/main" id="{885C5EF8-D4E8-F8CF-2956-35C11CA6AE51}"/>
              </a:ext>
            </a:extLst>
          </p:cNvPr>
          <p:cNvSpPr txBox="1"/>
          <p:nvPr/>
        </p:nvSpPr>
        <p:spPr bwMode="gray">
          <a:xfrm>
            <a:off x="9581952" y="1581966"/>
            <a:ext cx="2761561" cy="369332"/>
          </a:xfrm>
          <a:prstGeom prst="rect">
            <a:avLst/>
          </a:prstGeom>
          <a:noFill/>
          <a:ln w="12700">
            <a:noFill/>
            <a:miter lim="800000"/>
            <a:headEnd/>
            <a:tailEnd/>
          </a:ln>
          <a:effectLst/>
        </p:spPr>
        <p:txBody>
          <a:bodyPr wrap="square">
            <a:spAutoFit/>
          </a:bodyPr>
          <a:lstStyle/>
          <a:p>
            <a:r>
              <a:rPr lang="en-US" altLang="zh-CN" dirty="0">
                <a:solidFill>
                  <a:schemeClr val="bg1"/>
                </a:solidFill>
                <a:highlight>
                  <a:srgbClr val="144390"/>
                </a:highlight>
                <a:latin typeface="Calibri" panose="020F0502020204030204" pitchFamily="34" charset="0"/>
                <a:ea typeface="Calibri" panose="020F0502020204030204" pitchFamily="34" charset="0"/>
                <a:cs typeface="Calibri" panose="020F0502020204030204" pitchFamily="34" charset="0"/>
              </a:rPr>
              <a:t>Physical effect+ RBFN</a:t>
            </a:r>
            <a:endParaRPr lang="zh-CN" altLang="en-US" dirty="0"/>
          </a:p>
        </p:txBody>
      </p:sp>
    </p:spTree>
    <p:extLst>
      <p:ext uri="{BB962C8B-B14F-4D97-AF65-F5344CB8AC3E}">
        <p14:creationId xmlns:p14="http://schemas.microsoft.com/office/powerpoint/2010/main" val="3536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4" grpId="0" animBg="1"/>
      <p:bldP spid="15" grpId="0" animBg="1"/>
      <p:bldP spid="16" grpId="0" animBg="1"/>
      <p:bldP spid="17" grpId="0" animBg="1"/>
      <p:bldP spid="19" grpId="0" animBg="1"/>
      <p:bldP spid="20"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p:txBody>
          <a:bodyPr/>
          <a:lstStyle/>
          <a:p>
            <a:r>
              <a:rPr lang="en-US" altLang="zh-CN" sz="3600" dirty="0"/>
              <a:t>Outline</a:t>
            </a:r>
            <a:endParaRPr lang="zh-CN" altLang="en-US" sz="3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3</a:t>
            </a:fld>
            <a:endParaRPr lang="zh-CN" altLang="en-US"/>
          </a:p>
        </p:txBody>
      </p:sp>
      <p:sp>
        <p:nvSpPr>
          <p:cNvPr id="31" name="标题 1">
            <a:extLst>
              <a:ext uri="{FF2B5EF4-FFF2-40B4-BE49-F238E27FC236}">
                <a16:creationId xmlns:a16="http://schemas.microsoft.com/office/drawing/2014/main" id="{635B1635-03D9-87A3-DEE9-9247ADC80CEE}"/>
              </a:ext>
            </a:extLst>
          </p:cNvPr>
          <p:cNvSpPr txBox="1">
            <a:spLocks/>
          </p:cNvSpPr>
          <p:nvPr/>
        </p:nvSpPr>
        <p:spPr bwMode="white">
          <a:xfrm>
            <a:off x="977154" y="790670"/>
            <a:ext cx="10793505" cy="58180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baseline="0">
                <a:solidFill>
                  <a:schemeClr val="accent6">
                    <a:lumMod val="75000"/>
                  </a:schemeClr>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a:lstStyle>
          <a:p>
            <a:pPr marL="514350" indent="-514350" algn="l">
              <a:buFont typeface="Wingdings" panose="05000000000000000000" pitchFamily="2" charset="2"/>
              <a:buChar char="p"/>
            </a:pPr>
            <a:r>
              <a:rPr lang="en-US" altLang="zh-CN" sz="2600" kern="0" dirty="0">
                <a:solidFill>
                  <a:schemeClr val="tx1">
                    <a:lumMod val="75000"/>
                  </a:schemeClr>
                </a:solidFill>
              </a:rPr>
              <a:t>Does machine learning lead to a new paradigm in nuclear physics research?</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Diffuseness effect and RBF for optimizing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Simple DL approach for α-decay half-life studies</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A MLP+AE hybrid neural network for preformation factor</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Influence of shape inheritance and staggering on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Conclusion and outlook</a:t>
            </a:r>
            <a:endParaRPr lang="zh-CN" altLang="en-US" sz="2600" kern="0" dirty="0">
              <a:solidFill>
                <a:schemeClr val="bg1">
                  <a:lumMod val="85000"/>
                </a:schemeClr>
              </a:solidFill>
            </a:endParaRPr>
          </a:p>
        </p:txBody>
      </p:sp>
    </p:spTree>
    <p:extLst>
      <p:ext uri="{BB962C8B-B14F-4D97-AF65-F5344CB8AC3E}">
        <p14:creationId xmlns:p14="http://schemas.microsoft.com/office/powerpoint/2010/main" val="108401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3FF6C706-B8C6-A5E8-04DB-687F8A5D8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3747" y="3577682"/>
            <a:ext cx="2637322" cy="2531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4</a:t>
            </a:fld>
            <a:endParaRPr lang="zh-CN" altLang="en-US"/>
          </a:p>
        </p:txBody>
      </p:sp>
      <p:sp>
        <p:nvSpPr>
          <p:cNvPr id="5" name="标题 4">
            <a:extLst>
              <a:ext uri="{FF2B5EF4-FFF2-40B4-BE49-F238E27FC236}">
                <a16:creationId xmlns:a16="http://schemas.microsoft.com/office/drawing/2014/main" id="{BFD4AF40-DCFC-E0AE-33FA-06AF368CBF7B}"/>
              </a:ext>
            </a:extLst>
          </p:cNvPr>
          <p:cNvSpPr>
            <a:spLocks noGrp="1"/>
          </p:cNvSpPr>
          <p:nvPr>
            <p:ph type="title"/>
          </p:nvPr>
        </p:nvSpPr>
        <p:spPr/>
        <p:txBody>
          <a:bodyPr/>
          <a:lstStyle/>
          <a:p>
            <a:r>
              <a:rPr lang="en-US" altLang="zh-CN" sz="2800" kern="0" dirty="0"/>
              <a:t>The existence limit of electric charge</a:t>
            </a:r>
            <a:endParaRPr lang="zh-CN" altLang="en-US" sz="2800" dirty="0"/>
          </a:p>
        </p:txBody>
      </p:sp>
      <p:sp>
        <p:nvSpPr>
          <p:cNvPr id="14" name="文本框 13">
            <a:extLst>
              <a:ext uri="{FF2B5EF4-FFF2-40B4-BE49-F238E27FC236}">
                <a16:creationId xmlns:a16="http://schemas.microsoft.com/office/drawing/2014/main" id="{D578A1E8-90DF-79B4-FC6E-1F24539CF4F5}"/>
              </a:ext>
            </a:extLst>
          </p:cNvPr>
          <p:cNvSpPr txBox="1"/>
          <p:nvPr/>
        </p:nvSpPr>
        <p:spPr bwMode="gray">
          <a:xfrm>
            <a:off x="368165" y="830258"/>
            <a:ext cx="11750039" cy="2554545"/>
          </a:xfrm>
          <a:prstGeom prst="rect">
            <a:avLst/>
          </a:prstGeom>
          <a:solidFill>
            <a:schemeClr val="bg1"/>
          </a:solidFill>
          <a:ln w="12700">
            <a:noFill/>
            <a:miter lim="800000"/>
            <a:headEnd/>
            <a:tailEnd/>
          </a:ln>
          <a:effectLst/>
        </p:spPr>
        <p:txBody>
          <a:bodyPr wrap="square">
            <a:spAutoFit/>
          </a:bodyPr>
          <a:lstStyle/>
          <a:p>
            <a:pPr marL="285750" indent="-285750" algn="l">
              <a:buFont typeface="Wingdings" panose="05000000000000000000" pitchFamily="2" charset="2"/>
              <a:buChar char="u"/>
            </a:pPr>
            <a:r>
              <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rPr>
              <a:t>The study of superheavy elements and long-lived superheavy nuclei is an essential content for exploring the limits of the existence of electric charge. </a:t>
            </a:r>
          </a:p>
          <a:p>
            <a:pPr marL="285750" indent="-285750" algn="l">
              <a:buFont typeface="Wingdings" panose="05000000000000000000" pitchFamily="2" charset="2"/>
              <a:buChar char="u"/>
            </a:pP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Wingdings" panose="05000000000000000000" pitchFamily="2" charset="2"/>
              <a:buChar char="u"/>
            </a:pPr>
            <a:endPar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Wingdings" panose="05000000000000000000" pitchFamily="2" charset="2"/>
              <a:buChar char="u"/>
            </a:pPr>
            <a:endPar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Wingdings" panose="05000000000000000000" pitchFamily="2" charset="2"/>
              <a:buChar char="u"/>
            </a:pP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Wingdings" panose="05000000000000000000" pitchFamily="2" charset="2"/>
              <a:buChar char="u"/>
            </a:pPr>
            <a:endPar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endParaRPr lang="en-US" altLang="zh-CN" sz="2000" dirty="0">
              <a:latin typeface="Calibri" panose="020F0502020204030204" pitchFamily="34" charset="0"/>
              <a:ea typeface="Calibri" panose="020F0502020204030204" pitchFamily="34" charset="0"/>
              <a:cs typeface="Calibri" panose="020F0502020204030204" pitchFamily="34" charset="0"/>
            </a:endParaRPr>
          </a:p>
        </p:txBody>
      </p:sp>
      <p:pic>
        <p:nvPicPr>
          <p:cNvPr id="15" name="图片 14">
            <a:extLst>
              <a:ext uri="{FF2B5EF4-FFF2-40B4-BE49-F238E27FC236}">
                <a16:creationId xmlns:a16="http://schemas.microsoft.com/office/drawing/2014/main" id="{48DAD914-4FBB-D0E3-3FCC-FD6F8514E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102" y="1487077"/>
            <a:ext cx="10058400" cy="2125274"/>
          </a:xfrm>
          <a:prstGeom prst="rect">
            <a:avLst/>
          </a:prstGeom>
        </p:spPr>
      </p:pic>
      <p:sp>
        <p:nvSpPr>
          <p:cNvPr id="16" name="矩形 15">
            <a:extLst>
              <a:ext uri="{FF2B5EF4-FFF2-40B4-BE49-F238E27FC236}">
                <a16:creationId xmlns:a16="http://schemas.microsoft.com/office/drawing/2014/main" id="{C9A66D5F-3927-FE5D-60A2-BAA2920B2D46}"/>
              </a:ext>
            </a:extLst>
          </p:cNvPr>
          <p:cNvSpPr/>
          <p:nvPr/>
        </p:nvSpPr>
        <p:spPr>
          <a:xfrm>
            <a:off x="10114790" y="2590341"/>
            <a:ext cx="1155032" cy="89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0F5C0AB5-19C8-F792-DBF6-2D8809BF3B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801" b="26200"/>
          <a:stretch>
            <a:fillRect/>
          </a:stretch>
        </p:blipFill>
        <p:spPr>
          <a:xfrm>
            <a:off x="4523316" y="4206240"/>
            <a:ext cx="4393986" cy="1818520"/>
          </a:xfrm>
          <a:prstGeom prst="rect">
            <a:avLst/>
          </a:prstGeom>
        </p:spPr>
      </p:pic>
      <p:sp>
        <p:nvSpPr>
          <p:cNvPr id="22" name="文本框 21">
            <a:extLst>
              <a:ext uri="{FF2B5EF4-FFF2-40B4-BE49-F238E27FC236}">
                <a16:creationId xmlns:a16="http://schemas.microsoft.com/office/drawing/2014/main" id="{D64D62CD-1DA9-2ED7-C5A5-AE75AF8A3D90}"/>
              </a:ext>
            </a:extLst>
          </p:cNvPr>
          <p:cNvSpPr txBox="1"/>
          <p:nvPr/>
        </p:nvSpPr>
        <p:spPr bwMode="gray">
          <a:xfrm>
            <a:off x="368166" y="6239429"/>
            <a:ext cx="11750040" cy="400110"/>
          </a:xfrm>
          <a:prstGeom prst="rect">
            <a:avLst/>
          </a:prstGeom>
          <a:gradFill>
            <a:gsLst>
              <a:gs pos="80000">
                <a:schemeClr val="accent6">
                  <a:lumMod val="75000"/>
                </a:schemeClr>
              </a:gs>
              <a:gs pos="20000">
                <a:schemeClr val="accent6">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defPPr>
              <a:defRPr lang="zh-CN"/>
            </a:defPPr>
            <a:lvl1pPr marL="285750" indent="-285750">
              <a:buFont typeface="Wingdings" panose="05000000000000000000" pitchFamily="2" charset="2"/>
              <a:buChar char="u"/>
              <a:defRPr sz="1800" b="0" i="0" u="none" strike="noStrike" baseline="0">
                <a:latin typeface="Calibri" panose="020F0502020204030204" pitchFamily="34" charset="0"/>
                <a:ea typeface="Calibri" panose="020F0502020204030204" pitchFamily="34" charset="0"/>
                <a:cs typeface="Calibri" panose="020F0502020204030204" pitchFamily="34" charset="0"/>
              </a:defRPr>
            </a:lvl1pPr>
          </a:lstStyle>
          <a:p>
            <a:pPr marL="0" indent="0" algn="ctr">
              <a:buNone/>
            </a:pPr>
            <a:r>
              <a:rPr lang="en-US" altLang="zh-CN" sz="2000" dirty="0">
                <a:solidFill>
                  <a:schemeClr val="bg1"/>
                </a:solidFill>
              </a:rPr>
              <a:t>How to determine the identity of newly synthesized elements?</a:t>
            </a:r>
            <a:endParaRPr lang="zh-CN" altLang="en-US" sz="2000" dirty="0">
              <a:solidFill>
                <a:schemeClr val="bg1"/>
              </a:solidFill>
            </a:endParaRPr>
          </a:p>
        </p:txBody>
      </p:sp>
      <p:pic>
        <p:nvPicPr>
          <p:cNvPr id="19" name="图片 18">
            <a:extLst>
              <a:ext uri="{FF2B5EF4-FFF2-40B4-BE49-F238E27FC236}">
                <a16:creationId xmlns:a16="http://schemas.microsoft.com/office/drawing/2014/main" id="{8B69A16E-B1BE-666B-FB04-97424E89F70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69822" y="5268387"/>
            <a:ext cx="885281" cy="885281"/>
          </a:xfrm>
          <a:prstGeom prst="rect">
            <a:avLst/>
          </a:prstGeom>
        </p:spPr>
      </p:pic>
      <p:sp>
        <p:nvSpPr>
          <p:cNvPr id="28" name="文本框 27">
            <a:extLst>
              <a:ext uri="{FF2B5EF4-FFF2-40B4-BE49-F238E27FC236}">
                <a16:creationId xmlns:a16="http://schemas.microsoft.com/office/drawing/2014/main" id="{9E002C97-002E-91A4-19E6-0367B392BD69}"/>
              </a:ext>
            </a:extLst>
          </p:cNvPr>
          <p:cNvSpPr txBox="1"/>
          <p:nvPr/>
        </p:nvSpPr>
        <p:spPr bwMode="gray">
          <a:xfrm>
            <a:off x="368164" y="3434945"/>
            <a:ext cx="9744945" cy="646331"/>
          </a:xfrm>
          <a:prstGeom prst="rect">
            <a:avLst/>
          </a:prstGeom>
          <a:noFill/>
          <a:ln w="12700">
            <a:noFill/>
            <a:miter lim="800000"/>
            <a:headEnd/>
            <a:tailEnd/>
          </a:ln>
          <a:effectLst/>
        </p:spPr>
        <p:txBody>
          <a:bodyPr wrap="square">
            <a:spAutoFit/>
          </a:bodyPr>
          <a:lstStyle/>
          <a:p>
            <a:pPr marL="285750" indent="-285750" algn="l">
              <a:buFont typeface="Wingdings" panose="05000000000000000000" pitchFamily="2" charset="2"/>
              <a:buChar char="u"/>
            </a:pP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An important frontier in current nuclear physics is the synthesis of superheavy elements with proton numbers </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Z &gt;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118.</a:t>
            </a:r>
            <a:endParaRPr lang="zh-CN" altLang="en-US" sz="1800" dirty="0">
              <a:latin typeface="Calibri" panose="020F0502020204030204" pitchFamily="34" charset="0"/>
              <a:cs typeface="Calibri" panose="020F0502020204030204" pitchFamily="34" charset="0"/>
            </a:endParaRPr>
          </a:p>
        </p:txBody>
      </p:sp>
      <p:grpSp>
        <p:nvGrpSpPr>
          <p:cNvPr id="24" name="组合 23">
            <a:extLst>
              <a:ext uri="{FF2B5EF4-FFF2-40B4-BE49-F238E27FC236}">
                <a16:creationId xmlns:a16="http://schemas.microsoft.com/office/drawing/2014/main" id="{FD8DB4F6-CB32-A8C5-6CBA-ED6AED4D58CF}"/>
              </a:ext>
            </a:extLst>
          </p:cNvPr>
          <p:cNvGrpSpPr/>
          <p:nvPr/>
        </p:nvGrpSpPr>
        <p:grpSpPr>
          <a:xfrm>
            <a:off x="812534" y="4255247"/>
            <a:ext cx="3366602" cy="1899650"/>
            <a:chOff x="5903596" y="4265841"/>
            <a:chExt cx="3366602" cy="1899650"/>
          </a:xfrm>
        </p:grpSpPr>
        <p:pic>
          <p:nvPicPr>
            <p:cNvPr id="33" name="图片 32">
              <a:extLst>
                <a:ext uri="{FF2B5EF4-FFF2-40B4-BE49-F238E27FC236}">
                  <a16:creationId xmlns:a16="http://schemas.microsoft.com/office/drawing/2014/main" id="{E6FAAB00-56DE-1DAC-8FEF-DD4C1DD01638}"/>
                </a:ext>
              </a:extLst>
            </p:cNvPr>
            <p:cNvPicPr>
              <a:picLocks noChangeAspect="1"/>
            </p:cNvPicPr>
            <p:nvPr/>
          </p:nvPicPr>
          <p:blipFill rotWithShape="1">
            <a:blip r:embed="rId7">
              <a:extLst>
                <a:ext uri="{28A0092B-C50C-407E-A947-70E740481C1C}">
                  <a14:useLocalDpi xmlns:a14="http://schemas.microsoft.com/office/drawing/2010/main" val="0"/>
                </a:ext>
              </a:extLst>
            </a:blip>
            <a:srcRect l="14816" t="26606" r="2765" b="19066"/>
            <a:stretch>
              <a:fillRect/>
            </a:stretch>
          </p:blipFill>
          <p:spPr>
            <a:xfrm>
              <a:off x="5903596" y="4265841"/>
              <a:ext cx="3366602" cy="1899650"/>
            </a:xfrm>
            <a:prstGeom prst="rect">
              <a:avLst/>
            </a:prstGeom>
          </p:spPr>
        </p:pic>
        <p:sp>
          <p:nvSpPr>
            <p:cNvPr id="34" name="爆炸形: 14 pt  25">
              <a:extLst>
                <a:ext uri="{FF2B5EF4-FFF2-40B4-BE49-F238E27FC236}">
                  <a16:creationId xmlns:a16="http://schemas.microsoft.com/office/drawing/2014/main" id="{59CDFEED-6FA1-7192-1B46-2B70A1F42AFA}"/>
                </a:ext>
              </a:extLst>
            </p:cNvPr>
            <p:cNvSpPr/>
            <p:nvPr/>
          </p:nvSpPr>
          <p:spPr>
            <a:xfrm rot="21179204">
              <a:off x="7907566" y="4464528"/>
              <a:ext cx="911565" cy="786765"/>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35" name="文本框 12">
              <a:extLst>
                <a:ext uri="{FF2B5EF4-FFF2-40B4-BE49-F238E27FC236}">
                  <a16:creationId xmlns:a16="http://schemas.microsoft.com/office/drawing/2014/main" id="{BA9F0C1C-3457-F204-062F-C08D82BE6029}"/>
                </a:ext>
              </a:extLst>
            </p:cNvPr>
            <p:cNvSpPr txBox="1"/>
            <p:nvPr/>
          </p:nvSpPr>
          <p:spPr>
            <a:xfrm>
              <a:off x="8018825" y="4708636"/>
              <a:ext cx="606256"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SHN</a:t>
              </a:r>
              <a:endParaRPr kumimoji="0" lang="zh-CN" alt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pic>
        <p:nvPicPr>
          <p:cNvPr id="37" name="图片 36">
            <a:extLst>
              <a:ext uri="{FF2B5EF4-FFF2-40B4-BE49-F238E27FC236}">
                <a16:creationId xmlns:a16="http://schemas.microsoft.com/office/drawing/2014/main" id="{3BFEFF22-34D2-F8F3-9E65-4A2C3B7C6C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6215" y="4782028"/>
            <a:ext cx="960555" cy="768444"/>
          </a:xfrm>
          <a:prstGeom prst="rect">
            <a:avLst/>
          </a:prstGeom>
          <a:ln>
            <a:noFill/>
          </a:ln>
          <a:effectLst>
            <a:outerShdw blurRad="292100" dist="139700" dir="2700000" algn="tl" rotWithShape="0">
              <a:srgbClr val="333333">
                <a:alpha val="65000"/>
              </a:srgbClr>
            </a:outerShdw>
          </a:effectLst>
        </p:spPr>
      </p:pic>
      <p:grpSp>
        <p:nvGrpSpPr>
          <p:cNvPr id="46" name="组合 45">
            <a:extLst>
              <a:ext uri="{FF2B5EF4-FFF2-40B4-BE49-F238E27FC236}">
                <a16:creationId xmlns:a16="http://schemas.microsoft.com/office/drawing/2014/main" id="{B9522BB5-10E8-1A64-3559-6D0B942449D8}"/>
              </a:ext>
            </a:extLst>
          </p:cNvPr>
          <p:cNvGrpSpPr/>
          <p:nvPr/>
        </p:nvGrpSpPr>
        <p:grpSpPr>
          <a:xfrm rot="19012509">
            <a:off x="1526912" y="3475802"/>
            <a:ext cx="1683476" cy="1607482"/>
            <a:chOff x="7093819" y="4128042"/>
            <a:chExt cx="1181300" cy="1181300"/>
          </a:xfrm>
        </p:grpSpPr>
        <p:pic>
          <p:nvPicPr>
            <p:cNvPr id="39" name="图片 38">
              <a:extLst>
                <a:ext uri="{FF2B5EF4-FFF2-40B4-BE49-F238E27FC236}">
                  <a16:creationId xmlns:a16="http://schemas.microsoft.com/office/drawing/2014/main" id="{46BC379D-4CDC-6C1E-66D4-FDD674DF0D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3819" y="4128042"/>
              <a:ext cx="266900" cy="266900"/>
            </a:xfrm>
            <a:prstGeom prst="rect">
              <a:avLst/>
            </a:prstGeom>
            <a:ln>
              <a:noFill/>
            </a:ln>
            <a:effectLst>
              <a:outerShdw blurRad="292100" dist="139700" dir="2700000" algn="tl" rotWithShape="0">
                <a:srgbClr val="333333">
                  <a:alpha val="65000"/>
                </a:srgbClr>
              </a:outerShdw>
            </a:effectLst>
          </p:spPr>
        </p:pic>
        <p:pic>
          <p:nvPicPr>
            <p:cNvPr id="40" name="图片 39">
              <a:extLst>
                <a:ext uri="{FF2B5EF4-FFF2-40B4-BE49-F238E27FC236}">
                  <a16:creationId xmlns:a16="http://schemas.microsoft.com/office/drawing/2014/main" id="{A02CA345-16E9-FF76-06E7-C0258069C4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6219" y="4280442"/>
              <a:ext cx="266900" cy="266900"/>
            </a:xfrm>
            <a:prstGeom prst="rect">
              <a:avLst/>
            </a:prstGeom>
            <a:ln>
              <a:noFill/>
            </a:ln>
            <a:effectLst>
              <a:outerShdw blurRad="292100" dist="139700" dir="2700000" algn="tl" rotWithShape="0">
                <a:srgbClr val="333333">
                  <a:alpha val="65000"/>
                </a:srgbClr>
              </a:outerShdw>
            </a:effectLst>
          </p:spPr>
        </p:pic>
        <p:pic>
          <p:nvPicPr>
            <p:cNvPr id="41" name="图片 40">
              <a:extLst>
                <a:ext uri="{FF2B5EF4-FFF2-40B4-BE49-F238E27FC236}">
                  <a16:creationId xmlns:a16="http://schemas.microsoft.com/office/drawing/2014/main" id="{D29A5858-17B1-BEB7-BB87-B581C0CABC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8619" y="4432842"/>
              <a:ext cx="266900" cy="266900"/>
            </a:xfrm>
            <a:prstGeom prst="rect">
              <a:avLst/>
            </a:prstGeom>
            <a:ln>
              <a:noFill/>
            </a:ln>
            <a:effectLst>
              <a:outerShdw blurRad="292100" dist="139700" dir="2700000" algn="tl" rotWithShape="0">
                <a:srgbClr val="333333">
                  <a:alpha val="65000"/>
                </a:srgbClr>
              </a:outerShdw>
            </a:effectLst>
          </p:spPr>
        </p:pic>
        <p:pic>
          <p:nvPicPr>
            <p:cNvPr id="42" name="图片 41">
              <a:extLst>
                <a:ext uri="{FF2B5EF4-FFF2-40B4-BE49-F238E27FC236}">
                  <a16:creationId xmlns:a16="http://schemas.microsoft.com/office/drawing/2014/main" id="{A0E51E26-78E0-2F49-3016-D4446FE3E6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1019" y="4585242"/>
              <a:ext cx="266900" cy="266900"/>
            </a:xfrm>
            <a:prstGeom prst="rect">
              <a:avLst/>
            </a:prstGeom>
            <a:ln>
              <a:noFill/>
            </a:ln>
            <a:effectLst>
              <a:outerShdw blurRad="292100" dist="139700" dir="2700000" algn="tl" rotWithShape="0">
                <a:srgbClr val="333333">
                  <a:alpha val="65000"/>
                </a:srgbClr>
              </a:outerShdw>
            </a:effectLst>
          </p:spPr>
        </p:pic>
        <p:pic>
          <p:nvPicPr>
            <p:cNvPr id="43" name="图片 42">
              <a:extLst>
                <a:ext uri="{FF2B5EF4-FFF2-40B4-BE49-F238E27FC236}">
                  <a16:creationId xmlns:a16="http://schemas.microsoft.com/office/drawing/2014/main" id="{416FF46C-7BCF-F040-A01C-26C809118F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3419" y="4737642"/>
              <a:ext cx="266900" cy="266900"/>
            </a:xfrm>
            <a:prstGeom prst="rect">
              <a:avLst/>
            </a:prstGeom>
            <a:ln>
              <a:noFill/>
            </a:ln>
            <a:effectLst>
              <a:outerShdw blurRad="292100" dist="139700" dir="2700000" algn="tl" rotWithShape="0">
                <a:srgbClr val="333333">
                  <a:alpha val="65000"/>
                </a:srgbClr>
              </a:outerShdw>
            </a:effectLst>
          </p:spPr>
        </p:pic>
        <p:pic>
          <p:nvPicPr>
            <p:cNvPr id="44" name="图片 43">
              <a:extLst>
                <a:ext uri="{FF2B5EF4-FFF2-40B4-BE49-F238E27FC236}">
                  <a16:creationId xmlns:a16="http://schemas.microsoft.com/office/drawing/2014/main" id="{567047F8-08D9-08A8-0518-778E558F64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55819" y="4890042"/>
              <a:ext cx="266900" cy="266900"/>
            </a:xfrm>
            <a:prstGeom prst="rect">
              <a:avLst/>
            </a:prstGeom>
            <a:ln>
              <a:noFill/>
            </a:ln>
            <a:effectLst>
              <a:outerShdw blurRad="292100" dist="139700" dir="2700000" algn="tl" rotWithShape="0">
                <a:srgbClr val="333333">
                  <a:alpha val="65000"/>
                </a:srgbClr>
              </a:outerShdw>
            </a:effectLst>
          </p:spPr>
        </p:pic>
        <p:pic>
          <p:nvPicPr>
            <p:cNvPr id="45" name="图片 44">
              <a:extLst>
                <a:ext uri="{FF2B5EF4-FFF2-40B4-BE49-F238E27FC236}">
                  <a16:creationId xmlns:a16="http://schemas.microsoft.com/office/drawing/2014/main" id="{023A75CF-9B52-708C-769E-E2049EC75F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8219" y="5042442"/>
              <a:ext cx="266900" cy="266900"/>
            </a:xfrm>
            <a:prstGeom prst="rect">
              <a:avLst/>
            </a:prstGeom>
            <a:ln>
              <a:noFill/>
            </a:ln>
            <a:effectLst>
              <a:outerShdw blurRad="292100" dist="139700" dir="2700000" algn="tl" rotWithShape="0">
                <a:srgbClr val="333333">
                  <a:alpha val="65000"/>
                </a:srgbClr>
              </a:outerShdw>
            </a:effectLst>
          </p:spPr>
        </p:pic>
      </p:grpSp>
      <p:sp>
        <p:nvSpPr>
          <p:cNvPr id="25" name="矩形 24">
            <a:extLst>
              <a:ext uri="{FF2B5EF4-FFF2-40B4-BE49-F238E27FC236}">
                <a16:creationId xmlns:a16="http://schemas.microsoft.com/office/drawing/2014/main" id="{F38ECB5C-179D-FE0F-5D49-265B0021369A}"/>
              </a:ext>
            </a:extLst>
          </p:cNvPr>
          <p:cNvSpPr/>
          <p:nvPr/>
        </p:nvSpPr>
        <p:spPr>
          <a:xfrm>
            <a:off x="8912393" y="1180217"/>
            <a:ext cx="3014910" cy="306109"/>
          </a:xfrm>
          <a:prstGeom prst="rect">
            <a:avLst/>
          </a:prstGeom>
        </p:spPr>
        <p:txBody>
          <a:bodyPr wrap="square">
            <a:spAutoFit/>
          </a:bodyPr>
          <a:lstStyle/>
          <a:p>
            <a:pPr algn="just">
              <a:lnSpc>
                <a:spcPct val="125000"/>
              </a:lnSpc>
              <a:spcAft>
                <a:spcPts val="0"/>
              </a:spcAft>
              <a:buFontTx/>
              <a:buNone/>
              <a:defRPr/>
            </a:pPr>
            <a:r>
              <a:rPr lang="en-US" altLang="zh-CN" sz="1200" kern="100" dirty="0">
                <a:solidFill>
                  <a:srgbClr val="00B050"/>
                </a:solidFill>
                <a:latin typeface="Calibri" panose="020F0502020204030204" pitchFamily="34" charset="0"/>
                <a:ea typeface="Calibri" panose="020F0502020204030204" pitchFamily="34" charset="0"/>
                <a:cs typeface="Calibri" panose="020F0502020204030204" pitchFamily="34" charset="0"/>
              </a:rPr>
              <a:t>P. Indelicato, A. </a:t>
            </a:r>
            <a:r>
              <a:rPr lang="en-US" altLang="zh-CN" sz="1200" kern="100" dirty="0" err="1">
                <a:solidFill>
                  <a:srgbClr val="00B050"/>
                </a:solidFill>
                <a:latin typeface="Calibri" panose="020F0502020204030204" pitchFamily="34" charset="0"/>
                <a:ea typeface="Calibri" panose="020F0502020204030204" pitchFamily="34" charset="0"/>
                <a:cs typeface="Calibri" panose="020F0502020204030204" pitchFamily="34" charset="0"/>
              </a:rPr>
              <a:t>Karpov</a:t>
            </a:r>
            <a:r>
              <a:rPr lang="en-US" altLang="zh-CN" sz="1200" kern="100" dirty="0">
                <a:solidFill>
                  <a:srgbClr val="00B050"/>
                </a:solidFill>
                <a:latin typeface="Calibri" panose="020F0502020204030204" pitchFamily="34" charset="0"/>
                <a:ea typeface="Calibri" panose="020F0502020204030204" pitchFamily="34" charset="0"/>
                <a:cs typeface="Calibri" panose="020F0502020204030204" pitchFamily="34" charset="0"/>
              </a:rPr>
              <a:t>, Nature 498, 40 (2013)</a:t>
            </a:r>
          </a:p>
        </p:txBody>
      </p:sp>
      <p:sp>
        <p:nvSpPr>
          <p:cNvPr id="27" name="矩形 26">
            <a:extLst>
              <a:ext uri="{FF2B5EF4-FFF2-40B4-BE49-F238E27FC236}">
                <a16:creationId xmlns:a16="http://schemas.microsoft.com/office/drawing/2014/main" id="{44BFEC4B-AC8C-F1A4-49DA-515B10D5ED29}"/>
              </a:ext>
            </a:extLst>
          </p:cNvPr>
          <p:cNvSpPr>
            <a:spLocks noChangeArrowheads="1"/>
          </p:cNvSpPr>
          <p:nvPr/>
        </p:nvSpPr>
        <p:spPr bwMode="auto">
          <a:xfrm>
            <a:off x="4980591" y="1172529"/>
            <a:ext cx="3865964" cy="306109"/>
          </a:xfrm>
          <a:prstGeom prst="rect">
            <a:avLst/>
          </a:prstGeom>
        </p:spPr>
        <p:txBody>
          <a:bodyPr wrap="square">
            <a:spAutoFit/>
          </a:bodyPr>
          <a:lstStyle/>
          <a:p>
            <a:pPr algn="just">
              <a:lnSpc>
                <a:spcPct val="125000"/>
              </a:lnSpc>
              <a:spcAft>
                <a:spcPts val="0"/>
              </a:spcAft>
            </a:pPr>
            <a:r>
              <a:rPr lang="de-DE" altLang="zh-CN" sz="1200" kern="100" dirty="0">
                <a:solidFill>
                  <a:srgbClr val="00B050"/>
                </a:solidFill>
                <a:latin typeface="Calibri" panose="020F0502020204030204" pitchFamily="34" charset="0"/>
                <a:ea typeface="Calibri" panose="020F0502020204030204" pitchFamily="34" charset="0"/>
                <a:cs typeface="Calibri" panose="020F0502020204030204" pitchFamily="34" charset="0"/>
              </a:rPr>
              <a:t>O. Hahn, F. Strassmann, Naturwissenschaften 27</a:t>
            </a:r>
            <a:r>
              <a:rPr lang="en-US" altLang="zh-CN" sz="1200" kern="100" dirty="0">
                <a:solidFill>
                  <a:srgbClr val="00B050"/>
                </a:solidFill>
                <a:latin typeface="Calibri" panose="020F0502020204030204" pitchFamily="34" charset="0"/>
                <a:ea typeface="Calibri" panose="020F0502020204030204" pitchFamily="34" charset="0"/>
                <a:cs typeface="Calibri" panose="020F0502020204030204" pitchFamily="34" charset="0"/>
              </a:rPr>
              <a:t>,</a:t>
            </a:r>
            <a:r>
              <a:rPr lang="zh-CN" altLang="en-US" sz="1200" kern="100"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zh-CN" sz="1200" kern="100" dirty="0">
                <a:solidFill>
                  <a:srgbClr val="00B050"/>
                </a:solidFill>
                <a:latin typeface="Calibri" panose="020F0502020204030204" pitchFamily="34" charset="0"/>
                <a:ea typeface="Calibri" panose="020F0502020204030204" pitchFamily="34" charset="0"/>
                <a:cs typeface="Calibri" panose="020F0502020204030204" pitchFamily="34" charset="0"/>
              </a:rPr>
              <a:t>11</a:t>
            </a:r>
            <a:r>
              <a:rPr lang="de-DE" altLang="zh-CN" sz="1200" kern="100" dirty="0">
                <a:solidFill>
                  <a:srgbClr val="00B050"/>
                </a:solidFill>
                <a:latin typeface="Calibri" panose="020F0502020204030204" pitchFamily="34" charset="0"/>
                <a:ea typeface="Calibri" panose="020F0502020204030204" pitchFamily="34" charset="0"/>
                <a:cs typeface="Calibri" panose="020F0502020204030204" pitchFamily="34" charset="0"/>
              </a:rPr>
              <a:t> (1939)</a:t>
            </a:r>
          </a:p>
        </p:txBody>
      </p:sp>
      <p:sp>
        <p:nvSpPr>
          <p:cNvPr id="29" name="文本框 28">
            <a:extLst>
              <a:ext uri="{FF2B5EF4-FFF2-40B4-BE49-F238E27FC236}">
                <a16:creationId xmlns:a16="http://schemas.microsoft.com/office/drawing/2014/main" id="{C670D872-CC84-E2DA-DF6C-D1DDFC531056}"/>
              </a:ext>
            </a:extLst>
          </p:cNvPr>
          <p:cNvSpPr txBox="1"/>
          <p:nvPr/>
        </p:nvSpPr>
        <p:spPr bwMode="gray">
          <a:xfrm>
            <a:off x="3046164" y="3731831"/>
            <a:ext cx="2947012" cy="306109"/>
          </a:xfrm>
          <a:prstGeom prst="rect">
            <a:avLst/>
          </a:prstGeom>
        </p:spPr>
        <p:txBody>
          <a:bodyPr wrap="square">
            <a:spAutoFit/>
          </a:bodyPr>
          <a:lstStyle>
            <a:defPPr>
              <a:defRPr lang="zh-CN"/>
            </a:defPPr>
            <a:lvl1pPr algn="just">
              <a:lnSpc>
                <a:spcPct val="125000"/>
              </a:lnSpc>
              <a:spcAft>
                <a:spcPts val="0"/>
              </a:spcAft>
              <a:defRPr sz="1200" kern="100">
                <a:solidFill>
                  <a:srgbClr val="00B050"/>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dirty="0"/>
              <a:t>Z. </a:t>
            </a:r>
            <a:r>
              <a:rPr lang="en-US" altLang="zh-CN" dirty="0" err="1"/>
              <a:t>Patyk</a:t>
            </a:r>
            <a:r>
              <a:rPr lang="en-US" altLang="zh-CN" dirty="0"/>
              <a:t>, et al. </a:t>
            </a:r>
            <a:r>
              <a:rPr lang="en-US" altLang="zh-CN" dirty="0" err="1"/>
              <a:t>Nucl</a:t>
            </a:r>
            <a:r>
              <a:rPr lang="en-US" altLang="zh-CN" dirty="0"/>
              <a:t>. Phys. A 502, 591 (1989)</a:t>
            </a:r>
            <a:endParaRPr lang="zh-CN" altLang="en-US" dirty="0"/>
          </a:p>
        </p:txBody>
      </p:sp>
      <p:sp>
        <p:nvSpPr>
          <p:cNvPr id="30" name="文本框 5">
            <a:extLst>
              <a:ext uri="{FF2B5EF4-FFF2-40B4-BE49-F238E27FC236}">
                <a16:creationId xmlns:a16="http://schemas.microsoft.com/office/drawing/2014/main" id="{7A7110E9-53DB-4FF1-4FF5-4496B963F568}"/>
              </a:ext>
            </a:extLst>
          </p:cNvPr>
          <p:cNvSpPr txBox="1">
            <a:spLocks noChangeArrowheads="1"/>
          </p:cNvSpPr>
          <p:nvPr/>
        </p:nvSpPr>
        <p:spPr bwMode="auto">
          <a:xfrm>
            <a:off x="6028083" y="3738557"/>
            <a:ext cx="2699385" cy="306109"/>
          </a:xfrm>
          <a:prstGeom prst="rect">
            <a:avLst/>
          </a:prstGeom>
        </p:spPr>
        <p:txBody>
          <a:bodyPr wrap="square">
            <a:spAutoFit/>
          </a:bodyPr>
          <a:lstStyle>
            <a:defPPr>
              <a:defRPr lang="zh-CN"/>
            </a:defPPr>
            <a:lvl1pPr algn="just">
              <a:lnSpc>
                <a:spcPct val="125000"/>
              </a:lnSpc>
              <a:spcAft>
                <a:spcPts val="0"/>
              </a:spcAft>
              <a:defRPr sz="1200" kern="100">
                <a:solidFill>
                  <a:srgbClr val="00B050"/>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dirty="0"/>
              <a:t>PRC 74, 044602  (2006)</a:t>
            </a:r>
          </a:p>
        </p:txBody>
      </p:sp>
      <p:sp>
        <p:nvSpPr>
          <p:cNvPr id="31" name="文本框 8">
            <a:extLst>
              <a:ext uri="{FF2B5EF4-FFF2-40B4-BE49-F238E27FC236}">
                <a16:creationId xmlns:a16="http://schemas.microsoft.com/office/drawing/2014/main" id="{5AE27A29-F339-0E58-D1A7-D4DE04C130F9}"/>
              </a:ext>
            </a:extLst>
          </p:cNvPr>
          <p:cNvSpPr txBox="1">
            <a:spLocks noChangeArrowheads="1"/>
          </p:cNvSpPr>
          <p:nvPr/>
        </p:nvSpPr>
        <p:spPr bwMode="auto">
          <a:xfrm>
            <a:off x="7623156" y="3727540"/>
            <a:ext cx="2743835" cy="306109"/>
          </a:xfrm>
          <a:prstGeom prst="rect">
            <a:avLst/>
          </a:prstGeom>
        </p:spPr>
        <p:txBody>
          <a:bodyPr wrap="square">
            <a:spAutoFit/>
          </a:bodyPr>
          <a:lstStyle>
            <a:defPPr>
              <a:defRPr lang="zh-CN"/>
            </a:defPPr>
            <a:lvl1pPr algn="just">
              <a:lnSpc>
                <a:spcPct val="125000"/>
              </a:lnSpc>
              <a:spcAft>
                <a:spcPts val="0"/>
              </a:spcAft>
              <a:defRPr sz="1200" kern="100">
                <a:solidFill>
                  <a:srgbClr val="00B050"/>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dirty="0"/>
              <a:t>PR</a:t>
            </a:r>
            <a:r>
              <a:rPr lang="en-US" altLang="zh-CN" dirty="0" err="1"/>
              <a:t>L</a:t>
            </a:r>
            <a:r>
              <a:rPr lang="en-US" altLang="zh-CN" dirty="0"/>
              <a:t> 104, 142502 (2010)</a:t>
            </a:r>
          </a:p>
        </p:txBody>
      </p:sp>
    </p:spTree>
    <p:extLst>
      <p:ext uri="{BB962C8B-B14F-4D97-AF65-F5344CB8AC3E}">
        <p14:creationId xmlns:p14="http://schemas.microsoft.com/office/powerpoint/2010/main" val="336452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000"/>
                                        <p:tgtEl>
                                          <p:spTgt spid="46"/>
                                        </p:tgtEl>
                                      </p:cBhvr>
                                    </p:animEffect>
                                    <p:anim calcmode="lin" valueType="num">
                                      <p:cBhvr>
                                        <p:cTn id="8" dur="2000" fill="hold"/>
                                        <p:tgtEl>
                                          <p:spTgt spid="46"/>
                                        </p:tgtEl>
                                        <p:attrNameLst>
                                          <p:attrName>ppt_w</p:attrName>
                                        </p:attrNameLst>
                                      </p:cBhvr>
                                      <p:tavLst>
                                        <p:tav tm="0" fmla="#ppt_w*sin(2.5*pi*$)">
                                          <p:val>
                                            <p:fltVal val="0"/>
                                          </p:val>
                                        </p:tav>
                                        <p:tav tm="100000">
                                          <p:val>
                                            <p:fltVal val="1"/>
                                          </p:val>
                                        </p:tav>
                                      </p:tavLst>
                                    </p:anim>
                                    <p:anim calcmode="lin" valueType="num">
                                      <p:cBhvr>
                                        <p:cTn id="9" dur="20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22"/>
                                        </p:tgtEl>
                                      </p:cBhvr>
                                    </p:animEffect>
                                    <p:animScale>
                                      <p:cBhvr>
                                        <p:cTn id="21" dur="250" autoRev="1" fill="hold"/>
                                        <p:tgtEl>
                                          <p:spTgt spid="22"/>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箭头: 五边形 14">
            <a:extLst>
              <a:ext uri="{FF2B5EF4-FFF2-40B4-BE49-F238E27FC236}">
                <a16:creationId xmlns:a16="http://schemas.microsoft.com/office/drawing/2014/main" id="{25856A96-186F-CE2D-719D-8D9290C9C65B}"/>
              </a:ext>
            </a:extLst>
          </p:cNvPr>
          <p:cNvSpPr/>
          <p:nvPr/>
        </p:nvSpPr>
        <p:spPr>
          <a:xfrm>
            <a:off x="770484" y="1470869"/>
            <a:ext cx="5619948" cy="1185539"/>
          </a:xfrm>
          <a:prstGeom prst="homePlate">
            <a:avLst/>
          </a:prstGeom>
          <a:gradFill>
            <a:gsLst>
              <a:gs pos="80000">
                <a:schemeClr val="bg1">
                  <a:lumMod val="95000"/>
                </a:schemeClr>
              </a:gs>
              <a:gs pos="20000">
                <a:schemeClr val="bg1">
                  <a:lumMod val="85000"/>
                </a:schemeClr>
              </a:gs>
              <a:gs pos="0">
                <a:schemeClr val="bg1">
                  <a:lumMod val="65000"/>
                </a:schemeClr>
              </a:gs>
              <a:gs pos="50000">
                <a:schemeClr val="bg1">
                  <a:lumMod val="85000"/>
                </a:schemeClr>
              </a:gs>
              <a:gs pos="100000">
                <a:schemeClr val="bg1">
                  <a:lumMod val="95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AE923BD5-CB20-C4BD-67BA-32E00BDE8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149" y="837451"/>
            <a:ext cx="4832040" cy="4509106"/>
          </a:xfrm>
          <a:prstGeom prst="rect">
            <a:avLst/>
          </a:prstGeom>
        </p:spPr>
      </p:pic>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5</a:t>
            </a:fld>
            <a:endParaRPr lang="zh-CN" altLang="en-US"/>
          </a:p>
        </p:txBody>
      </p:sp>
      <p:sp>
        <p:nvSpPr>
          <p:cNvPr id="5" name="标题 4">
            <a:extLst>
              <a:ext uri="{FF2B5EF4-FFF2-40B4-BE49-F238E27FC236}">
                <a16:creationId xmlns:a16="http://schemas.microsoft.com/office/drawing/2014/main" id="{BFD4AF40-DCFC-E0AE-33FA-06AF368CBF7B}"/>
              </a:ext>
            </a:extLst>
          </p:cNvPr>
          <p:cNvSpPr>
            <a:spLocks noGrp="1"/>
          </p:cNvSpPr>
          <p:nvPr>
            <p:ph type="title"/>
          </p:nvPr>
        </p:nvSpPr>
        <p:spPr/>
        <p:txBody>
          <a:bodyPr/>
          <a:lstStyle/>
          <a:p>
            <a:r>
              <a:rPr lang="en-US" altLang="zh-CN" sz="2800" kern="0" dirty="0"/>
              <a:t>Alpha decay </a:t>
            </a:r>
            <a:endParaRPr lang="zh-CN" altLang="en-US" sz="2800" dirty="0"/>
          </a:p>
        </p:txBody>
      </p:sp>
      <p:sp>
        <p:nvSpPr>
          <p:cNvPr id="6" name="文本框 5">
            <a:extLst>
              <a:ext uri="{FF2B5EF4-FFF2-40B4-BE49-F238E27FC236}">
                <a16:creationId xmlns:a16="http://schemas.microsoft.com/office/drawing/2014/main" id="{F2428685-F056-B2CB-5710-C396BD607D1E}"/>
              </a:ext>
            </a:extLst>
          </p:cNvPr>
          <p:cNvSpPr txBox="1"/>
          <p:nvPr/>
        </p:nvSpPr>
        <p:spPr bwMode="gray">
          <a:xfrm>
            <a:off x="406666" y="863697"/>
            <a:ext cx="6427272" cy="707886"/>
          </a:xfrm>
          <a:prstGeom prst="rect">
            <a:avLst/>
          </a:prstGeom>
          <a:noFill/>
          <a:ln w="12700">
            <a:noFill/>
            <a:miter lim="800000"/>
            <a:headEnd/>
            <a:tailEnd/>
          </a:ln>
          <a:effectLst/>
        </p:spPr>
        <p:txBody>
          <a:bodyPr wrap="square">
            <a:spAutoFit/>
          </a:bodyPr>
          <a:lstStyle/>
          <a:p>
            <a:pPr marL="285750" indent="-285750">
              <a:buFont typeface="Wingdings" panose="05000000000000000000" pitchFamily="2" charset="2"/>
              <a:buChar char="u"/>
            </a:pPr>
            <a:r>
              <a:rPr lang="en-US" altLang="zh-CN" sz="2000" dirty="0">
                <a:latin typeface="Calibri" panose="020F0502020204030204" pitchFamily="34" charset="0"/>
                <a:ea typeface="Calibri" panose="020F0502020204030204" pitchFamily="34" charset="0"/>
                <a:cs typeface="Calibri" panose="020F0502020204030204" pitchFamily="34" charset="0"/>
              </a:rPr>
              <a:t> Alpha decay </a:t>
            </a:r>
            <a:r>
              <a:rPr lang="en-US" altLang="zh-CN" sz="2000" b="1" i="1" dirty="0">
                <a:solidFill>
                  <a:srgbClr val="01A915"/>
                </a:solidFill>
                <a:latin typeface="Calibri" panose="020F0502020204030204" pitchFamily="34" charset="0"/>
                <a:ea typeface="Calibri" panose="020F0502020204030204" pitchFamily="34" charset="0"/>
                <a:cs typeface="Calibri" panose="020F0502020204030204" pitchFamily="34" charset="0"/>
              </a:rPr>
              <a:t>vs. </a:t>
            </a:r>
            <a:r>
              <a:rPr lang="en-US" altLang="zh-CN" sz="2000" dirty="0">
                <a:latin typeface="Calibri" panose="020F0502020204030204" pitchFamily="34" charset="0"/>
                <a:ea typeface="Calibri" panose="020F0502020204030204" pitchFamily="34" charset="0"/>
                <a:cs typeface="Calibri" panose="020F0502020204030204" pitchFamily="34" charset="0"/>
              </a:rPr>
              <a:t>Beta decay </a:t>
            </a:r>
            <a:r>
              <a:rPr lang="en-US" altLang="zh-CN" sz="2000" b="1" i="1" dirty="0">
                <a:solidFill>
                  <a:srgbClr val="01A915"/>
                </a:solidFill>
                <a:latin typeface="Calibri" panose="020F0502020204030204" pitchFamily="34" charset="0"/>
                <a:ea typeface="Calibri" panose="020F0502020204030204" pitchFamily="34" charset="0"/>
                <a:cs typeface="Calibri" panose="020F0502020204030204" pitchFamily="34" charset="0"/>
              </a:rPr>
              <a:t>vs. </a:t>
            </a:r>
            <a:r>
              <a:rPr lang="en-US" altLang="zh-CN" sz="2000" dirty="0">
                <a:latin typeface="Calibri" panose="020F0502020204030204" pitchFamily="34" charset="0"/>
                <a:ea typeface="Calibri" panose="020F0502020204030204" pitchFamily="34" charset="0"/>
                <a:cs typeface="Calibri" panose="020F0502020204030204" pitchFamily="34" charset="0"/>
              </a:rPr>
              <a:t>Spontaneous fission </a:t>
            </a:r>
            <a:r>
              <a:rPr lang="en-US" altLang="zh-CN" sz="2000" b="1" i="1" dirty="0">
                <a:solidFill>
                  <a:srgbClr val="01A915"/>
                </a:solidFill>
                <a:latin typeface="Calibri" panose="020F0502020204030204" pitchFamily="34" charset="0"/>
                <a:ea typeface="Calibri" panose="020F0502020204030204" pitchFamily="34" charset="0"/>
                <a:cs typeface="Calibri" panose="020F0502020204030204" pitchFamily="34" charset="0"/>
              </a:rPr>
              <a:t>vs. </a:t>
            </a:r>
            <a:r>
              <a:rPr lang="en-US" altLang="zh-CN" sz="2000" dirty="0">
                <a:latin typeface="Calibri" panose="020F0502020204030204" pitchFamily="34" charset="0"/>
                <a:ea typeface="Calibri" panose="020F0502020204030204" pitchFamily="34" charset="0"/>
                <a:cs typeface="Calibri" panose="020F0502020204030204" pitchFamily="34" charset="0"/>
              </a:rPr>
              <a:t>cluster radioactivity</a:t>
            </a:r>
            <a:endParaRPr lang="zh-CN" altLang="en-US" sz="2000" dirty="0">
              <a:latin typeface="Calibri" panose="020F0502020204030204" pitchFamily="34" charset="0"/>
              <a:cs typeface="Calibri" panose="020F0502020204030204" pitchFamily="34" charset="0"/>
            </a:endParaRPr>
          </a:p>
        </p:txBody>
      </p:sp>
      <p:pic>
        <p:nvPicPr>
          <p:cNvPr id="8" name="图片 7">
            <a:extLst>
              <a:ext uri="{FF2B5EF4-FFF2-40B4-BE49-F238E27FC236}">
                <a16:creationId xmlns:a16="http://schemas.microsoft.com/office/drawing/2014/main" id="{231F78FA-D049-FCE2-B482-391C49CCE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597" y="1605623"/>
            <a:ext cx="1437072" cy="978477"/>
          </a:xfrm>
          <a:prstGeom prst="rect">
            <a:avLst/>
          </a:prstGeom>
        </p:spPr>
      </p:pic>
      <p:pic>
        <p:nvPicPr>
          <p:cNvPr id="10" name="图片 9">
            <a:extLst>
              <a:ext uri="{FF2B5EF4-FFF2-40B4-BE49-F238E27FC236}">
                <a16:creationId xmlns:a16="http://schemas.microsoft.com/office/drawing/2014/main" id="{8A7F6EC7-D9BB-421D-B6B2-FC51E93D2F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812" y="1654749"/>
            <a:ext cx="805010" cy="838637"/>
          </a:xfrm>
          <a:prstGeom prst="rect">
            <a:avLst/>
          </a:prstGeom>
        </p:spPr>
      </p:pic>
      <p:sp>
        <p:nvSpPr>
          <p:cNvPr id="13" name="文本框 12">
            <a:extLst>
              <a:ext uri="{FF2B5EF4-FFF2-40B4-BE49-F238E27FC236}">
                <a16:creationId xmlns:a16="http://schemas.microsoft.com/office/drawing/2014/main" id="{7AB11DFF-EAC7-715E-0EBC-1128176A885B}"/>
              </a:ext>
            </a:extLst>
          </p:cNvPr>
          <p:cNvSpPr txBox="1"/>
          <p:nvPr/>
        </p:nvSpPr>
        <p:spPr bwMode="gray">
          <a:xfrm>
            <a:off x="2812215" y="1916090"/>
            <a:ext cx="1882827" cy="400110"/>
          </a:xfrm>
          <a:prstGeom prst="rect">
            <a:avLst/>
          </a:prstGeom>
          <a:noFill/>
          <a:ln w="12700">
            <a:noFill/>
            <a:miter lim="800000"/>
            <a:headEnd/>
            <a:tailEnd/>
          </a:ln>
          <a:effectLst/>
        </p:spPr>
        <p:txBody>
          <a:bodyPr wrap="square">
            <a:spAutoFit/>
          </a:bodyPr>
          <a:lstStyle/>
          <a:p>
            <a:pPr algn="l"/>
            <a:r>
              <a:rPr lang="en-US" altLang="zh-CN" sz="2000" b="1" i="1" dirty="0">
                <a:solidFill>
                  <a:schemeClr val="bg1"/>
                </a:solidFill>
                <a:highlight>
                  <a:srgbClr val="800000"/>
                </a:highlight>
                <a:latin typeface="Calibri" panose="020F0502020204030204" pitchFamily="34" charset="0"/>
                <a:ea typeface="Calibri" panose="020F0502020204030204" pitchFamily="34" charset="0"/>
                <a:cs typeface="Calibri" panose="020F0502020204030204" pitchFamily="34" charset="0"/>
              </a:rPr>
              <a:t>Alpha decay</a:t>
            </a:r>
            <a:endParaRPr lang="zh-CN" altLang="en-US" sz="2000" dirty="0">
              <a:solidFill>
                <a:schemeClr val="bg1"/>
              </a:solidFill>
              <a:highlight>
                <a:srgbClr val="800000"/>
              </a:highlight>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99D21420-9728-2983-11B8-D9C10E6F31D9}"/>
              </a:ext>
            </a:extLst>
          </p:cNvPr>
          <p:cNvSpPr txBox="1"/>
          <p:nvPr/>
        </p:nvSpPr>
        <p:spPr bwMode="gray">
          <a:xfrm>
            <a:off x="446488" y="2868159"/>
            <a:ext cx="5943943" cy="707886"/>
          </a:xfrm>
          <a:prstGeom prst="rect">
            <a:avLst/>
          </a:prstGeom>
          <a:noFill/>
          <a:ln w="12700">
            <a:noFill/>
            <a:miter lim="800000"/>
            <a:headEnd/>
            <a:tailEnd/>
          </a:ln>
          <a:effectLst/>
        </p:spPr>
        <p:txBody>
          <a:bodyPr wrap="square">
            <a:spAutoFit/>
          </a:bodyPr>
          <a:lstStyle/>
          <a:p>
            <a:pPr marL="285750" indent="-285750" algn="just">
              <a:buFont typeface="Wingdings" panose="05000000000000000000" pitchFamily="2" charset="2"/>
              <a:buChar char="u"/>
            </a:pPr>
            <a:r>
              <a:rPr lang="en-US" altLang="zh-CN" sz="20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Alpha decay: </a:t>
            </a:r>
            <a:r>
              <a:rPr lang="en-US" altLang="zh-CN" sz="2000" dirty="0">
                <a:solidFill>
                  <a:srgbClr val="144390"/>
                </a:solidFill>
                <a:latin typeface="Calibri" panose="020F0502020204030204" pitchFamily="34" charset="0"/>
                <a:ea typeface="Calibri" panose="020F0502020204030204" pitchFamily="34" charset="0"/>
                <a:cs typeface="Calibri" panose="020F0502020204030204" pitchFamily="34" charset="0"/>
              </a:rPr>
              <a:t>Currently, alpha decay is almost the only means to identify the synthesis of new nuclides. </a:t>
            </a:r>
            <a:endParaRPr lang="zh-CN" altLang="en-US" sz="2000" dirty="0">
              <a:solidFill>
                <a:srgbClr val="144390"/>
              </a:solidFill>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40DC0222-4661-29F6-9E34-ED7BD9559D06}"/>
              </a:ext>
            </a:extLst>
          </p:cNvPr>
          <p:cNvSpPr txBox="1"/>
          <p:nvPr/>
        </p:nvSpPr>
        <p:spPr bwMode="gray">
          <a:xfrm>
            <a:off x="770483" y="3583679"/>
            <a:ext cx="5374184" cy="1754326"/>
          </a:xfrm>
          <a:prstGeom prst="rect">
            <a:avLst/>
          </a:prstGeom>
          <a:noFill/>
          <a:ln w="12700">
            <a:noFill/>
            <a:miter lim="800000"/>
            <a:headEnd/>
            <a:tailEnd/>
          </a:ln>
          <a:effectLst/>
        </p:spPr>
        <p:txBody>
          <a:bodyPr wrap="square">
            <a:spAutoFit/>
          </a:bodyPr>
          <a:lstStyle/>
          <a:p>
            <a:pPr algn="l"/>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The development of </a:t>
            </a:r>
            <a:r>
              <a:rPr lang="en-US" altLang="zh-CN" sz="1800" b="0" i="1"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α</a:t>
            </a: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-decay theory focuses mainly on</a:t>
            </a:r>
            <a:r>
              <a:rPr lang="zh-CN" altLang="en-US" sz="1800" b="0" i="0" u="none" strike="noStrike" baseline="0" dirty="0">
                <a:solidFill>
                  <a:srgbClr val="144390"/>
                </a:solidFill>
                <a:latin typeface="Calibri" panose="020F0502020204030204" pitchFamily="34" charset="0"/>
                <a:cs typeface="Calibri" panose="020F0502020204030204" pitchFamily="34" charset="0"/>
              </a:rPr>
              <a:t>：</a:t>
            </a: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 </a:t>
            </a:r>
          </a:p>
          <a:p>
            <a:pPr marL="285750" indent="-285750" algn="l">
              <a:buFont typeface="Arial" panose="020B0604020202020204" pitchFamily="34" charset="0"/>
              <a:buChar char="•"/>
            </a:pP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decay energy </a:t>
            </a:r>
          </a:p>
          <a:p>
            <a:pPr marL="285750" indent="-285750" algn="l">
              <a:buFont typeface="Arial" panose="020B0604020202020204" pitchFamily="34" charset="0"/>
              <a:buChar char="•"/>
            </a:pP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barrier curves</a:t>
            </a:r>
          </a:p>
          <a:p>
            <a:pPr marL="285750" indent="-285750" algn="l">
              <a:buFont typeface="Arial" panose="020B0604020202020204" pitchFamily="34" charset="0"/>
              <a:buChar char="•"/>
            </a:pP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the nuclear medium effect</a:t>
            </a:r>
          </a:p>
          <a:p>
            <a:pPr marL="285750" indent="-285750" algn="l">
              <a:buFont typeface="Arial" panose="020B0604020202020204" pitchFamily="34" charset="0"/>
              <a:buChar char="•"/>
            </a:pP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the nuclear deformation</a:t>
            </a:r>
          </a:p>
          <a:p>
            <a:pPr marL="285750" indent="-285750" algn="l">
              <a:buFont typeface="Arial" panose="020B0604020202020204" pitchFamily="34" charset="0"/>
              <a:buChar char="•"/>
            </a:pPr>
            <a:r>
              <a:rPr lang="en-US" altLang="zh-CN" sz="1800" b="0" i="1"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α</a:t>
            </a: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-particle preformation factor, and so on.</a:t>
            </a:r>
            <a:endParaRPr lang="zh-CN" altLang="en-US" dirty="0">
              <a:solidFill>
                <a:srgbClr val="144390"/>
              </a:solidFill>
              <a:latin typeface="Calibri" panose="020F0502020204030204" pitchFamily="34" charset="0"/>
              <a:cs typeface="Calibri" panose="020F0502020204030204" pitchFamily="34" charset="0"/>
            </a:endParaRPr>
          </a:p>
        </p:txBody>
      </p:sp>
      <p:sp>
        <p:nvSpPr>
          <p:cNvPr id="18" name="Rectangle 1">
            <a:extLst>
              <a:ext uri="{FF2B5EF4-FFF2-40B4-BE49-F238E27FC236}">
                <a16:creationId xmlns:a16="http://schemas.microsoft.com/office/drawing/2014/main" id="{8923B181-3A3A-0859-E632-043EB2B326E2}"/>
              </a:ext>
            </a:extLst>
          </p:cNvPr>
          <p:cNvSpPr>
            <a:spLocks noChangeArrowheads="1"/>
          </p:cNvSpPr>
          <p:nvPr/>
        </p:nvSpPr>
        <p:spPr bwMode="auto">
          <a:xfrm>
            <a:off x="6390431" y="5486449"/>
            <a:ext cx="5084545" cy="369332"/>
          </a:xfrm>
          <a:prstGeom prst="rect">
            <a:avLst/>
          </a:prstGeom>
          <a:gradFill>
            <a:gsLst>
              <a:gs pos="80000">
                <a:schemeClr val="accent6">
                  <a:lumMod val="75000"/>
                </a:schemeClr>
              </a:gs>
              <a:gs pos="20000">
                <a:schemeClr val="accent6">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p>
            <a:pPr algn="ctr"/>
            <a:r>
              <a:rPr lang="zh-CN" altLang="zh-CN" dirty="0">
                <a:solidFill>
                  <a:schemeClr val="bg1"/>
                </a:solidFill>
                <a:latin typeface="Calibri" panose="020F0502020204030204" pitchFamily="34" charset="0"/>
                <a:cs typeface="Calibri" panose="020F0502020204030204" pitchFamily="34" charset="0"/>
              </a:rPr>
              <a:t>Semi-empirical formula </a:t>
            </a:r>
          </a:p>
        </p:txBody>
      </p:sp>
      <p:sp>
        <p:nvSpPr>
          <p:cNvPr id="20" name="文本框 19">
            <a:extLst>
              <a:ext uri="{FF2B5EF4-FFF2-40B4-BE49-F238E27FC236}">
                <a16:creationId xmlns:a16="http://schemas.microsoft.com/office/drawing/2014/main" id="{7C9EAECC-425F-F797-234E-F31F642E7F3C}"/>
              </a:ext>
            </a:extLst>
          </p:cNvPr>
          <p:cNvSpPr txBox="1"/>
          <p:nvPr/>
        </p:nvSpPr>
        <p:spPr bwMode="gray">
          <a:xfrm>
            <a:off x="6272848" y="5876363"/>
            <a:ext cx="3202439" cy="315856"/>
          </a:xfrm>
          <a:prstGeom prst="rect">
            <a:avLst/>
          </a:prstGeom>
          <a:noFill/>
          <a:ln w="12700">
            <a:noFill/>
            <a:miter lim="800000"/>
            <a:headEnd/>
            <a:tailEnd/>
          </a:ln>
          <a:effectLst/>
        </p:spPr>
        <p:txBody>
          <a:bodyPr wrap="square">
            <a:spAutoFit/>
          </a:bodyPr>
          <a:lstStyle/>
          <a:p>
            <a:pPr marL="342900" indent="-342900" defTabSz="0" eaLnBrk="0" hangingPunct="0">
              <a:lnSpc>
                <a:spcPct val="150000"/>
              </a:lnSpc>
              <a:buClr>
                <a:schemeClr val="hlink"/>
              </a:buClr>
            </a:pPr>
            <a:r>
              <a:rPr lang="en-US" altLang="zh-CN" sz="1100" dirty="0">
                <a:solidFill>
                  <a:srgbClr val="01A915"/>
                </a:solidFill>
                <a:latin typeface="Times New Roman" panose="02020603050405020304" pitchFamily="18" charset="0"/>
                <a:ea typeface="宋体" panose="02010600030101010101" pitchFamily="2" charset="-122"/>
              </a:rPr>
              <a:t>Geiger and J. Nuttall, Phil. Mag. 22, 613 (1911)</a:t>
            </a:r>
            <a:endParaRPr lang="en-US" altLang="zh-CN" sz="1100" b="1" dirty="0">
              <a:solidFill>
                <a:srgbClr val="01A915"/>
              </a:solidFill>
              <a:latin typeface="Times New Roman" panose="02020603050405020304" pitchFamily="18" charset="0"/>
              <a:ea typeface="宋体" panose="02010600030101010101" pitchFamily="2" charset="-122"/>
              <a:sym typeface="Verdana" panose="020B0604030504040204" pitchFamily="34" charset="0"/>
            </a:endParaRPr>
          </a:p>
        </p:txBody>
      </p:sp>
      <p:sp>
        <p:nvSpPr>
          <p:cNvPr id="21" name="矩形: 圆角 20">
            <a:extLst>
              <a:ext uri="{FF2B5EF4-FFF2-40B4-BE49-F238E27FC236}">
                <a16:creationId xmlns:a16="http://schemas.microsoft.com/office/drawing/2014/main" id="{335E6E44-4F99-06FD-24B7-0B4278769335}"/>
              </a:ext>
            </a:extLst>
          </p:cNvPr>
          <p:cNvSpPr/>
          <p:nvPr/>
        </p:nvSpPr>
        <p:spPr>
          <a:xfrm>
            <a:off x="6150546" y="5855780"/>
            <a:ext cx="5509086" cy="805811"/>
          </a:xfrm>
          <a:prstGeom prst="roundRect">
            <a:avLst>
              <a:gd name="adj" fmla="val 7508"/>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900AA483-8621-01B6-42A7-4629E5623218}"/>
              </a:ext>
            </a:extLst>
          </p:cNvPr>
          <p:cNvSpPr txBox="1"/>
          <p:nvPr/>
        </p:nvSpPr>
        <p:spPr bwMode="gray">
          <a:xfrm>
            <a:off x="6275821" y="6095348"/>
            <a:ext cx="3215891" cy="315856"/>
          </a:xfrm>
          <a:prstGeom prst="rect">
            <a:avLst/>
          </a:prstGeom>
          <a:noFill/>
          <a:ln w="12700">
            <a:noFill/>
            <a:miter lim="800000"/>
            <a:headEnd/>
            <a:tailEnd/>
          </a:ln>
          <a:effectLst/>
        </p:spPr>
        <p:txBody>
          <a:bodyPr wrap="square">
            <a:spAutoFit/>
          </a:bodyPr>
          <a:lstStyle>
            <a:defPPr>
              <a:defRPr lang="zh-CN"/>
            </a:defPPr>
            <a:lvl1pPr marL="342900" indent="-342900" defTabSz="0" eaLnBrk="0" hangingPunct="0">
              <a:lnSpc>
                <a:spcPct val="150000"/>
              </a:lnSpc>
              <a:buClr>
                <a:schemeClr val="hlink"/>
              </a:buClr>
              <a:defRPr sz="1100">
                <a:solidFill>
                  <a:srgbClr val="01A915"/>
                </a:solidFill>
                <a:latin typeface="Times New Roman" panose="02020603050405020304" pitchFamily="18" charset="0"/>
              </a:defRPr>
            </a:lvl1pPr>
          </a:lstStyle>
          <a:p>
            <a:r>
              <a:rPr lang="en-US" altLang="zh-CN" dirty="0"/>
              <a:t>R. </a:t>
            </a:r>
            <a:r>
              <a:rPr lang="en-US" altLang="zh-CN" dirty="0" err="1"/>
              <a:t>Moustabchir</a:t>
            </a:r>
            <a:r>
              <a:rPr lang="en-US" altLang="zh-CN" dirty="0"/>
              <a:t>, G. Royer, NPA 683, 266 (2001)</a:t>
            </a:r>
            <a:endParaRPr lang="zh-CN" altLang="en-US" dirty="0"/>
          </a:p>
        </p:txBody>
      </p:sp>
      <p:sp>
        <p:nvSpPr>
          <p:cNvPr id="24" name="矩形 23">
            <a:extLst>
              <a:ext uri="{FF2B5EF4-FFF2-40B4-BE49-F238E27FC236}">
                <a16:creationId xmlns:a16="http://schemas.microsoft.com/office/drawing/2014/main" id="{EF93F596-B8C4-825B-A0BD-3A00E769DB8D}"/>
              </a:ext>
            </a:extLst>
          </p:cNvPr>
          <p:cNvSpPr/>
          <p:nvPr/>
        </p:nvSpPr>
        <p:spPr>
          <a:xfrm>
            <a:off x="6259396" y="6321731"/>
            <a:ext cx="3087993" cy="315856"/>
          </a:xfrm>
          <a:prstGeom prst="rect">
            <a:avLst/>
          </a:prstGeom>
          <a:noFill/>
          <a:ln w="12700">
            <a:noFill/>
            <a:miter lim="800000"/>
            <a:headEnd/>
            <a:tailEnd/>
          </a:ln>
          <a:effectLst/>
        </p:spPr>
        <p:txBody>
          <a:bodyPr wrap="square">
            <a:spAutoFit/>
          </a:bodyPr>
          <a:lstStyle/>
          <a:p>
            <a:pPr marL="342900" indent="-342900" defTabSz="0" eaLnBrk="0" hangingPunct="0">
              <a:lnSpc>
                <a:spcPct val="150000"/>
              </a:lnSpc>
              <a:buClr>
                <a:schemeClr val="hlink"/>
              </a:buClr>
            </a:pPr>
            <a:r>
              <a:rPr lang="en-US" altLang="zh-CN" sz="1100" dirty="0" err="1">
                <a:solidFill>
                  <a:srgbClr val="01A915"/>
                </a:solidFill>
                <a:latin typeface="Times New Roman" panose="02020603050405020304" pitchFamily="18" charset="0"/>
              </a:rPr>
              <a:t>Sobiczewski</a:t>
            </a:r>
            <a:r>
              <a:rPr lang="en-US" altLang="zh-CN" sz="1100" dirty="0">
                <a:solidFill>
                  <a:srgbClr val="01A915"/>
                </a:solidFill>
                <a:latin typeface="Times New Roman" panose="02020603050405020304" pitchFamily="18" charset="0"/>
              </a:rPr>
              <a:t>, Z. </a:t>
            </a:r>
            <a:r>
              <a:rPr lang="en-US" altLang="zh-CN" sz="1100" dirty="0" err="1">
                <a:solidFill>
                  <a:srgbClr val="01A915"/>
                </a:solidFill>
                <a:latin typeface="Times New Roman" panose="02020603050405020304" pitchFamily="18" charset="0"/>
              </a:rPr>
              <a:t>Patyk</a:t>
            </a:r>
            <a:r>
              <a:rPr lang="en-US" altLang="zh-CN" sz="1100" dirty="0">
                <a:solidFill>
                  <a:srgbClr val="01A915"/>
                </a:solidFill>
                <a:latin typeface="Times New Roman" panose="02020603050405020304" pitchFamily="18" charset="0"/>
              </a:rPr>
              <a:t>, S. </a:t>
            </a:r>
            <a:r>
              <a:rPr lang="en-US" altLang="zh-CN" sz="1100" dirty="0" err="1">
                <a:solidFill>
                  <a:srgbClr val="01A915"/>
                </a:solidFill>
                <a:latin typeface="Times New Roman" panose="02020603050405020304" pitchFamily="18" charset="0"/>
              </a:rPr>
              <a:t>Cwiok</a:t>
            </a:r>
            <a:r>
              <a:rPr lang="en-US" altLang="zh-CN" sz="1100" dirty="0">
                <a:solidFill>
                  <a:srgbClr val="01A915"/>
                </a:solidFill>
                <a:latin typeface="Times New Roman" panose="02020603050405020304" pitchFamily="18" charset="0"/>
              </a:rPr>
              <a:t>, PLB 224 (1989) </a:t>
            </a:r>
            <a:endParaRPr lang="zh-CN" altLang="en-US" sz="1100" dirty="0">
              <a:solidFill>
                <a:srgbClr val="01A915"/>
              </a:solidFill>
              <a:latin typeface="Times New Roman" panose="02020603050405020304" pitchFamily="18" charset="0"/>
            </a:endParaRPr>
          </a:p>
        </p:txBody>
      </p:sp>
      <p:sp>
        <p:nvSpPr>
          <p:cNvPr id="25" name="矩形 24">
            <a:extLst>
              <a:ext uri="{FF2B5EF4-FFF2-40B4-BE49-F238E27FC236}">
                <a16:creationId xmlns:a16="http://schemas.microsoft.com/office/drawing/2014/main" id="{95814251-3F0D-D895-68A9-0D399C9A7976}"/>
              </a:ext>
            </a:extLst>
          </p:cNvPr>
          <p:cNvSpPr/>
          <p:nvPr/>
        </p:nvSpPr>
        <p:spPr>
          <a:xfrm>
            <a:off x="9379841" y="5862741"/>
            <a:ext cx="2279791" cy="315856"/>
          </a:xfrm>
          <a:prstGeom prst="rect">
            <a:avLst/>
          </a:prstGeom>
          <a:noFill/>
          <a:ln w="12700">
            <a:noFill/>
            <a:miter lim="800000"/>
            <a:headEnd/>
            <a:tailEnd/>
          </a:ln>
          <a:effectLst/>
        </p:spPr>
        <p:txBody>
          <a:bodyPr wrap="square">
            <a:spAutoFit/>
          </a:bodyPr>
          <a:lstStyle/>
          <a:p>
            <a:pPr marL="342900" indent="-342900" defTabSz="0" eaLnBrk="0" hangingPunct="0">
              <a:lnSpc>
                <a:spcPct val="150000"/>
              </a:lnSpc>
              <a:buClr>
                <a:schemeClr val="hlink"/>
              </a:buClr>
            </a:pPr>
            <a:r>
              <a:rPr lang="en-US" altLang="zh-CN" sz="1100" dirty="0">
                <a:solidFill>
                  <a:srgbClr val="01A915"/>
                </a:solidFill>
                <a:latin typeface="Times New Roman" panose="02020603050405020304" pitchFamily="18" charset="0"/>
              </a:rPr>
              <a:t>C. Qi et al., PRL 103, 072501 (2009)</a:t>
            </a:r>
            <a:endParaRPr lang="zh-CN" altLang="en-US" sz="1100" dirty="0">
              <a:solidFill>
                <a:srgbClr val="01A915"/>
              </a:solidFill>
              <a:latin typeface="Times New Roman" panose="02020603050405020304" pitchFamily="18" charset="0"/>
            </a:endParaRPr>
          </a:p>
        </p:txBody>
      </p:sp>
      <p:sp>
        <p:nvSpPr>
          <p:cNvPr id="26" name="矩形 25">
            <a:extLst>
              <a:ext uri="{FF2B5EF4-FFF2-40B4-BE49-F238E27FC236}">
                <a16:creationId xmlns:a16="http://schemas.microsoft.com/office/drawing/2014/main" id="{536E5F20-F9F5-E946-D44F-13A004BF5CF5}"/>
              </a:ext>
            </a:extLst>
          </p:cNvPr>
          <p:cNvSpPr/>
          <p:nvPr/>
        </p:nvSpPr>
        <p:spPr>
          <a:xfrm>
            <a:off x="9375611" y="6089124"/>
            <a:ext cx="2484372" cy="315856"/>
          </a:xfrm>
          <a:prstGeom prst="rect">
            <a:avLst/>
          </a:prstGeom>
          <a:noFill/>
          <a:ln w="12700">
            <a:noFill/>
            <a:miter lim="800000"/>
            <a:headEnd/>
            <a:tailEnd/>
          </a:ln>
          <a:effectLst/>
        </p:spPr>
        <p:txBody>
          <a:bodyPr wrap="square">
            <a:spAutoFit/>
          </a:bodyPr>
          <a:lstStyle/>
          <a:p>
            <a:pPr marL="342900" indent="-342900" defTabSz="0" eaLnBrk="0" hangingPunct="0">
              <a:lnSpc>
                <a:spcPct val="150000"/>
              </a:lnSpc>
              <a:buClr>
                <a:schemeClr val="hlink"/>
              </a:buClr>
            </a:pPr>
            <a:r>
              <a:rPr lang="en-US" altLang="zh-CN" sz="1100" dirty="0">
                <a:solidFill>
                  <a:srgbClr val="01A915"/>
                </a:solidFill>
                <a:latin typeface="Times New Roman" panose="02020603050405020304" pitchFamily="18" charset="0"/>
              </a:rPr>
              <a:t>Dong et al., NPA 832, 198 (2010) </a:t>
            </a:r>
            <a:endParaRPr lang="zh-CN" altLang="en-US" sz="1100" dirty="0">
              <a:solidFill>
                <a:srgbClr val="01A915"/>
              </a:solidFill>
              <a:latin typeface="Times New Roman" panose="02020603050405020304" pitchFamily="18" charset="0"/>
            </a:endParaRPr>
          </a:p>
        </p:txBody>
      </p:sp>
      <p:sp>
        <p:nvSpPr>
          <p:cNvPr id="27" name="矩形 26">
            <a:extLst>
              <a:ext uri="{FF2B5EF4-FFF2-40B4-BE49-F238E27FC236}">
                <a16:creationId xmlns:a16="http://schemas.microsoft.com/office/drawing/2014/main" id="{1C9F62AE-5A9C-884B-162A-A8F8AD988193}"/>
              </a:ext>
            </a:extLst>
          </p:cNvPr>
          <p:cNvSpPr/>
          <p:nvPr/>
        </p:nvSpPr>
        <p:spPr>
          <a:xfrm>
            <a:off x="9379841" y="6335353"/>
            <a:ext cx="2784737" cy="315856"/>
          </a:xfrm>
          <a:prstGeom prst="rect">
            <a:avLst/>
          </a:prstGeom>
          <a:noFill/>
          <a:ln w="12700">
            <a:noFill/>
            <a:miter lim="800000"/>
            <a:headEnd/>
            <a:tailEnd/>
          </a:ln>
          <a:effectLst/>
        </p:spPr>
        <p:txBody>
          <a:bodyPr wrap="square">
            <a:spAutoFit/>
          </a:bodyPr>
          <a:lstStyle/>
          <a:p>
            <a:pPr marL="342900" indent="-342900" defTabSz="0" eaLnBrk="0" hangingPunct="0">
              <a:lnSpc>
                <a:spcPct val="150000"/>
              </a:lnSpc>
              <a:buClr>
                <a:schemeClr val="hlink"/>
              </a:buClr>
            </a:pPr>
            <a:r>
              <a:rPr lang="en-US" altLang="zh-CN" sz="1100" dirty="0">
                <a:solidFill>
                  <a:srgbClr val="01A915"/>
                </a:solidFill>
                <a:latin typeface="Times New Roman" panose="02020603050405020304" pitchFamily="18" charset="0"/>
              </a:rPr>
              <a:t>Deng, PRC 101, 034307 (2020)</a:t>
            </a:r>
            <a:endParaRPr lang="zh-CN" altLang="en-US" sz="1100" dirty="0">
              <a:solidFill>
                <a:srgbClr val="01A915"/>
              </a:solidFill>
              <a:latin typeface="Times New Roman" panose="02020603050405020304" pitchFamily="18" charset="0"/>
            </a:endParaRPr>
          </a:p>
        </p:txBody>
      </p:sp>
      <p:sp>
        <p:nvSpPr>
          <p:cNvPr id="28" name="Rectangle 1">
            <a:extLst>
              <a:ext uri="{FF2B5EF4-FFF2-40B4-BE49-F238E27FC236}">
                <a16:creationId xmlns:a16="http://schemas.microsoft.com/office/drawing/2014/main" id="{AA8FE5CD-6A50-40A3-29B2-BBA87A9EA152}"/>
              </a:ext>
            </a:extLst>
          </p:cNvPr>
          <p:cNvSpPr>
            <a:spLocks noChangeArrowheads="1"/>
          </p:cNvSpPr>
          <p:nvPr/>
        </p:nvSpPr>
        <p:spPr bwMode="auto">
          <a:xfrm>
            <a:off x="731066" y="5486448"/>
            <a:ext cx="5084545" cy="369332"/>
          </a:xfrm>
          <a:prstGeom prst="rect">
            <a:avLst/>
          </a:prstGeom>
          <a:gradFill>
            <a:gsLst>
              <a:gs pos="80000">
                <a:schemeClr val="accent6">
                  <a:lumMod val="75000"/>
                </a:schemeClr>
              </a:gs>
              <a:gs pos="20000">
                <a:schemeClr val="accent6">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p>
            <a:pPr algn="ctr"/>
            <a:r>
              <a:rPr lang="en-US" altLang="zh-CN" dirty="0">
                <a:solidFill>
                  <a:schemeClr val="bg1"/>
                </a:solidFill>
                <a:latin typeface="Calibri" panose="020F0502020204030204" pitchFamily="34" charset="0"/>
                <a:cs typeface="Calibri" panose="020F0502020204030204" pitchFamily="34" charset="0"/>
              </a:rPr>
              <a:t>Nuclear decay model</a:t>
            </a:r>
            <a:r>
              <a:rPr lang="zh-CN" altLang="zh-CN" dirty="0">
                <a:solidFill>
                  <a:schemeClr val="bg1"/>
                </a:solidFill>
                <a:latin typeface="Calibri" panose="020F0502020204030204" pitchFamily="34" charset="0"/>
                <a:cs typeface="Calibri" panose="020F0502020204030204" pitchFamily="34" charset="0"/>
              </a:rPr>
              <a:t> </a:t>
            </a:r>
          </a:p>
        </p:txBody>
      </p:sp>
      <p:sp>
        <p:nvSpPr>
          <p:cNvPr id="29" name="矩形: 圆角 28">
            <a:extLst>
              <a:ext uri="{FF2B5EF4-FFF2-40B4-BE49-F238E27FC236}">
                <a16:creationId xmlns:a16="http://schemas.microsoft.com/office/drawing/2014/main" id="{39E2110D-BC53-CBC2-07C4-FA6542A19B97}"/>
              </a:ext>
            </a:extLst>
          </p:cNvPr>
          <p:cNvSpPr/>
          <p:nvPr/>
        </p:nvSpPr>
        <p:spPr>
          <a:xfrm>
            <a:off x="460389" y="5854179"/>
            <a:ext cx="5587516" cy="805811"/>
          </a:xfrm>
          <a:prstGeom prst="roundRect">
            <a:avLst>
              <a:gd name="adj" fmla="val 7508"/>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81ECA663-0CB0-E578-509E-CC058E732E48}"/>
              </a:ext>
            </a:extLst>
          </p:cNvPr>
          <p:cNvSpPr>
            <a:spLocks noChangeArrowheads="1"/>
          </p:cNvSpPr>
          <p:nvPr/>
        </p:nvSpPr>
        <p:spPr bwMode="auto">
          <a:xfrm>
            <a:off x="3342323" y="6329261"/>
            <a:ext cx="4440684" cy="369332"/>
          </a:xfrm>
          <a:prstGeom prst="rect">
            <a:avLst/>
          </a:prstGeom>
          <a:noFill/>
          <a:ln w="12700">
            <a:noFill/>
            <a:miter lim="800000"/>
            <a:headEnd/>
            <a:tailEnd/>
          </a:ln>
          <a:effectLst/>
        </p:spPr>
        <p:txBody>
          <a:bodyPr wrap="square">
            <a:spAutoFit/>
          </a:bodyPr>
          <a:lstStyle/>
          <a:p>
            <a:pPr marL="285750" indent="-285750">
              <a:buFont typeface="Arial" panose="020B0604020202020204" pitchFamily="34" charset="0"/>
              <a:buChar char="•"/>
            </a:pPr>
            <a:r>
              <a:rPr lang="en-US" altLang="zh-CN" dirty="0">
                <a:solidFill>
                  <a:srgbClr val="144390"/>
                </a:solidFill>
                <a:latin typeface="Calibri" panose="020F0502020204030204" pitchFamily="34" charset="0"/>
                <a:ea typeface="Calibri" panose="020F0502020204030204" pitchFamily="34" charset="0"/>
                <a:cs typeface="Calibri" panose="020F0502020204030204" pitchFamily="34" charset="0"/>
              </a:rPr>
              <a:t>cluster-formation model</a:t>
            </a:r>
            <a:endParaRPr lang="zh-CN" altLang="en-US" dirty="0">
              <a:solidFill>
                <a:srgbClr val="144390"/>
              </a:solidFill>
              <a:latin typeface="Calibri" panose="020F0502020204030204" pitchFamily="34" charset="0"/>
              <a:cs typeface="Calibri" panose="020F0502020204030204" pitchFamily="34" charset="0"/>
            </a:endParaRPr>
          </a:p>
        </p:txBody>
      </p:sp>
      <p:sp>
        <p:nvSpPr>
          <p:cNvPr id="31" name="矩形 1">
            <a:extLst>
              <a:ext uri="{FF2B5EF4-FFF2-40B4-BE49-F238E27FC236}">
                <a16:creationId xmlns:a16="http://schemas.microsoft.com/office/drawing/2014/main" id="{7A8D516F-91D1-DC90-292E-AEE9EF8FE3B5}"/>
              </a:ext>
            </a:extLst>
          </p:cNvPr>
          <p:cNvSpPr>
            <a:spLocks noChangeArrowheads="1"/>
          </p:cNvSpPr>
          <p:nvPr/>
        </p:nvSpPr>
        <p:spPr bwMode="auto">
          <a:xfrm>
            <a:off x="535739" y="6316286"/>
            <a:ext cx="2910105" cy="369332"/>
          </a:xfrm>
          <a:prstGeom prst="rect">
            <a:avLst/>
          </a:prstGeom>
          <a:noFill/>
          <a:ln w="12700">
            <a:noFill/>
            <a:miter lim="800000"/>
            <a:headEnd/>
            <a:tailEnd/>
          </a:ln>
          <a:effectLst/>
        </p:spPr>
        <p:txBody>
          <a:bodyPr wrap="square">
            <a:spAutoFit/>
          </a:bodyPr>
          <a:lstStyle/>
          <a:p>
            <a:pPr marL="285750" indent="-285750">
              <a:buFont typeface="Arial" panose="020B0604020202020204" pitchFamily="34" charset="0"/>
              <a:buChar char="•"/>
            </a:pPr>
            <a:r>
              <a:rPr lang="en-US" altLang="zh-CN" dirty="0">
                <a:solidFill>
                  <a:srgbClr val="144390"/>
                </a:solidFill>
                <a:latin typeface="Calibri" panose="020F0502020204030204" pitchFamily="34" charset="0"/>
                <a:ea typeface="Calibri" panose="020F0502020204030204" pitchFamily="34" charset="0"/>
                <a:cs typeface="Calibri" panose="020F0502020204030204" pitchFamily="34" charset="0"/>
              </a:rPr>
              <a:t>Hartree-</a:t>
            </a:r>
            <a:r>
              <a:rPr lang="en-US" altLang="zh-CN" dirty="0" err="1">
                <a:solidFill>
                  <a:srgbClr val="144390"/>
                </a:solidFill>
                <a:latin typeface="Calibri" panose="020F0502020204030204" pitchFamily="34" charset="0"/>
                <a:ea typeface="Calibri" panose="020F0502020204030204" pitchFamily="34" charset="0"/>
                <a:cs typeface="Calibri" panose="020F0502020204030204" pitchFamily="34" charset="0"/>
              </a:rPr>
              <a:t>Fock</a:t>
            </a:r>
            <a:r>
              <a:rPr lang="en-US" altLang="zh-CN" dirty="0">
                <a:solidFill>
                  <a:srgbClr val="144390"/>
                </a:solidFill>
                <a:latin typeface="Calibri" panose="020F0502020204030204" pitchFamily="34" charset="0"/>
                <a:ea typeface="Calibri" panose="020F0502020204030204" pitchFamily="34" charset="0"/>
                <a:cs typeface="Calibri" panose="020F0502020204030204" pitchFamily="34" charset="0"/>
              </a:rPr>
              <a:t>-</a:t>
            </a:r>
            <a:r>
              <a:rPr lang="en-US" altLang="zh-CN" dirty="0" err="1">
                <a:solidFill>
                  <a:srgbClr val="144390"/>
                </a:solidFill>
                <a:latin typeface="Calibri" panose="020F0502020204030204" pitchFamily="34" charset="0"/>
                <a:ea typeface="Calibri" panose="020F0502020204030204" pitchFamily="34" charset="0"/>
                <a:cs typeface="Calibri" panose="020F0502020204030204" pitchFamily="34" charset="0"/>
              </a:rPr>
              <a:t>Bogoliubov</a:t>
            </a:r>
            <a:endParaRPr lang="zh-CN" altLang="en-US" dirty="0">
              <a:solidFill>
                <a:srgbClr val="144390"/>
              </a:solidFill>
              <a:latin typeface="Calibri" panose="020F0502020204030204" pitchFamily="34" charset="0"/>
              <a:cs typeface="Calibri" panose="020F0502020204030204" pitchFamily="34" charset="0"/>
            </a:endParaRPr>
          </a:p>
        </p:txBody>
      </p:sp>
      <p:sp>
        <p:nvSpPr>
          <p:cNvPr id="32" name="矩形 31">
            <a:extLst>
              <a:ext uri="{FF2B5EF4-FFF2-40B4-BE49-F238E27FC236}">
                <a16:creationId xmlns:a16="http://schemas.microsoft.com/office/drawing/2014/main" id="{D7D31736-CC7A-BA60-F8CC-F3B954401376}"/>
              </a:ext>
            </a:extLst>
          </p:cNvPr>
          <p:cNvSpPr>
            <a:spLocks noChangeArrowheads="1"/>
          </p:cNvSpPr>
          <p:nvPr/>
        </p:nvSpPr>
        <p:spPr bwMode="auto">
          <a:xfrm>
            <a:off x="535738" y="5909206"/>
            <a:ext cx="4223679" cy="369332"/>
          </a:xfrm>
          <a:prstGeom prst="rect">
            <a:avLst/>
          </a:prstGeom>
          <a:noFill/>
          <a:ln w="12700">
            <a:noFill/>
            <a:miter lim="800000"/>
            <a:headEnd/>
            <a:tailEnd/>
          </a:ln>
          <a:effectLst/>
        </p:spPr>
        <p:txBody>
          <a:bodyPr wrap="square">
            <a:spAutoFit/>
          </a:bodyPr>
          <a:lstStyle/>
          <a:p>
            <a:pPr marL="285750" indent="-285750">
              <a:buFont typeface="Arial" panose="020B0604020202020204" pitchFamily="34" charset="0"/>
              <a:buChar char="•"/>
            </a:pPr>
            <a:r>
              <a:rPr lang="en-US" altLang="zh-CN" dirty="0">
                <a:solidFill>
                  <a:srgbClr val="144390"/>
                </a:solidFill>
                <a:latin typeface="Calibri" panose="020F0502020204030204" pitchFamily="34" charset="0"/>
                <a:ea typeface="Calibri" panose="020F0502020204030204" pitchFamily="34" charset="0"/>
                <a:cs typeface="Calibri" panose="020F0502020204030204" pitchFamily="34" charset="0"/>
              </a:rPr>
              <a:t>A </a:t>
            </a:r>
            <a:r>
              <a:rPr lang="en-US" altLang="zh-CN" dirty="0" err="1">
                <a:solidFill>
                  <a:srgbClr val="144390"/>
                </a:solidFill>
                <a:latin typeface="Calibri" panose="020F0502020204030204" pitchFamily="34" charset="0"/>
                <a:ea typeface="Calibri" panose="020F0502020204030204" pitchFamily="34" charset="0"/>
                <a:cs typeface="Calibri" panose="020F0502020204030204" pitchFamily="34" charset="0"/>
              </a:rPr>
              <a:t>quartetting</a:t>
            </a:r>
            <a:r>
              <a:rPr lang="en-US" altLang="zh-CN" dirty="0">
                <a:solidFill>
                  <a:srgbClr val="144390"/>
                </a:solidFill>
                <a:latin typeface="Calibri" panose="020F0502020204030204" pitchFamily="34" charset="0"/>
                <a:ea typeface="Calibri" panose="020F0502020204030204" pitchFamily="34" charset="0"/>
                <a:cs typeface="Calibri" panose="020F0502020204030204" pitchFamily="34" charset="0"/>
              </a:rPr>
              <a:t> wave function approach</a:t>
            </a:r>
            <a:endParaRPr lang="zh-CN" altLang="en-US" dirty="0">
              <a:solidFill>
                <a:srgbClr val="144390"/>
              </a:solidFill>
              <a:latin typeface="Calibri" panose="020F0502020204030204" pitchFamily="34" charset="0"/>
              <a:cs typeface="Calibri" panose="020F0502020204030204" pitchFamily="34" charset="0"/>
            </a:endParaRPr>
          </a:p>
        </p:txBody>
      </p:sp>
      <p:sp>
        <p:nvSpPr>
          <p:cNvPr id="33" name="矩形 32">
            <a:extLst>
              <a:ext uri="{FF2B5EF4-FFF2-40B4-BE49-F238E27FC236}">
                <a16:creationId xmlns:a16="http://schemas.microsoft.com/office/drawing/2014/main" id="{290106A7-8C2A-CE66-CF8A-7A1980518BC2}"/>
              </a:ext>
            </a:extLst>
          </p:cNvPr>
          <p:cNvSpPr>
            <a:spLocks noChangeArrowheads="1"/>
          </p:cNvSpPr>
          <p:nvPr/>
        </p:nvSpPr>
        <p:spPr bwMode="auto">
          <a:xfrm>
            <a:off x="4775842" y="5928907"/>
            <a:ext cx="1070109" cy="369332"/>
          </a:xfrm>
          <a:prstGeom prst="rect">
            <a:avLst/>
          </a:prstGeom>
          <a:noFill/>
          <a:ln w="12700">
            <a:noFill/>
            <a:miter lim="800000"/>
            <a:headEnd/>
            <a:tailEnd/>
          </a:ln>
          <a:effectLst/>
        </p:spPr>
        <p:txBody>
          <a:bodyPr wrap="square">
            <a:spAutoFit/>
          </a:bodyPr>
          <a:lstStyle/>
          <a:p>
            <a:pPr marL="285750" indent="-285750">
              <a:buFont typeface="Arial" panose="020B0604020202020204" pitchFamily="34" charset="0"/>
              <a:buChar char="•"/>
            </a:pPr>
            <a:r>
              <a:rPr lang="en-US" altLang="zh-CN" dirty="0">
                <a:solidFill>
                  <a:srgbClr val="144390"/>
                </a:solidFill>
                <a:latin typeface="Calibri" panose="020F0502020204030204" pitchFamily="34" charset="0"/>
                <a:ea typeface="Calibri" panose="020F0502020204030204" pitchFamily="34" charset="0"/>
                <a:cs typeface="Calibri" panose="020F0502020204030204" pitchFamily="34" charset="0"/>
              </a:rPr>
              <a:t>BCS </a:t>
            </a:r>
            <a:endParaRPr lang="zh-CN" altLang="en-US" dirty="0">
              <a:solidFill>
                <a:srgbClr val="144390"/>
              </a:solidFill>
              <a:latin typeface="Calibri" panose="020F0502020204030204" pitchFamily="34" charset="0"/>
              <a:cs typeface="Calibri" panose="020F0502020204030204" pitchFamily="34" charset="0"/>
            </a:endParaRPr>
          </a:p>
        </p:txBody>
      </p:sp>
      <p:sp>
        <p:nvSpPr>
          <p:cNvPr id="34" name="文本框 33">
            <a:extLst>
              <a:ext uri="{FF2B5EF4-FFF2-40B4-BE49-F238E27FC236}">
                <a16:creationId xmlns:a16="http://schemas.microsoft.com/office/drawing/2014/main" id="{DC2CB0A9-4869-04FE-4B38-E5B451ADB181}"/>
              </a:ext>
            </a:extLst>
          </p:cNvPr>
          <p:cNvSpPr txBox="1"/>
          <p:nvPr/>
        </p:nvSpPr>
        <p:spPr bwMode="gray">
          <a:xfrm>
            <a:off x="731066" y="2634823"/>
            <a:ext cx="6427272" cy="315856"/>
          </a:xfrm>
          <a:prstGeom prst="rect">
            <a:avLst/>
          </a:prstGeom>
          <a:noFill/>
          <a:ln w="12700">
            <a:noFill/>
            <a:miter lim="800000"/>
            <a:headEnd/>
            <a:tailEnd/>
          </a:ln>
          <a:effectLst/>
        </p:spPr>
        <p:txBody>
          <a:bodyPr wrap="square">
            <a:spAutoFit/>
          </a:bodyPr>
          <a:lstStyle>
            <a:defPPr>
              <a:defRPr lang="zh-CN"/>
            </a:defPPr>
            <a:lvl1pPr marL="342900" indent="-342900" defTabSz="0" eaLnBrk="0" hangingPunct="0">
              <a:lnSpc>
                <a:spcPct val="150000"/>
              </a:lnSpc>
              <a:buClr>
                <a:schemeClr val="hlink"/>
              </a:buClr>
              <a:defRPr sz="1100">
                <a:solidFill>
                  <a:srgbClr val="01A915"/>
                </a:solidFill>
                <a:latin typeface="Times New Roman" panose="02020603050405020304" pitchFamily="18" charset="0"/>
              </a:defRPr>
            </a:lvl1pPr>
          </a:lstStyle>
          <a:p>
            <a:pPr algn="just"/>
            <a:r>
              <a:rPr lang="en-US" altLang="zh-CN" dirty="0" err="1"/>
              <a:t>Wenxia</a:t>
            </a:r>
            <a:r>
              <a:rPr lang="en-US" altLang="zh-CN" dirty="0"/>
              <a:t> Wang, Nana Ma, Yu Zhang, Zheng Wei, </a:t>
            </a:r>
            <a:r>
              <a:rPr lang="en-US" altLang="zh-CN" dirty="0" err="1"/>
              <a:t>Hongfei</a:t>
            </a:r>
            <a:r>
              <a:rPr lang="en-US" altLang="zh-CN" dirty="0"/>
              <a:t> Zhang, Eur. Phys. J. A (2024) 60:2264</a:t>
            </a:r>
            <a:endParaRPr lang="zh-CN" altLang="en-US" dirty="0"/>
          </a:p>
        </p:txBody>
      </p:sp>
      <p:sp>
        <p:nvSpPr>
          <p:cNvPr id="35" name="矩形 34">
            <a:extLst>
              <a:ext uri="{FF2B5EF4-FFF2-40B4-BE49-F238E27FC236}">
                <a16:creationId xmlns:a16="http://schemas.microsoft.com/office/drawing/2014/main" id="{B3B55EE2-ECC2-FBEF-A2CC-4583B8E6D82A}"/>
              </a:ext>
            </a:extLst>
          </p:cNvPr>
          <p:cNvSpPr/>
          <p:nvPr/>
        </p:nvSpPr>
        <p:spPr>
          <a:xfrm>
            <a:off x="803269" y="5179886"/>
            <a:ext cx="3458665" cy="315856"/>
          </a:xfrm>
          <a:prstGeom prst="rect">
            <a:avLst/>
          </a:prstGeom>
          <a:noFill/>
          <a:ln w="12700">
            <a:noFill/>
            <a:miter lim="800000"/>
            <a:headEnd/>
            <a:tailEnd/>
          </a:ln>
          <a:effectLst/>
        </p:spPr>
        <p:txBody>
          <a:bodyPr wrap="square">
            <a:spAutoFit/>
          </a:bodyPr>
          <a:lstStyle/>
          <a:p>
            <a:pPr marL="342900" indent="-342900" algn="just" defTabSz="0" eaLnBrk="0" hangingPunct="0">
              <a:lnSpc>
                <a:spcPct val="150000"/>
              </a:lnSpc>
              <a:buClr>
                <a:schemeClr val="hlink"/>
              </a:buClr>
            </a:pPr>
            <a:r>
              <a:rPr lang="en-US" altLang="zh-CN" sz="1100" dirty="0">
                <a:solidFill>
                  <a:srgbClr val="01A915"/>
                </a:solidFill>
                <a:latin typeface="Times New Roman" panose="02020603050405020304" pitchFamily="18" charset="0"/>
              </a:rPr>
              <a:t>C. Xu, Z. Ren,</a:t>
            </a:r>
            <a:r>
              <a:rPr lang="zh-CN" altLang="en-US" sz="1100" dirty="0">
                <a:solidFill>
                  <a:srgbClr val="01A915"/>
                </a:solidFill>
                <a:latin typeface="Times New Roman" panose="02020603050405020304" pitchFamily="18" charset="0"/>
              </a:rPr>
              <a:t> </a:t>
            </a:r>
            <a:r>
              <a:rPr lang="en-US" altLang="zh-CN" sz="1100" dirty="0">
                <a:solidFill>
                  <a:srgbClr val="01A915"/>
                </a:solidFill>
                <a:latin typeface="Times New Roman" panose="02020603050405020304" pitchFamily="18" charset="0"/>
              </a:rPr>
              <a:t>NPA 778, 1 (2006) </a:t>
            </a:r>
            <a:endParaRPr lang="zh-CN" altLang="en-US" sz="1100" dirty="0">
              <a:solidFill>
                <a:srgbClr val="01A915"/>
              </a:solidFill>
              <a:latin typeface="Times New Roman" panose="02020603050405020304" pitchFamily="18" charset="0"/>
            </a:endParaRPr>
          </a:p>
        </p:txBody>
      </p:sp>
      <p:sp>
        <p:nvSpPr>
          <p:cNvPr id="36" name="矩形 35">
            <a:extLst>
              <a:ext uri="{FF2B5EF4-FFF2-40B4-BE49-F238E27FC236}">
                <a16:creationId xmlns:a16="http://schemas.microsoft.com/office/drawing/2014/main" id="{BF99B25E-04D0-CE08-5ABC-0E0B1BCB8D54}"/>
              </a:ext>
            </a:extLst>
          </p:cNvPr>
          <p:cNvSpPr/>
          <p:nvPr/>
        </p:nvSpPr>
        <p:spPr>
          <a:xfrm>
            <a:off x="2917933" y="5168871"/>
            <a:ext cx="2270173" cy="315856"/>
          </a:xfrm>
          <a:prstGeom prst="rect">
            <a:avLst/>
          </a:prstGeom>
          <a:noFill/>
          <a:ln w="12700">
            <a:noFill/>
            <a:miter lim="800000"/>
            <a:headEnd/>
            <a:tailEnd/>
          </a:ln>
          <a:effectLst/>
        </p:spPr>
        <p:txBody>
          <a:bodyPr wrap="square">
            <a:spAutoFit/>
          </a:bodyPr>
          <a:lstStyle/>
          <a:p>
            <a:pPr marL="342900" indent="-342900" algn="just" defTabSz="0" eaLnBrk="0" hangingPunct="0">
              <a:lnSpc>
                <a:spcPct val="150000"/>
              </a:lnSpc>
              <a:buClr>
                <a:schemeClr val="hlink"/>
              </a:buClr>
            </a:pPr>
            <a:r>
              <a:rPr lang="en-US" altLang="zh-CN" sz="1100" dirty="0">
                <a:solidFill>
                  <a:srgbClr val="01A915"/>
                </a:solidFill>
                <a:latin typeface="Times New Roman" panose="02020603050405020304" pitchFamily="18" charset="0"/>
              </a:rPr>
              <a:t>Y. Z. Wang, PRC 79, 014316 (2009)</a:t>
            </a:r>
            <a:endParaRPr lang="zh-CN" altLang="en-US" sz="1100" dirty="0">
              <a:solidFill>
                <a:srgbClr val="01A915"/>
              </a:solidFill>
              <a:latin typeface="Times New Roman" panose="02020603050405020304" pitchFamily="18" charset="0"/>
            </a:endParaRPr>
          </a:p>
        </p:txBody>
      </p:sp>
      <p:sp>
        <p:nvSpPr>
          <p:cNvPr id="37" name="矩形 36">
            <a:extLst>
              <a:ext uri="{FF2B5EF4-FFF2-40B4-BE49-F238E27FC236}">
                <a16:creationId xmlns:a16="http://schemas.microsoft.com/office/drawing/2014/main" id="{4A81D829-3B5C-A8DC-62C8-B603D2E21767}"/>
              </a:ext>
            </a:extLst>
          </p:cNvPr>
          <p:cNvSpPr/>
          <p:nvPr/>
        </p:nvSpPr>
        <p:spPr>
          <a:xfrm>
            <a:off x="5083496" y="5176040"/>
            <a:ext cx="2881692" cy="315856"/>
          </a:xfrm>
          <a:prstGeom prst="rect">
            <a:avLst/>
          </a:prstGeom>
          <a:noFill/>
          <a:ln w="12700">
            <a:noFill/>
            <a:miter lim="800000"/>
            <a:headEnd/>
            <a:tailEnd/>
          </a:ln>
          <a:effectLst/>
        </p:spPr>
        <p:txBody>
          <a:bodyPr wrap="square">
            <a:spAutoFit/>
          </a:bodyPr>
          <a:lstStyle/>
          <a:p>
            <a:pPr marL="342900" indent="-342900" algn="just" defTabSz="0" eaLnBrk="0" hangingPunct="0">
              <a:lnSpc>
                <a:spcPct val="150000"/>
              </a:lnSpc>
              <a:buClr>
                <a:schemeClr val="hlink"/>
              </a:buClr>
            </a:pPr>
            <a:r>
              <a:rPr lang="en-US" altLang="zh-CN" sz="1100" dirty="0">
                <a:solidFill>
                  <a:srgbClr val="01A915"/>
                </a:solidFill>
                <a:latin typeface="Times New Roman" panose="02020603050405020304" pitchFamily="18" charset="0"/>
              </a:rPr>
              <a:t>D. Ni, Z. Ren, PRC 83,  067302 (2011)</a:t>
            </a:r>
            <a:endParaRPr lang="zh-CN" altLang="en-US" sz="1100" dirty="0">
              <a:solidFill>
                <a:srgbClr val="01A915"/>
              </a:solidFill>
              <a:latin typeface="Times New Roman" panose="02020603050405020304" pitchFamily="18" charset="0"/>
            </a:endParaRPr>
          </a:p>
        </p:txBody>
      </p:sp>
      <p:sp>
        <p:nvSpPr>
          <p:cNvPr id="38" name="矩形 37">
            <a:extLst>
              <a:ext uri="{FF2B5EF4-FFF2-40B4-BE49-F238E27FC236}">
                <a16:creationId xmlns:a16="http://schemas.microsoft.com/office/drawing/2014/main" id="{88F4465F-525F-E6EB-DEBE-215E274DAD07}"/>
              </a:ext>
            </a:extLst>
          </p:cNvPr>
          <p:cNvSpPr/>
          <p:nvPr/>
        </p:nvSpPr>
        <p:spPr>
          <a:xfrm>
            <a:off x="7436128" y="5177102"/>
            <a:ext cx="4120583" cy="315856"/>
          </a:xfrm>
          <a:prstGeom prst="rect">
            <a:avLst/>
          </a:prstGeom>
          <a:noFill/>
          <a:ln w="12700">
            <a:noFill/>
            <a:miter lim="800000"/>
            <a:headEnd/>
            <a:tailEnd/>
          </a:ln>
          <a:effectLst/>
        </p:spPr>
        <p:txBody>
          <a:bodyPr wrap="square">
            <a:spAutoFit/>
          </a:bodyPr>
          <a:lstStyle/>
          <a:p>
            <a:pPr marL="342900" indent="-342900" algn="just" defTabSz="0" eaLnBrk="0" hangingPunct="0">
              <a:lnSpc>
                <a:spcPct val="150000"/>
              </a:lnSpc>
              <a:buClr>
                <a:schemeClr val="hlink"/>
              </a:buClr>
            </a:pPr>
            <a:r>
              <a:rPr lang="en-US" altLang="zh-CN" sz="1100" dirty="0">
                <a:solidFill>
                  <a:srgbClr val="01A915"/>
                </a:solidFill>
                <a:latin typeface="Times New Roman" panose="02020603050405020304" pitchFamily="18" charset="0"/>
              </a:rPr>
              <a:t>J. Dong, W. </a:t>
            </a:r>
            <a:r>
              <a:rPr lang="en-US" altLang="zh-CN" sz="1100" dirty="0" err="1">
                <a:solidFill>
                  <a:srgbClr val="01A915"/>
                </a:solidFill>
                <a:latin typeface="Times New Roman" panose="02020603050405020304" pitchFamily="18" charset="0"/>
              </a:rPr>
              <a:t>Zuo</a:t>
            </a:r>
            <a:r>
              <a:rPr lang="en-US" altLang="zh-CN" sz="1100" dirty="0">
                <a:solidFill>
                  <a:srgbClr val="01A915"/>
                </a:solidFill>
                <a:latin typeface="Times New Roman" panose="02020603050405020304" pitchFamily="18" charset="0"/>
              </a:rPr>
              <a:t>, J. Gu, Y. Wang, B. Peng, PRC 81, 064309 (2010)</a:t>
            </a:r>
            <a:endParaRPr lang="zh-CN" altLang="en-US" sz="1100" dirty="0">
              <a:solidFill>
                <a:srgbClr val="01A915"/>
              </a:solidFill>
              <a:latin typeface="Times New Roman" panose="02020603050405020304" pitchFamily="18" charset="0"/>
            </a:endParaRPr>
          </a:p>
        </p:txBody>
      </p:sp>
    </p:spTree>
    <p:extLst>
      <p:ext uri="{BB962C8B-B14F-4D97-AF65-F5344CB8AC3E}">
        <p14:creationId xmlns:p14="http://schemas.microsoft.com/office/powerpoint/2010/main" val="16009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par>
                                <p:cTn id="11" presetID="22"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a:xfrm>
            <a:off x="11483542" y="6625391"/>
            <a:ext cx="666749" cy="320675"/>
          </a:xfrm>
        </p:spPr>
        <p:txBody>
          <a:bodyPr/>
          <a:lstStyle/>
          <a:p>
            <a:pPr>
              <a:defRPr/>
            </a:pPr>
            <a:fld id="{ECECED02-F932-4E56-9C59-237D7D366DB2}" type="slidenum">
              <a:rPr lang="zh-CN" altLang="en-US" smtClean="0"/>
              <a:pPr>
                <a:defRPr/>
              </a:pPr>
              <a:t>6</a:t>
            </a:fld>
            <a:endParaRPr lang="zh-CN" altLang="en-US" dirty="0"/>
          </a:p>
        </p:txBody>
      </p:sp>
      <p:sp>
        <p:nvSpPr>
          <p:cNvPr id="5" name="标题 4">
            <a:extLst>
              <a:ext uri="{FF2B5EF4-FFF2-40B4-BE49-F238E27FC236}">
                <a16:creationId xmlns:a16="http://schemas.microsoft.com/office/drawing/2014/main" id="{BFD4AF40-DCFC-E0AE-33FA-06AF368CBF7B}"/>
              </a:ext>
            </a:extLst>
          </p:cNvPr>
          <p:cNvSpPr>
            <a:spLocks noGrp="1"/>
          </p:cNvSpPr>
          <p:nvPr>
            <p:ph type="title"/>
          </p:nvPr>
        </p:nvSpPr>
        <p:spPr/>
        <p:txBody>
          <a:bodyPr/>
          <a:lstStyle/>
          <a:p>
            <a:pPr algn="l"/>
            <a:r>
              <a:rPr lang="en-US" altLang="zh-CN" sz="2400" kern="0" dirty="0"/>
              <a:t>Machine Learning and Nuclear Physics: A Cross-Disciplinary Study</a:t>
            </a:r>
            <a:endParaRPr lang="zh-CN" altLang="en-US" sz="2400" dirty="0"/>
          </a:p>
        </p:txBody>
      </p:sp>
      <p:pic>
        <p:nvPicPr>
          <p:cNvPr id="11" name="Picture 2" descr="人工智能发展历史">
            <a:extLst>
              <a:ext uri="{FF2B5EF4-FFF2-40B4-BE49-F238E27FC236}">
                <a16:creationId xmlns:a16="http://schemas.microsoft.com/office/drawing/2014/main" id="{1A86CE69-D8E8-F2EC-CD5C-FABE814EDA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51" y="1236838"/>
            <a:ext cx="5210933" cy="3257891"/>
          </a:xfrm>
          <a:prstGeom prst="roundRect">
            <a:avLst>
              <a:gd name="adj" fmla="val 6045"/>
            </a:avLst>
          </a:prstGeom>
          <a:solidFill>
            <a:srgbClr val="FFFFFF">
              <a:shade val="85000"/>
            </a:srgbClr>
          </a:solidFill>
          <a:ln>
            <a:noFill/>
          </a:ln>
          <a:effectLst>
            <a:reflection blurRad="12700" stA="38000" endPos="28000" dist="5000" dir="5400000" sy="-100000" algn="bl" rotWithShape="0"/>
          </a:effectLst>
        </p:spPr>
      </p:pic>
      <p:sp>
        <p:nvSpPr>
          <p:cNvPr id="10" name="文本框 9">
            <a:extLst>
              <a:ext uri="{FF2B5EF4-FFF2-40B4-BE49-F238E27FC236}">
                <a16:creationId xmlns:a16="http://schemas.microsoft.com/office/drawing/2014/main" id="{F32D45BB-5C0E-40E8-39D4-44C18B1FBC46}"/>
              </a:ext>
            </a:extLst>
          </p:cNvPr>
          <p:cNvSpPr txBox="1"/>
          <p:nvPr/>
        </p:nvSpPr>
        <p:spPr bwMode="gray">
          <a:xfrm>
            <a:off x="406665" y="834283"/>
            <a:ext cx="9744945" cy="400110"/>
          </a:xfrm>
          <a:prstGeom prst="rect">
            <a:avLst/>
          </a:prstGeom>
          <a:noFill/>
          <a:ln w="12700">
            <a:noFill/>
            <a:miter lim="800000"/>
            <a:headEnd/>
            <a:tailEnd/>
          </a:ln>
          <a:effectLst/>
        </p:spPr>
        <p:txBody>
          <a:bodyPr wrap="square">
            <a:spAutoFit/>
          </a:bodyPr>
          <a:lstStyle/>
          <a:p>
            <a:pPr marL="285750" indent="-285750">
              <a:buFont typeface="Wingdings" panose="05000000000000000000" pitchFamily="2" charset="2"/>
              <a:buChar char="u"/>
            </a:pPr>
            <a:r>
              <a:rPr lang="en-US" altLang="zh-CN" sz="2000" dirty="0">
                <a:latin typeface="Calibri" panose="020F0502020204030204" pitchFamily="34" charset="0"/>
                <a:ea typeface="Calibri" panose="020F0502020204030204" pitchFamily="34" charset="0"/>
                <a:cs typeface="Calibri" panose="020F0502020204030204" pitchFamily="34" charset="0"/>
              </a:rPr>
              <a:t>The development of machine learning</a:t>
            </a:r>
            <a:endParaRPr lang="zh-CN" altLang="en-US" sz="2000"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85893F0A-2595-8763-676C-C2D009F89402}"/>
              </a:ext>
            </a:extLst>
          </p:cNvPr>
          <p:cNvSpPr txBox="1"/>
          <p:nvPr/>
        </p:nvSpPr>
        <p:spPr bwMode="gray">
          <a:xfrm>
            <a:off x="6102960" y="843376"/>
            <a:ext cx="4395076" cy="400110"/>
          </a:xfrm>
          <a:prstGeom prst="rect">
            <a:avLst/>
          </a:prstGeom>
          <a:noFill/>
          <a:ln w="12700">
            <a:noFill/>
            <a:miter lim="800000"/>
            <a:headEnd/>
            <a:tailEnd/>
          </a:ln>
          <a:effectLst/>
        </p:spPr>
        <p:txBody>
          <a:bodyPr wrap="square">
            <a:spAutoFit/>
          </a:bodyPr>
          <a:lstStyle/>
          <a:p>
            <a:pPr marL="285750" indent="-285750">
              <a:buFont typeface="Wingdings" panose="05000000000000000000" pitchFamily="2" charset="2"/>
              <a:buChar char="u"/>
            </a:pPr>
            <a:r>
              <a:rPr lang="en-US" altLang="zh-CN" sz="2000" dirty="0">
                <a:latin typeface="Calibri" panose="020F0502020204030204" pitchFamily="34" charset="0"/>
                <a:ea typeface="Calibri" panose="020F0502020204030204" pitchFamily="34" charset="0"/>
                <a:cs typeface="Calibri" panose="020F0502020204030204" pitchFamily="34" charset="0"/>
              </a:rPr>
              <a:t>The development of machine learning</a:t>
            </a:r>
            <a:endParaRPr lang="zh-CN" altLang="en-US" sz="2000" dirty="0">
              <a:latin typeface="Calibri" panose="020F0502020204030204" pitchFamily="34" charset="0"/>
              <a:cs typeface="Calibri" panose="020F0502020204030204" pitchFamily="34" charset="0"/>
            </a:endParaRPr>
          </a:p>
        </p:txBody>
      </p:sp>
      <p:pic>
        <p:nvPicPr>
          <p:cNvPr id="23" name="Picture 18">
            <a:extLst>
              <a:ext uri="{FF2B5EF4-FFF2-40B4-BE49-F238E27FC236}">
                <a16:creationId xmlns:a16="http://schemas.microsoft.com/office/drawing/2014/main" id="{3ABD308C-3724-EEC3-FEC8-5D508215F5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7103" y="5688953"/>
            <a:ext cx="2504668" cy="1032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16" descr="这三部科幻电影让你一步步恋上人工智能！--中国数字科技馆">
            <a:extLst>
              <a:ext uri="{FF2B5EF4-FFF2-40B4-BE49-F238E27FC236}">
                <a16:creationId xmlns:a16="http://schemas.microsoft.com/office/drawing/2014/main" id="{EBE05400-3B62-025D-6A94-6677FCCDAE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351" y="5621162"/>
            <a:ext cx="1546826" cy="1032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D60EADEF-AB43-D0B0-B203-76A399583B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2141" y="4528851"/>
            <a:ext cx="1071519" cy="1587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E8C2D79C-F89E-3B66-C93F-BC2E6C158F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359" y="4575985"/>
            <a:ext cx="1084700" cy="1587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14">
            <a:extLst>
              <a:ext uri="{FF2B5EF4-FFF2-40B4-BE49-F238E27FC236}">
                <a16:creationId xmlns:a16="http://schemas.microsoft.com/office/drawing/2014/main" id="{51366EE3-032E-8ED1-3C48-5ED06AA191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0591" y="5540454"/>
            <a:ext cx="1128435" cy="11284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文本框 28">
            <a:extLst>
              <a:ext uri="{FF2B5EF4-FFF2-40B4-BE49-F238E27FC236}">
                <a16:creationId xmlns:a16="http://schemas.microsoft.com/office/drawing/2014/main" id="{AE15C07E-98A0-7CA6-9B62-698FB7CA7944}"/>
              </a:ext>
            </a:extLst>
          </p:cNvPr>
          <p:cNvSpPr txBox="1"/>
          <p:nvPr/>
        </p:nvSpPr>
        <p:spPr bwMode="gray">
          <a:xfrm>
            <a:off x="6410906" y="1196608"/>
            <a:ext cx="5374184" cy="3139321"/>
          </a:xfrm>
          <a:prstGeom prst="rect">
            <a:avLst/>
          </a:prstGeom>
          <a:noFill/>
          <a:ln w="12700">
            <a:noFill/>
            <a:miter lim="800000"/>
            <a:headEnd/>
            <a:tailEnd/>
          </a:ln>
          <a:effectLst/>
        </p:spPr>
        <p:txBody>
          <a:bodyPr wrap="square">
            <a:spAutoFit/>
          </a:bodyPr>
          <a:lstStyle/>
          <a:p>
            <a:pPr marL="285750" indent="-285750">
              <a:buFont typeface="Arial" panose="020B0604020202020204" pitchFamily="34" charset="0"/>
              <a:buChar char="•"/>
            </a:pPr>
            <a:r>
              <a:rPr lang="en-US" altLang="zh-CN" u="sng" dirty="0">
                <a:solidFill>
                  <a:schemeClr val="accent2"/>
                </a:solidFill>
                <a:latin typeface="Calibri" panose="020F0502020204030204" pitchFamily="34" charset="0"/>
                <a:ea typeface="Calibri" panose="020F0502020204030204" pitchFamily="34" charset="0"/>
                <a:cs typeface="Calibri" panose="020F0502020204030204" pitchFamily="34" charset="0"/>
              </a:rPr>
              <a:t>Feedforward neural network</a:t>
            </a:r>
          </a:p>
          <a:p>
            <a:pPr marL="285750" indent="-285750">
              <a:buFont typeface="Arial" panose="020B0604020202020204" pitchFamily="34" charset="0"/>
              <a:buChar char="•"/>
            </a:pPr>
            <a:r>
              <a:rPr lang="en-US" altLang="zh-CN" u="sng" dirty="0">
                <a:solidFill>
                  <a:schemeClr val="accent2"/>
                </a:solidFill>
                <a:latin typeface="Calibri" panose="020F0502020204030204" pitchFamily="34" charset="0"/>
                <a:ea typeface="Calibri" panose="020F0502020204030204" pitchFamily="34" charset="0"/>
                <a:cs typeface="Calibri" panose="020F0502020204030204" pitchFamily="34" charset="0"/>
              </a:rPr>
              <a:t>CNN</a:t>
            </a:r>
          </a:p>
          <a:p>
            <a:pPr marL="285750" indent="-285750">
              <a:buFont typeface="Arial" panose="020B0604020202020204" pitchFamily="34" charset="0"/>
              <a:buChar char="•"/>
            </a:pPr>
            <a:r>
              <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Decision tree</a:t>
            </a:r>
            <a:endPar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Random forest</a:t>
            </a:r>
            <a:endPar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Reinforcement learning | RL</a:t>
            </a:r>
            <a:endPar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u="sng" dirty="0">
                <a:solidFill>
                  <a:schemeClr val="accent2"/>
                </a:solidFill>
                <a:latin typeface="Calibri" panose="020F0502020204030204" pitchFamily="34" charset="0"/>
                <a:ea typeface="Calibri" panose="020F0502020204030204" pitchFamily="34" charset="0"/>
                <a:cs typeface="Calibri" panose="020F0502020204030204" pitchFamily="34" charset="0"/>
              </a:rPr>
              <a:t>Restricted Boltzmann machine | RBM</a:t>
            </a:r>
          </a:p>
          <a:p>
            <a:pPr marL="285750" indent="-285750">
              <a:buFont typeface="Arial" panose="020B0604020202020204" pitchFamily="34" charset="0"/>
              <a:buChar char="•"/>
            </a:pPr>
            <a:r>
              <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Naive Bayes classifier | NBC</a:t>
            </a:r>
            <a:endPar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Generative Adversarial Networks | GAN</a:t>
            </a:r>
            <a:endPar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u="sng" dirty="0">
                <a:solidFill>
                  <a:schemeClr val="accent2"/>
                </a:solidFill>
                <a:latin typeface="Calibri" panose="020F0502020204030204" pitchFamily="34" charset="0"/>
                <a:ea typeface="Calibri" panose="020F0502020204030204" pitchFamily="34" charset="0"/>
                <a:cs typeface="Calibri" panose="020F0502020204030204" pitchFamily="34" charset="0"/>
              </a:rPr>
              <a:t>Autoencoder</a:t>
            </a:r>
          </a:p>
          <a:p>
            <a:pPr marL="285750" indent="-285750">
              <a:buFont typeface="Arial" panose="020B0604020202020204" pitchFamily="34" charset="0"/>
              <a:buChar char="•"/>
            </a:pPr>
            <a:r>
              <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Support Vector Machine | SVM</a:t>
            </a:r>
            <a:endPar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u="sng" dirty="0">
                <a:solidFill>
                  <a:schemeClr val="accent2"/>
                </a:solidFill>
                <a:latin typeface="Calibri" panose="020F0502020204030204" pitchFamily="34" charset="0"/>
                <a:ea typeface="Calibri" panose="020F0502020204030204" pitchFamily="34" charset="0"/>
                <a:cs typeface="Calibri" panose="020F0502020204030204" pitchFamily="34" charset="0"/>
              </a:rPr>
              <a:t>… … … …</a:t>
            </a:r>
          </a:p>
        </p:txBody>
      </p:sp>
      <p:pic>
        <p:nvPicPr>
          <p:cNvPr id="31" name="图片 30">
            <a:extLst>
              <a:ext uri="{FF2B5EF4-FFF2-40B4-BE49-F238E27FC236}">
                <a16:creationId xmlns:a16="http://schemas.microsoft.com/office/drawing/2014/main" id="{D0155282-EFE1-5253-77B2-585EAB43FFB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10258" y="4312033"/>
            <a:ext cx="1071519" cy="1227377"/>
          </a:xfrm>
          <a:prstGeom prst="rect">
            <a:avLst/>
          </a:prstGeom>
        </p:spPr>
      </p:pic>
      <p:pic>
        <p:nvPicPr>
          <p:cNvPr id="34" name="Picture 2">
            <a:extLst>
              <a:ext uri="{FF2B5EF4-FFF2-40B4-BE49-F238E27FC236}">
                <a16:creationId xmlns:a16="http://schemas.microsoft.com/office/drawing/2014/main" id="{DC6F2581-9DAD-ECBD-259D-4A88DB51AEB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505829" y="967945"/>
            <a:ext cx="1519582" cy="1180058"/>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34">
            <a:extLst>
              <a:ext uri="{FF2B5EF4-FFF2-40B4-BE49-F238E27FC236}">
                <a16:creationId xmlns:a16="http://schemas.microsoft.com/office/drawing/2014/main" id="{693805A2-84B7-9EB0-6E2B-17718309CD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81476" y="5629590"/>
            <a:ext cx="2356189" cy="973735"/>
          </a:xfrm>
          <a:prstGeom prst="rect">
            <a:avLst/>
          </a:prstGeom>
        </p:spPr>
      </p:pic>
      <p:pic>
        <p:nvPicPr>
          <p:cNvPr id="36" name="图片 35">
            <a:extLst>
              <a:ext uri="{FF2B5EF4-FFF2-40B4-BE49-F238E27FC236}">
                <a16:creationId xmlns:a16="http://schemas.microsoft.com/office/drawing/2014/main" id="{DB40B344-42A3-5CCE-4EB4-12E3D261FC9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09307" y="4411196"/>
            <a:ext cx="1712626" cy="871298"/>
          </a:xfrm>
          <a:prstGeom prst="rect">
            <a:avLst/>
          </a:prstGeom>
        </p:spPr>
      </p:pic>
      <p:pic>
        <p:nvPicPr>
          <p:cNvPr id="37" name="Picture 4" descr="池化层过程">
            <a:extLst>
              <a:ext uri="{FF2B5EF4-FFF2-40B4-BE49-F238E27FC236}">
                <a16:creationId xmlns:a16="http://schemas.microsoft.com/office/drawing/2014/main" id="{209BD1EF-4541-B603-53A7-CAB4D6BA299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58245" y="5688953"/>
            <a:ext cx="1781833" cy="1027363"/>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38">
            <a:extLst>
              <a:ext uri="{FF2B5EF4-FFF2-40B4-BE49-F238E27FC236}">
                <a16:creationId xmlns:a16="http://schemas.microsoft.com/office/drawing/2014/main" id="{F1463E98-6EB9-FD5B-B926-48D002187E0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77266" y="4300135"/>
            <a:ext cx="2043566" cy="1032874"/>
          </a:xfrm>
          <a:prstGeom prst="rect">
            <a:avLst/>
          </a:prstGeom>
        </p:spPr>
      </p:pic>
      <p:pic>
        <p:nvPicPr>
          <p:cNvPr id="41" name="图片 40">
            <a:extLst>
              <a:ext uri="{FF2B5EF4-FFF2-40B4-BE49-F238E27FC236}">
                <a16:creationId xmlns:a16="http://schemas.microsoft.com/office/drawing/2014/main" id="{C6D5E3EC-CAB8-906B-3EF1-4F57CECC84F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02324" y="5440375"/>
            <a:ext cx="1502008" cy="1204313"/>
          </a:xfrm>
          <a:prstGeom prst="rect">
            <a:avLst/>
          </a:prstGeom>
        </p:spPr>
      </p:pic>
      <p:pic>
        <p:nvPicPr>
          <p:cNvPr id="43" name="图片 42">
            <a:extLst>
              <a:ext uri="{FF2B5EF4-FFF2-40B4-BE49-F238E27FC236}">
                <a16:creationId xmlns:a16="http://schemas.microsoft.com/office/drawing/2014/main" id="{0A7E303E-3D82-9AE4-4401-3990581E2BB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668508" y="2193311"/>
            <a:ext cx="1335824" cy="839661"/>
          </a:xfrm>
          <a:prstGeom prst="rect">
            <a:avLst/>
          </a:prstGeom>
        </p:spPr>
      </p:pic>
      <p:pic>
        <p:nvPicPr>
          <p:cNvPr id="47" name="图片 46">
            <a:extLst>
              <a:ext uri="{FF2B5EF4-FFF2-40B4-BE49-F238E27FC236}">
                <a16:creationId xmlns:a16="http://schemas.microsoft.com/office/drawing/2014/main" id="{C3350466-D567-6F06-ECC2-D82599E8700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12843" y="3162259"/>
            <a:ext cx="1519581" cy="824363"/>
          </a:xfrm>
          <a:prstGeom prst="rect">
            <a:avLst/>
          </a:prstGeom>
        </p:spPr>
      </p:pic>
    </p:spTree>
    <p:extLst>
      <p:ext uri="{BB962C8B-B14F-4D97-AF65-F5344CB8AC3E}">
        <p14:creationId xmlns:p14="http://schemas.microsoft.com/office/powerpoint/2010/main" val="6502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1"/>
                                        </p:tgtEl>
                                      </p:cBhvr>
                                    </p:animEffect>
                                    <p:animScale>
                                      <p:cBhvr>
                                        <p:cTn id="24" dur="250" autoRev="1" fill="hold"/>
                                        <p:tgtEl>
                                          <p:spTgt spid="3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37"/>
                                        </p:tgtEl>
                                      </p:cBhvr>
                                    </p:animEffect>
                                    <p:animScale>
                                      <p:cBhvr>
                                        <p:cTn id="29" dur="250" autoRev="1" fill="hold"/>
                                        <p:tgtEl>
                                          <p:spTgt spid="3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39"/>
                                        </p:tgtEl>
                                      </p:cBhvr>
                                    </p:animEffect>
                                    <p:animScale>
                                      <p:cBhvr>
                                        <p:cTn id="34" dur="250" autoRev="1" fill="hold"/>
                                        <p:tgtEl>
                                          <p:spTgt spid="3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35"/>
                                        </p:tgtEl>
                                      </p:cBhvr>
                                    </p:animEffect>
                                    <p:animScale>
                                      <p:cBhvr>
                                        <p:cTn id="39" dur="250" autoRev="1" fill="hold"/>
                                        <p:tgtEl>
                                          <p:spTgt spid="35"/>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4"/>
                                        </p:tgtEl>
                                      </p:cBhvr>
                                    </p:animEffect>
                                    <p:animScale>
                                      <p:cBhvr>
                                        <p:cTn id="44" dur="250" autoRev="1" fill="hold"/>
                                        <p:tgtEl>
                                          <p:spTgt spid="34"/>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43"/>
                                        </p:tgtEl>
                                      </p:cBhvr>
                                    </p:animEffect>
                                    <p:animScale>
                                      <p:cBhvr>
                                        <p:cTn id="49" dur="250" autoRev="1" fill="hold"/>
                                        <p:tgtEl>
                                          <p:spTgt spid="43"/>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47"/>
                                        </p:tgtEl>
                                      </p:cBhvr>
                                    </p:animEffect>
                                    <p:animScale>
                                      <p:cBhvr>
                                        <p:cTn id="54" dur="250" autoRev="1" fill="hold"/>
                                        <p:tgtEl>
                                          <p:spTgt spid="47"/>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6"/>
                                        </p:tgtEl>
                                      </p:cBhvr>
                                    </p:animEffect>
                                    <p:animScale>
                                      <p:cBhvr>
                                        <p:cTn id="59" dur="250" autoRev="1" fill="hold"/>
                                        <p:tgtEl>
                                          <p:spTgt spid="36"/>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41"/>
                                        </p:tgtEl>
                                      </p:cBhvr>
                                    </p:animEffect>
                                    <p:animScale>
                                      <p:cBhvr>
                                        <p:cTn id="64"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84F8159A-0A87-61FB-F307-4660CAFAE5F0}"/>
              </a:ext>
            </a:extLst>
          </p:cNvPr>
          <p:cNvSpPr/>
          <p:nvPr/>
        </p:nvSpPr>
        <p:spPr>
          <a:xfrm>
            <a:off x="4951404" y="5870180"/>
            <a:ext cx="1564899" cy="6360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Nuclear Astrophysics</a:t>
            </a:r>
            <a:endParaRPr lang="zh-CN" altLang="en-US"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BEEDDA04-7C26-FFE1-D393-7FAB8CA75E85}"/>
              </a:ext>
            </a:extLst>
          </p:cNvPr>
          <p:cNvSpPr/>
          <p:nvPr/>
        </p:nvSpPr>
        <p:spPr>
          <a:xfrm>
            <a:off x="4987384" y="2808326"/>
            <a:ext cx="1564899" cy="6360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Nuclear Structure</a:t>
            </a:r>
            <a:endParaRPr lang="zh-CN" altLang="en-US" sz="2000" dirty="0">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C302A1C2-9BF1-D653-1177-5A618F1ECAA9}"/>
              </a:ext>
            </a:extLst>
          </p:cNvPr>
          <p:cNvSpPr/>
          <p:nvPr/>
        </p:nvSpPr>
        <p:spPr>
          <a:xfrm>
            <a:off x="4956546" y="1279828"/>
            <a:ext cx="1564899" cy="6360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Nuclear Reaction</a:t>
            </a:r>
            <a:endParaRPr lang="zh-CN" altLang="en-US" sz="2000" dirty="0">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386286BC-A2AD-ECF0-64A4-7380BEB4F742}"/>
              </a:ext>
            </a:extLst>
          </p:cNvPr>
          <p:cNvSpPr/>
          <p:nvPr/>
        </p:nvSpPr>
        <p:spPr>
          <a:xfrm>
            <a:off x="4973277" y="4377442"/>
            <a:ext cx="1564899" cy="6360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Nuclear Matter</a:t>
            </a:r>
            <a:endParaRPr lang="zh-CN" altLang="en-US" sz="2000"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7</a:t>
            </a:fld>
            <a:endParaRPr lang="zh-CN" altLang="en-US"/>
          </a:p>
        </p:txBody>
      </p:sp>
      <p:sp>
        <p:nvSpPr>
          <p:cNvPr id="5" name="标题 4">
            <a:extLst>
              <a:ext uri="{FF2B5EF4-FFF2-40B4-BE49-F238E27FC236}">
                <a16:creationId xmlns:a16="http://schemas.microsoft.com/office/drawing/2014/main" id="{BFD4AF40-DCFC-E0AE-33FA-06AF368CBF7B}"/>
              </a:ext>
            </a:extLst>
          </p:cNvPr>
          <p:cNvSpPr>
            <a:spLocks noGrp="1"/>
          </p:cNvSpPr>
          <p:nvPr>
            <p:ph type="title"/>
          </p:nvPr>
        </p:nvSpPr>
        <p:spPr/>
        <p:txBody>
          <a:bodyPr/>
          <a:lstStyle/>
          <a:p>
            <a:pPr algn="l"/>
            <a:r>
              <a:rPr lang="en-US" altLang="zh-CN" sz="2400" kern="0" dirty="0"/>
              <a:t>Machine Learning and Nuclear Physics: A Cross-Disciplinary Study</a:t>
            </a:r>
            <a:endParaRPr lang="zh-CN" altLang="en-US" sz="2400" dirty="0"/>
          </a:p>
        </p:txBody>
      </p:sp>
      <p:pic>
        <p:nvPicPr>
          <p:cNvPr id="7" name="图片 6">
            <a:extLst>
              <a:ext uri="{FF2B5EF4-FFF2-40B4-BE49-F238E27FC236}">
                <a16:creationId xmlns:a16="http://schemas.microsoft.com/office/drawing/2014/main" id="{C50D7D4A-4EDE-ED4B-C7BF-0E7B7CAB0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563" y="1234393"/>
            <a:ext cx="4109987" cy="5270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本框 9">
            <a:extLst>
              <a:ext uri="{FF2B5EF4-FFF2-40B4-BE49-F238E27FC236}">
                <a16:creationId xmlns:a16="http://schemas.microsoft.com/office/drawing/2014/main" id="{F32D45BB-5C0E-40E8-39D4-44C18B1FBC46}"/>
              </a:ext>
            </a:extLst>
          </p:cNvPr>
          <p:cNvSpPr txBox="1"/>
          <p:nvPr/>
        </p:nvSpPr>
        <p:spPr bwMode="gray">
          <a:xfrm>
            <a:off x="406665" y="834283"/>
            <a:ext cx="9744945" cy="400110"/>
          </a:xfrm>
          <a:prstGeom prst="rect">
            <a:avLst/>
          </a:prstGeom>
          <a:noFill/>
          <a:ln w="12700">
            <a:noFill/>
            <a:miter lim="800000"/>
            <a:headEnd/>
            <a:tailEnd/>
          </a:ln>
          <a:effectLst/>
        </p:spPr>
        <p:txBody>
          <a:bodyPr wrap="square">
            <a:spAutoFit/>
          </a:bodyPr>
          <a:lstStyle/>
          <a:p>
            <a:pPr marL="285750" indent="-285750">
              <a:buFont typeface="Wingdings" panose="05000000000000000000" pitchFamily="2" charset="2"/>
              <a:buChar char="u"/>
            </a:pPr>
            <a:r>
              <a:rPr lang="en-US" altLang="zh-CN" sz="2000" dirty="0">
                <a:latin typeface="Calibri" panose="020F0502020204030204" pitchFamily="34" charset="0"/>
                <a:ea typeface="Calibri" panose="020F0502020204030204" pitchFamily="34" charset="0"/>
                <a:cs typeface="Calibri" panose="020F0502020204030204" pitchFamily="34" charset="0"/>
              </a:rPr>
              <a:t>Machine Learning and Nuclear Physics</a:t>
            </a:r>
            <a:endParaRPr lang="zh-CN" altLang="en-US" sz="2000" dirty="0">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1C65CC1B-9B6F-6D3F-2963-52663FFBEAE1}"/>
              </a:ext>
            </a:extLst>
          </p:cNvPr>
          <p:cNvSpPr txBox="1"/>
          <p:nvPr/>
        </p:nvSpPr>
        <p:spPr bwMode="gray">
          <a:xfrm>
            <a:off x="6849317" y="2562561"/>
            <a:ext cx="4033106" cy="1200329"/>
          </a:xfrm>
          <a:prstGeom prst="rect">
            <a:avLst/>
          </a:prstGeom>
          <a:noFill/>
          <a:ln w="12700">
            <a:noFill/>
            <a:miter lim="800000"/>
            <a:headEnd/>
            <a:tailEnd/>
          </a:ln>
          <a:effectLst/>
        </p:spPr>
        <p:txBody>
          <a:bodyPr wrap="square">
            <a:spAutoFit/>
          </a:bodyPr>
          <a:lstStyle/>
          <a:p>
            <a:pPr marL="285750" indent="-285750" algn="l">
              <a:buFont typeface="Arial" panose="020B0604020202020204" pitchFamily="34" charset="0"/>
              <a:buChar char="•"/>
            </a:pP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Half-life</a:t>
            </a:r>
          </a:p>
          <a:p>
            <a:pPr marL="285750" indent="-285750" algn="l">
              <a:buFont typeface="Arial" panose="020B0604020202020204" pitchFamily="34" charset="0"/>
              <a:buChar char="•"/>
            </a:pP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decay energy </a:t>
            </a:r>
          </a:p>
          <a:p>
            <a:pPr marL="285750" indent="-285750" algn="l">
              <a:buFont typeface="Arial" panose="020B0604020202020204" pitchFamily="34" charset="0"/>
              <a:buChar char="•"/>
            </a:pP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the nuclear deformation</a:t>
            </a:r>
          </a:p>
          <a:p>
            <a:pPr marL="285750" indent="-285750" algn="l">
              <a:buFont typeface="Arial" panose="020B0604020202020204" pitchFamily="34" charset="0"/>
              <a:buChar char="•"/>
            </a:pPr>
            <a:r>
              <a:rPr lang="en-US" altLang="zh-CN" sz="1800" b="0" i="1"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α</a:t>
            </a:r>
            <a:r>
              <a:rPr lang="en-US" altLang="zh-CN" sz="1800" b="0" i="0" u="none" strike="noStrike" baseline="0" dirty="0">
                <a:solidFill>
                  <a:srgbClr val="144390"/>
                </a:solidFill>
                <a:latin typeface="Calibri" panose="020F0502020204030204" pitchFamily="34" charset="0"/>
                <a:ea typeface="Calibri" panose="020F0502020204030204" pitchFamily="34" charset="0"/>
                <a:cs typeface="Calibri" panose="020F0502020204030204" pitchFamily="34" charset="0"/>
              </a:rPr>
              <a:t>-particle preformation factor </a:t>
            </a:r>
          </a:p>
        </p:txBody>
      </p:sp>
      <p:sp>
        <p:nvSpPr>
          <p:cNvPr id="13" name="文本框 12">
            <a:extLst>
              <a:ext uri="{FF2B5EF4-FFF2-40B4-BE49-F238E27FC236}">
                <a16:creationId xmlns:a16="http://schemas.microsoft.com/office/drawing/2014/main" id="{85893F0A-2595-8763-676C-C2D009F89402}"/>
              </a:ext>
            </a:extLst>
          </p:cNvPr>
          <p:cNvSpPr txBox="1"/>
          <p:nvPr/>
        </p:nvSpPr>
        <p:spPr bwMode="gray">
          <a:xfrm>
            <a:off x="6776729" y="843376"/>
            <a:ext cx="4395076" cy="400110"/>
          </a:xfrm>
          <a:prstGeom prst="rect">
            <a:avLst/>
          </a:prstGeom>
          <a:noFill/>
          <a:ln w="12700">
            <a:noFill/>
            <a:miter lim="800000"/>
            <a:headEnd/>
            <a:tailEnd/>
          </a:ln>
          <a:effectLst/>
        </p:spPr>
        <p:txBody>
          <a:bodyPr wrap="square">
            <a:spAutoFit/>
          </a:bodyPr>
          <a:lstStyle/>
          <a:p>
            <a:pPr marL="285750" indent="-285750">
              <a:buFont typeface="Wingdings" panose="05000000000000000000" pitchFamily="2" charset="2"/>
              <a:buChar char="u"/>
            </a:pPr>
            <a:r>
              <a:rPr lang="en-US" altLang="zh-CN" sz="2000" dirty="0">
                <a:latin typeface="Calibri" panose="020F0502020204030204" pitchFamily="34" charset="0"/>
                <a:ea typeface="Calibri" panose="020F0502020204030204" pitchFamily="34" charset="0"/>
                <a:cs typeface="Calibri" panose="020F0502020204030204" pitchFamily="34" charset="0"/>
              </a:rPr>
              <a:t>Machine Learning and α decay</a:t>
            </a:r>
            <a:endParaRPr lang="zh-CN" altLang="en-US" sz="2000" dirty="0">
              <a:latin typeface="Calibri" panose="020F0502020204030204" pitchFamily="34" charset="0"/>
              <a:cs typeface="Calibri" panose="020F0502020204030204" pitchFamily="34" charset="0"/>
            </a:endParaRPr>
          </a:p>
        </p:txBody>
      </p:sp>
      <p:cxnSp>
        <p:nvCxnSpPr>
          <p:cNvPr id="14" name="直接连接符 13">
            <a:extLst>
              <a:ext uri="{FF2B5EF4-FFF2-40B4-BE49-F238E27FC236}">
                <a16:creationId xmlns:a16="http://schemas.microsoft.com/office/drawing/2014/main" id="{F89C809B-944C-DFBD-08C6-ED4606274378}"/>
              </a:ext>
            </a:extLst>
          </p:cNvPr>
          <p:cNvCxnSpPr>
            <a:cxnSpLocks/>
            <a:stCxn id="7" idx="3"/>
          </p:cNvCxnSpPr>
          <p:nvPr/>
        </p:nvCxnSpPr>
        <p:spPr>
          <a:xfrm flipV="1">
            <a:off x="4648550" y="1958091"/>
            <a:ext cx="300334" cy="1911348"/>
          </a:xfrm>
          <a:prstGeom prst="line">
            <a:avLst/>
          </a:prstGeom>
          <a:ln w="28575">
            <a:headEnd type="stealth"/>
            <a:tailEnd type="oval"/>
          </a:ln>
        </p:spPr>
        <p:style>
          <a:lnRef idx="1">
            <a:schemeClr val="accent6"/>
          </a:lnRef>
          <a:fillRef idx="0">
            <a:schemeClr val="accent6"/>
          </a:fillRef>
          <a:effectRef idx="0">
            <a:schemeClr val="accent6"/>
          </a:effectRef>
          <a:fontRef idx="minor">
            <a:schemeClr val="tx1"/>
          </a:fontRef>
        </p:style>
      </p:cxnSp>
      <p:cxnSp>
        <p:nvCxnSpPr>
          <p:cNvPr id="15" name="直接连接符 14">
            <a:extLst>
              <a:ext uri="{FF2B5EF4-FFF2-40B4-BE49-F238E27FC236}">
                <a16:creationId xmlns:a16="http://schemas.microsoft.com/office/drawing/2014/main" id="{1B8D161A-148F-94C1-A8C4-B7932E51D8DA}"/>
              </a:ext>
            </a:extLst>
          </p:cNvPr>
          <p:cNvCxnSpPr>
            <a:cxnSpLocks/>
            <a:stCxn id="7" idx="3"/>
          </p:cNvCxnSpPr>
          <p:nvPr/>
        </p:nvCxnSpPr>
        <p:spPr>
          <a:xfrm flipV="1">
            <a:off x="4648550" y="3444366"/>
            <a:ext cx="300334" cy="425073"/>
          </a:xfrm>
          <a:prstGeom prst="line">
            <a:avLst/>
          </a:prstGeom>
          <a:ln w="28575">
            <a:headEnd type="stealth"/>
            <a:tailEnd type="oval"/>
          </a:ln>
        </p:spPr>
        <p:style>
          <a:lnRef idx="1">
            <a:schemeClr val="accent6"/>
          </a:lnRef>
          <a:fillRef idx="0">
            <a:schemeClr val="accent6"/>
          </a:fillRef>
          <a:effectRef idx="0">
            <a:schemeClr val="accent6"/>
          </a:effectRef>
          <a:fontRef idx="minor">
            <a:schemeClr val="tx1"/>
          </a:fontRef>
        </p:style>
      </p:cxnSp>
      <p:cxnSp>
        <p:nvCxnSpPr>
          <p:cNvPr id="16" name="直接连接符 15">
            <a:extLst>
              <a:ext uri="{FF2B5EF4-FFF2-40B4-BE49-F238E27FC236}">
                <a16:creationId xmlns:a16="http://schemas.microsoft.com/office/drawing/2014/main" id="{B36C79B2-CB93-783D-56B4-629F98A73A8C}"/>
              </a:ext>
            </a:extLst>
          </p:cNvPr>
          <p:cNvCxnSpPr>
            <a:cxnSpLocks/>
            <a:stCxn id="7" idx="3"/>
          </p:cNvCxnSpPr>
          <p:nvPr/>
        </p:nvCxnSpPr>
        <p:spPr>
          <a:xfrm>
            <a:off x="4648550" y="3869439"/>
            <a:ext cx="302854" cy="495089"/>
          </a:xfrm>
          <a:prstGeom prst="line">
            <a:avLst/>
          </a:prstGeom>
          <a:ln w="28575">
            <a:headEnd type="stealth"/>
            <a:tailEnd type="oval"/>
          </a:ln>
        </p:spPr>
        <p:style>
          <a:lnRef idx="1">
            <a:schemeClr val="accent6"/>
          </a:lnRef>
          <a:fillRef idx="0">
            <a:schemeClr val="accent6"/>
          </a:fillRef>
          <a:effectRef idx="0">
            <a:schemeClr val="accent6"/>
          </a:effectRef>
          <a:fontRef idx="minor">
            <a:schemeClr val="tx1"/>
          </a:fontRef>
        </p:style>
      </p:cxnSp>
      <p:cxnSp>
        <p:nvCxnSpPr>
          <p:cNvPr id="17" name="直接连接符 16">
            <a:extLst>
              <a:ext uri="{FF2B5EF4-FFF2-40B4-BE49-F238E27FC236}">
                <a16:creationId xmlns:a16="http://schemas.microsoft.com/office/drawing/2014/main" id="{1FA6A1F7-5317-5B5C-D641-2774CB536C96}"/>
              </a:ext>
            </a:extLst>
          </p:cNvPr>
          <p:cNvCxnSpPr>
            <a:cxnSpLocks/>
            <a:endCxn id="7" idx="3"/>
          </p:cNvCxnSpPr>
          <p:nvPr/>
        </p:nvCxnSpPr>
        <p:spPr>
          <a:xfrm flipH="1" flipV="1">
            <a:off x="4648550" y="3869439"/>
            <a:ext cx="302854" cy="2000741"/>
          </a:xfrm>
          <a:prstGeom prst="line">
            <a:avLst/>
          </a:prstGeom>
          <a:ln w="28575">
            <a:headEnd type="oval"/>
            <a:tailEnd type="stealth"/>
          </a:ln>
        </p:spPr>
        <p:style>
          <a:lnRef idx="1">
            <a:schemeClr val="accent6"/>
          </a:lnRef>
          <a:fillRef idx="0">
            <a:schemeClr val="accent6"/>
          </a:fillRef>
          <a:effectRef idx="0">
            <a:schemeClr val="accent6"/>
          </a:effectRef>
          <a:fontRef idx="minor">
            <a:schemeClr val="tx1"/>
          </a:fontRef>
        </p:style>
      </p:cxnSp>
      <p:sp>
        <p:nvSpPr>
          <p:cNvPr id="36" name="文本框 35">
            <a:extLst>
              <a:ext uri="{FF2B5EF4-FFF2-40B4-BE49-F238E27FC236}">
                <a16:creationId xmlns:a16="http://schemas.microsoft.com/office/drawing/2014/main" id="{8EAD6D0B-8CE9-3EDF-6C4A-F2BD32D214AA}"/>
              </a:ext>
            </a:extLst>
          </p:cNvPr>
          <p:cNvSpPr txBox="1"/>
          <p:nvPr/>
        </p:nvSpPr>
        <p:spPr bwMode="gray">
          <a:xfrm>
            <a:off x="6796471" y="3976425"/>
            <a:ext cx="5142979" cy="2554545"/>
          </a:xfrm>
          <a:prstGeom prst="rect">
            <a:avLst/>
          </a:prstGeom>
          <a:noFill/>
          <a:ln w="12700">
            <a:solidFill>
              <a:schemeClr val="accent6">
                <a:lumMod val="75000"/>
              </a:schemeClr>
            </a:solidFill>
            <a:miter lim="800000"/>
            <a:headEnd/>
            <a:tailEnd/>
          </a:ln>
          <a:effectLst>
            <a:glow rad="63500">
              <a:schemeClr val="accent2">
                <a:satMod val="175000"/>
                <a:alpha val="40000"/>
              </a:schemeClr>
            </a:glow>
          </a:effectLst>
        </p:spPr>
        <p:txBody>
          <a:bodyPr wrap="square">
            <a:spAutoFit/>
          </a:bodyPr>
          <a:lstStyle/>
          <a:p>
            <a:pPr marL="514350" indent="-514350" algn="just">
              <a:buFont typeface="Wingdings" panose="05000000000000000000" pitchFamily="2" charset="2"/>
              <a:buChar char="Ø"/>
            </a:pPr>
            <a:r>
              <a:rPr lang="en-US" altLang="zh-CN" sz="2000" dirty="0">
                <a:latin typeface="Calibri" panose="020F0502020204030204" pitchFamily="34" charset="0"/>
                <a:ea typeface="Calibri" panose="020F0502020204030204" pitchFamily="34" charset="0"/>
                <a:cs typeface="Calibri" panose="020F0502020204030204" pitchFamily="34" charset="0"/>
              </a:rPr>
              <a:t>Diffuseness effect and RBF for optimizing α decay</a:t>
            </a:r>
          </a:p>
          <a:p>
            <a:pPr marL="514350" indent="-514350" algn="just">
              <a:buFont typeface="Wingdings" panose="05000000000000000000" pitchFamily="2" charset="2"/>
              <a:buChar char="Ø"/>
            </a:pPr>
            <a:r>
              <a:rPr lang="en-US" altLang="zh-CN" sz="2000" dirty="0">
                <a:latin typeface="Calibri" panose="020F0502020204030204" pitchFamily="34" charset="0"/>
                <a:ea typeface="Calibri" panose="020F0502020204030204" pitchFamily="34" charset="0"/>
                <a:cs typeface="Calibri" panose="020F0502020204030204" pitchFamily="34" charset="0"/>
              </a:rPr>
              <a:t>Simple DL approach for α-decay half-life studies</a:t>
            </a:r>
          </a:p>
          <a:p>
            <a:pPr marL="514350" indent="-514350" algn="just">
              <a:buFont typeface="Wingdings" panose="05000000000000000000" pitchFamily="2" charset="2"/>
              <a:buChar char="Ø"/>
            </a:pPr>
            <a:r>
              <a:rPr lang="en-US" altLang="zh-CN" sz="2000" dirty="0">
                <a:latin typeface="Calibri" panose="020F0502020204030204" pitchFamily="34" charset="0"/>
                <a:ea typeface="Calibri" panose="020F0502020204030204" pitchFamily="34" charset="0"/>
                <a:cs typeface="Calibri" panose="020F0502020204030204" pitchFamily="34" charset="0"/>
              </a:rPr>
              <a:t>A MLP+AE hybrid neural network for preformation factor</a:t>
            </a:r>
          </a:p>
          <a:p>
            <a:pPr marL="514350" indent="-514350" algn="just">
              <a:buFont typeface="Wingdings" panose="05000000000000000000" pitchFamily="2" charset="2"/>
              <a:buChar char="Ø"/>
            </a:pPr>
            <a:r>
              <a:rPr lang="en-US" altLang="zh-CN" sz="2000" dirty="0">
                <a:latin typeface="Calibri" panose="020F0502020204030204" pitchFamily="34" charset="0"/>
                <a:ea typeface="Calibri" panose="020F0502020204030204" pitchFamily="34" charset="0"/>
                <a:cs typeface="Calibri" panose="020F0502020204030204" pitchFamily="34" charset="0"/>
              </a:rPr>
              <a:t>Influence of shape inheritance and staggering on α decay</a:t>
            </a:r>
          </a:p>
        </p:txBody>
      </p:sp>
      <p:sp>
        <p:nvSpPr>
          <p:cNvPr id="37" name="副标题 13">
            <a:extLst>
              <a:ext uri="{FF2B5EF4-FFF2-40B4-BE49-F238E27FC236}">
                <a16:creationId xmlns:a16="http://schemas.microsoft.com/office/drawing/2014/main" id="{1769C51D-A0F9-063A-08E7-BFB9449818C5}"/>
              </a:ext>
            </a:extLst>
          </p:cNvPr>
          <p:cNvSpPr txBox="1">
            <a:spLocks/>
          </p:cNvSpPr>
          <p:nvPr/>
        </p:nvSpPr>
        <p:spPr bwMode="gray">
          <a:xfrm>
            <a:off x="9451939" y="4951014"/>
            <a:ext cx="2953186" cy="327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2400" b="1">
                <a:solidFill>
                  <a:schemeClr val="tx2"/>
                </a:solidFill>
                <a:latin typeface="Verdana" pitchFamily="34" charset="0"/>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5000"/>
              </a:lnSpc>
            </a:pPr>
            <a:r>
              <a:rPr lang="en-US" altLang="zh-CN" sz="1200" b="0" kern="0" dirty="0">
                <a:solidFill>
                  <a:srgbClr val="144390"/>
                </a:solidFill>
                <a:highlight>
                  <a:srgbClr val="00FF00"/>
                </a:highlight>
                <a:latin typeface="MV Boli" panose="02000500030200090000" pitchFamily="2" charset="0"/>
                <a:ea typeface="Calibri" panose="020F0502020204030204" pitchFamily="34" charset="0"/>
                <a:cs typeface="MV Boli" panose="02000500030200090000" pitchFamily="2" charset="0"/>
              </a:rPr>
              <a:t>PRC 107, 014310(2023)</a:t>
            </a:r>
          </a:p>
        </p:txBody>
      </p:sp>
      <p:sp>
        <p:nvSpPr>
          <p:cNvPr id="38" name="副标题 13">
            <a:extLst>
              <a:ext uri="{FF2B5EF4-FFF2-40B4-BE49-F238E27FC236}">
                <a16:creationId xmlns:a16="http://schemas.microsoft.com/office/drawing/2014/main" id="{9EDD5E63-F97C-6E86-D1DB-998F7AEB71F2}"/>
              </a:ext>
            </a:extLst>
          </p:cNvPr>
          <p:cNvSpPr txBox="1">
            <a:spLocks/>
          </p:cNvSpPr>
          <p:nvPr/>
        </p:nvSpPr>
        <p:spPr bwMode="gray">
          <a:xfrm>
            <a:off x="9751764" y="5567711"/>
            <a:ext cx="2338939" cy="4620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zh-CN"/>
            </a:defPPr>
            <a:lvl1pPr marL="0" indent="0" algn="ctr" eaLnBrk="0" hangingPunct="0">
              <a:lnSpc>
                <a:spcPct val="125000"/>
              </a:lnSpc>
              <a:spcBef>
                <a:spcPct val="20000"/>
              </a:spcBef>
              <a:buClr>
                <a:schemeClr val="hlink"/>
              </a:buClr>
              <a:buFont typeface="Wingdings" pitchFamily="2" charset="2"/>
              <a:buNone/>
              <a:defRPr sz="1200" b="0" kern="0">
                <a:solidFill>
                  <a:srgbClr val="144390"/>
                </a:solidFill>
                <a:highlight>
                  <a:srgbClr val="00FF00"/>
                </a:highlight>
                <a:latin typeface="MV Boli" panose="02000500030200090000" pitchFamily="2" charset="0"/>
                <a:ea typeface="Calibri" panose="020F0502020204030204" pitchFamily="34" charset="0"/>
                <a:cs typeface="MV Boli" panose="02000500030200090000" pitchFamily="2" charset="0"/>
              </a:defRPr>
            </a:lvl1pPr>
            <a:lvl2pPr marL="742950" indent="-285750" eaLnBrk="0" hangingPunct="0">
              <a:spcBef>
                <a:spcPct val="20000"/>
              </a:spcBef>
              <a:buClr>
                <a:schemeClr val="accent1"/>
              </a:buClr>
              <a:buFont typeface="Wingdings" pitchFamily="2" charset="2"/>
              <a:buChar char="§"/>
              <a:defRPr sz="2800">
                <a:latin typeface="+mn-lt"/>
              </a:defRPr>
            </a:lvl2pPr>
            <a:lvl3pPr marL="1143000" indent="-228600" eaLnBrk="0" hangingPunct="0">
              <a:spcBef>
                <a:spcPct val="20000"/>
              </a:spcBef>
              <a:buClr>
                <a:schemeClr val="tx1"/>
              </a:buClr>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altLang="zh-CN" dirty="0"/>
              <a:t>PRC 111, 034330(2025)</a:t>
            </a:r>
          </a:p>
        </p:txBody>
      </p:sp>
      <p:sp>
        <p:nvSpPr>
          <p:cNvPr id="39" name="副标题 13">
            <a:extLst>
              <a:ext uri="{FF2B5EF4-FFF2-40B4-BE49-F238E27FC236}">
                <a16:creationId xmlns:a16="http://schemas.microsoft.com/office/drawing/2014/main" id="{65A8C2C2-564C-D491-99D8-F6E224A6CACA}"/>
              </a:ext>
            </a:extLst>
          </p:cNvPr>
          <p:cNvSpPr txBox="1">
            <a:spLocks/>
          </p:cNvSpPr>
          <p:nvPr/>
        </p:nvSpPr>
        <p:spPr bwMode="gray">
          <a:xfrm>
            <a:off x="10231836" y="6202602"/>
            <a:ext cx="1854467" cy="3186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zh-CN"/>
            </a:defPPr>
            <a:lvl1pPr marL="0" indent="0" algn="ctr" eaLnBrk="0" hangingPunct="0">
              <a:lnSpc>
                <a:spcPct val="125000"/>
              </a:lnSpc>
              <a:spcBef>
                <a:spcPct val="20000"/>
              </a:spcBef>
              <a:buClr>
                <a:schemeClr val="hlink"/>
              </a:buClr>
              <a:buFont typeface="Wingdings" pitchFamily="2" charset="2"/>
              <a:buNone/>
              <a:defRPr sz="1200" b="0" kern="0">
                <a:solidFill>
                  <a:srgbClr val="144390"/>
                </a:solidFill>
                <a:highlight>
                  <a:srgbClr val="00FF00"/>
                </a:highlight>
                <a:latin typeface="MV Boli" panose="02000500030200090000" pitchFamily="2" charset="0"/>
                <a:ea typeface="Calibri" panose="020F0502020204030204" pitchFamily="34" charset="0"/>
                <a:cs typeface="MV Boli" panose="02000500030200090000" pitchFamily="2" charset="0"/>
              </a:defRPr>
            </a:lvl1pPr>
            <a:lvl2pPr marL="742950" indent="-285750" eaLnBrk="0" hangingPunct="0">
              <a:spcBef>
                <a:spcPct val="20000"/>
              </a:spcBef>
              <a:buClr>
                <a:schemeClr val="accent1"/>
              </a:buClr>
              <a:buFont typeface="Wingdings" pitchFamily="2" charset="2"/>
              <a:buChar char="§"/>
              <a:defRPr sz="2800">
                <a:latin typeface="+mn-lt"/>
              </a:defRPr>
            </a:lvl2pPr>
            <a:lvl3pPr marL="1143000" indent="-228600" eaLnBrk="0" hangingPunct="0">
              <a:spcBef>
                <a:spcPct val="20000"/>
              </a:spcBef>
              <a:buClr>
                <a:schemeClr val="tx1"/>
              </a:buClr>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altLang="zh-CN" dirty="0"/>
              <a:t>arXiv.2504.04449    </a:t>
            </a:r>
          </a:p>
        </p:txBody>
      </p:sp>
      <p:pic>
        <p:nvPicPr>
          <p:cNvPr id="41" name="图片 40">
            <a:extLst>
              <a:ext uri="{FF2B5EF4-FFF2-40B4-BE49-F238E27FC236}">
                <a16:creationId xmlns:a16="http://schemas.microsoft.com/office/drawing/2014/main" id="{153B681D-6A2A-2F07-BC52-84B72E8AF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800" y="1238165"/>
            <a:ext cx="3038424" cy="1269658"/>
          </a:xfrm>
          <a:prstGeom prst="rect">
            <a:avLst/>
          </a:prstGeom>
        </p:spPr>
      </p:pic>
      <p:pic>
        <p:nvPicPr>
          <p:cNvPr id="43" name="图片 42">
            <a:extLst>
              <a:ext uri="{FF2B5EF4-FFF2-40B4-BE49-F238E27FC236}">
                <a16:creationId xmlns:a16="http://schemas.microsoft.com/office/drawing/2014/main" id="{7272B53F-5786-5737-1F13-D3359A41E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787" y="1234393"/>
            <a:ext cx="1045916" cy="972625"/>
          </a:xfrm>
          <a:prstGeom prst="rect">
            <a:avLst/>
          </a:prstGeom>
        </p:spPr>
      </p:pic>
      <p:sp>
        <p:nvSpPr>
          <p:cNvPr id="44" name="加号 43">
            <a:extLst>
              <a:ext uri="{FF2B5EF4-FFF2-40B4-BE49-F238E27FC236}">
                <a16:creationId xmlns:a16="http://schemas.microsoft.com/office/drawing/2014/main" id="{FE25E1DA-9AEC-109D-521A-67BF5252B4B0}"/>
              </a:ext>
            </a:extLst>
          </p:cNvPr>
          <p:cNvSpPr/>
          <p:nvPr/>
        </p:nvSpPr>
        <p:spPr>
          <a:xfrm>
            <a:off x="10489728" y="1533006"/>
            <a:ext cx="279133" cy="319583"/>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452948D0-CC94-3F16-18C5-47AB46C0EF16}"/>
              </a:ext>
            </a:extLst>
          </p:cNvPr>
          <p:cNvSpPr txBox="1"/>
          <p:nvPr/>
        </p:nvSpPr>
        <p:spPr bwMode="gray">
          <a:xfrm>
            <a:off x="9551459" y="2665603"/>
            <a:ext cx="2661928" cy="823687"/>
          </a:xfrm>
          <a:prstGeom prst="rect">
            <a:avLst/>
          </a:prstGeom>
          <a:noFill/>
          <a:ln w="12700">
            <a:noFill/>
            <a:miter lim="800000"/>
            <a:headEnd/>
            <a:tailEnd/>
          </a:ln>
          <a:effectLst/>
        </p:spPr>
        <p:txBody>
          <a:bodyPr wrap="square">
            <a:spAutoFit/>
          </a:bodyPr>
          <a:lstStyle>
            <a:defPPr>
              <a:defRPr lang="zh-CN"/>
            </a:defPPr>
            <a:lvl1pPr marL="342900" indent="-342900" algn="just" defTabSz="0" eaLnBrk="0" hangingPunct="0">
              <a:lnSpc>
                <a:spcPct val="150000"/>
              </a:lnSpc>
              <a:buClr>
                <a:schemeClr val="hlink"/>
              </a:buClr>
              <a:defRPr sz="1100">
                <a:solidFill>
                  <a:srgbClr val="01A915"/>
                </a:solidFill>
                <a:latin typeface="Times New Roman" panose="02020603050405020304" pitchFamily="18" charset="0"/>
              </a:defRPr>
            </a:lvl1pPr>
          </a:lstStyle>
          <a:p>
            <a:pPr marL="0" indent="0"/>
            <a:r>
              <a:rPr lang="en-US" altLang="zh-CN" dirty="0"/>
              <a:t>L. G. Pang, </a:t>
            </a:r>
            <a:r>
              <a:rPr lang="fr-FR" altLang="zh-CN" dirty="0"/>
              <a:t>Nat. Commun. 9, 210 (2018).</a:t>
            </a:r>
          </a:p>
          <a:p>
            <a:pPr marL="0" indent="0"/>
            <a:r>
              <a:rPr lang="en-US" altLang="zh-CN" dirty="0"/>
              <a:t>N. N. Ma, PRC 107, 014310 (2023).</a:t>
            </a:r>
          </a:p>
          <a:p>
            <a:pPr marL="0" indent="0"/>
            <a:r>
              <a:rPr lang="en-US" altLang="zh-CN" dirty="0"/>
              <a:t>H. Q. You, PRC 110(2), 024319 (2024).</a:t>
            </a:r>
            <a:endParaRPr lang="zh-CN" altLang="en-US" dirty="0"/>
          </a:p>
        </p:txBody>
      </p:sp>
      <p:sp>
        <p:nvSpPr>
          <p:cNvPr id="24" name="副标题 13">
            <a:extLst>
              <a:ext uri="{FF2B5EF4-FFF2-40B4-BE49-F238E27FC236}">
                <a16:creationId xmlns:a16="http://schemas.microsoft.com/office/drawing/2014/main" id="{199BBB93-72C2-DCC4-E7C2-289460C15A11}"/>
              </a:ext>
            </a:extLst>
          </p:cNvPr>
          <p:cNvSpPr txBox="1">
            <a:spLocks/>
          </p:cNvSpPr>
          <p:nvPr/>
        </p:nvSpPr>
        <p:spPr bwMode="gray">
          <a:xfrm>
            <a:off x="9473713" y="4319643"/>
            <a:ext cx="2953186" cy="327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2400" b="1">
                <a:solidFill>
                  <a:schemeClr val="tx2"/>
                </a:solidFill>
                <a:latin typeface="Verdana" pitchFamily="34" charset="0"/>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5000"/>
              </a:lnSpc>
            </a:pPr>
            <a:r>
              <a:rPr lang="en-US" altLang="zh-CN" sz="1200" b="0" kern="0" dirty="0">
                <a:solidFill>
                  <a:srgbClr val="144390"/>
                </a:solidFill>
                <a:highlight>
                  <a:srgbClr val="00FF00"/>
                </a:highlight>
                <a:latin typeface="MV Boli" panose="02000500030200090000" pitchFamily="2" charset="0"/>
                <a:ea typeface="Calibri" panose="020F0502020204030204" pitchFamily="34" charset="0"/>
                <a:cs typeface="MV Boli" panose="02000500030200090000" pitchFamily="2" charset="0"/>
              </a:rPr>
              <a:t>CPC 45, 024105(2021) </a:t>
            </a:r>
          </a:p>
        </p:txBody>
      </p:sp>
    </p:spTree>
    <p:extLst>
      <p:ext uri="{BB962C8B-B14F-4D97-AF65-F5344CB8AC3E}">
        <p14:creationId xmlns:p14="http://schemas.microsoft.com/office/powerpoint/2010/main" val="284377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randombar(horizont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1+#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36" grpId="0" animBg="1"/>
      <p:bldP spid="37" grpId="0"/>
      <p:bldP spid="38" grpId="0"/>
      <p:bldP spid="39" grpId="0"/>
      <p:bldP spid="44" grpId="0" animBg="1"/>
      <p:bldP spid="4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p:txBody>
          <a:bodyPr/>
          <a:lstStyle/>
          <a:p>
            <a:r>
              <a:rPr lang="en-US" altLang="zh-CN" sz="3600" dirty="0"/>
              <a:t>Outline</a:t>
            </a:r>
            <a:endParaRPr lang="zh-CN" altLang="en-US" sz="3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8</a:t>
            </a:fld>
            <a:endParaRPr lang="zh-CN" altLang="en-US"/>
          </a:p>
        </p:txBody>
      </p:sp>
      <p:sp>
        <p:nvSpPr>
          <p:cNvPr id="31" name="标题 1">
            <a:extLst>
              <a:ext uri="{FF2B5EF4-FFF2-40B4-BE49-F238E27FC236}">
                <a16:creationId xmlns:a16="http://schemas.microsoft.com/office/drawing/2014/main" id="{635B1635-03D9-87A3-DEE9-9247ADC80CEE}"/>
              </a:ext>
            </a:extLst>
          </p:cNvPr>
          <p:cNvSpPr txBox="1">
            <a:spLocks/>
          </p:cNvSpPr>
          <p:nvPr/>
        </p:nvSpPr>
        <p:spPr bwMode="white">
          <a:xfrm>
            <a:off x="977154" y="790670"/>
            <a:ext cx="10793505" cy="58180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baseline="0">
                <a:solidFill>
                  <a:schemeClr val="accent6">
                    <a:lumMod val="75000"/>
                  </a:schemeClr>
                </a:solidFill>
                <a:latin typeface="微软雅黑" panose="020B0503020204020204" pitchFamily="34" charset="-122"/>
                <a:ea typeface="微软雅黑" panose="020B0503020204020204" pitchFamily="34"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a:lstStyle>
          <a:p>
            <a:pPr marL="514350" indent="-514350" algn="l">
              <a:buFont typeface="Wingdings" panose="05000000000000000000" pitchFamily="2" charset="2"/>
              <a:buChar char="p"/>
            </a:pPr>
            <a:r>
              <a:rPr lang="en-US" altLang="zh-CN" sz="2600" kern="0" dirty="0">
                <a:solidFill>
                  <a:schemeClr val="bg1">
                    <a:lumMod val="85000"/>
                  </a:schemeClr>
                </a:solidFill>
              </a:rPr>
              <a:t>Does machine learning lead to a new paradigm in nuclear physics research?</a:t>
            </a:r>
          </a:p>
          <a:p>
            <a:pPr marL="514350" indent="-514350" algn="l">
              <a:lnSpc>
                <a:spcPct val="200000"/>
              </a:lnSpc>
              <a:buFont typeface="Wingdings" panose="05000000000000000000" pitchFamily="2" charset="2"/>
              <a:buChar char="p"/>
            </a:pPr>
            <a:r>
              <a:rPr lang="en-US" altLang="zh-CN" sz="2600" kern="0" dirty="0"/>
              <a:t>Diffuseness effect and RBF for optimizing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Simple DL approach for α-decay half-life studies</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A MLP+AE hybrid neural network for preformation factor</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Influence of shape inheritance and staggering on α decay</a:t>
            </a:r>
          </a:p>
          <a:p>
            <a:pPr marL="514350" indent="-514350" algn="l">
              <a:lnSpc>
                <a:spcPct val="200000"/>
              </a:lnSpc>
              <a:buFont typeface="Wingdings" panose="05000000000000000000" pitchFamily="2" charset="2"/>
              <a:buChar char="p"/>
            </a:pPr>
            <a:r>
              <a:rPr lang="en-US" altLang="zh-CN" sz="2600" kern="0" dirty="0">
                <a:solidFill>
                  <a:schemeClr val="bg1">
                    <a:lumMod val="85000"/>
                  </a:schemeClr>
                </a:solidFill>
              </a:rPr>
              <a:t>Conclusion and outlook</a:t>
            </a:r>
            <a:endParaRPr lang="zh-CN" altLang="en-US" sz="2600" kern="0" dirty="0">
              <a:solidFill>
                <a:schemeClr val="bg1">
                  <a:lumMod val="85000"/>
                </a:schemeClr>
              </a:solidFill>
            </a:endParaRPr>
          </a:p>
        </p:txBody>
      </p:sp>
    </p:spTree>
    <p:extLst>
      <p:ext uri="{BB962C8B-B14F-4D97-AF65-F5344CB8AC3E}">
        <p14:creationId xmlns:p14="http://schemas.microsoft.com/office/powerpoint/2010/main" val="2300138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1B146-E90B-AA6B-2506-06580EF34006}"/>
              </a:ext>
            </a:extLst>
          </p:cNvPr>
          <p:cNvSpPr>
            <a:spLocks noGrp="1"/>
          </p:cNvSpPr>
          <p:nvPr>
            <p:ph type="title"/>
          </p:nvPr>
        </p:nvSpPr>
        <p:spPr>
          <a:xfrm>
            <a:off x="0" y="1"/>
            <a:ext cx="11923053" cy="715964"/>
          </a:xfrm>
        </p:spPr>
        <p:txBody>
          <a:bodyPr/>
          <a:lstStyle/>
          <a:p>
            <a:pPr algn="l"/>
            <a:r>
              <a:rPr lang="en-US" altLang="zh-CN" sz="2600" dirty="0"/>
              <a:t>1. Diffuseness effect and RBF for optimizing </a:t>
            </a:r>
            <a:r>
              <a:rPr lang="el-GR" altLang="zh-CN" sz="2600" dirty="0"/>
              <a:t>α </a:t>
            </a:r>
            <a:r>
              <a:rPr lang="en-US" altLang="zh-CN" sz="2600" dirty="0"/>
              <a:t>decay calculations</a:t>
            </a:r>
            <a:endParaRPr lang="zh-CN" altLang="en-US" sz="2600" dirty="0"/>
          </a:p>
        </p:txBody>
      </p:sp>
      <p:sp>
        <p:nvSpPr>
          <p:cNvPr id="4" name="灯片编号占位符 3">
            <a:extLst>
              <a:ext uri="{FF2B5EF4-FFF2-40B4-BE49-F238E27FC236}">
                <a16:creationId xmlns:a16="http://schemas.microsoft.com/office/drawing/2014/main" id="{7811D120-5F7B-8DAC-5C7E-EC534EE897BF}"/>
              </a:ext>
            </a:extLst>
          </p:cNvPr>
          <p:cNvSpPr>
            <a:spLocks noGrp="1"/>
          </p:cNvSpPr>
          <p:nvPr>
            <p:ph type="sldNum" sz="quarter" idx="11"/>
          </p:nvPr>
        </p:nvSpPr>
        <p:spPr/>
        <p:txBody>
          <a:bodyPr/>
          <a:lstStyle/>
          <a:p>
            <a:pPr>
              <a:defRPr/>
            </a:pPr>
            <a:fld id="{ECECED02-F932-4E56-9C59-237D7D366DB2}" type="slidenum">
              <a:rPr lang="zh-CN" altLang="en-US" smtClean="0"/>
              <a:pPr>
                <a:defRPr/>
              </a:pPr>
              <a:t>9</a:t>
            </a:fld>
            <a:endParaRPr lang="zh-CN" altLang="en-US"/>
          </a:p>
        </p:txBody>
      </p:sp>
      <p:sp>
        <p:nvSpPr>
          <p:cNvPr id="24" name="文本框 23">
            <a:extLst>
              <a:ext uri="{FF2B5EF4-FFF2-40B4-BE49-F238E27FC236}">
                <a16:creationId xmlns:a16="http://schemas.microsoft.com/office/drawing/2014/main" id="{D4606D79-20B8-1472-1733-AE7384C376B6}"/>
              </a:ext>
            </a:extLst>
          </p:cNvPr>
          <p:cNvSpPr txBox="1"/>
          <p:nvPr/>
        </p:nvSpPr>
        <p:spPr bwMode="gray">
          <a:xfrm>
            <a:off x="400066" y="1621610"/>
            <a:ext cx="11318750" cy="400110"/>
          </a:xfrm>
          <a:prstGeom prst="rect">
            <a:avLst/>
          </a:prstGeom>
          <a:gradFill>
            <a:gsLst>
              <a:gs pos="80000">
                <a:schemeClr val="accent2">
                  <a:lumMod val="75000"/>
                </a:schemeClr>
              </a:gs>
              <a:gs pos="20000">
                <a:schemeClr val="accent2">
                  <a:lumMod val="75000"/>
                </a:schemeClr>
              </a:gs>
              <a:gs pos="0">
                <a:schemeClr val="bg1"/>
              </a:gs>
              <a:gs pos="50000">
                <a:srgbClr val="144390"/>
              </a:gs>
              <a:gs pos="100000">
                <a:schemeClr val="bg1"/>
              </a:gs>
            </a:gsLst>
            <a:lin ang="0" scaled="1"/>
          </a:gradFill>
          <a:ln w="12700">
            <a:noFill/>
            <a:miter lim="800000"/>
            <a:headEnd/>
            <a:tailEnd/>
          </a:ln>
          <a:effectLst/>
        </p:spPr>
        <p:txBody>
          <a:bodyPr wrap="square">
            <a:spAutoFit/>
          </a:bodyPr>
          <a:lstStyle/>
          <a:p>
            <a:pPr algn="ctr"/>
            <a:r>
              <a:rPr lang="en-US" altLang="zh-CN" sz="2000" dirty="0">
                <a:solidFill>
                  <a:schemeClr val="bg1"/>
                </a:solidFill>
                <a:latin typeface="Calibri" panose="020F0502020204030204" pitchFamily="34" charset="0"/>
                <a:ea typeface="Calibri" panose="020F0502020204030204" pitchFamily="34" charset="0"/>
                <a:cs typeface="Calibri" panose="020F0502020204030204" pitchFamily="34" charset="0"/>
              </a:rPr>
              <a:t>Diffuseness correction to the generalized liquid drop model </a:t>
            </a:r>
            <a:r>
              <a:rPr lang="zh-CN" alt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altLang="zh-CN" sz="2000" dirty="0">
                <a:solidFill>
                  <a:schemeClr val="bg1"/>
                </a:solidFill>
                <a:latin typeface="Calibri" panose="020F0502020204030204" pitchFamily="34" charset="0"/>
                <a:ea typeface="Calibri" panose="020F0502020204030204" pitchFamily="34" charset="0"/>
                <a:cs typeface="Calibri" panose="020F0502020204030204" pitchFamily="34" charset="0"/>
              </a:rPr>
              <a:t>GLDM</a:t>
            </a:r>
            <a:r>
              <a:rPr lang="zh-CN" alt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zh-CN" altLang="en-US" sz="2000" dirty="0">
              <a:solidFill>
                <a:schemeClr val="bg1"/>
              </a:solidFill>
              <a:latin typeface="Calibri" panose="020F0502020204030204" pitchFamily="34" charset="0"/>
              <a:cs typeface="Calibri" panose="020F0502020204030204" pitchFamily="34" charset="0"/>
            </a:endParaRPr>
          </a:p>
        </p:txBody>
      </p:sp>
      <p:sp>
        <p:nvSpPr>
          <p:cNvPr id="29" name="文本框 28">
            <a:extLst>
              <a:ext uri="{FF2B5EF4-FFF2-40B4-BE49-F238E27FC236}">
                <a16:creationId xmlns:a16="http://schemas.microsoft.com/office/drawing/2014/main" id="{C7555F13-542C-8A44-423E-8687587C69F7}"/>
              </a:ext>
            </a:extLst>
          </p:cNvPr>
          <p:cNvSpPr txBox="1"/>
          <p:nvPr/>
        </p:nvSpPr>
        <p:spPr bwMode="gray">
          <a:xfrm>
            <a:off x="384086" y="875685"/>
            <a:ext cx="11423828" cy="707886"/>
          </a:xfrm>
          <a:prstGeom prst="rect">
            <a:avLst/>
          </a:prstGeom>
          <a:noFill/>
          <a:ln w="12700">
            <a:noFill/>
            <a:miter lim="800000"/>
            <a:headEnd/>
            <a:tailEnd/>
          </a:ln>
          <a:effectLst>
            <a:glow rad="63500">
              <a:schemeClr val="accent5">
                <a:satMod val="175000"/>
                <a:alpha val="40000"/>
              </a:schemeClr>
            </a:glow>
          </a:effectLst>
        </p:spPr>
        <p:txBody>
          <a:bodyPr wrap="square">
            <a:spAutoFit/>
          </a:bodyPr>
          <a:lstStyle/>
          <a:p>
            <a:pPr algn="just"/>
            <a:r>
              <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rPr>
              <a:t>To reproduce the experimental decay half-life of known SHN with high accuracy and achieve a reliable extrapolation in the unknown SHN region, exploration of certain </a:t>
            </a:r>
            <a:r>
              <a:rPr lang="en-US" altLang="zh-CN" i="1" dirty="0">
                <a:solidFill>
                  <a:schemeClr val="bg1"/>
                </a:solidFill>
                <a:highlight>
                  <a:srgbClr val="19246C"/>
                </a:highlight>
                <a:latin typeface="Calibri" panose="020F0502020204030204" pitchFamily="34" charset="0"/>
                <a:ea typeface="Calibri" panose="020F0502020204030204" pitchFamily="34" charset="0"/>
                <a:cs typeface="Calibri" panose="020F0502020204030204" pitchFamily="34" charset="0"/>
              </a:rPr>
              <a:t>physical effects and methods</a:t>
            </a:r>
            <a:r>
              <a:rPr lang="en-US" altLang="zh-CN"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zh-CN" sz="2000" b="0" i="0" u="none" strike="noStrike" baseline="0" dirty="0">
                <a:latin typeface="Calibri" panose="020F0502020204030204" pitchFamily="34" charset="0"/>
                <a:ea typeface="Calibri" panose="020F0502020204030204" pitchFamily="34" charset="0"/>
                <a:cs typeface="Calibri" panose="020F0502020204030204" pitchFamily="34" charset="0"/>
              </a:rPr>
              <a:t>is required.</a:t>
            </a:r>
          </a:p>
        </p:txBody>
      </p:sp>
      <p:pic>
        <p:nvPicPr>
          <p:cNvPr id="7" name="图片 6">
            <a:extLst>
              <a:ext uri="{FF2B5EF4-FFF2-40B4-BE49-F238E27FC236}">
                <a16:creationId xmlns:a16="http://schemas.microsoft.com/office/drawing/2014/main" id="{9FB87676-1C9E-BAA6-66CA-4844155C3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289" y="2807478"/>
            <a:ext cx="11121421" cy="955724"/>
          </a:xfrm>
          <a:prstGeom prst="rect">
            <a:avLst/>
          </a:prstGeom>
        </p:spPr>
      </p:pic>
      <p:sp>
        <p:nvSpPr>
          <p:cNvPr id="18" name="文本框 17">
            <a:extLst>
              <a:ext uri="{FF2B5EF4-FFF2-40B4-BE49-F238E27FC236}">
                <a16:creationId xmlns:a16="http://schemas.microsoft.com/office/drawing/2014/main" id="{274B040A-5FED-BF5B-8E66-F0AD3EAFB70F}"/>
              </a:ext>
            </a:extLst>
          </p:cNvPr>
          <p:cNvSpPr txBox="1"/>
          <p:nvPr/>
        </p:nvSpPr>
        <p:spPr bwMode="gray">
          <a:xfrm>
            <a:off x="4970931" y="3790261"/>
            <a:ext cx="6783463" cy="2862322"/>
          </a:xfrm>
          <a:prstGeom prst="rect">
            <a:avLst/>
          </a:prstGeom>
          <a:noFill/>
          <a:ln w="12700">
            <a:solidFill>
              <a:srgbClr val="144390"/>
            </a:solidFill>
            <a:miter lim="800000"/>
            <a:headEnd/>
            <a:tailEnd/>
          </a:ln>
          <a:effectLst>
            <a:glow rad="63500">
              <a:schemeClr val="accent5">
                <a:satMod val="175000"/>
                <a:alpha val="40000"/>
              </a:schemeClr>
            </a:glow>
          </a:effectLst>
        </p:spPr>
        <p:txBody>
          <a:bodyPr wrap="square">
            <a:spAutoFit/>
          </a:bodyPr>
          <a:lstStyle>
            <a:defPPr>
              <a:defRPr lang="zh-CN"/>
            </a:defPPr>
            <a:lvl1pPr marL="0" indent="0" algn="ctr">
              <a:buFont typeface="Arial" panose="020B0604020202020204" pitchFamily="34" charset="0"/>
              <a:buNone/>
              <a:defRPr sz="2000" b="1" i="0" u="none" strike="noStrike" baseline="0">
                <a:solidFill>
                  <a:schemeClr val="bg1"/>
                </a:solidFill>
                <a:highlight>
                  <a:srgbClr val="093085"/>
                </a:highlight>
                <a:latin typeface="Calibri" panose="020F0502020204030204" pitchFamily="34" charset="0"/>
                <a:ea typeface="Calibri" panose="020F0502020204030204" pitchFamily="34" charset="0"/>
                <a:cs typeface="Calibri" panose="020F0502020204030204" pitchFamily="34" charset="0"/>
              </a:defRPr>
            </a:lvl1pPr>
          </a:lstStyle>
          <a:p>
            <a:r>
              <a:rPr lang="en-US" altLang="zh-CN" dirty="0"/>
              <a:t>The surface diffuseness</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pic>
        <p:nvPicPr>
          <p:cNvPr id="17" name="图片 16">
            <a:extLst>
              <a:ext uri="{FF2B5EF4-FFF2-40B4-BE49-F238E27FC236}">
                <a16:creationId xmlns:a16="http://schemas.microsoft.com/office/drawing/2014/main" id="{2111BC65-6D4F-83C6-44B6-96313813C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878" y="4093861"/>
            <a:ext cx="2654950" cy="621627"/>
          </a:xfrm>
          <a:prstGeom prst="rect">
            <a:avLst/>
          </a:prstGeom>
        </p:spPr>
      </p:pic>
      <p:pic>
        <p:nvPicPr>
          <p:cNvPr id="20" name="图片 19">
            <a:extLst>
              <a:ext uri="{FF2B5EF4-FFF2-40B4-BE49-F238E27FC236}">
                <a16:creationId xmlns:a16="http://schemas.microsoft.com/office/drawing/2014/main" id="{B120B975-8B5D-108E-3DD9-F5800ED464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372" y="4976919"/>
            <a:ext cx="881649" cy="278445"/>
          </a:xfrm>
          <a:prstGeom prst="rect">
            <a:avLst/>
          </a:prstGeom>
        </p:spPr>
      </p:pic>
      <p:sp>
        <p:nvSpPr>
          <p:cNvPr id="25" name="文本框 24">
            <a:extLst>
              <a:ext uri="{FF2B5EF4-FFF2-40B4-BE49-F238E27FC236}">
                <a16:creationId xmlns:a16="http://schemas.microsoft.com/office/drawing/2014/main" id="{C4041DB1-B887-E3F1-7D2F-0A1A00B5822B}"/>
              </a:ext>
            </a:extLst>
          </p:cNvPr>
          <p:cNvSpPr txBox="1"/>
          <p:nvPr/>
        </p:nvSpPr>
        <p:spPr bwMode="gray">
          <a:xfrm>
            <a:off x="1259545" y="4873790"/>
            <a:ext cx="2120151" cy="646331"/>
          </a:xfrm>
          <a:prstGeom prst="rect">
            <a:avLst/>
          </a:prstGeom>
          <a:noFill/>
          <a:ln w="12700">
            <a:noFill/>
            <a:miter lim="800000"/>
            <a:headEnd/>
            <a:tailEnd/>
          </a:ln>
          <a:effectLst/>
        </p:spPr>
        <p:txBody>
          <a:bodyPr wrap="square">
            <a:spAutoFit/>
          </a:bodyPr>
          <a:lstStyle/>
          <a:p>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The surface width</a:t>
            </a:r>
          </a:p>
          <a:p>
            <a:r>
              <a:rPr lang="en-US" altLang="zh-CN" dirty="0">
                <a:latin typeface="Calibri" panose="020F0502020204030204" pitchFamily="34" charset="0"/>
                <a:ea typeface="Calibri" panose="020F0502020204030204" pitchFamily="34" charset="0"/>
                <a:cs typeface="Calibri" panose="020F0502020204030204" pitchFamily="34" charset="0"/>
              </a:rPr>
              <a:t>                 b=0.99 </a:t>
            </a:r>
            <a:r>
              <a:rPr lang="en-US" altLang="zh-CN" dirty="0" err="1">
                <a:latin typeface="Calibri" panose="020F0502020204030204" pitchFamily="34" charset="0"/>
                <a:ea typeface="Calibri" panose="020F0502020204030204" pitchFamily="34" charset="0"/>
                <a:cs typeface="Calibri" panose="020F0502020204030204" pitchFamily="34" charset="0"/>
              </a:rPr>
              <a:t>fm</a:t>
            </a: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
        <p:nvSpPr>
          <p:cNvPr id="28" name="文本框 27">
            <a:extLst>
              <a:ext uri="{FF2B5EF4-FFF2-40B4-BE49-F238E27FC236}">
                <a16:creationId xmlns:a16="http://schemas.microsoft.com/office/drawing/2014/main" id="{D4C6F6B9-216E-BE7B-C7A5-A10F39DBD608}"/>
              </a:ext>
            </a:extLst>
          </p:cNvPr>
          <p:cNvSpPr txBox="1"/>
          <p:nvPr/>
        </p:nvSpPr>
        <p:spPr bwMode="gray">
          <a:xfrm>
            <a:off x="1214719" y="5780743"/>
            <a:ext cx="2654950" cy="646331"/>
          </a:xfrm>
          <a:prstGeom prst="rect">
            <a:avLst/>
          </a:prstGeom>
          <a:noFill/>
          <a:ln w="12700">
            <a:noFill/>
            <a:miter lim="800000"/>
            <a:headEnd/>
            <a:tailEnd/>
          </a:ln>
          <a:effectLst/>
        </p:spPr>
        <p:txBody>
          <a:bodyPr wrap="square">
            <a:spAutoFit/>
          </a:bodyPr>
          <a:lstStyle/>
          <a:p>
            <a:pPr algn="ctr"/>
            <a:r>
              <a:rPr lang="en-US" altLang="zh-CN" dirty="0">
                <a:latin typeface="Calibri" panose="020F0502020204030204" pitchFamily="34" charset="0"/>
                <a:cs typeface="Calibri" panose="020F0502020204030204" pitchFamily="34" charset="0"/>
              </a:rPr>
              <a:t>The surface diffuseness 0.54 </a:t>
            </a:r>
            <a:r>
              <a:rPr lang="en-US" altLang="zh-CN" dirty="0" err="1">
                <a:latin typeface="Calibri" panose="020F0502020204030204" pitchFamily="34" charset="0"/>
                <a:cs typeface="Calibri" panose="020F0502020204030204" pitchFamily="34" charset="0"/>
              </a:rPr>
              <a:t>fm</a:t>
            </a:r>
            <a:r>
              <a:rPr lang="en-US" altLang="zh-CN" dirty="0">
                <a:latin typeface="Calibri" panose="020F0502020204030204" pitchFamily="34" charset="0"/>
                <a:cs typeface="Calibri" panose="020F0502020204030204" pitchFamily="34" charset="0"/>
              </a:rPr>
              <a:t>  </a:t>
            </a:r>
            <a:endParaRPr lang="zh-CN" altLang="en-US" dirty="0">
              <a:latin typeface="Calibri" panose="020F0502020204030204" pitchFamily="34" charset="0"/>
              <a:cs typeface="Calibri" panose="020F0502020204030204" pitchFamily="34" charset="0"/>
            </a:endParaRPr>
          </a:p>
        </p:txBody>
      </p:sp>
      <p:pic>
        <p:nvPicPr>
          <p:cNvPr id="31" name="图片 30">
            <a:extLst>
              <a:ext uri="{FF2B5EF4-FFF2-40B4-BE49-F238E27FC236}">
                <a16:creationId xmlns:a16="http://schemas.microsoft.com/office/drawing/2014/main" id="{52A88179-9F36-C716-0F82-AAC114DD3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2653" y="4348657"/>
            <a:ext cx="3987374" cy="293832"/>
          </a:xfrm>
          <a:prstGeom prst="rect">
            <a:avLst/>
          </a:prstGeom>
        </p:spPr>
      </p:pic>
      <p:pic>
        <p:nvPicPr>
          <p:cNvPr id="33" name="图片 32">
            <a:extLst>
              <a:ext uri="{FF2B5EF4-FFF2-40B4-BE49-F238E27FC236}">
                <a16:creationId xmlns:a16="http://schemas.microsoft.com/office/drawing/2014/main" id="{8A155A9C-0E01-A64E-9E56-E298582F59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2296" y="5027212"/>
            <a:ext cx="2794144" cy="279414"/>
          </a:xfrm>
          <a:prstGeom prst="rect">
            <a:avLst/>
          </a:prstGeom>
        </p:spPr>
      </p:pic>
      <p:sp>
        <p:nvSpPr>
          <p:cNvPr id="36" name="文本框 35">
            <a:extLst>
              <a:ext uri="{FF2B5EF4-FFF2-40B4-BE49-F238E27FC236}">
                <a16:creationId xmlns:a16="http://schemas.microsoft.com/office/drawing/2014/main" id="{F3CBBC62-8289-978F-E2DE-81D6564E391B}"/>
              </a:ext>
            </a:extLst>
          </p:cNvPr>
          <p:cNvSpPr txBox="1"/>
          <p:nvPr/>
        </p:nvSpPr>
        <p:spPr bwMode="gray">
          <a:xfrm>
            <a:off x="5655768" y="5787819"/>
            <a:ext cx="3550987" cy="646331"/>
          </a:xfrm>
          <a:prstGeom prst="rect">
            <a:avLst/>
          </a:prstGeom>
          <a:noFill/>
          <a:ln w="12700">
            <a:noFill/>
            <a:miter lim="800000"/>
            <a:headEnd/>
            <a:tailEnd/>
          </a:ln>
          <a:effectLst/>
        </p:spPr>
        <p:txBody>
          <a:bodyPr wrap="square">
            <a:spAutoFit/>
          </a:bodyPr>
          <a:lstStyle/>
          <a:p>
            <a:pPr algn="l"/>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for even-</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X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nuclei,</a:t>
            </a:r>
          </a:p>
          <a:p>
            <a:pPr algn="l"/>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for odd-</a:t>
            </a:r>
            <a:r>
              <a:rPr lang="en-US" altLang="zh-CN" sz="1800" b="0" i="1" u="none" strike="noStrike" baseline="0" dirty="0">
                <a:latin typeface="Calibri" panose="020F0502020204030204" pitchFamily="34" charset="0"/>
                <a:ea typeface="Calibri" panose="020F0502020204030204" pitchFamily="34" charset="0"/>
                <a:cs typeface="Calibri" panose="020F0502020204030204" pitchFamily="34" charset="0"/>
              </a:rPr>
              <a:t>X </a:t>
            </a:r>
            <a:r>
              <a:rPr lang="en-US" altLang="zh-CN" sz="1800" b="0" i="0" u="none" strike="noStrike" baseline="0" dirty="0">
                <a:latin typeface="Calibri" panose="020F0502020204030204" pitchFamily="34" charset="0"/>
                <a:ea typeface="Calibri" panose="020F0502020204030204" pitchFamily="34" charset="0"/>
                <a:cs typeface="Calibri" panose="020F0502020204030204" pitchFamily="34" charset="0"/>
              </a:rPr>
              <a:t>nuclei, </a:t>
            </a:r>
            <a:endParaRPr lang="zh-CN" altLang="en-US" dirty="0">
              <a:latin typeface="Calibri" panose="020F0502020204030204" pitchFamily="34" charset="0"/>
              <a:cs typeface="Calibri" panose="020F0502020204030204" pitchFamily="34" charset="0"/>
            </a:endParaRPr>
          </a:p>
        </p:txBody>
      </p:sp>
      <p:pic>
        <p:nvPicPr>
          <p:cNvPr id="38" name="图片 37">
            <a:extLst>
              <a:ext uri="{FF2B5EF4-FFF2-40B4-BE49-F238E27FC236}">
                <a16:creationId xmlns:a16="http://schemas.microsoft.com/office/drawing/2014/main" id="{DFFE1559-2DEB-0912-2AD4-F12CCAB728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2468" y="6116817"/>
            <a:ext cx="1037354" cy="210965"/>
          </a:xfrm>
          <a:prstGeom prst="rect">
            <a:avLst/>
          </a:prstGeom>
        </p:spPr>
      </p:pic>
      <p:pic>
        <p:nvPicPr>
          <p:cNvPr id="40" name="图片 39">
            <a:extLst>
              <a:ext uri="{FF2B5EF4-FFF2-40B4-BE49-F238E27FC236}">
                <a16:creationId xmlns:a16="http://schemas.microsoft.com/office/drawing/2014/main" id="{1EAC04D6-5E86-AC54-50CD-BDA8CE3165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4184" y="5919117"/>
            <a:ext cx="1073634" cy="178715"/>
          </a:xfrm>
          <a:prstGeom prst="rect">
            <a:avLst/>
          </a:prstGeom>
        </p:spPr>
      </p:pic>
      <p:sp>
        <p:nvSpPr>
          <p:cNvPr id="42" name="文本框 41">
            <a:extLst>
              <a:ext uri="{FF2B5EF4-FFF2-40B4-BE49-F238E27FC236}">
                <a16:creationId xmlns:a16="http://schemas.microsoft.com/office/drawing/2014/main" id="{CDDEA8B0-8FE8-B977-5950-1EDEB15E9256}"/>
              </a:ext>
            </a:extLst>
          </p:cNvPr>
          <p:cNvSpPr txBox="1"/>
          <p:nvPr/>
        </p:nvSpPr>
        <p:spPr bwMode="gray">
          <a:xfrm>
            <a:off x="9256987" y="4844977"/>
            <a:ext cx="2445848" cy="1600438"/>
          </a:xfrm>
          <a:prstGeom prst="rect">
            <a:avLst/>
          </a:prstGeom>
          <a:solidFill>
            <a:schemeClr val="accent4">
              <a:lumMod val="20000"/>
              <a:lumOff val="80000"/>
            </a:schemeClr>
          </a:solidFill>
          <a:ln w="12700">
            <a:noFill/>
            <a:miter lim="800000"/>
            <a:headEnd/>
            <a:tailEnd/>
          </a:ln>
          <a:effectLst>
            <a:glow rad="63500">
              <a:schemeClr val="accent2">
                <a:satMod val="175000"/>
                <a:alpha val="40000"/>
              </a:schemeClr>
            </a:glow>
          </a:effectLst>
        </p:spPr>
        <p:txBody>
          <a:bodyPr wrap="square">
            <a:spAutoFit/>
          </a:bodyPr>
          <a:lstStyle/>
          <a:p>
            <a:pPr algn="just"/>
            <a:r>
              <a:rPr lang="en-US" altLang="zh-CN" sz="1600" dirty="0">
                <a:latin typeface="Calibri" panose="020F0502020204030204" pitchFamily="34" charset="0"/>
                <a:ea typeface="Calibri" panose="020F0502020204030204" pitchFamily="34" charset="0"/>
                <a:cs typeface="Calibri" panose="020F0502020204030204" pitchFamily="34" charset="0"/>
              </a:rPr>
              <a:t>Most values of for odd-X ( and A) nuclei are smaller than 0.54 fm. Moreover, these odd-X nuclei live longer than the even-Z and even-N nuclei around them</a:t>
            </a:r>
            <a:r>
              <a:rPr lang="en-US" altLang="zh-CN" dirty="0">
                <a:latin typeface="Calibri" panose="020F0502020204030204" pitchFamily="34" charset="0"/>
                <a:ea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sp>
        <p:nvSpPr>
          <p:cNvPr id="3" name="流程图: 数据 2">
            <a:extLst>
              <a:ext uri="{FF2B5EF4-FFF2-40B4-BE49-F238E27FC236}">
                <a16:creationId xmlns:a16="http://schemas.microsoft.com/office/drawing/2014/main" id="{08AAB167-1FD7-807B-FA31-067CE309BA06}"/>
              </a:ext>
            </a:extLst>
          </p:cNvPr>
          <p:cNvSpPr/>
          <p:nvPr/>
        </p:nvSpPr>
        <p:spPr>
          <a:xfrm>
            <a:off x="712441" y="4861547"/>
            <a:ext cx="3648635" cy="621627"/>
          </a:xfrm>
          <a:prstGeom prst="flowChartInputOutp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数据 25">
            <a:extLst>
              <a:ext uri="{FF2B5EF4-FFF2-40B4-BE49-F238E27FC236}">
                <a16:creationId xmlns:a16="http://schemas.microsoft.com/office/drawing/2014/main" id="{161A4555-4CB4-6AB4-37D5-D934E834362D}"/>
              </a:ext>
            </a:extLst>
          </p:cNvPr>
          <p:cNvSpPr/>
          <p:nvPr/>
        </p:nvSpPr>
        <p:spPr>
          <a:xfrm>
            <a:off x="712442" y="5775948"/>
            <a:ext cx="3648635" cy="621627"/>
          </a:xfrm>
          <a:prstGeom prst="flowChartInputOutp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数据 26">
            <a:extLst>
              <a:ext uri="{FF2B5EF4-FFF2-40B4-BE49-F238E27FC236}">
                <a16:creationId xmlns:a16="http://schemas.microsoft.com/office/drawing/2014/main" id="{51194621-84DE-ADF3-952A-CFAD6689D6D9}"/>
              </a:ext>
            </a:extLst>
          </p:cNvPr>
          <p:cNvSpPr/>
          <p:nvPr/>
        </p:nvSpPr>
        <p:spPr>
          <a:xfrm>
            <a:off x="5105147" y="4855553"/>
            <a:ext cx="3823839" cy="621627"/>
          </a:xfrm>
          <a:prstGeom prst="flowChartInputOutp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数据 31">
            <a:extLst>
              <a:ext uri="{FF2B5EF4-FFF2-40B4-BE49-F238E27FC236}">
                <a16:creationId xmlns:a16="http://schemas.microsoft.com/office/drawing/2014/main" id="{E9358D43-5CCC-DE60-3CE7-D3B81383A0CB}"/>
              </a:ext>
            </a:extLst>
          </p:cNvPr>
          <p:cNvSpPr/>
          <p:nvPr/>
        </p:nvSpPr>
        <p:spPr>
          <a:xfrm>
            <a:off x="5096435" y="5779347"/>
            <a:ext cx="3913094" cy="621627"/>
          </a:xfrm>
          <a:prstGeom prst="flowChartInputOutp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加号 11">
            <a:extLst>
              <a:ext uri="{FF2B5EF4-FFF2-40B4-BE49-F238E27FC236}">
                <a16:creationId xmlns:a16="http://schemas.microsoft.com/office/drawing/2014/main" id="{122C260E-C49D-0357-C9CD-F70AAEA83C07}"/>
              </a:ext>
            </a:extLst>
          </p:cNvPr>
          <p:cNvSpPr/>
          <p:nvPr/>
        </p:nvSpPr>
        <p:spPr>
          <a:xfrm>
            <a:off x="2419241" y="5487631"/>
            <a:ext cx="334405" cy="319668"/>
          </a:xfrm>
          <a:prstGeom prst="mathPlus">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加号 42">
            <a:extLst>
              <a:ext uri="{FF2B5EF4-FFF2-40B4-BE49-F238E27FC236}">
                <a16:creationId xmlns:a16="http://schemas.microsoft.com/office/drawing/2014/main" id="{9AA79898-ABCB-B684-56A6-76ECFE41CF01}"/>
              </a:ext>
            </a:extLst>
          </p:cNvPr>
          <p:cNvSpPr/>
          <p:nvPr/>
        </p:nvSpPr>
        <p:spPr>
          <a:xfrm>
            <a:off x="6741272" y="5493731"/>
            <a:ext cx="334405" cy="319668"/>
          </a:xfrm>
          <a:prstGeom prst="mathPlus">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FAA176D5-7D44-6CA4-B406-6B7DE7FA2CFE}"/>
              </a:ext>
            </a:extLst>
          </p:cNvPr>
          <p:cNvSpPr txBox="1"/>
          <p:nvPr/>
        </p:nvSpPr>
        <p:spPr bwMode="gray">
          <a:xfrm>
            <a:off x="384085" y="2090232"/>
            <a:ext cx="11350715" cy="707886"/>
          </a:xfrm>
          <a:prstGeom prst="rect">
            <a:avLst/>
          </a:prstGeom>
          <a:noFill/>
          <a:ln w="12700">
            <a:noFill/>
            <a:miter lim="800000"/>
            <a:headEnd/>
            <a:tailEnd/>
          </a:ln>
          <a:effectLst>
            <a:glow rad="63500">
              <a:schemeClr val="accent5">
                <a:satMod val="175000"/>
                <a:alpha val="40000"/>
              </a:schemeClr>
            </a:glow>
          </a:effectLst>
        </p:spPr>
        <p:txBody>
          <a:bodyPr wrap="square">
            <a:spAutoFit/>
          </a:bodyPr>
          <a:lstStyle>
            <a:defPPr>
              <a:defRPr lang="zh-CN"/>
            </a:defPPr>
            <a:lvl1pPr marL="342900" indent="-342900" algn="just">
              <a:buFont typeface="Arial" panose="020B0604020202020204" pitchFamily="34" charset="0"/>
              <a:buChar char="•"/>
              <a:defRPr sz="2000" b="0" i="0" u="none" strike="noStrike" baseline="0">
                <a:latin typeface="Calibri" panose="020F0502020204030204" pitchFamily="34" charset="0"/>
                <a:ea typeface="Calibri" panose="020F0502020204030204" pitchFamily="34" charset="0"/>
                <a:cs typeface="Calibri" panose="020F0502020204030204" pitchFamily="34" charset="0"/>
              </a:defRPr>
            </a:lvl1pPr>
          </a:lstStyle>
          <a:p>
            <a:pPr marL="0" indent="0">
              <a:buNone/>
            </a:pPr>
            <a:r>
              <a:rPr lang="en-US" altLang="zh-CN" dirty="0"/>
              <a:t>Theoretically, α decay is regarded as the progress of a particle tunneling through the potential barrier between the cluster and the daughter nucleus. The surface diffuseness is presented in the  following:</a:t>
            </a:r>
          </a:p>
        </p:txBody>
      </p:sp>
      <p:sp>
        <p:nvSpPr>
          <p:cNvPr id="45" name="文本框 44">
            <a:extLst>
              <a:ext uri="{FF2B5EF4-FFF2-40B4-BE49-F238E27FC236}">
                <a16:creationId xmlns:a16="http://schemas.microsoft.com/office/drawing/2014/main" id="{C24ED622-74E2-2D89-DDB2-D6CFE283A7CE}"/>
              </a:ext>
            </a:extLst>
          </p:cNvPr>
          <p:cNvSpPr txBox="1"/>
          <p:nvPr/>
        </p:nvSpPr>
        <p:spPr bwMode="gray">
          <a:xfrm>
            <a:off x="437607" y="3785804"/>
            <a:ext cx="4205324" cy="2862322"/>
          </a:xfrm>
          <a:prstGeom prst="rect">
            <a:avLst/>
          </a:prstGeom>
          <a:noFill/>
          <a:ln w="12700">
            <a:solidFill>
              <a:srgbClr val="144390"/>
            </a:solidFill>
            <a:miter lim="800000"/>
            <a:headEnd/>
            <a:tailEnd/>
          </a:ln>
          <a:effectLst>
            <a:glow rad="63500">
              <a:schemeClr val="accent5">
                <a:satMod val="175000"/>
                <a:alpha val="40000"/>
              </a:schemeClr>
            </a:glow>
          </a:effectLst>
        </p:spPr>
        <p:txBody>
          <a:bodyPr wrap="square">
            <a:spAutoFit/>
          </a:bodyPr>
          <a:lstStyle>
            <a:defPPr>
              <a:defRPr lang="zh-CN"/>
            </a:defPPr>
            <a:lvl1pPr marL="0" indent="0" algn="ctr">
              <a:buFont typeface="Arial" panose="020B0604020202020204" pitchFamily="34" charset="0"/>
              <a:buNone/>
              <a:defRPr sz="2000" b="1" i="0" u="none" strike="noStrike" baseline="0">
                <a:solidFill>
                  <a:schemeClr val="bg1"/>
                </a:solidFill>
                <a:highlight>
                  <a:srgbClr val="093085"/>
                </a:highlight>
                <a:latin typeface="Calibri" panose="020F0502020204030204" pitchFamily="34" charset="0"/>
                <a:ea typeface="Calibri" panose="020F0502020204030204" pitchFamily="34" charset="0"/>
                <a:cs typeface="Calibri" panose="020F0502020204030204" pitchFamily="34" charset="0"/>
              </a:defRPr>
            </a:lvl1pPr>
          </a:lstStyle>
          <a:p>
            <a:r>
              <a:rPr lang="en-US" altLang="zh-CN" dirty="0"/>
              <a:t>The proximity energy</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sp>
        <p:nvSpPr>
          <p:cNvPr id="14" name="箭头: 右 13">
            <a:extLst>
              <a:ext uri="{FF2B5EF4-FFF2-40B4-BE49-F238E27FC236}">
                <a16:creationId xmlns:a16="http://schemas.microsoft.com/office/drawing/2014/main" id="{42666EA4-14B2-D808-3B81-845F53BE68C4}"/>
              </a:ext>
            </a:extLst>
          </p:cNvPr>
          <p:cNvSpPr/>
          <p:nvPr/>
        </p:nvSpPr>
        <p:spPr>
          <a:xfrm>
            <a:off x="4660627" y="5120256"/>
            <a:ext cx="292608" cy="23226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142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8" grpId="0" animBg="1"/>
      <p:bldP spid="25" grpId="0"/>
      <p:bldP spid="28" grpId="0"/>
      <p:bldP spid="36" grpId="0"/>
      <p:bldP spid="42" grpId="0" animBg="1"/>
      <p:bldP spid="3" grpId="0" animBg="1"/>
      <p:bldP spid="26" grpId="0" animBg="1"/>
      <p:bldP spid="27" grpId="0" animBg="1"/>
      <p:bldP spid="32" grpId="0" animBg="1"/>
      <p:bldP spid="12" grpId="0" animBg="1"/>
      <p:bldP spid="43" grpId="0" animBg="1"/>
      <p:bldP spid="44" grpId="0"/>
      <p:bldP spid="45" grpId="0" animBg="1"/>
      <p:bldP spid="14" grpId="0" animBg="1"/>
    </p:bldLst>
  </p:timing>
</p:sld>
</file>

<file path=ppt/theme/theme1.xml><?xml version="1.0" encoding="utf-8"?>
<a:theme xmlns:a="http://schemas.openxmlformats.org/drawingml/2006/main" name="sample">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solidFill>
          <a:schemeClr val="tx1">
            <a:lumMod val="75000"/>
          </a:schemeClr>
        </a:solidFill>
        <a:ln w="12700">
          <a:noFill/>
          <a:miter lim="800000"/>
          <a:headEnd/>
          <a:tailEnd/>
        </a:ln>
        <a:effectLst/>
      </a:spPr>
      <a:bodyPr>
        <a:spAutoFit/>
      </a:bodyPr>
      <a:lstStyle>
        <a:defPPr algn="l">
          <a:spcBef>
            <a:spcPct val="50000"/>
          </a:spcBef>
          <a:defRPr sz="100" b="1" dirty="0">
            <a:solidFill>
              <a:schemeClr val="bg1"/>
            </a:solidFill>
            <a:latin typeface="Verdana" pitchFamily="34" charset="0"/>
            <a:ea typeface="宋体" charset="-122"/>
          </a:defRPr>
        </a:defPPr>
      </a:lstStyle>
    </a:txDef>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ample">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solidFill>
          <a:schemeClr val="tx1">
            <a:lumMod val="75000"/>
          </a:schemeClr>
        </a:solidFill>
        <a:ln w="12700">
          <a:noFill/>
          <a:miter lim="800000"/>
          <a:headEnd/>
          <a:tailEnd/>
        </a:ln>
        <a:effectLst/>
      </a:spPr>
      <a:bodyPr>
        <a:spAutoFit/>
      </a:bodyPr>
      <a:lstStyle>
        <a:defPPr algn="l">
          <a:spcBef>
            <a:spcPct val="50000"/>
          </a:spcBef>
          <a:defRPr sz="100" b="1" dirty="0">
            <a:solidFill>
              <a:schemeClr val="bg1"/>
            </a:solidFill>
            <a:latin typeface="Verdana" pitchFamily="34" charset="0"/>
            <a:ea typeface="宋体" charset="-122"/>
          </a:defRPr>
        </a:defPPr>
      </a:lstStyle>
    </a:txDef>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ample">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solidFill>
          <a:schemeClr val="tx1">
            <a:lumMod val="75000"/>
          </a:schemeClr>
        </a:solidFill>
        <a:ln w="12700">
          <a:noFill/>
          <a:miter lim="800000"/>
          <a:headEnd/>
          <a:tailEnd/>
        </a:ln>
        <a:effectLst/>
      </a:spPr>
      <a:bodyPr>
        <a:spAutoFit/>
      </a:bodyPr>
      <a:lstStyle>
        <a:defPPr algn="l">
          <a:spcBef>
            <a:spcPct val="50000"/>
          </a:spcBef>
          <a:defRPr sz="100" b="1" dirty="0">
            <a:solidFill>
              <a:schemeClr val="bg1"/>
            </a:solidFill>
            <a:latin typeface="Verdana" pitchFamily="34" charset="0"/>
            <a:ea typeface="宋体" charset="-122"/>
          </a:defRPr>
        </a:defPPr>
      </a:lstStyle>
    </a:txDef>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ample">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solidFill>
          <a:schemeClr val="tx1">
            <a:lumMod val="75000"/>
          </a:schemeClr>
        </a:solidFill>
        <a:ln w="12700">
          <a:noFill/>
          <a:miter lim="800000"/>
          <a:headEnd/>
          <a:tailEnd/>
        </a:ln>
        <a:effectLst/>
      </a:spPr>
      <a:bodyPr>
        <a:spAutoFit/>
      </a:bodyPr>
      <a:lstStyle>
        <a:defPPr algn="l">
          <a:spcBef>
            <a:spcPct val="50000"/>
          </a:spcBef>
          <a:defRPr sz="100" b="1" dirty="0">
            <a:solidFill>
              <a:schemeClr val="bg1"/>
            </a:solidFill>
            <a:latin typeface="Verdana" pitchFamily="34" charset="0"/>
            <a:ea typeface="宋体" charset="-122"/>
          </a:defRPr>
        </a:defPPr>
      </a:lstStyle>
    </a:txDef>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ample">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solidFill>
          <a:schemeClr val="tx1">
            <a:lumMod val="75000"/>
          </a:schemeClr>
        </a:solidFill>
        <a:ln w="12700">
          <a:noFill/>
          <a:miter lim="800000"/>
          <a:headEnd/>
          <a:tailEnd/>
        </a:ln>
        <a:effectLst/>
      </a:spPr>
      <a:bodyPr>
        <a:spAutoFit/>
      </a:bodyPr>
      <a:lstStyle>
        <a:defPPr algn="l">
          <a:spcBef>
            <a:spcPct val="50000"/>
          </a:spcBef>
          <a:defRPr sz="100" b="1" dirty="0">
            <a:solidFill>
              <a:schemeClr val="bg1"/>
            </a:solidFill>
            <a:latin typeface="Verdana" pitchFamily="34" charset="0"/>
            <a:ea typeface="宋体" charset="-122"/>
          </a:defRPr>
        </a:defPPr>
      </a:lstStyle>
    </a:txDef>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ample">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solidFill>
          <a:schemeClr val="tx1">
            <a:lumMod val="75000"/>
          </a:schemeClr>
        </a:solidFill>
        <a:ln w="12700">
          <a:noFill/>
          <a:miter lim="800000"/>
          <a:headEnd/>
          <a:tailEnd/>
        </a:ln>
        <a:effectLst/>
      </a:spPr>
      <a:bodyPr>
        <a:spAutoFit/>
      </a:bodyPr>
      <a:lstStyle>
        <a:defPPr algn="l">
          <a:spcBef>
            <a:spcPct val="50000"/>
          </a:spcBef>
          <a:defRPr sz="100" b="1" dirty="0">
            <a:solidFill>
              <a:schemeClr val="bg1"/>
            </a:solidFill>
            <a:latin typeface="Verdana" pitchFamily="34" charset="0"/>
            <a:ea typeface="宋体" charset="-122"/>
          </a:defRPr>
        </a:defPPr>
      </a:lstStyle>
    </a:txDef>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cdb2004c003l</Template>
  <TotalTime>112029</TotalTime>
  <Words>3532</Words>
  <Application>Microsoft Office PowerPoint</Application>
  <PresentationFormat>宽屏</PresentationFormat>
  <Paragraphs>371</Paragraphs>
  <Slides>27</Slides>
  <Notes>7</Notes>
  <HiddenSlides>0</HiddenSlides>
  <MMClips>0</MMClips>
  <ScaleCrop>false</ScaleCrop>
  <HeadingPairs>
    <vt:vector size="6" baseType="variant">
      <vt:variant>
        <vt:lpstr>已用的字体</vt:lpstr>
      </vt:variant>
      <vt:variant>
        <vt:i4>12</vt:i4>
      </vt:variant>
      <vt:variant>
        <vt:lpstr>主题</vt:lpstr>
      </vt:variant>
      <vt:variant>
        <vt:i4>6</vt:i4>
      </vt:variant>
      <vt:variant>
        <vt:lpstr>幻灯片标题</vt:lpstr>
      </vt:variant>
      <vt:variant>
        <vt:i4>27</vt:i4>
      </vt:variant>
    </vt:vector>
  </HeadingPairs>
  <TitlesOfParts>
    <vt:vector size="45" baseType="lpstr">
      <vt:lpstr>MTMI</vt:lpstr>
      <vt:lpstr>NimbusRomNo9L-Regu</vt:lpstr>
      <vt:lpstr>RMTMI</vt:lpstr>
      <vt:lpstr>Times-Italic</vt:lpstr>
      <vt:lpstr>Times-Roman</vt:lpstr>
      <vt:lpstr>微软雅黑</vt:lpstr>
      <vt:lpstr>Arial</vt:lpstr>
      <vt:lpstr>Calibri</vt:lpstr>
      <vt:lpstr>MV Boli</vt:lpstr>
      <vt:lpstr>Times New Roman</vt:lpstr>
      <vt:lpstr>Verdana</vt:lpstr>
      <vt:lpstr>Wingdings</vt:lpstr>
      <vt:lpstr>sample</vt:lpstr>
      <vt:lpstr>1_sample</vt:lpstr>
      <vt:lpstr>3_sample</vt:lpstr>
      <vt:lpstr>4_sample</vt:lpstr>
      <vt:lpstr>2_sample</vt:lpstr>
      <vt:lpstr>5_sample</vt:lpstr>
      <vt:lpstr>PowerPoint 演示文稿</vt:lpstr>
      <vt:lpstr>Outline</vt:lpstr>
      <vt:lpstr>Outline</vt:lpstr>
      <vt:lpstr>The existence limit of electric charge</vt:lpstr>
      <vt:lpstr>Alpha decay </vt:lpstr>
      <vt:lpstr>Machine Learning and Nuclear Physics: A Cross-Disciplinary Study</vt:lpstr>
      <vt:lpstr>Machine Learning and Nuclear Physics: A Cross-Disciplinary Study</vt:lpstr>
      <vt:lpstr>Outline</vt:lpstr>
      <vt:lpstr>1. Diffuseness effect and RBF for optimizing α decay calculations</vt:lpstr>
      <vt:lpstr>1. Diffuseness effect and RBF for optimizing α decay calculations</vt:lpstr>
      <vt:lpstr>Outline</vt:lpstr>
      <vt:lpstr>2. Simple DL approach for α-decay half-life studies</vt:lpstr>
      <vt:lpstr>2. Simple DL approach for α-decay half-life studies</vt:lpstr>
      <vt:lpstr>2. Simple DL approach for α-decay half-life studies</vt:lpstr>
      <vt:lpstr>Outline</vt:lpstr>
      <vt:lpstr>3. A MLP+AE hybrid neural network for preformation factor</vt:lpstr>
      <vt:lpstr>3. A MLP+AE hybrid neural network for preformation factor</vt:lpstr>
      <vt:lpstr>3. A MLP+AE hybrid neural network for preformation factor</vt:lpstr>
      <vt:lpstr>3. A MLP+AE hybrid neural network for preformation factor</vt:lpstr>
      <vt:lpstr>Outline</vt:lpstr>
      <vt:lpstr>4. Influence of shape inheritance and staggering on α decay</vt:lpstr>
      <vt:lpstr>4. Influence of shape inheritance and staggering on α decay</vt:lpstr>
      <vt:lpstr>4. Influence of shape inheritance and staggering on α decay</vt:lpstr>
      <vt:lpstr>4. Influence of shape inheritance and staggering on α decay</vt:lpstr>
      <vt:lpstr>4. Influence of shape inheritance and staggering on α decay</vt:lpstr>
      <vt:lpstr>Outline</vt:lpstr>
      <vt:lpstr>Conclusion and Outlook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zzy</dc:creator>
  <cp:lastModifiedBy>Nana Ma</cp:lastModifiedBy>
  <cp:revision>2660</cp:revision>
  <cp:lastPrinted>2022-08-21T05:02:40Z</cp:lastPrinted>
  <dcterms:modified xsi:type="dcterms:W3CDTF">2025-11-02T01:11:19Z</dcterms:modified>
</cp:coreProperties>
</file>