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68" r:id="rId12"/>
    <p:sldId id="273" r:id="rId13"/>
    <p:sldId id="274" r:id="rId14"/>
    <p:sldId id="275" r:id="rId15"/>
    <p:sldId id="276" r:id="rId16"/>
    <p:sldId id="277" r:id="rId17"/>
    <p:sldId id="25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3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7935D8-CFCF-2343-CBCC-D17189709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C0EF62-566B-7F76-0296-9DE5B9F98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152BE5-68DD-9E85-455A-CD61838D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24DCBC-74FC-3B81-0B29-AFA73A93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1E8923-D9FE-2571-0109-559FD69F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3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4562C-AC8F-FB05-2EA3-4857A8FD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4B93ED-22B4-825D-5B9E-3784704C5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E1C64-26E5-A0FE-58D3-5E940246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8C3CA5-C97C-D089-65FE-EB567F58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B2BAD6-2E46-1932-82B2-60E53B9A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61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A62000-DAC5-F0F3-3B48-7BA91FF49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ED3326-5504-C5E9-A6D4-F0DD6FA87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DD9CC0-C9D2-F95B-CA29-5CC6AB48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3D74D-C4CC-3CC3-FA7C-3907456F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37ACBB-365E-A516-21FF-EC8559C4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5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FCA20-D033-932A-64D6-C9CB278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16E236-C0C2-B4EC-E9AB-32C7CD8E7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1C03D0-126F-D75C-D356-BE6D6D89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129AD0-2041-D97B-9D7E-3D143A51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61F90C-49E4-89A7-B1EB-AD9E4369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7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1AC79-D9B4-87C1-E7B1-485D5FD7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8F4E85-36D7-4080-D57A-72BDAB8BB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AAB9E-B503-544F-9242-BC71BFD8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8953D-CA73-0B75-9C2C-FA259656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0DBDD0-55DE-12EF-1BF1-F30FCF5E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27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8674AA-035F-66B1-DC64-01A50862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4119EB-C547-8930-970B-EB4B3F991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857E49-86A6-B667-9E89-D885E64A3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F07F63-17A6-3C09-9A74-2B90159F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A2E651-FB47-1D09-0AF1-7B63960A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82B384-9CC0-A2AA-DE1D-5874FE79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B2EB4-B6F2-9354-526F-B07D1E31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01B0D4-44FC-4999-1E09-6A56D2258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0E4DD5-1098-29FD-8821-7211D41CA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7373FD-2CA9-E482-E2E7-7E1524915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35C35C-E444-4E1F-7B20-0709A89D9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C59C8A-0968-3711-90C5-CECCEF01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8BA72D-AD89-70E5-8F87-72E8AB383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2E7A48-BFFD-8F16-3345-1B3053B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79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C9D57-404C-CAA7-91C3-2D1503B9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7CA4B2-9F48-C916-0259-FCEF77D5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F8B737-98EE-2385-2588-459BA60D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51201E-5DE6-6044-476D-6BB24380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5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BB26A1-49A5-028F-46DE-A2CF20D8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90EB7-78BD-7141-8C25-423F4C3F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3B0961-16C4-B2DF-3CD5-F735736C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23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CA2F6-66D4-D781-4373-0790E6B2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A0E80E-B10C-C7AE-2E68-83FAEFF4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96395-31FB-CA04-19AC-1680AD7A6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B1698C-CDE8-5AD3-26A4-2AE0AD60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D03FD6-FE69-6E43-C435-EB52C81C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E0EC6A-3834-567E-C738-71D8F6E6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5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E06A9E-9CBA-6E8D-270A-EA92D5FE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18C7379-AADF-AB95-D672-5CC0E27B4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CD76CE-82C6-8D76-432A-68286382C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4D4C29-199D-85B2-C983-65E5FCD1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386AE2-9A61-2F46-6A4F-DB623FEB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9B5C0F-0856-1AE4-B9EB-B8755419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0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04629B-F46A-7D63-E270-E73563F2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21DB19-9F48-A3B2-B73D-A25E9FA9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AEFB7D-4301-5DC4-468D-05E8A8128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D7A1-E28A-4E17-BA43-CA09C2D0768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FE16F2-1098-9382-6709-242956ADD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A4A1AC-FEBB-3849-7ABC-236B82520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D050E-C1B4-4778-B778-D0B5B47BE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0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419E2C-73E5-161E-F806-C80DCD94D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8337885" cy="87830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届全国核物理及核数据中的机器学习应用研讨会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8243C3-3946-7B0F-8EB6-CD82CD645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426" y="1996075"/>
            <a:ext cx="9982200" cy="111434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基于贝叶斯推断从</a:t>
            </a:r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粒子预形成因子到衰变性质的研究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F929242-C4B6-FE1F-73EE-3DABD1B95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400" y="87708"/>
            <a:ext cx="2920347" cy="10300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A3CEDB9-783F-A61C-36E3-34F53227AC2E}"/>
              </a:ext>
            </a:extLst>
          </p:cNvPr>
          <p:cNvSpPr/>
          <p:nvPr/>
        </p:nvSpPr>
        <p:spPr>
          <a:xfrm>
            <a:off x="24063" y="1117768"/>
            <a:ext cx="8494294" cy="7219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sp>
        <p:nvSpPr>
          <p:cNvPr id="8" name="副标题 2">
            <a:extLst>
              <a:ext uri="{FF2B5EF4-FFF2-40B4-BE49-F238E27FC236}">
                <a16:creationId xmlns:a16="http://schemas.microsoft.com/office/drawing/2014/main" id="{201084CD-51AC-B58E-1875-18A70FD3F8FD}"/>
              </a:ext>
            </a:extLst>
          </p:cNvPr>
          <p:cNvSpPr txBox="1">
            <a:spLocks/>
          </p:cNvSpPr>
          <p:nvPr/>
        </p:nvSpPr>
        <p:spPr>
          <a:xfrm>
            <a:off x="1285374" y="2907924"/>
            <a:ext cx="9416716" cy="10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朱小彦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南华大学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9B52936-322B-DE0D-1F7F-A43602535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54CA947-B393-FFA5-FB30-5BFBBB14616F}"/>
              </a:ext>
            </a:extLst>
          </p:cNvPr>
          <p:cNvSpPr txBox="1"/>
          <p:nvPr/>
        </p:nvSpPr>
        <p:spPr>
          <a:xfrm>
            <a:off x="4764505" y="4499352"/>
            <a:ext cx="3573380" cy="1465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湖南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衡阳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2025.10.30-11.03</a:t>
            </a:r>
            <a:endParaRPr lang="zh-CN" altLang="en-US" sz="24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EA37587-69C6-B18C-9BA1-3C1307C3CD00}"/>
              </a:ext>
            </a:extLst>
          </p:cNvPr>
          <p:cNvSpPr txBox="1"/>
          <p:nvPr/>
        </p:nvSpPr>
        <p:spPr>
          <a:xfrm>
            <a:off x="10411326" y="6488668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11/01-1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174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06FC0-D881-BBB2-2A70-000E30912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441FEE0-BC91-EEEF-6AA2-EF74F01BB5A4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54A207-12CD-6C59-EF4A-50020F72D164}"/>
              </a:ext>
            </a:extLst>
          </p:cNvPr>
          <p:cNvSpPr/>
          <p:nvPr/>
        </p:nvSpPr>
        <p:spPr>
          <a:xfrm>
            <a:off x="42906" y="693296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88007F8-C142-04DF-379E-4EF15DB64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A6A1065D-95F9-F821-2AF2-D0229523F64D}"/>
              </a:ext>
            </a:extLst>
          </p:cNvPr>
          <p:cNvSpPr txBox="1"/>
          <p:nvPr/>
        </p:nvSpPr>
        <p:spPr>
          <a:xfrm>
            <a:off x="10274968" y="6488668"/>
            <a:ext cx="185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-10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F7D86B0-8756-48F1-80C1-08E145A78A66}"/>
              </a:ext>
            </a:extLst>
          </p:cNvPr>
          <p:cNvSpPr txBox="1"/>
          <p:nvPr/>
        </p:nvSpPr>
        <p:spPr>
          <a:xfrm>
            <a:off x="-12031" y="899807"/>
            <a:ext cx="54382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七、不同核类的局部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(BL)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5BAC55-359C-CEFB-A2FC-E331C395BD4E}"/>
              </a:ext>
            </a:extLst>
          </p:cNvPr>
          <p:cNvSpPr txBox="1"/>
          <p:nvPr/>
        </p:nvSpPr>
        <p:spPr>
          <a:xfrm>
            <a:off x="3129423" y="493770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左 7">
            <a:extLst>
              <a:ext uri="{FF2B5EF4-FFF2-40B4-BE49-F238E27FC236}">
                <a16:creationId xmlns:a16="http://schemas.microsoft.com/office/drawing/2014/main" id="{93F91CAD-1C89-9D58-F8C9-FA07A3FA94B1}"/>
              </a:ext>
            </a:extLst>
          </p:cNvPr>
          <p:cNvSpPr/>
          <p:nvPr/>
        </p:nvSpPr>
        <p:spPr>
          <a:xfrm>
            <a:off x="2871355" y="3850105"/>
            <a:ext cx="985587" cy="1804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709FCD6-D722-95DB-10CA-ED38BBF72FD7}"/>
              </a:ext>
            </a:extLst>
          </p:cNvPr>
          <p:cNvSpPr txBox="1"/>
          <p:nvPr/>
        </p:nvSpPr>
        <p:spPr>
          <a:xfrm>
            <a:off x="1888958" y="3685152"/>
            <a:ext cx="1179095" cy="46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</a:t>
            </a:r>
            <a:r>
              <a:rPr lang="en-US" altLang="zh-CN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奇核</a:t>
            </a:r>
            <a:endParaRPr lang="zh-CN" altLang="en-US" dirty="0">
              <a:solidFill>
                <a:srgbClr val="3333CC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DDF16C-BE02-9EBC-F123-03BEECE6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62" y="1299917"/>
            <a:ext cx="5472541" cy="54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6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37069-7B9F-5057-B3DF-CB1D69821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7B0528DF-078B-54A3-7928-E1080CAA4C1A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FFE3C58-4905-1874-2693-F194BFAA3178}"/>
              </a:ext>
            </a:extLst>
          </p:cNvPr>
          <p:cNvSpPr/>
          <p:nvPr/>
        </p:nvSpPr>
        <p:spPr>
          <a:xfrm>
            <a:off x="69532" y="728927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43DFD99-9B49-6430-87CE-5AB0437C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120A3B4-77AC-A929-BEFD-F4DB1428EE88}"/>
              </a:ext>
            </a:extLst>
          </p:cNvPr>
          <p:cNvSpPr txBox="1"/>
          <p:nvPr/>
        </p:nvSpPr>
        <p:spPr>
          <a:xfrm>
            <a:off x="10335965" y="6461343"/>
            <a:ext cx="1965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-11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8AEA8B9-3865-CC53-AAB3-6489BA642019}"/>
              </a:ext>
            </a:extLst>
          </p:cNvPr>
          <p:cNvSpPr txBox="1"/>
          <p:nvPr/>
        </p:nvSpPr>
        <p:spPr>
          <a:xfrm>
            <a:off x="-12031" y="899807"/>
            <a:ext cx="54382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七、不同核类的局部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(BL)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668FBE-97CE-A12D-170B-0FEC84FB0F52}"/>
              </a:ext>
            </a:extLst>
          </p:cNvPr>
          <p:cNvSpPr txBox="1"/>
          <p:nvPr/>
        </p:nvSpPr>
        <p:spPr>
          <a:xfrm>
            <a:off x="3243211" y="510956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8E623E-F6B6-6B7A-61A0-517BA134B696}"/>
              </a:ext>
            </a:extLst>
          </p:cNvPr>
          <p:cNvSpPr txBox="1"/>
          <p:nvPr/>
        </p:nvSpPr>
        <p:spPr>
          <a:xfrm>
            <a:off x="352926" y="1518455"/>
            <a:ext cx="5021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为什么做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分析呢？</a:t>
            </a:r>
            <a:endParaRPr lang="zh-CN" altLang="en-US" sz="2000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A44A366-AFD3-82DF-C1AD-7D6436189F28}"/>
              </a:ext>
            </a:extLst>
          </p:cNvPr>
          <p:cNvSpPr txBox="1"/>
          <p:nvPr/>
        </p:nvSpPr>
        <p:spPr>
          <a:xfrm>
            <a:off x="352926" y="2204456"/>
            <a:ext cx="6529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BG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参数的稳健性，并探索不同核类的结构差异。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3C9D89F-088A-3809-18A5-639A0BEF3BF9}"/>
              </a:ext>
            </a:extLst>
          </p:cNvPr>
          <p:cNvSpPr txBox="1"/>
          <p:nvPr/>
        </p:nvSpPr>
        <p:spPr>
          <a:xfrm>
            <a:off x="431131" y="3211955"/>
            <a:ext cx="9990222" cy="2345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偶核 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​: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d(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角动量项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后验分布宽且为正，可能与形变核中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预形成的位置各向      异性有关。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奇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-A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​: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观察到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c(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壳效应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之间的负协方差，表明结构复杂性。存在显著相关性（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负相关），传统方法无法   捕捉这一点。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奇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奇核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​: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需要非常大的常数项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c(~13.7)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来补偿未配对核子的强烈阻碍效应。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6C8724-03B5-1888-2808-6D8758E2C28D}"/>
              </a:ext>
            </a:extLst>
          </p:cNvPr>
          <p:cNvSpPr txBox="1"/>
          <p:nvPr/>
        </p:nvSpPr>
        <p:spPr>
          <a:xfrm>
            <a:off x="122323" y="2750290"/>
            <a:ext cx="228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主要发现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17A283-D2DA-5EFF-3508-5C13EE64F2E8}"/>
              </a:ext>
            </a:extLst>
          </p:cNvPr>
          <p:cNvSpPr txBox="1"/>
          <p:nvPr/>
        </p:nvSpPr>
        <p:spPr>
          <a:xfrm>
            <a:off x="122323" y="5819438"/>
            <a:ext cx="9770644" cy="82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en-US" altLang="zh-CN" sz="2000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</a:p>
          <a:p>
            <a:pPr>
              <a:lnSpc>
                <a:spcPts val="3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BG</a:t>
            </a:r>
            <a:r>
              <a:rPr lang="zh-CN" altLang="en-US" sz="2000" b="0" i="0" dirty="0">
                <a:solidFill>
                  <a:srgbClr val="0000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模型参数稳健，但局部分析揭示了有趣的核结构差异，为微观模型提供了约束。</a:t>
            </a:r>
            <a:endParaRPr lang="zh-CN" altLang="en-US" sz="2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223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1C14A-6753-640B-3EFE-446A6FAAC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3280D5AD-C2A8-3486-A4C4-E29D73AFEF43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35B31A-54EB-5087-6B14-BD0920931DE9}"/>
              </a:ext>
            </a:extLst>
          </p:cNvPr>
          <p:cNvSpPr/>
          <p:nvPr/>
        </p:nvSpPr>
        <p:spPr>
          <a:xfrm>
            <a:off x="49404" y="728927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C5C781D0-A99B-3682-3710-1E5A371F8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E1A85A3-DB13-54D6-11A8-C225214DDBC5}"/>
              </a:ext>
            </a:extLst>
          </p:cNvPr>
          <p:cNvSpPr txBox="1"/>
          <p:nvPr/>
        </p:nvSpPr>
        <p:spPr>
          <a:xfrm>
            <a:off x="10274968" y="6488668"/>
            <a:ext cx="185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-12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B4732DB-BF9F-A389-4214-909367A88F0A}"/>
              </a:ext>
            </a:extLst>
          </p:cNvPr>
          <p:cNvSpPr txBox="1"/>
          <p:nvPr/>
        </p:nvSpPr>
        <p:spPr>
          <a:xfrm>
            <a:off x="-12031" y="899807"/>
            <a:ext cx="54382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八、半衰期计算与对比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66E43B-DB3E-C7A3-06D5-07C2545C082D}"/>
              </a:ext>
            </a:extLst>
          </p:cNvPr>
          <p:cNvSpPr txBox="1"/>
          <p:nvPr/>
        </p:nvSpPr>
        <p:spPr>
          <a:xfrm>
            <a:off x="3202954" y="499697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AF36ABD-E278-A6A8-E623-FD8792A3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31" y="1389263"/>
            <a:ext cx="6736125" cy="537205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EDA41F1-78F5-263F-5520-99B9AE92CE28}"/>
              </a:ext>
            </a:extLst>
          </p:cNvPr>
          <p:cNvSpPr txBox="1"/>
          <p:nvPr/>
        </p:nvSpPr>
        <p:spPr>
          <a:xfrm>
            <a:off x="7083591" y="2551837"/>
            <a:ext cx="4776177" cy="323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​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BG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的置信带最窄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，表明其参数不确定性最小，预测最可靠。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BG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仅用一组参数即可描述所有核类（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ee, 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oo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需要多组参数或面临过拟合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外推不确定性大的问题。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765F5BF-31D6-2BEE-81BF-B1B06F5192FB}"/>
              </a:ext>
            </a:extLst>
          </p:cNvPr>
          <p:cNvSpPr txBox="1"/>
          <p:nvPr/>
        </p:nvSpPr>
        <p:spPr>
          <a:xfrm>
            <a:off x="6884884" y="1670627"/>
            <a:ext cx="228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关键信息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8254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4C22C-7ED6-3BA7-AB99-82925D919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3390CAC8-0AF0-B526-B146-3BE90FBE045F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D6E10A3-6D3D-3233-4583-0467BA8BBD8F}"/>
              </a:ext>
            </a:extLst>
          </p:cNvPr>
          <p:cNvSpPr/>
          <p:nvPr/>
        </p:nvSpPr>
        <p:spPr>
          <a:xfrm>
            <a:off x="87479" y="690332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5CC1C19-DFCF-3D87-7871-FD926DD37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4A3936CD-64D7-C2EB-8569-2859D562F214}"/>
              </a:ext>
            </a:extLst>
          </p:cNvPr>
          <p:cNvSpPr txBox="1"/>
          <p:nvPr/>
        </p:nvSpPr>
        <p:spPr>
          <a:xfrm>
            <a:off x="10274968" y="6488668"/>
            <a:ext cx="185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-13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0BDC7B-DFA6-61DB-87EC-597F5DD0E390}"/>
              </a:ext>
            </a:extLst>
          </p:cNvPr>
          <p:cNvSpPr txBox="1"/>
          <p:nvPr/>
        </p:nvSpPr>
        <p:spPr>
          <a:xfrm>
            <a:off x="-12031" y="899807"/>
            <a:ext cx="54382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九、壳效应与幻数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02CD239-5A5F-D5D5-C2BF-F4EE94B43CD8}"/>
              </a:ext>
            </a:extLst>
          </p:cNvPr>
          <p:cNvSpPr txBox="1"/>
          <p:nvPr/>
        </p:nvSpPr>
        <p:spPr>
          <a:xfrm>
            <a:off x="3283468" y="502338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F716C57-BAF7-9BF4-0C7B-D53E585C712C}"/>
                  </a:ext>
                </a:extLst>
              </p:cNvPr>
              <p:cNvSpPr txBox="1"/>
              <p:nvPr/>
            </p:nvSpPr>
            <p:spPr>
              <a:xfrm>
                <a:off x="6662486" y="3033100"/>
                <a:ext cx="4776177" cy="1850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inherit"/>
                  </a:rPr>
                  <a:t>​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壳闭合处能隙大，组态混合和集体激发减少。</a:t>
                </a:r>
                <a:endParaRPr lang="en-US" altLang="zh-CN" sz="2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这表明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𝑷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zh-CN" altLang="en-US" sz="20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是探测核壳结构的灵敏探针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br>
                  <a:rPr lang="zh-CN" altLang="en-US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4F716C57-BAF7-9BF4-0C7B-D53E585C7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486" y="3033100"/>
                <a:ext cx="4776177" cy="1850635"/>
              </a:xfrm>
              <a:prstGeom prst="rect">
                <a:avLst/>
              </a:prstGeom>
              <a:blipFill>
                <a:blip r:embed="rId3"/>
                <a:stretch>
                  <a:fillRect l="-1405" r="-12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EA149A2-8799-974B-290F-81CD5E0FCC50}"/>
              </a:ext>
            </a:extLst>
          </p:cNvPr>
          <p:cNvSpPr txBox="1"/>
          <p:nvPr/>
        </p:nvSpPr>
        <p:spPr>
          <a:xfrm>
            <a:off x="6403621" y="2224393"/>
            <a:ext cx="228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关键信息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07E35E-DBB0-D539-A0DC-FBCDA3D45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9" y="2224393"/>
            <a:ext cx="4695825" cy="37338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6E0B2BC-E3CA-946A-D5C4-5C24DD9A7E60}"/>
              </a:ext>
            </a:extLst>
          </p:cNvPr>
          <p:cNvSpPr txBox="1"/>
          <p:nvPr/>
        </p:nvSpPr>
        <p:spPr>
          <a:xfrm>
            <a:off x="102519" y="1684423"/>
            <a:ext cx="61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研究区域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围绕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 = 126, 152, 162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的核素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A71C9CD-DC73-0141-BEAE-CDBAF1BF48BE}"/>
                  </a:ext>
                </a:extLst>
              </p:cNvPr>
              <p:cNvSpPr txBox="1"/>
              <p:nvPr/>
            </p:nvSpPr>
            <p:spPr>
              <a:xfrm>
                <a:off x="102519" y="6128831"/>
                <a:ext cx="549216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-apple-system"/>
                  </a:rPr>
                  <a:t>现象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-apple-system"/>
                  </a:rPr>
                  <a:t>: 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-apple-system"/>
                  </a:rPr>
                  <a:t>在</a:t>
                </a:r>
                <a:r>
                  <a:rPr lang="zh-CN" altLang="en-US" dirty="0">
                    <a:solidFill>
                      <a:srgbClr val="000000"/>
                    </a:solidFill>
                    <a:latin typeface="-apple-system"/>
                  </a:rPr>
                  <a:t>幻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-apple-system"/>
                  </a:rPr>
                  <a:t>数附近</a:t>
                </a:r>
                <a:r>
                  <a:rPr lang="zh-CN" altLang="en-US" dirty="0">
                    <a:solidFill>
                      <a:srgbClr val="000000"/>
                    </a:solidFill>
                    <a:latin typeface="-apple-system"/>
                  </a:rPr>
                  <a:t>，</a:t>
                </a:r>
                <a:r>
                  <a:rPr lang="en-US" altLang="zh-CN" sz="18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8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𝑷</m:t>
                        </m:r>
                      </m:e>
                      <m:sub>
                        <m:r>
                          <a:rPr lang="zh-CN" altLang="en-US" sz="18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-apple-system"/>
                  </a:rPr>
                  <a:t>出现系统性极小值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-apple-system"/>
                  </a:rPr>
                  <a:t>​ → ​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-apple-system"/>
                  </a:rPr>
                  <a:t>α</a:t>
                </a:r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-apple-system"/>
                  </a:rPr>
                  <a:t>预形成概率被抑制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-apple-system"/>
                  </a:rPr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A71C9CD-DC73-0141-BEAE-CDBAF1BF4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9" y="6128831"/>
                <a:ext cx="5492165" cy="646331"/>
              </a:xfrm>
              <a:prstGeom prst="rect">
                <a:avLst/>
              </a:prstGeom>
              <a:blipFill>
                <a:blip r:embed="rId5"/>
                <a:stretch>
                  <a:fillRect l="-999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83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4E92D-F183-A399-FB15-B8D06A398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3F5B4C5B-A011-9824-B38A-2319FA9E4818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5192695-6282-1959-33F2-408FC112F295}"/>
              </a:ext>
            </a:extLst>
          </p:cNvPr>
          <p:cNvSpPr/>
          <p:nvPr/>
        </p:nvSpPr>
        <p:spPr>
          <a:xfrm>
            <a:off x="46023" y="705318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B368547-0F20-3540-8E02-B11C07041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36A6ABF-3D9E-B8F0-A9EB-B0D7D51616A6}"/>
              </a:ext>
            </a:extLst>
          </p:cNvPr>
          <p:cNvSpPr txBox="1"/>
          <p:nvPr/>
        </p:nvSpPr>
        <p:spPr>
          <a:xfrm>
            <a:off x="10274968" y="6488668"/>
            <a:ext cx="185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-14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587EC39-0A04-D4E6-62E2-9FFAB560E164}"/>
              </a:ext>
            </a:extLst>
          </p:cNvPr>
          <p:cNvSpPr txBox="1"/>
          <p:nvPr/>
        </p:nvSpPr>
        <p:spPr>
          <a:xfrm>
            <a:off x="-12031" y="899807"/>
            <a:ext cx="60157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N=126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152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附近的半衰期变化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B14325-0A53-67F9-F917-2ACACF676E39}"/>
              </a:ext>
            </a:extLst>
          </p:cNvPr>
          <p:cNvSpPr txBox="1"/>
          <p:nvPr/>
        </p:nvSpPr>
        <p:spPr>
          <a:xfrm>
            <a:off x="3146690" y="499697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5A570E-A5C8-CEC0-2F18-FFB651636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528" y="1452748"/>
            <a:ext cx="6057449" cy="48242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263C45E-FEF8-2B29-B135-A3F7E07C2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" y="1563130"/>
            <a:ext cx="6044060" cy="4800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92FFB21-6231-6644-C2C3-82CEED78BB53}"/>
                  </a:ext>
                </a:extLst>
              </p:cNvPr>
              <p:cNvSpPr txBox="1"/>
              <p:nvPr/>
            </p:nvSpPr>
            <p:spPr>
              <a:xfrm>
                <a:off x="5531519" y="996749"/>
                <a:ext cx="243338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b="0" i="0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b="0" i="0" dirty="0">
                    <a:solidFill>
                      <a:srgbClr val="0000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的极小值对应</a:t>
                </a:r>
                <a:endParaRPr lang="zh-CN" altLang="en-US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92FFB21-6231-6644-C2C3-82CEED78B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519" y="996749"/>
                <a:ext cx="2433387" cy="369332"/>
              </a:xfrm>
              <a:prstGeom prst="rect">
                <a:avLst/>
              </a:prstGeom>
              <a:blipFill>
                <a:blip r:embed="rId5"/>
                <a:stretch>
                  <a:fillRect l="-200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82F7870-E93B-6C9D-8DB7-C95008FA368B}"/>
              </a:ext>
            </a:extLst>
          </p:cNvPr>
          <p:cNvSpPr txBox="1"/>
          <p:nvPr/>
        </p:nvSpPr>
        <p:spPr>
          <a:xfrm>
            <a:off x="3068053" y="6376094"/>
            <a:ext cx="987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N=126</a:t>
            </a:r>
            <a:endParaRPr lang="zh-CN" altLang="en-US" dirty="0">
              <a:solidFill>
                <a:srgbClr val="3333CC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75BD5A-42CC-DA2C-7EE8-3F6A377A34E4}"/>
              </a:ext>
            </a:extLst>
          </p:cNvPr>
          <p:cNvSpPr txBox="1"/>
          <p:nvPr/>
        </p:nvSpPr>
        <p:spPr>
          <a:xfrm>
            <a:off x="9034351" y="6277044"/>
            <a:ext cx="987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N=152</a:t>
            </a:r>
            <a:endParaRPr lang="zh-CN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0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CB81-6309-E658-4015-3253251C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90F1D2B0-F3A0-F185-C418-3C5276807B2C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5B2FCA-4BDA-A196-D7B2-86503A224BDF}"/>
              </a:ext>
            </a:extLst>
          </p:cNvPr>
          <p:cNvSpPr/>
          <p:nvPr/>
        </p:nvSpPr>
        <p:spPr>
          <a:xfrm>
            <a:off x="61659" y="690332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1FF8166-C650-143C-43FF-60ED550FC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45B80997-007B-8508-837C-EAA9591C2CA2}"/>
              </a:ext>
            </a:extLst>
          </p:cNvPr>
          <p:cNvSpPr txBox="1"/>
          <p:nvPr/>
        </p:nvSpPr>
        <p:spPr>
          <a:xfrm>
            <a:off x="10274968" y="6488668"/>
            <a:ext cx="185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-15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ABEE4A-2E42-33F6-2304-BDC26AFA8A92}"/>
              </a:ext>
            </a:extLst>
          </p:cNvPr>
          <p:cNvSpPr txBox="1"/>
          <p:nvPr/>
        </p:nvSpPr>
        <p:spPr>
          <a:xfrm>
            <a:off x="-12031" y="899807"/>
            <a:ext cx="60157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N=162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附近的半衰期变化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0451A3-5B91-6310-702C-812CFB1228F2}"/>
              </a:ext>
            </a:extLst>
          </p:cNvPr>
          <p:cNvSpPr txBox="1"/>
          <p:nvPr/>
        </p:nvSpPr>
        <p:spPr>
          <a:xfrm>
            <a:off x="3364149" y="499697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3D54D6-9459-8A7C-E69D-AF29018C0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975"/>
            <a:ext cx="6924675" cy="553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92CCB0-B062-0CF2-1A4A-49F3BFF78831}"/>
                  </a:ext>
                </a:extLst>
              </p:cNvPr>
              <p:cNvSpPr txBox="1"/>
              <p:nvPr/>
            </p:nvSpPr>
            <p:spPr>
              <a:xfrm>
                <a:off x="7332041" y="2590611"/>
                <a:ext cx="4664887" cy="2167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fontAlgn="base" latinLnBrk="0">
                  <a:lnSpc>
                    <a:spcPct val="150000"/>
                  </a:lnSpc>
                  <a:buNone/>
                </a:pPr>
                <a:r>
                  <a:rPr lang="zh-CN" altLang="en-US" b="0" dirty="0">
                    <a:solidFill>
                      <a:srgbClr val="000000"/>
                    </a:solidFill>
                    <a:effectLst/>
                    <a:latin typeface="-apple-system"/>
                  </a:rPr>
                  <a:t>​</a:t>
                </a:r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N=162</a:t>
                </a:r>
                <a:r>
                  <a:rPr lang="zh-CN" altLang="en-US" sz="2000" b="1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区域的预测</a:t>
                </a:r>
                <a:r>
                  <a:rPr lang="en-US" altLang="zh-CN" sz="2000" b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fontAlgn="base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数据稀少，依赖</a:t>
                </a:r>
                <a:r>
                  <a:rPr lang="en-US" altLang="zh-CN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WS4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质量模型的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𝑄</m:t>
                        </m:r>
                      </m:e>
                      <m:sub>
                        <m:r>
                          <a:rPr lang="zh-CN" altLang="en-US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值。</a:t>
                </a:r>
              </a:p>
              <a:p>
                <a:pPr algn="l" fontAlgn="base" latinLnBrk="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贝叶斯框架仍能捕捉到</a:t>
                </a:r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预期的抑制趋势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，为</a:t>
                </a:r>
                <a:r>
                  <a:rPr lang="en-US" altLang="zh-CN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N=162</a:t>
                </a:r>
                <a:r>
                  <a:rPr lang="zh-CN" altLang="en-US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的壳层稳定性</a:t>
                </a:r>
                <a:r>
                  <a:rPr lang="zh-CN" altLang="en-US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提供了支持证据，尽管不确定性带较宽。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692CCB0-B062-0CF2-1A4A-49F3BFF7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041" y="2590611"/>
                <a:ext cx="4664887" cy="2167068"/>
              </a:xfrm>
              <a:prstGeom prst="rect">
                <a:avLst/>
              </a:prstGeom>
              <a:blipFill>
                <a:blip r:embed="rId4"/>
                <a:stretch>
                  <a:fillRect l="-1438" r="-784" b="-3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98AF3442-FDCD-D5AB-5223-045A01D4E137}"/>
              </a:ext>
            </a:extLst>
          </p:cNvPr>
          <p:cNvSpPr txBox="1"/>
          <p:nvPr/>
        </p:nvSpPr>
        <p:spPr>
          <a:xfrm>
            <a:off x="3919192" y="6488668"/>
            <a:ext cx="987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N=162</a:t>
            </a:r>
            <a:endParaRPr lang="zh-CN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1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BC0CC-B285-304A-483E-AF267F7D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D686A817-1115-CE50-1EE6-26280D72E740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总结与展望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ACCAC09-93B5-E529-0630-7FB36DE9726F}"/>
              </a:ext>
            </a:extLst>
          </p:cNvPr>
          <p:cNvSpPr/>
          <p:nvPr/>
        </p:nvSpPr>
        <p:spPr>
          <a:xfrm>
            <a:off x="85205" y="687897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7FBAB4D7-1FE4-799B-BB5A-065FED95F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378ACCE-1715-DA57-19F0-96F703C88E7A}"/>
              </a:ext>
            </a:extLst>
          </p:cNvPr>
          <p:cNvSpPr txBox="1"/>
          <p:nvPr/>
        </p:nvSpPr>
        <p:spPr>
          <a:xfrm>
            <a:off x="10274968" y="6488668"/>
            <a:ext cx="185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-16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7A98CE-B548-24DC-800F-83436FB00095}"/>
              </a:ext>
            </a:extLst>
          </p:cNvPr>
          <p:cNvSpPr txBox="1"/>
          <p:nvPr/>
        </p:nvSpPr>
        <p:spPr>
          <a:xfrm>
            <a:off x="-12031" y="899807"/>
            <a:ext cx="13836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70188F-3592-E065-A4E9-5C0BDE19AC30}"/>
              </a:ext>
            </a:extLst>
          </p:cNvPr>
          <p:cNvSpPr txBox="1"/>
          <p:nvPr/>
        </p:nvSpPr>
        <p:spPr>
          <a:xfrm>
            <a:off x="0" y="4603023"/>
            <a:ext cx="13836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展望：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C6160AE-9E80-5E58-6DFC-6546384AC963}"/>
                  </a:ext>
                </a:extLst>
              </p:cNvPr>
              <p:cNvSpPr txBox="1"/>
              <p:nvPr/>
            </p:nvSpPr>
            <p:spPr>
              <a:xfrm>
                <a:off x="1170902" y="1485941"/>
                <a:ext cx="11245687" cy="3102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建立了</a:t>
                </a:r>
                <a:r>
                  <a:rPr lang="en-US" altLang="zh-CN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BG+TPA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框架，​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全局标定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唯象参数。</a:t>
                </a:r>
              </a:p>
              <a:p>
                <a:pPr algn="just" fontAlgn="base" latinLnBrk="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提供了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参数的全概率分布和相关性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，​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量化不确定性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  <a:p>
                <a:pPr algn="just" fontAlgn="base" latinLnBrk="0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显著提升了</a:t>
                </a: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衰变寿命预测的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可靠性和稳健性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，尤其适用于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超重核外推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</a:p>
              <a:p>
                <a:pPr algn="just" fontAlgn="base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清晰揭示了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中子</a:t>
                </a:r>
                <a:r>
                  <a:rPr lang="zh-CN" altLang="en-US" sz="20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幻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数（</a:t>
                </a:r>
                <a:r>
                  <a:rPr lang="en-US" altLang="zh-CN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N=126,152,162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）附近核壳效应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20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  <m:r>
                      <a:rPr lang="zh-CN" altLang="en-US" sz="2000" i="1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的抑制现象。</a:t>
                </a:r>
                <a:endParaRPr lang="en-US" altLang="zh-CN" sz="2000" b="0" i="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​</a:t>
                </a:r>
                <a:r>
                  <a:rPr lang="zh-CN" altLang="en-US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贝叶斯方法 </a:t>
                </a:r>
                <a:r>
                  <a:rPr lang="en-US" altLang="zh-CN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&gt; </a:t>
                </a:r>
                <a:r>
                  <a:rPr lang="zh-CN" altLang="en-US" sz="2000" b="1" i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传统拟合法 </a:t>
                </a:r>
                <a:r>
                  <a:rPr lang="en-US" altLang="zh-CN" sz="2000" b="1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(LS)​</a:t>
                </a:r>
                <a:r>
                  <a:rPr lang="zh-CN" altLang="en-US" sz="2000" b="0" i="0" dirty="0"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​ 在参数估计、误差处理和物理洞察力上更具优势。</a:t>
                </a:r>
                <a:endParaRPr lang="en-US" altLang="zh-CN" sz="2000" b="0" i="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lnSpc>
                    <a:spcPts val="4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本研究为研究重核与超重核的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α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衰变性质和壳演化提供了一个更精确、更可靠的贝叶斯推断框架。</a:t>
                </a:r>
                <a:endParaRPr lang="zh-CN" altLang="en-US" sz="2000" b="1" i="0" dirty="0"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C6160AE-9E80-5E58-6DFC-6546384AC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902" y="1485941"/>
                <a:ext cx="11245687" cy="3102901"/>
              </a:xfrm>
              <a:prstGeom prst="rect">
                <a:avLst/>
              </a:prstGeom>
              <a:blipFill>
                <a:blip r:embed="rId3"/>
                <a:stretch>
                  <a:fillRect l="-488" b="-2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4200B08F-608A-0AE4-821D-1E57B2968485}"/>
              </a:ext>
            </a:extLst>
          </p:cNvPr>
          <p:cNvSpPr txBox="1"/>
          <p:nvPr/>
        </p:nvSpPr>
        <p:spPr>
          <a:xfrm>
            <a:off x="1170902" y="5167784"/>
            <a:ext cx="10395284" cy="105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将来可将更多核结构信息（如形变）作为先验知识纳入模型。</a:t>
            </a:r>
          </a:p>
          <a:p>
            <a:pPr algn="just" fontAlgn="base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结合贝叶斯神经网络应用于超重核区（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Z&gt;118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），为合成和鉴定新元素提供理论支持。</a:t>
            </a:r>
          </a:p>
        </p:txBody>
      </p:sp>
    </p:spTree>
    <p:extLst>
      <p:ext uri="{BB962C8B-B14F-4D97-AF65-F5344CB8AC3E}">
        <p14:creationId xmlns:p14="http://schemas.microsoft.com/office/powerpoint/2010/main" val="327751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8DEED-5FA1-E9ED-9ECD-E6AA9B375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701860AB-CE56-A1E0-25EA-5A1BADF1D191}"/>
              </a:ext>
            </a:extLst>
          </p:cNvPr>
          <p:cNvSpPr txBox="1">
            <a:spLocks/>
          </p:cNvSpPr>
          <p:nvPr/>
        </p:nvSpPr>
        <p:spPr>
          <a:xfrm>
            <a:off x="0" y="-149380"/>
            <a:ext cx="8337885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届全国核物理及核数据中的机器学习应用研讨会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879E7E-9A67-FA85-5854-FECB07E6C873}"/>
              </a:ext>
            </a:extLst>
          </p:cNvPr>
          <p:cNvSpPr/>
          <p:nvPr/>
        </p:nvSpPr>
        <p:spPr>
          <a:xfrm>
            <a:off x="24063" y="861274"/>
            <a:ext cx="8494294" cy="7219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D2C77D4-7B2E-72C2-D016-47B176FE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E8DEF612-C691-FEAD-F3E9-6D5C4B99D187}"/>
              </a:ext>
            </a:extLst>
          </p:cNvPr>
          <p:cNvSpPr txBox="1">
            <a:spLocks/>
          </p:cNvSpPr>
          <p:nvPr/>
        </p:nvSpPr>
        <p:spPr>
          <a:xfrm>
            <a:off x="3249798" y="2490909"/>
            <a:ext cx="4618856" cy="184351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宋体" panose="02010600030101010101" pitchFamily="2" charset="-122"/>
                <a:cs typeface="+mj-cs"/>
              </a:rPr>
              <a:t>谢谢！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3913BD6-3DDC-D534-FFB8-F7FF6BDAE62F}"/>
              </a:ext>
            </a:extLst>
          </p:cNvPr>
          <p:cNvSpPr txBox="1"/>
          <p:nvPr/>
        </p:nvSpPr>
        <p:spPr>
          <a:xfrm>
            <a:off x="4138860" y="4070717"/>
            <a:ext cx="4343401" cy="74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朱小彦，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南华大学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5E9328-7411-B04C-7599-795D1D397693}"/>
              </a:ext>
            </a:extLst>
          </p:cNvPr>
          <p:cNvSpPr txBox="1"/>
          <p:nvPr/>
        </p:nvSpPr>
        <p:spPr>
          <a:xfrm>
            <a:off x="10274968" y="6488668"/>
            <a:ext cx="185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918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C75656F-B2FC-8034-7F13-B23C3CA2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5811"/>
            <a:ext cx="3404936" cy="5243555"/>
          </a:xfrm>
          <a:custGeom>
            <a:avLst/>
            <a:gdLst>
              <a:gd name="T0" fmla="*/ 0 w 5099335"/>
              <a:gd name="T1" fmla="*/ 0 h 6858000"/>
              <a:gd name="T2" fmla="*/ 3926059 w 5099335"/>
              <a:gd name="T3" fmla="*/ 0 h 6858000"/>
              <a:gd name="T4" fmla="*/ 3986170 w 5099335"/>
              <a:gd name="T5" fmla="*/ 76492 h 6858000"/>
              <a:gd name="T6" fmla="*/ 5099335 w 5099335"/>
              <a:gd name="T7" fmla="*/ 3429000 h 6858000"/>
              <a:gd name="T8" fmla="*/ 3986170 w 5099335"/>
              <a:gd name="T9" fmla="*/ 6781508 h 6858000"/>
              <a:gd name="T10" fmla="*/ 3926059 w 5099335"/>
              <a:gd name="T11" fmla="*/ 6858000 h 6858000"/>
              <a:gd name="T12" fmla="*/ 0 w 5099335"/>
              <a:gd name="T13" fmla="*/ 6858000 h 6858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99335"/>
              <a:gd name="T22" fmla="*/ 0 h 6858000"/>
              <a:gd name="T23" fmla="*/ 5099335 w 5099335"/>
              <a:gd name="T24" fmla="*/ 6858000 h 6858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099335" h="6858000">
                <a:moveTo>
                  <a:pt x="0" y="0"/>
                </a:moveTo>
                <a:lnTo>
                  <a:pt x="3926059" y="0"/>
                </a:lnTo>
                <a:lnTo>
                  <a:pt x="3986170" y="76492"/>
                </a:lnTo>
                <a:cubicBezTo>
                  <a:pt x="4685309" y="1011352"/>
                  <a:pt x="5099335" y="2171825"/>
                  <a:pt x="5099335" y="3429000"/>
                </a:cubicBezTo>
                <a:cubicBezTo>
                  <a:pt x="5099335" y="4686175"/>
                  <a:pt x="4685309" y="5846649"/>
                  <a:pt x="3986170" y="6781508"/>
                </a:cubicBezTo>
                <a:lnTo>
                  <a:pt x="392605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F89D1985-0100-2310-C258-51E181A21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48226"/>
            <a:ext cx="3309024" cy="2490588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E06FB827-7B89-638E-BC1D-41ED223CD167}"/>
              </a:ext>
            </a:extLst>
          </p:cNvPr>
          <p:cNvSpPr txBox="1">
            <a:spLocks/>
          </p:cNvSpPr>
          <p:nvPr/>
        </p:nvSpPr>
        <p:spPr>
          <a:xfrm>
            <a:off x="0" y="-149380"/>
            <a:ext cx="8337885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届全国核物理及核数据中的机器学习应用研讨会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3B295D8-9534-4CBA-2D20-2E1D6D551AFA}"/>
              </a:ext>
            </a:extLst>
          </p:cNvPr>
          <p:cNvSpPr/>
          <p:nvPr/>
        </p:nvSpPr>
        <p:spPr>
          <a:xfrm>
            <a:off x="24063" y="861274"/>
            <a:ext cx="8494294" cy="7219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E962EA6B-51FC-2AB1-5507-594CFB5C700E}"/>
              </a:ext>
            </a:extLst>
          </p:cNvPr>
          <p:cNvGrpSpPr>
            <a:grpSpLocks/>
          </p:cNvGrpSpPr>
          <p:nvPr/>
        </p:nvGrpSpPr>
        <p:grpSpPr bwMode="auto">
          <a:xfrm>
            <a:off x="6475914" y="1878426"/>
            <a:ext cx="3527425" cy="938213"/>
            <a:chOff x="0" y="0"/>
            <a:chExt cx="3527922" cy="938238"/>
          </a:xfrm>
        </p:grpSpPr>
        <p:sp>
          <p:nvSpPr>
            <p:cNvPr id="11" name="请勿抄袭搬运！盗版必究！微信DAJU_PPT-1">
              <a:extLst>
                <a:ext uri="{FF2B5EF4-FFF2-40B4-BE49-F238E27FC236}">
                  <a16:creationId xmlns:a16="http://schemas.microsoft.com/office/drawing/2014/main" id="{AD886682-34F4-C929-22E6-EBB5E7908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515730" cy="57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3C21"/>
                  </a:solidFill>
                  <a:bevel/>
                  <a:headEnd/>
                  <a:tailEnd/>
                </a14:hiddenLine>
              </a:ext>
            </a:extLst>
          </p:spPr>
          <p:txBody>
            <a:bodyPr lIns="1706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3200" b="1" i="1" dirty="0">
                  <a:solidFill>
                    <a:srgbClr val="0033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研究背景</a:t>
              </a:r>
            </a:p>
          </p:txBody>
        </p:sp>
        <p:sp>
          <p:nvSpPr>
            <p:cNvPr id="12" name="请勿抄袭搬运！盗版必究！微信DAJU_PPT-2">
              <a:extLst>
                <a:ext uri="{FF2B5EF4-FFF2-40B4-BE49-F238E27FC236}">
                  <a16:creationId xmlns:a16="http://schemas.microsoft.com/office/drawing/2014/main" id="{17A89A0C-7AD7-99E4-2CA7-7A83F019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" y="364579"/>
              <a:ext cx="3515730" cy="57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3C21"/>
                  </a:solidFill>
                  <a:bevel/>
                  <a:headEnd/>
                  <a:tailEnd/>
                </a14:hiddenLine>
              </a:ext>
            </a:extLst>
          </p:spPr>
          <p:txBody>
            <a:bodyPr lIns="1706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1400" i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Research Background</a:t>
              </a: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982C0339-1A6A-C355-7170-419E55B4353D}"/>
              </a:ext>
            </a:extLst>
          </p:cNvPr>
          <p:cNvGrpSpPr>
            <a:grpSpLocks/>
          </p:cNvGrpSpPr>
          <p:nvPr/>
        </p:nvGrpSpPr>
        <p:grpSpPr bwMode="auto">
          <a:xfrm>
            <a:off x="6475914" y="3310351"/>
            <a:ext cx="3527425" cy="939800"/>
            <a:chOff x="0" y="0"/>
            <a:chExt cx="3527922" cy="938238"/>
          </a:xfrm>
        </p:grpSpPr>
        <p:sp>
          <p:nvSpPr>
            <p:cNvPr id="14" name="请勿抄袭搬运！盗版必究！微信DAJU_PPT-1">
              <a:extLst>
                <a:ext uri="{FF2B5EF4-FFF2-40B4-BE49-F238E27FC236}">
                  <a16:creationId xmlns:a16="http://schemas.microsoft.com/office/drawing/2014/main" id="{195C7147-07FD-C49D-6CEC-F78993A1D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515730" cy="57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3C21"/>
                  </a:solidFill>
                  <a:bevel/>
                  <a:headEnd/>
                  <a:tailEnd/>
                </a14:hiddenLine>
              </a:ext>
            </a:extLst>
          </p:spPr>
          <p:txBody>
            <a:bodyPr lIns="1706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3200" b="1" i="1" dirty="0">
                  <a:solidFill>
                    <a:srgbClr val="0033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研究工作</a:t>
              </a:r>
            </a:p>
          </p:txBody>
        </p:sp>
        <p:sp>
          <p:nvSpPr>
            <p:cNvPr id="15" name="请勿抄袭搬运！盗版必究！微信DAJU_PPT-2">
              <a:extLst>
                <a:ext uri="{FF2B5EF4-FFF2-40B4-BE49-F238E27FC236}">
                  <a16:creationId xmlns:a16="http://schemas.microsoft.com/office/drawing/2014/main" id="{8D8CADCD-2674-08A8-35FC-9F16769B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" y="364579"/>
              <a:ext cx="3515730" cy="57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3C21"/>
                  </a:solidFill>
                  <a:bevel/>
                  <a:headEnd/>
                  <a:tailEnd/>
                </a14:hiddenLine>
              </a:ext>
            </a:extLst>
          </p:spPr>
          <p:txBody>
            <a:bodyPr lIns="1706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1400" i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Research Works</a:t>
              </a: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FD734E61-1BE4-3BD6-3643-B28366BF8935}"/>
              </a:ext>
            </a:extLst>
          </p:cNvPr>
          <p:cNvGrpSpPr>
            <a:grpSpLocks/>
          </p:cNvGrpSpPr>
          <p:nvPr/>
        </p:nvGrpSpPr>
        <p:grpSpPr bwMode="auto">
          <a:xfrm>
            <a:off x="6475914" y="4743864"/>
            <a:ext cx="3527425" cy="938212"/>
            <a:chOff x="0" y="0"/>
            <a:chExt cx="3527922" cy="938238"/>
          </a:xfrm>
        </p:grpSpPr>
        <p:sp>
          <p:nvSpPr>
            <p:cNvPr id="17" name="请勿抄袭搬运！盗版必究！微信DAJU_PPT-1">
              <a:extLst>
                <a:ext uri="{FF2B5EF4-FFF2-40B4-BE49-F238E27FC236}">
                  <a16:creationId xmlns:a16="http://schemas.microsoft.com/office/drawing/2014/main" id="{0A683594-1357-C69D-0E20-1B62C1642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515730" cy="57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3C21"/>
                  </a:solidFill>
                  <a:bevel/>
                  <a:headEnd/>
                  <a:tailEnd/>
                </a14:hiddenLine>
              </a:ext>
            </a:extLst>
          </p:spPr>
          <p:txBody>
            <a:bodyPr lIns="1706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3200" b="1" i="1" dirty="0">
                  <a:solidFill>
                    <a:srgbClr val="0033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总结展望</a:t>
              </a:r>
            </a:p>
          </p:txBody>
        </p:sp>
        <p:sp>
          <p:nvSpPr>
            <p:cNvPr id="18" name="请勿抄袭搬运！盗版必究！微信DAJU_PPT-2">
              <a:extLst>
                <a:ext uri="{FF2B5EF4-FFF2-40B4-BE49-F238E27FC236}">
                  <a16:creationId xmlns:a16="http://schemas.microsoft.com/office/drawing/2014/main" id="{8F8D5D07-D654-3EE0-DFF9-3974F390D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" y="364579"/>
              <a:ext cx="3515730" cy="57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3C21"/>
                  </a:solidFill>
                  <a:bevel/>
                  <a:headEnd/>
                  <a:tailEnd/>
                </a14:hiddenLine>
              </a:ext>
            </a:extLst>
          </p:spPr>
          <p:txBody>
            <a:bodyPr lIns="17064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1400" i="1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Summary and outlook</a:t>
              </a:r>
            </a:p>
          </p:txBody>
        </p:sp>
      </p:grpSp>
      <p:sp>
        <p:nvSpPr>
          <p:cNvPr id="19" name="请勿抄袭搬运！盗版必究！微信DAJU_PPT">
            <a:extLst>
              <a:ext uri="{FF2B5EF4-FFF2-40B4-BE49-F238E27FC236}">
                <a16:creationId xmlns:a16="http://schemas.microsoft.com/office/drawing/2014/main" id="{F77FAA4A-7295-BE08-F8BE-09C9265F0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633" y="1913588"/>
            <a:ext cx="658813" cy="658813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3C2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0" name="请勿抄袭搬运！盗版必究！微信DAJU_PPT">
            <a:extLst>
              <a:ext uri="{FF2B5EF4-FFF2-40B4-BE49-F238E27FC236}">
                <a16:creationId xmlns:a16="http://schemas.microsoft.com/office/drawing/2014/main" id="{38E3F687-D847-CE38-A34B-FB2C32FE4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676" y="3429414"/>
            <a:ext cx="658813" cy="658812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3C2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1" name="请勿抄袭搬运！盗版必究！微信DAJU_PPT">
            <a:extLst>
              <a:ext uri="{FF2B5EF4-FFF2-40B4-BE49-F238E27FC236}">
                <a16:creationId xmlns:a16="http://schemas.microsoft.com/office/drawing/2014/main" id="{F4E6EA7F-513D-CD97-E23A-2D65B19D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676" y="4862926"/>
            <a:ext cx="658813" cy="658813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3C2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4" name="请勿抄袭搬运！盗版必究！微信DAJU_PPT">
            <a:extLst>
              <a:ext uri="{FF2B5EF4-FFF2-40B4-BE49-F238E27FC236}">
                <a16:creationId xmlns:a16="http://schemas.microsoft.com/office/drawing/2014/main" id="{EBF75A3D-39F4-8372-9F55-D35A61517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66" y="1556025"/>
            <a:ext cx="28779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4458AB7-A97E-B625-71CC-2182A4CAE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54" y="-34291"/>
            <a:ext cx="3707408" cy="115341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29DBD5E-B5DC-2916-077A-FD7D19AE8FF8}"/>
              </a:ext>
            </a:extLst>
          </p:cNvPr>
          <p:cNvSpPr txBox="1"/>
          <p:nvPr/>
        </p:nvSpPr>
        <p:spPr>
          <a:xfrm>
            <a:off x="10411326" y="6488668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11/01-2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334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87D26-4F6F-3F06-82D3-2C0FB0BE7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6AE9EF00-C643-8AA6-4882-CB16AE1FBFB3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0F15E9A-EBCF-1DC6-A3A4-939B7726F274}"/>
              </a:ext>
            </a:extLst>
          </p:cNvPr>
          <p:cNvSpPr/>
          <p:nvPr/>
        </p:nvSpPr>
        <p:spPr>
          <a:xfrm>
            <a:off x="58790" y="662489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21B0E183-3C0E-C535-639B-C249756FBB3B}"/>
              </a:ext>
            </a:extLst>
          </p:cNvPr>
          <p:cNvSpPr txBox="1">
            <a:spLocks/>
          </p:cNvSpPr>
          <p:nvPr/>
        </p:nvSpPr>
        <p:spPr>
          <a:xfrm>
            <a:off x="-1589" y="3269217"/>
            <a:ext cx="2523305" cy="63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二、当前挑战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7C04A71-EEFF-44EA-AA4E-808740EEC1C8}"/>
              </a:ext>
            </a:extLst>
          </p:cNvPr>
          <p:cNvSpPr txBox="1">
            <a:spLocks/>
          </p:cNvSpPr>
          <p:nvPr/>
        </p:nvSpPr>
        <p:spPr>
          <a:xfrm>
            <a:off x="-36095" y="864668"/>
            <a:ext cx="3084096" cy="633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衰变的重要性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ED4C1D2-3F8D-348F-5A2A-8680E256E7A2}"/>
              </a:ext>
            </a:extLst>
          </p:cNvPr>
          <p:cNvSpPr txBox="1">
            <a:spLocks/>
          </p:cNvSpPr>
          <p:nvPr/>
        </p:nvSpPr>
        <p:spPr>
          <a:xfrm>
            <a:off x="159565" y="1481663"/>
            <a:ext cx="8075196" cy="63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Gamow(1928)</a:t>
            </a:r>
            <a:r>
              <a:rPr lang="zh-CN" altLang="en-US" sz="2400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起，量子隧穿效应成功解释了</a:t>
            </a:r>
            <a:r>
              <a:rPr lang="en-US" altLang="zh-CN" sz="2400" dirty="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2400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衰变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9E213C-51ED-CA69-34CC-BA91917A3EAF}"/>
              </a:ext>
            </a:extLst>
          </p:cNvPr>
          <p:cNvSpPr txBox="1"/>
          <p:nvPr/>
        </p:nvSpPr>
        <p:spPr>
          <a:xfrm>
            <a:off x="159565" y="2027706"/>
            <a:ext cx="733926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研究不稳定核素、超重</a:t>
            </a:r>
            <a:r>
              <a:rPr lang="zh-CN" altLang="en-US" sz="240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核合成与结构的</a:t>
            </a:r>
            <a:r>
              <a:rPr lang="zh-CN" altLang="en-US" sz="2400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关键手段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FFB999F-E037-BB59-AD59-EB9020241979}"/>
              </a:ext>
            </a:extLst>
          </p:cNvPr>
          <p:cNvSpPr txBox="1"/>
          <p:nvPr/>
        </p:nvSpPr>
        <p:spPr>
          <a:xfrm>
            <a:off x="127801" y="2617826"/>
            <a:ext cx="779746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能揭示核结构特征（壳效应、能级结构、形状共存等）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ADD25405-7FD0-39A0-707D-AEA1AB9F1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641" y="3907118"/>
                <a:ext cx="8755663" cy="6332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α-</a:t>
                </a:r>
                <a:r>
                  <a:rPr lang="zh-CN" altLang="en-US" sz="2400" dirty="0">
                    <a:solidFill>
                      <a:srgbClr val="00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粒子预形成因子</a:t>
                </a:r>
                <a:r>
                  <a:rPr lang="en-US" altLang="zh-CN" sz="2400" dirty="0">
                    <a:solidFill>
                      <a:srgbClr val="00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400" dirty="0">
                    <a:solidFill>
                      <a:srgbClr val="00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是连接衰变率与核结构的关键物理量</a:t>
                </a:r>
              </a:p>
            </p:txBody>
          </p:sp>
        </mc:Choice>
        <mc:Fallback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ADD25405-7FD0-39A0-707D-AEA1AB9F1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41" y="3907118"/>
                <a:ext cx="8755663" cy="633246"/>
              </a:xfrm>
              <a:prstGeom prst="rect">
                <a:avLst/>
              </a:prstGeom>
              <a:blipFill>
                <a:blip r:embed="rId2"/>
                <a:stretch>
                  <a:fillRect l="-975" t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BB07F92D-FD66-9CC4-7723-5E07DE607D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642" y="4407352"/>
                <a:ext cx="8075196" cy="6332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dirty="0">
                    <a:solidFill>
                      <a:srgbClr val="00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微观理论计算重核的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00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极其困难</a:t>
                </a:r>
              </a:p>
            </p:txBody>
          </p:sp>
        </mc:Choice>
        <mc:Fallback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BB07F92D-FD66-9CC4-7723-5E07DE607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42" y="4407352"/>
                <a:ext cx="8075196" cy="633246"/>
              </a:xfrm>
              <a:prstGeom prst="rect">
                <a:avLst/>
              </a:prstGeom>
              <a:blipFill>
                <a:blip r:embed="rId3"/>
                <a:stretch>
                  <a:fillRect l="-1057" t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31CEC5C5-65E9-BBEC-D688-42CB7E76B8E4}"/>
              </a:ext>
            </a:extLst>
          </p:cNvPr>
          <p:cNvSpPr txBox="1">
            <a:spLocks/>
          </p:cNvSpPr>
          <p:nvPr/>
        </p:nvSpPr>
        <p:spPr>
          <a:xfrm>
            <a:off x="267642" y="4926712"/>
            <a:ext cx="10428052" cy="63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唯象公式存在参数选择和误差处理的局限性，难以可靠外推至超重核区</a:t>
            </a:r>
            <a:endParaRPr lang="zh-CN" altLang="en-US" sz="2400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B0C1BC0-4342-AA43-8F9D-7BD97B1C245E}"/>
                  </a:ext>
                </a:extLst>
              </p:cNvPr>
              <p:cNvSpPr txBox="1"/>
              <p:nvPr/>
            </p:nvSpPr>
            <p:spPr>
              <a:xfrm>
                <a:off x="127801" y="5577833"/>
                <a:ext cx="1002797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提出一种贝叶斯推断（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Bayesian inference</a:t>
                </a:r>
                <a:r>
                  <a:rPr lang="zh-CN" alt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）框架，结合</a:t>
                </a:r>
                <a:r>
                  <a:rPr lang="en-US" altLang="zh-CN" sz="2400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cosh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-type</a:t>
                </a:r>
                <a:r>
                  <a:rPr lang="zh-CN" alt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势​，全局标定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的唯象解析式参数，显著提升对超重核</a:t>
                </a:r>
                <a:r>
                  <a:rPr lang="en-US" altLang="zh-CN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en-US" sz="24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衰变性质的预测可靠性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B0C1BC0-4342-AA43-8F9D-7BD97B1C2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01" y="5577833"/>
                <a:ext cx="10027979" cy="830997"/>
              </a:xfrm>
              <a:prstGeom prst="rect">
                <a:avLst/>
              </a:prstGeom>
              <a:blipFill>
                <a:blip r:embed="rId4"/>
                <a:stretch>
                  <a:fillRect l="-973" t="-6618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6FBC09FC-607D-AFFB-7F2C-F0F3A08E0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98" y="-32677"/>
            <a:ext cx="3743501" cy="115341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E843CAB-D272-9406-4007-4E1EFD47A4A8}"/>
              </a:ext>
            </a:extLst>
          </p:cNvPr>
          <p:cNvSpPr txBox="1"/>
          <p:nvPr/>
        </p:nvSpPr>
        <p:spPr>
          <a:xfrm>
            <a:off x="10411326" y="6488668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11/01-3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BE88CB-B6F5-A211-1A41-A83D44427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981" y="1120739"/>
            <a:ext cx="4523766" cy="25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2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AF7D6-418F-990D-1E86-3E01BAAD6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B4EF268A-1640-830B-A5D3-E70E0C256206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0F0570-3B1D-3818-2144-6D2AD4BF642E}"/>
              </a:ext>
            </a:extLst>
          </p:cNvPr>
          <p:cNvSpPr/>
          <p:nvPr/>
        </p:nvSpPr>
        <p:spPr>
          <a:xfrm>
            <a:off x="74194" y="618124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2AC0DB5-44BB-228D-CD65-3C6DEF29077E}"/>
              </a:ext>
            </a:extLst>
          </p:cNvPr>
          <p:cNvSpPr txBox="1">
            <a:spLocks/>
          </p:cNvSpPr>
          <p:nvPr/>
        </p:nvSpPr>
        <p:spPr>
          <a:xfrm>
            <a:off x="-24063" y="949505"/>
            <a:ext cx="3084096" cy="63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衰变寿命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92124E-1A99-6434-CF76-4E5D4F22321F}"/>
                  </a:ext>
                </a:extLst>
              </p:cNvPr>
              <p:cNvSpPr txBox="1"/>
              <p:nvPr/>
            </p:nvSpPr>
            <p:spPr>
              <a:xfrm>
                <a:off x="3376179" y="1427679"/>
                <a:ext cx="3705727" cy="791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ħ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92124E-1A99-6434-CF76-4E5D4F223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179" y="1427679"/>
                <a:ext cx="3705727" cy="791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CA4380-C82D-D02F-EE53-B48C4794E8A7}"/>
                  </a:ext>
                </a:extLst>
              </p:cNvPr>
              <p:cNvSpPr txBox="1"/>
              <p:nvPr/>
            </p:nvSpPr>
            <p:spPr>
              <a:xfrm>
                <a:off x="427119" y="2263969"/>
                <a:ext cx="6172200" cy="607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b="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其中衰变宽度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zh-CN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5CA4380-C82D-D02F-EE53-B48C4794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9" y="2263969"/>
                <a:ext cx="6172200" cy="607282"/>
              </a:xfrm>
              <a:prstGeom prst="rect">
                <a:avLst/>
              </a:prstGeom>
              <a:blipFill>
                <a:blip r:embed="rId3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023FED-C9DD-DD41-AF18-EEDA43FF7038}"/>
                  </a:ext>
                </a:extLst>
              </p:cNvPr>
              <p:cNvSpPr txBox="1"/>
              <p:nvPr/>
            </p:nvSpPr>
            <p:spPr>
              <a:xfrm>
                <a:off x="4391525" y="2448818"/>
                <a:ext cx="250256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20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33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是研究的核心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023FED-C9DD-DD41-AF18-EEDA43FF7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25" y="2448818"/>
                <a:ext cx="2502569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头: 右 18">
            <a:extLst>
              <a:ext uri="{FF2B5EF4-FFF2-40B4-BE49-F238E27FC236}">
                <a16:creationId xmlns:a16="http://schemas.microsoft.com/office/drawing/2014/main" id="{563AB655-67FE-CB02-4D30-FF5B6EC5591D}"/>
              </a:ext>
            </a:extLst>
          </p:cNvPr>
          <p:cNvSpPr/>
          <p:nvPr/>
        </p:nvSpPr>
        <p:spPr>
          <a:xfrm>
            <a:off x="3633537" y="2567610"/>
            <a:ext cx="637674" cy="1755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2E2CF0-D533-6340-D0AE-7161349DCC27}"/>
                  </a:ext>
                </a:extLst>
              </p:cNvPr>
              <p:cNvSpPr txBox="1"/>
              <p:nvPr/>
            </p:nvSpPr>
            <p:spPr>
              <a:xfrm>
                <a:off x="0" y="3552469"/>
                <a:ext cx="324050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二、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6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𝑃</m:t>
                        </m:r>
                      </m:e>
                      <m:sub>
                        <m:r>
                          <a:rPr lang="zh-CN" altLang="en-US" sz="260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sz="2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的唯象表达式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72E2CF0-D533-6340-D0AE-7161349D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2469"/>
                <a:ext cx="3240505" cy="492443"/>
              </a:xfrm>
              <a:prstGeom prst="rect">
                <a:avLst/>
              </a:prstGeom>
              <a:blipFill>
                <a:blip r:embed="rId5"/>
                <a:stretch>
                  <a:fillRect l="-3383" t="-11111" b="-29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1DF2E09-BD05-6188-B359-4D96435A8026}"/>
                  </a:ext>
                </a:extLst>
              </p:cNvPr>
              <p:cNvSpPr txBox="1"/>
              <p:nvPr/>
            </p:nvSpPr>
            <p:spPr>
              <a:xfrm>
                <a:off x="2598821" y="4413320"/>
                <a:ext cx="5583974" cy="625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𝑃</m:t>
                          </m:r>
                        </m:e>
                        <m:sub>
                          <m:r>
                            <a:rPr lang="zh-CN" altLang="en-US" sz="200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𝛼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exp</m:t>
                      </m:r>
                      <m:r>
                        <a:rPr lang="en-US" altLang="zh-CN" sz="2000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⁡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𝑎𝑍</m:t>
                          </m:r>
                          <m:sSubSup>
                            <m:sSubSupPr>
                              <m:ctrlP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altLang="zh-CN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𝑐</m:t>
                          </m:r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𝑙</m:t>
                              </m:r>
                              <m: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𝑙</m:t>
                              </m:r>
                              <m:r>
                                <a:rPr lang="en-US" altLang="zh-CN" sz="20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+1)</m:t>
                              </m:r>
                            </m:e>
                          </m:rad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1DF2E09-BD05-6188-B359-4D96435A8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821" y="4413320"/>
                <a:ext cx="5583974" cy="625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DC8A052-3384-6CDF-2EE6-AD99BA3BFCC3}"/>
                  </a:ext>
                </a:extLst>
              </p:cNvPr>
              <p:cNvSpPr txBox="1"/>
              <p:nvPr/>
            </p:nvSpPr>
            <p:spPr>
              <a:xfrm>
                <a:off x="439153" y="5384688"/>
                <a:ext cx="35132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待定参数</a:t>
                </a:r>
                <a14:m>
                  <m:oMath xmlns:m="http://schemas.openxmlformats.org/officeDocument/2006/math">
                    <m:r>
                      <a:rPr lang="zh-CN" alt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DC8A052-3384-6CDF-2EE6-AD99BA3B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3" y="5384688"/>
                <a:ext cx="3513221" cy="400110"/>
              </a:xfrm>
              <a:prstGeom prst="rect">
                <a:avLst/>
              </a:prstGeom>
              <a:blipFill>
                <a:blip r:embed="rId7"/>
                <a:stretch>
                  <a:fillRect l="-1736" t="-909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8EBD9CB0-EFB0-CF54-2E53-13C783C74D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3818F3B-9E6B-8424-BA38-8A2FA78B5C6E}"/>
              </a:ext>
            </a:extLst>
          </p:cNvPr>
          <p:cNvSpPr txBox="1"/>
          <p:nvPr/>
        </p:nvSpPr>
        <p:spPr>
          <a:xfrm>
            <a:off x="10411326" y="6488668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11/01-4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716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6AC9-0BB6-5576-D9BD-92A18EB40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EE10AF87-64CB-0AAD-BAFD-285D5669CB45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23DBF8-F03F-F1D2-119B-ABC5B98199DC}"/>
              </a:ext>
            </a:extLst>
          </p:cNvPr>
          <p:cNvSpPr/>
          <p:nvPr/>
        </p:nvSpPr>
        <p:spPr>
          <a:xfrm>
            <a:off x="50130" y="683635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6A851E8-2E38-5CC2-D456-AC4EBD4E8DCE}"/>
              </a:ext>
            </a:extLst>
          </p:cNvPr>
          <p:cNvSpPr txBox="1">
            <a:spLocks/>
          </p:cNvSpPr>
          <p:nvPr/>
        </p:nvSpPr>
        <p:spPr>
          <a:xfrm>
            <a:off x="-24064" y="949505"/>
            <a:ext cx="5811253" cy="633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三、方法论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贝叶斯推断与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MCMC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A333305-205E-8FD2-2BE7-3B996270F239}"/>
              </a:ext>
            </a:extLst>
          </p:cNvPr>
          <p:cNvSpPr txBox="1"/>
          <p:nvPr/>
        </p:nvSpPr>
        <p:spPr>
          <a:xfrm>
            <a:off x="239293" y="2775784"/>
            <a:ext cx="206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贝叶斯定理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213A82-EF3F-7DFF-4020-A6E5CBA0835C}"/>
              </a:ext>
            </a:extLst>
          </p:cNvPr>
          <p:cNvSpPr txBox="1"/>
          <p:nvPr/>
        </p:nvSpPr>
        <p:spPr>
          <a:xfrm>
            <a:off x="-24064" y="5014607"/>
            <a:ext cx="32405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en-US" altLang="zh-CN" sz="26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MCMC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采样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EAD610-4560-F7D6-2DD1-CFC6F9C47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68CD574-B5B6-71E7-A59C-4CD3FCE5B472}"/>
                  </a:ext>
                </a:extLst>
              </p:cNvPr>
              <p:cNvSpPr txBox="1"/>
              <p:nvPr/>
            </p:nvSpPr>
            <p:spPr>
              <a:xfrm>
                <a:off x="2082949" y="2826816"/>
                <a:ext cx="46772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altLang="zh-CN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zh-CN" alt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68CD574-B5B6-71E7-A59C-4CD3FCE5B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949" y="2826816"/>
                <a:ext cx="4677279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6608E15-DCC6-B11C-EBB3-EE3F8F46B041}"/>
                  </a:ext>
                </a:extLst>
              </p:cNvPr>
              <p:cNvSpPr txBox="1"/>
              <p:nvPr/>
            </p:nvSpPr>
            <p:spPr>
              <a:xfrm>
                <a:off x="762304" y="3502113"/>
                <a:ext cx="328995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𝑑𝑎𝑡𝑎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后验分布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zh-CN" altLang="en-US" sz="2000" dirty="0">
                    <a:solidFill>
                      <a:srgbClr val="3333C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6608E15-DCC6-B11C-EBB3-EE3F8F46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04" y="3502113"/>
                <a:ext cx="3289954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40F198F-D437-7241-BF1C-2DFA77208044}"/>
                  </a:ext>
                </a:extLst>
              </p:cNvPr>
              <p:cNvSpPr txBox="1"/>
              <p:nvPr/>
            </p:nvSpPr>
            <p:spPr>
              <a:xfrm>
                <a:off x="763346" y="4076957"/>
                <a:ext cx="25907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e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zh-CN" sz="2000" dirty="0"/>
                  <a:t>: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似然函数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40F198F-D437-7241-BF1C-2DFA7720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6" y="4076957"/>
                <a:ext cx="2590799" cy="400110"/>
              </a:xfrm>
              <a:prstGeom prst="rect">
                <a:avLst/>
              </a:prstGeom>
              <a:blipFill>
                <a:blip r:embed="rId5"/>
                <a:stretch>
                  <a:fillRect t="-10769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右 20">
            <a:extLst>
              <a:ext uri="{FF2B5EF4-FFF2-40B4-BE49-F238E27FC236}">
                <a16:creationId xmlns:a16="http://schemas.microsoft.com/office/drawing/2014/main" id="{1726886C-11FD-1A13-07BE-EB480FF2CB60}"/>
              </a:ext>
            </a:extLst>
          </p:cNvPr>
          <p:cNvSpPr/>
          <p:nvPr/>
        </p:nvSpPr>
        <p:spPr>
          <a:xfrm>
            <a:off x="3603442" y="4168093"/>
            <a:ext cx="1407695" cy="858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9DBBF8E-5CA1-D73C-1452-17A152525825}"/>
              </a:ext>
            </a:extLst>
          </p:cNvPr>
          <p:cNvSpPr txBox="1"/>
          <p:nvPr/>
        </p:nvSpPr>
        <p:spPr>
          <a:xfrm>
            <a:off x="3603442" y="3786927"/>
            <a:ext cx="1636295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假设数据符合</a:t>
            </a:r>
            <a:endParaRPr lang="en-US" altLang="zh-CN" sz="1600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正态分布</a:t>
            </a:r>
            <a:endParaRPr lang="zh-CN" altLang="en-US" sz="1600" dirty="0">
              <a:solidFill>
                <a:srgbClr val="33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27E29F6-8791-5F64-A8CE-5A82C4C1BCCB}"/>
                  </a:ext>
                </a:extLst>
              </p:cNvPr>
              <p:cNvSpPr txBox="1"/>
              <p:nvPr/>
            </p:nvSpPr>
            <p:spPr>
              <a:xfrm>
                <a:off x="4839010" y="3861011"/>
                <a:ext cx="4477433" cy="776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lang="zh-CN" alt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𝑒𝑥𝑝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/(2</m:t>
                              </m:r>
                              <m:sSubSup>
                                <m:sSubSup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27E29F6-8791-5F64-A8CE-5A82C4C1B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10" y="3861011"/>
                <a:ext cx="4477433" cy="776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B57C064-E554-FA5D-CF36-A5C8B0BB8199}"/>
                  </a:ext>
                </a:extLst>
              </p:cNvPr>
              <p:cNvSpPr txBox="1"/>
              <p:nvPr/>
            </p:nvSpPr>
            <p:spPr>
              <a:xfrm>
                <a:off x="763346" y="4579132"/>
                <a:ext cx="25907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: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先验分布</a:t>
                </a: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CB57C064-E554-FA5D-CF36-A5C8B0BB8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6" y="4579132"/>
                <a:ext cx="2590799" cy="400110"/>
              </a:xfrm>
              <a:prstGeom prst="rect">
                <a:avLst/>
              </a:prstGeom>
              <a:blipFill>
                <a:blip r:embed="rId7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5C9FBD90-2A03-4145-2F9E-C60EEF162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42957"/>
              </p:ext>
            </p:extLst>
          </p:nvPr>
        </p:nvGraphicFramePr>
        <p:xfrm>
          <a:off x="625144" y="1558973"/>
          <a:ext cx="9710821" cy="98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669">
                  <a:extLst>
                    <a:ext uri="{9D8B030D-6E8A-4147-A177-3AD203B41FA5}">
                      <a16:colId xmlns:a16="http://schemas.microsoft.com/office/drawing/2014/main" val="332065864"/>
                    </a:ext>
                  </a:extLst>
                </a:gridCol>
                <a:gridCol w="7941152">
                  <a:extLst>
                    <a:ext uri="{9D8B030D-6E8A-4147-A177-3AD203B41FA5}">
                      <a16:colId xmlns:a16="http://schemas.microsoft.com/office/drawing/2014/main" val="157977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传统拟合法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单点估计，忽略参数不确定性及相关性。</a:t>
                      </a:r>
                      <a:r>
                        <a:rPr lang="zh-CN" alt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贝叶斯法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提供参数的完整概率分布，​量化不确定性，​包含实验误差，更可靠的外推。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45898"/>
                  </a:ext>
                </a:extLst>
              </a:tr>
            </a:tbl>
          </a:graphicData>
        </a:graphic>
      </p:graphicFrame>
      <p:sp>
        <p:nvSpPr>
          <p:cNvPr id="31" name="文本框 30">
            <a:extLst>
              <a:ext uri="{FF2B5EF4-FFF2-40B4-BE49-F238E27FC236}">
                <a16:creationId xmlns:a16="http://schemas.microsoft.com/office/drawing/2014/main" id="{DDEBEB35-F09D-C452-2AA7-750A5EF31EBB}"/>
              </a:ext>
            </a:extLst>
          </p:cNvPr>
          <p:cNvSpPr txBox="1"/>
          <p:nvPr/>
        </p:nvSpPr>
        <p:spPr>
          <a:xfrm>
            <a:off x="462552" y="5460472"/>
            <a:ext cx="5555906" cy="142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Metropolis-Hastings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算法探索高维参数空间。</a:t>
            </a:r>
          </a:p>
          <a:p>
            <a:pPr algn="l" fontAlgn="base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walkers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burn-in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步采样。</a:t>
            </a:r>
          </a:p>
          <a:p>
            <a:pPr algn="l" fontAlgn="base"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使用高斯过程（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）仿真器加速计算。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7AD8E4B-1ABF-21B8-7D99-C78AC790468C}"/>
              </a:ext>
            </a:extLst>
          </p:cNvPr>
          <p:cNvSpPr txBox="1"/>
          <p:nvPr/>
        </p:nvSpPr>
        <p:spPr>
          <a:xfrm>
            <a:off x="10471484" y="6513902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11/01-5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162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81D0F-290B-6F03-3143-1085B521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FAC4B1DC-E314-E80C-138A-2CCDDBF95C87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1E35AD-6428-7167-DEB6-1E6FDE2F6CCE}"/>
              </a:ext>
            </a:extLst>
          </p:cNvPr>
          <p:cNvSpPr/>
          <p:nvPr/>
        </p:nvSpPr>
        <p:spPr>
          <a:xfrm>
            <a:off x="67952" y="690332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063BF96-E62D-5824-9979-D2D68067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9567379-5C5B-6FC5-BD46-72FECDF1833A}"/>
              </a:ext>
            </a:extLst>
          </p:cNvPr>
          <p:cNvSpPr txBox="1"/>
          <p:nvPr/>
        </p:nvSpPr>
        <p:spPr>
          <a:xfrm>
            <a:off x="10411326" y="6488668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-6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A00D26-C07F-9676-AF14-E39134EB3C5F}"/>
              </a:ext>
            </a:extLst>
          </p:cNvPr>
          <p:cNvSpPr txBox="1"/>
          <p:nvPr/>
        </p:nvSpPr>
        <p:spPr>
          <a:xfrm>
            <a:off x="-12031" y="899807"/>
            <a:ext cx="418698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五、先验与后验分布的对比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CA56BB-32A4-4146-EE76-30124CA3C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5" y="1684423"/>
            <a:ext cx="4611341" cy="33280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2BBD1F-2F24-326F-C1C8-900DB2828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61" y="1655850"/>
            <a:ext cx="4611341" cy="33367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18017FD-11FE-213D-C34B-1AAC464C3356}"/>
              </a:ext>
            </a:extLst>
          </p:cNvPr>
          <p:cNvSpPr txBox="1"/>
          <p:nvPr/>
        </p:nvSpPr>
        <p:spPr>
          <a:xfrm>
            <a:off x="778806" y="5311862"/>
            <a:ext cx="10013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后验分布受数据似然函数强烈约束，结果稳健，不依赖于主观的先验假设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BE3941C-4952-BA38-E3CA-207307F1B934}"/>
              </a:ext>
            </a:extLst>
          </p:cNvPr>
          <p:cNvSpPr txBox="1"/>
          <p:nvPr/>
        </p:nvSpPr>
        <p:spPr>
          <a:xfrm>
            <a:off x="7399" y="6449505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0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C6CA-1BEA-DD67-20BC-88D68DD12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C8416E-E5D4-150E-CCD7-AAA0BDC6F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378"/>
            <a:ext cx="5615322" cy="5498622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A0A40BF9-F868-D055-B047-4A7000006ECB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359DDD-9303-7CC5-B70E-EAABFED37FCF}"/>
              </a:ext>
            </a:extLst>
          </p:cNvPr>
          <p:cNvSpPr/>
          <p:nvPr/>
        </p:nvSpPr>
        <p:spPr>
          <a:xfrm>
            <a:off x="67952" y="672416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57D6046-0E41-2B8A-DD7E-4D1938188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24487A4E-1533-D5FF-A479-2C6EB925E500}"/>
              </a:ext>
            </a:extLst>
          </p:cNvPr>
          <p:cNvSpPr txBox="1"/>
          <p:nvPr/>
        </p:nvSpPr>
        <p:spPr>
          <a:xfrm>
            <a:off x="10411326" y="6488668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-7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5F08A2D-BC89-86DD-68BB-E723784F3519}"/>
              </a:ext>
            </a:extLst>
          </p:cNvPr>
          <p:cNvSpPr txBox="1"/>
          <p:nvPr/>
        </p:nvSpPr>
        <p:spPr>
          <a:xfrm>
            <a:off x="-12031" y="899807"/>
            <a:ext cx="67497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六、全局（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BG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）参数的后验分布与相关性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FC6A28-71EF-3435-0F6B-0065FFF60245}"/>
              </a:ext>
            </a:extLst>
          </p:cNvPr>
          <p:cNvSpPr txBox="1"/>
          <p:nvPr/>
        </p:nvSpPr>
        <p:spPr>
          <a:xfrm>
            <a:off x="3160068" y="491117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3F8AB0-D3B3-2521-354D-CFD34A6686C4}"/>
              </a:ext>
            </a:extLst>
          </p:cNvPr>
          <p:cNvSpPr txBox="1"/>
          <p:nvPr/>
        </p:nvSpPr>
        <p:spPr>
          <a:xfrm>
            <a:off x="5833124" y="1485941"/>
            <a:ext cx="5021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读出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Table I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MAP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置信区间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9F935A1-D724-9248-5085-16CEBF8908CE}"/>
              </a:ext>
            </a:extLst>
          </p:cNvPr>
          <p:cNvSpPr txBox="1"/>
          <p:nvPr/>
        </p:nvSpPr>
        <p:spPr>
          <a:xfrm>
            <a:off x="5826465" y="2031691"/>
            <a:ext cx="5885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b&lt;0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表示核密度增加抑制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α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团簇形成；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h&lt;0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表示奇核阻碍效应）。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935CB0-7B74-A11E-E37C-DF7E7942045E}"/>
              </a:ext>
            </a:extLst>
          </p:cNvPr>
          <p:cNvSpPr txBox="1"/>
          <p:nvPr/>
        </p:nvSpPr>
        <p:spPr>
          <a:xfrm>
            <a:off x="5799223" y="3968008"/>
            <a:ext cx="6184230" cy="1884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参数被严格约束（如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a, 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分布很窄）。</a:t>
            </a:r>
          </a:p>
          <a:p>
            <a:pPr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存在显著相关性（如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负相关），传统方法无法   捕捉这一点。</a:t>
            </a:r>
          </a:p>
          <a:p>
            <a:pPr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  <a:r>
              <a:rPr lang="zh-CN" altLang="en-US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贝叶斯提供了优于传统方法的丰富信息。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1479A0-BD8B-0AC6-6D05-D5230D14A6BA}"/>
              </a:ext>
            </a:extLst>
          </p:cNvPr>
          <p:cNvSpPr txBox="1"/>
          <p:nvPr/>
        </p:nvSpPr>
        <p:spPr>
          <a:xfrm>
            <a:off x="5833124" y="3290342"/>
            <a:ext cx="228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5750" fontAlgn="base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关键信息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1481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69DC-5855-8039-5D36-8AC2A9ACD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BA949BB-849D-AB11-A16C-2BEAEF338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28" y="1275322"/>
            <a:ext cx="5603405" cy="5582678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33C772A5-B6C2-020C-DC35-ED8D311D3C66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678FF3-CD43-30DC-78AD-838E2245BB1E}"/>
              </a:ext>
            </a:extLst>
          </p:cNvPr>
          <p:cNvSpPr/>
          <p:nvPr/>
        </p:nvSpPr>
        <p:spPr>
          <a:xfrm>
            <a:off x="52970" y="690332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E867B2A-7194-6D6E-A0EC-2BD16E13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C9B2814A-0C66-09D3-1FB7-81C2928E6593}"/>
              </a:ext>
            </a:extLst>
          </p:cNvPr>
          <p:cNvSpPr txBox="1"/>
          <p:nvPr/>
        </p:nvSpPr>
        <p:spPr>
          <a:xfrm>
            <a:off x="10411326" y="6488668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-8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F67EE8F-822B-1458-6A3C-7B6923646D52}"/>
              </a:ext>
            </a:extLst>
          </p:cNvPr>
          <p:cNvSpPr txBox="1"/>
          <p:nvPr/>
        </p:nvSpPr>
        <p:spPr>
          <a:xfrm>
            <a:off x="-12031" y="899807"/>
            <a:ext cx="54382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七、不同核类的局部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(BL)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7BBEF0-2A64-54D4-88B1-7F7C8BC2590C}"/>
              </a:ext>
            </a:extLst>
          </p:cNvPr>
          <p:cNvSpPr txBox="1"/>
          <p:nvPr/>
        </p:nvSpPr>
        <p:spPr>
          <a:xfrm>
            <a:off x="3117921" y="511995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左 7">
            <a:extLst>
              <a:ext uri="{FF2B5EF4-FFF2-40B4-BE49-F238E27FC236}">
                <a16:creationId xmlns:a16="http://schemas.microsoft.com/office/drawing/2014/main" id="{822BD698-B2F6-02E8-B3E2-275E18B9E3A2}"/>
              </a:ext>
            </a:extLst>
          </p:cNvPr>
          <p:cNvSpPr/>
          <p:nvPr/>
        </p:nvSpPr>
        <p:spPr>
          <a:xfrm>
            <a:off x="2871355" y="3850105"/>
            <a:ext cx="985587" cy="1804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E2762F8-C2D4-AA8E-2177-CD44E9A78B9A}"/>
              </a:ext>
            </a:extLst>
          </p:cNvPr>
          <p:cNvSpPr txBox="1"/>
          <p:nvPr/>
        </p:nvSpPr>
        <p:spPr>
          <a:xfrm>
            <a:off x="1888958" y="3685152"/>
            <a:ext cx="1179095" cy="46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</a:t>
            </a:r>
            <a:r>
              <a:rPr lang="en-US" altLang="zh-CN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偶核</a:t>
            </a:r>
            <a:endParaRPr lang="zh-CN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3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6D9E8-16EA-4980-A408-419C28AE4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C1D9FF7-43E0-F59A-D4ED-6FCB42579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20" y="1334314"/>
            <a:ext cx="5671006" cy="5546217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E33B5364-B886-16A9-8CA6-AF431B135BDA}"/>
              </a:ext>
            </a:extLst>
          </p:cNvPr>
          <p:cNvSpPr txBox="1">
            <a:spLocks/>
          </p:cNvSpPr>
          <p:nvPr/>
        </p:nvSpPr>
        <p:spPr>
          <a:xfrm>
            <a:off x="1" y="-149380"/>
            <a:ext cx="3364148" cy="87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研究工作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16E611-8522-D01E-0376-30ACEECAE5C3}"/>
              </a:ext>
            </a:extLst>
          </p:cNvPr>
          <p:cNvSpPr/>
          <p:nvPr/>
        </p:nvSpPr>
        <p:spPr>
          <a:xfrm>
            <a:off x="25053" y="703879"/>
            <a:ext cx="3092116" cy="7718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0000FF"/>
              </a:highlight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1AA2578-5F3F-82CE-A7FC-ACB120EC5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61" y="87708"/>
            <a:ext cx="3707408" cy="11534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05C33985-2F9D-52FF-FE60-E76940BD5FD8}"/>
              </a:ext>
            </a:extLst>
          </p:cNvPr>
          <p:cNvSpPr txBox="1"/>
          <p:nvPr/>
        </p:nvSpPr>
        <p:spPr>
          <a:xfrm>
            <a:off x="10411326" y="6488668"/>
            <a:ext cx="1720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11/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en-US" altLang="zh-CN" sz="1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-9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9515F93-771C-BFE7-9E67-F5947704DE00}"/>
              </a:ext>
            </a:extLst>
          </p:cNvPr>
          <p:cNvSpPr txBox="1"/>
          <p:nvPr/>
        </p:nvSpPr>
        <p:spPr>
          <a:xfrm>
            <a:off x="-12031" y="899807"/>
            <a:ext cx="54382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七、不同核类的局部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(BL)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5D7D1C-EDAA-45A1-D6AB-0FDD58EB1681}"/>
              </a:ext>
            </a:extLst>
          </p:cNvPr>
          <p:cNvSpPr txBox="1"/>
          <p:nvPr/>
        </p:nvSpPr>
        <p:spPr>
          <a:xfrm>
            <a:off x="3117921" y="493770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REVIEWC112,024329 (2025)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左 7">
            <a:extLst>
              <a:ext uri="{FF2B5EF4-FFF2-40B4-BE49-F238E27FC236}">
                <a16:creationId xmlns:a16="http://schemas.microsoft.com/office/drawing/2014/main" id="{DB690B3E-3851-F4A3-35F8-1D6429E0C48D}"/>
              </a:ext>
            </a:extLst>
          </p:cNvPr>
          <p:cNvSpPr/>
          <p:nvPr/>
        </p:nvSpPr>
        <p:spPr>
          <a:xfrm>
            <a:off x="2871355" y="3850105"/>
            <a:ext cx="985587" cy="1804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DE8E0F-C4D1-95CA-F29B-4340AF4E2962}"/>
              </a:ext>
            </a:extLst>
          </p:cNvPr>
          <p:cNvSpPr txBox="1"/>
          <p:nvPr/>
        </p:nvSpPr>
        <p:spPr>
          <a:xfrm>
            <a:off x="1888958" y="3685152"/>
            <a:ext cx="1179095" cy="464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</a:t>
            </a:r>
            <a:r>
              <a:rPr lang="en-US" altLang="zh-CN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-A</a:t>
            </a:r>
            <a:r>
              <a:rPr lang="zh-CN" altLang="en-US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</a:t>
            </a:r>
            <a:endParaRPr lang="zh-CN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47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6054</TotalTime>
  <Words>1205</Words>
  <Application>Microsoft Office PowerPoint</Application>
  <PresentationFormat>宽屏</PresentationFormat>
  <Paragraphs>149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-apple-system</vt:lpstr>
      <vt:lpstr>inherit</vt:lpstr>
      <vt:lpstr>等线</vt:lpstr>
      <vt:lpstr>等线 Light</vt:lpstr>
      <vt:lpstr>微软雅黑</vt:lpstr>
      <vt:lpstr>Arial</vt:lpstr>
      <vt:lpstr>Calibri</vt:lpstr>
      <vt:lpstr>Cambria Math</vt:lpstr>
      <vt:lpstr>Times New Roman</vt:lpstr>
      <vt:lpstr>Office 主题​​</vt:lpstr>
      <vt:lpstr>第4届全国核物理及核数据中的机器学习应用研讨会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第4届全国核物理及核数据中的机器学习应用研讨会</dc:title>
  <dc:creator>小彦 朱</dc:creator>
  <cp:lastModifiedBy>小彦 朱</cp:lastModifiedBy>
  <cp:revision>93</cp:revision>
  <dcterms:created xsi:type="dcterms:W3CDTF">2025-10-03T04:09:31Z</dcterms:created>
  <dcterms:modified xsi:type="dcterms:W3CDTF">2025-11-01T02:09:06Z</dcterms:modified>
</cp:coreProperties>
</file>