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5" r:id="rId4"/>
    <p:sldId id="274" r:id="rId5"/>
    <p:sldId id="298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6" r:id="rId14"/>
    <p:sldId id="297" r:id="rId15"/>
    <p:sldId id="284" r:id="rId16"/>
    <p:sldId id="269" r:id="rId17"/>
    <p:sldId id="294" r:id="rId18"/>
    <p:sldId id="29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8"/>
  </p:normalViewPr>
  <p:slideViewPr>
    <p:cSldViewPr>
      <p:cViewPr varScale="1">
        <p:scale>
          <a:sx n="74" d="100"/>
          <a:sy n="74" d="100"/>
        </p:scale>
        <p:origin x="816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64626-1854-480C-BE39-5861BB3A1B11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41D56-39F5-4A21-8E31-2E57EB25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62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41D56-39F5-4A21-8E31-2E57EB25947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39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41D56-39F5-4A21-8E31-2E57EB25947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06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412777"/>
            <a:ext cx="9144000" cy="14401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4000" b="1" dirty="0"/>
              <a:t>原子核质量的多重约束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55640" y="3356992"/>
            <a:ext cx="6552728" cy="295232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钱以斌</a:t>
            </a:r>
            <a:endParaRPr lang="en-US" altLang="zh-CN" sz="4400" b="1" baseline="300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南京理工大学</a:t>
            </a:r>
            <a:endParaRPr lang="en-US" altLang="zh-CN" sz="1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第</a:t>
            </a:r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届全国核物理及核数据中的机器学习应用研讨会</a:t>
            </a:r>
            <a:endParaRPr lang="en-US" altLang="zh-CN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2025.10.30-11.3 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湖南</a:t>
            </a:r>
            <a:r>
              <a:rPr lang="en-US" altLang="zh-CN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衡阳</a:t>
            </a:r>
            <a:endParaRPr lang="en-US" altLang="zh-CN" sz="28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58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D31C44-CF56-CD53-2E83-217BC187B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52" y="1556793"/>
            <a:ext cx="8680896" cy="429917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83846F0-4AF9-867B-0057-5DBFE903D5A5}"/>
              </a:ext>
            </a:extLst>
          </p:cNvPr>
          <p:cNvSpPr txBox="1"/>
          <p:nvPr/>
        </p:nvSpPr>
        <p:spPr>
          <a:xfrm>
            <a:off x="2207568" y="63270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由非劣解给出的偶偶核的核素图，边界由双核子分离能决定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1135C3-4311-1E7C-5197-1F2D87ED1114}"/>
              </a:ext>
            </a:extLst>
          </p:cNvPr>
          <p:cNvSpPr txBox="1"/>
          <p:nvPr/>
        </p:nvSpPr>
        <p:spPr>
          <a:xfrm>
            <a:off x="2351584" y="5779020"/>
            <a:ext cx="765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右下角对应的是拟合质量最好的两组解给出的质量差</a:t>
            </a:r>
          </a:p>
        </p:txBody>
      </p:sp>
    </p:spTree>
    <p:extLst>
      <p:ext uri="{BB962C8B-B14F-4D97-AF65-F5344CB8AC3E}">
        <p14:creationId xmlns:p14="http://schemas.microsoft.com/office/powerpoint/2010/main" val="248633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E92217-91EF-DE1F-91F4-0361F4A7F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05302"/>
            <a:ext cx="4896544" cy="30869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F5AD15-083C-7AE3-2832-391841E9A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40968"/>
            <a:ext cx="4318222" cy="35117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394425D-2F3E-9B7B-9F77-D75C7A972F5C}"/>
              </a:ext>
            </a:extLst>
          </p:cNvPr>
          <p:cNvSpPr txBox="1"/>
          <p:nvPr/>
        </p:nvSpPr>
        <p:spPr>
          <a:xfrm>
            <a:off x="6816080" y="1124745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非劣解中间区域任取的两组解对应的质量差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B93A2D-1FF1-FDC2-67A9-218D99754AB7}"/>
              </a:ext>
            </a:extLst>
          </p:cNvPr>
          <p:cNvSpPr txBox="1"/>
          <p:nvPr/>
        </p:nvSpPr>
        <p:spPr>
          <a:xfrm>
            <a:off x="2459596" y="373555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所有参数组给出的对称能系数（</a:t>
            </a:r>
            <a:r>
              <a:rPr lang="en-US" altLang="zh-CN" sz="2000" b="1" dirty="0"/>
              <a:t>DZ10</a:t>
            </a:r>
            <a:r>
              <a:rPr lang="zh-CN" altLang="en-US" sz="2000" b="1" dirty="0"/>
              <a:t>模型中）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03A523-B19C-2699-ED1E-9D39386D8672}"/>
              </a:ext>
            </a:extLst>
          </p:cNvPr>
          <p:cNvSpPr txBox="1"/>
          <p:nvPr/>
        </p:nvSpPr>
        <p:spPr>
          <a:xfrm>
            <a:off x="2639616" y="5301209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对称能系数的斜率参数以及</a:t>
            </a:r>
            <a:r>
              <a:rPr lang="en-US" altLang="zh-CN" sz="2000" b="1" baseline="30000" dirty="0"/>
              <a:t>208</a:t>
            </a:r>
            <a:r>
              <a:rPr lang="en-US" altLang="zh-CN" sz="2000" b="1" dirty="0"/>
              <a:t>Pb</a:t>
            </a:r>
            <a:r>
              <a:rPr lang="zh-CN" altLang="en-US" sz="2000" b="1" dirty="0"/>
              <a:t>的中子皮厚度</a:t>
            </a: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3A756BC3-5FEC-7163-58B5-0100DDB22AAA}"/>
              </a:ext>
            </a:extLst>
          </p:cNvPr>
          <p:cNvSpPr/>
          <p:nvPr/>
        </p:nvSpPr>
        <p:spPr>
          <a:xfrm>
            <a:off x="3647728" y="4618534"/>
            <a:ext cx="432048" cy="538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19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12DAEF-E8CE-9B93-850A-B64FCA4A364D}"/>
              </a:ext>
            </a:extLst>
          </p:cNvPr>
          <p:cNvSpPr txBox="1">
            <a:spLocks/>
          </p:cNvSpPr>
          <p:nvPr/>
        </p:nvSpPr>
        <p:spPr>
          <a:xfrm>
            <a:off x="1524000" y="-76408"/>
            <a:ext cx="9152200" cy="1152128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结果和讨论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5354D9-38B5-B442-B4DD-8ABBBB092C7A}"/>
              </a:ext>
            </a:extLst>
          </p:cNvPr>
          <p:cNvSpPr txBox="1"/>
          <p:nvPr/>
        </p:nvSpPr>
        <p:spPr>
          <a:xfrm>
            <a:off x="1775520" y="141277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3. </a:t>
            </a:r>
            <a:r>
              <a:rPr lang="zh-CN" altLang="en-US" sz="2800" b="1" dirty="0"/>
              <a:t>以核质量、</a:t>
            </a:r>
            <a:r>
              <a:rPr lang="en-US" altLang="zh-CN" sz="2800" b="1" dirty="0"/>
              <a:t>α</a:t>
            </a:r>
            <a:r>
              <a:rPr lang="zh-CN" altLang="en-US" sz="2800" b="1" dirty="0"/>
              <a:t>衰变能和</a:t>
            </a:r>
            <a:r>
              <a:rPr lang="en-US" altLang="zh-CN" sz="2800" b="1" dirty="0"/>
              <a:t>GK</a:t>
            </a:r>
            <a:r>
              <a:rPr lang="zh-CN" altLang="en-US" sz="2800" b="1" dirty="0"/>
              <a:t>关系为核质量模型的拟合目标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8CCEFA-86C4-8FC6-05BF-161809BAD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2924945"/>
            <a:ext cx="4026107" cy="20130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167FE3-74A7-8F11-FE9C-55E5986FF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19" y="2147145"/>
            <a:ext cx="4599894" cy="35686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23CCFB9-22F6-5318-C3A6-E123CF13898F}"/>
              </a:ext>
            </a:extLst>
          </p:cNvPr>
          <p:cNvSpPr txBox="1"/>
          <p:nvPr/>
        </p:nvSpPr>
        <p:spPr>
          <a:xfrm>
            <a:off x="3359696" y="6050053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WH Ye, YB Qian et al. Phys. Rev. C 107, 044302 (2023)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7221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524000" y="-27384"/>
            <a:ext cx="9144000" cy="1124744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结论和展望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36" y="3311527"/>
            <a:ext cx="3545840" cy="1059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32000" y="4546866"/>
            <a:ext cx="4064000" cy="163893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>
                <a:highlight>
                  <a:srgbClr val="C0C0C0"/>
                </a:highlight>
                <a:latin typeface="Arial" panose="020B0604020202020204" pitchFamily="34" charset="0"/>
                <a:ea typeface="微软雅黑" panose="020B0503020204020204" charset="-122"/>
              </a:rPr>
              <a:t>目标</a:t>
            </a:r>
            <a:r>
              <a:rPr lang="en-US" altLang="zh-CN" dirty="0">
                <a:highlight>
                  <a:srgbClr val="C0C0C0"/>
                </a:highlight>
                <a:latin typeface="Arial" panose="020B0604020202020204" pitchFamily="34" charset="0"/>
                <a:ea typeface="微软雅黑" panose="020B0503020204020204" charset="-122"/>
              </a:rPr>
              <a:t> 1: </a:t>
            </a:r>
            <a:r>
              <a:rPr lang="zh-CN" altLang="en-US" dirty="0">
                <a:highlight>
                  <a:srgbClr val="C0C0C0"/>
                </a:highlight>
                <a:latin typeface="Arial" panose="020B0604020202020204" pitchFamily="34" charset="0"/>
                <a:ea typeface="微软雅黑" panose="020B0503020204020204" charset="-122"/>
              </a:rPr>
              <a:t>质量</a:t>
            </a:r>
            <a:endParaRPr lang="en-US" altLang="zh-CN" dirty="0">
              <a:highlight>
                <a:srgbClr val="C0C0C0"/>
              </a:highlight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endParaRPr lang="en-US" altLang="zh-CN" dirty="0">
              <a:highlight>
                <a:srgbClr val="C0C0C0"/>
              </a:highlight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>
                <a:highlight>
                  <a:srgbClr val="C0C0C0"/>
                </a:highlight>
                <a:latin typeface="Arial" panose="020B0604020202020204" pitchFamily="34" charset="0"/>
                <a:ea typeface="微软雅黑" panose="020B0503020204020204" charset="-122"/>
              </a:rPr>
              <a:t>目标</a:t>
            </a:r>
            <a:r>
              <a:rPr lang="en-US" altLang="zh-CN" dirty="0">
                <a:highlight>
                  <a:srgbClr val="C0C0C0"/>
                </a:highlight>
                <a:latin typeface="Arial" panose="020B0604020202020204" pitchFamily="34" charset="0"/>
                <a:ea typeface="微软雅黑" panose="020B0503020204020204" charset="-122"/>
              </a:rPr>
              <a:t> 2: </a:t>
            </a:r>
            <a:r>
              <a:rPr lang="zh-CN" altLang="en-US" dirty="0">
                <a:highlight>
                  <a:srgbClr val="C0C0C0"/>
                </a:highlight>
                <a:latin typeface="Arial" panose="020B0604020202020204" pitchFamily="34" charset="0"/>
                <a:ea typeface="微软雅黑" panose="020B0503020204020204" charset="-122"/>
              </a:rPr>
              <a:t>单中子分离能</a:t>
            </a: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dirty="0">
              <a:highlight>
                <a:srgbClr val="C0C0C0"/>
              </a:highlight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dirty="0">
                <a:highlight>
                  <a:srgbClr val="C0C0C0"/>
                </a:highlight>
                <a:latin typeface="Arial" panose="020B0604020202020204" pitchFamily="34" charset="0"/>
                <a:ea typeface="微软雅黑" panose="020B0503020204020204" charset="-122"/>
              </a:rPr>
              <a:t>目标</a:t>
            </a:r>
            <a:r>
              <a:rPr lang="en-US" altLang="zh-CN" dirty="0">
                <a:highlight>
                  <a:srgbClr val="C0C0C0"/>
                </a:highlight>
                <a:latin typeface="Arial" panose="020B0604020202020204" pitchFamily="34" charset="0"/>
                <a:ea typeface="微软雅黑" panose="020B0503020204020204" charset="-122"/>
              </a:rPr>
              <a:t>3</a:t>
            </a:r>
            <a:r>
              <a:rPr lang="zh-CN" altLang="en-US" dirty="0">
                <a:highlight>
                  <a:srgbClr val="C0C0C0"/>
                </a:highlight>
                <a:latin typeface="Arial" panose="020B0604020202020204" pitchFamily="34" charset="0"/>
                <a:ea typeface="微软雅黑" panose="020B0503020204020204" charset="-122"/>
              </a:rPr>
              <a:t>：</a:t>
            </a:r>
            <a:r>
              <a:rPr lang="en-US" altLang="zh-CN" dirty="0">
                <a:highlight>
                  <a:srgbClr val="C0C0C0"/>
                </a:highlight>
                <a:latin typeface="Arial" panose="020B0604020202020204" pitchFamily="34" charset="0"/>
                <a:ea typeface="微软雅黑" panose="020B0503020204020204" charset="-122"/>
              </a:rPr>
              <a:t> β</a:t>
            </a:r>
            <a:r>
              <a:rPr lang="en-US" altLang="zh-CN" sz="4400" baseline="30000" dirty="0">
                <a:highlight>
                  <a:srgbClr val="C0C0C0"/>
                </a:highlight>
                <a:latin typeface="Arial" panose="020B0604020202020204" pitchFamily="34" charset="0"/>
                <a:ea typeface="微软雅黑" panose="020B0503020204020204" charset="-122"/>
              </a:rPr>
              <a:t>-</a:t>
            </a:r>
            <a:r>
              <a:rPr lang="zh-CN" altLang="en-US" dirty="0">
                <a:highlight>
                  <a:srgbClr val="C0C0C0"/>
                </a:highlight>
                <a:latin typeface="Arial" panose="020B0604020202020204" pitchFamily="34" charset="0"/>
                <a:ea typeface="微软雅黑" panose="020B0503020204020204" charset="-122"/>
              </a:rPr>
              <a:t>衰变能</a:t>
            </a:r>
          </a:p>
        </p:txBody>
      </p:sp>
      <p:pic>
        <p:nvPicPr>
          <p:cNvPr id="5" name="图片 4" descr="fig1"/>
          <p:cNvPicPr>
            <a:picLocks noChangeAspect="1"/>
          </p:cNvPicPr>
          <p:nvPr/>
        </p:nvPicPr>
        <p:blipFill rotWithShape="1">
          <a:blip r:embed="rId3"/>
          <a:srcRect l="5658" r="13998"/>
          <a:stretch/>
        </p:blipFill>
        <p:spPr>
          <a:xfrm>
            <a:off x="5226576" y="1623960"/>
            <a:ext cx="5112568" cy="4561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2" y="1230031"/>
            <a:ext cx="3093720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9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524000" y="-27384"/>
            <a:ext cx="9144000" cy="1124744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结论和展望</a:t>
            </a:r>
          </a:p>
        </p:txBody>
      </p:sp>
      <p:pic>
        <p:nvPicPr>
          <p:cNvPr id="3" name="图片 2" descr="yfrdm"/>
          <p:cNvPicPr>
            <a:picLocks noChangeAspect="1"/>
          </p:cNvPicPr>
          <p:nvPr/>
        </p:nvPicPr>
        <p:blipFill rotWithShape="1">
          <a:blip r:embed="rId2"/>
          <a:srcRect t="9044" r="6151" b="3516"/>
          <a:stretch/>
        </p:blipFill>
        <p:spPr>
          <a:xfrm>
            <a:off x="1524000" y="1137265"/>
            <a:ext cx="5976664" cy="41764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08168" y="2348881"/>
            <a:ext cx="30598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7030A0"/>
                </a:solidFill>
              </a:rPr>
              <a:t>r-process</a:t>
            </a:r>
            <a:r>
              <a:rPr lang="zh-CN" altLang="en-US" sz="2600" dirty="0">
                <a:solidFill>
                  <a:srgbClr val="7030A0"/>
                </a:solidFill>
              </a:rPr>
              <a:t>：中微子驱动风</a:t>
            </a:r>
            <a:r>
              <a:rPr lang="en-US" altLang="zh-CN" sz="2600" dirty="0">
                <a:solidFill>
                  <a:srgbClr val="7030A0"/>
                </a:solidFill>
                <a:sym typeface="+mn-ea"/>
              </a:rPr>
              <a:t>(</a:t>
            </a:r>
            <a:r>
              <a:rPr lang="zh-CN" altLang="en-US" sz="2600" dirty="0">
                <a:solidFill>
                  <a:srgbClr val="7030A0"/>
                </a:solidFill>
              </a:rPr>
              <a:t>supernova neutrino-driven wind </a:t>
            </a:r>
            <a:r>
              <a:rPr lang="en-US" altLang="zh-CN" sz="26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74084" y="5517232"/>
            <a:ext cx="4064000" cy="92202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ρ(t) = ρ</a:t>
            </a:r>
            <a:r>
              <a:rPr lang="zh-CN" altLang="en-US" baseline="-25000" dirty="0">
                <a:latin typeface="Arial" panose="020B0604020202020204" pitchFamily="34" charset="0"/>
                <a:ea typeface="微软雅黑" panose="020B0503020204020204" charset="-122"/>
              </a:rPr>
              <a:t>0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exp(-t/τ</a:t>
            </a:r>
            <a:r>
              <a:rPr lang="zh-CN" altLang="en-US" baseline="-25000" dirty="0">
                <a:latin typeface="Arial" panose="020B0604020202020204" pitchFamily="34" charset="0"/>
                <a:ea typeface="微软雅黑" panose="020B0503020204020204" charset="-122"/>
              </a:rPr>
              <a:t>0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) + ρ</a:t>
            </a:r>
            <a:r>
              <a:rPr lang="zh-CN" altLang="en-US" baseline="-25000" dirty="0"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</a:rPr>
              <a:t>/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(1 + t / τ</a:t>
            </a:r>
            <a:r>
              <a:rPr lang="zh-CN" altLang="en-US" baseline="-25000" dirty="0"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)</a:t>
            </a:r>
            <a:r>
              <a:rPr lang="zh-CN" altLang="en-US" baseline="30000" dirty="0"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ρ ∝ T</a:t>
            </a:r>
            <a:r>
              <a:rPr lang="zh-CN" altLang="en-US" baseline="-25000" dirty="0">
                <a:latin typeface="Arial" panose="020B0604020202020204" pitchFamily="34" charset="0"/>
                <a:ea typeface="微软雅黑" panose="020B0503020204020204" charset="-122"/>
              </a:rPr>
              <a:t>9</a:t>
            </a:r>
            <a:r>
              <a:rPr lang="zh-CN" altLang="en-US" baseline="30000" dirty="0">
                <a:latin typeface="Arial" panose="020B0604020202020204" pitchFamily="34" charset="0"/>
                <a:ea typeface="微软雅黑" panose="020B0503020204020204" charset="-12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513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524000" y="-27384"/>
            <a:ext cx="9144000" cy="1124744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600" b="1" dirty="0">
                <a:solidFill>
                  <a:schemeClr val="accent1"/>
                </a:solidFill>
              </a:rPr>
              <a:t>以</a:t>
            </a:r>
            <a:r>
              <a:rPr lang="en-US" altLang="zh-CN" sz="2600" b="1" dirty="0">
                <a:solidFill>
                  <a:schemeClr val="accent1"/>
                </a:solidFill>
              </a:rPr>
              <a:t>α</a:t>
            </a:r>
            <a:r>
              <a:rPr lang="zh-CN" altLang="en-US" sz="2600" b="1" dirty="0">
                <a:solidFill>
                  <a:schemeClr val="accent1"/>
                </a:solidFill>
              </a:rPr>
              <a:t>衰变能为例，重新拟合了核质量模型，兼顾核质量的结果</a:t>
            </a:r>
            <a:endParaRPr lang="en-US" altLang="zh-CN" sz="2600" b="1" dirty="0">
              <a:solidFill>
                <a:schemeClr val="accent1"/>
              </a:solidFill>
            </a:endParaRPr>
          </a:p>
          <a:p>
            <a:endParaRPr lang="en-US" altLang="zh-CN" sz="1200" b="1" dirty="0">
              <a:solidFill>
                <a:schemeClr val="accent1"/>
              </a:solidFill>
            </a:endParaRPr>
          </a:p>
          <a:p>
            <a:r>
              <a:rPr lang="zh-CN" altLang="en-US" sz="2600" b="1" dirty="0">
                <a:solidFill>
                  <a:schemeClr val="accent1"/>
                </a:solidFill>
              </a:rPr>
              <a:t>同时考虑核质量和</a:t>
            </a:r>
            <a:r>
              <a:rPr lang="en-US" altLang="zh-CN" sz="2600" b="1" dirty="0">
                <a:solidFill>
                  <a:schemeClr val="accent1"/>
                </a:solidFill>
              </a:rPr>
              <a:t>α</a:t>
            </a:r>
            <a:r>
              <a:rPr lang="zh-CN" altLang="en-US" sz="2600" b="1" dirty="0">
                <a:solidFill>
                  <a:schemeClr val="accent1"/>
                </a:solidFill>
              </a:rPr>
              <a:t>衰变能数据，两目标优化了核质量模型</a:t>
            </a:r>
            <a:endParaRPr lang="en-US" altLang="zh-CN" sz="2600" b="1" dirty="0">
              <a:solidFill>
                <a:schemeClr val="accent1"/>
              </a:solidFill>
            </a:endParaRPr>
          </a:p>
          <a:p>
            <a:endParaRPr lang="en-US" altLang="zh-CN" sz="1200" b="1" dirty="0">
              <a:solidFill>
                <a:schemeClr val="accent1"/>
              </a:solidFill>
            </a:endParaRPr>
          </a:p>
          <a:p>
            <a:r>
              <a:rPr lang="zh-CN" altLang="en-US" sz="2600" b="1" dirty="0">
                <a:solidFill>
                  <a:schemeClr val="accent1"/>
                </a:solidFill>
              </a:rPr>
              <a:t>引入</a:t>
            </a:r>
            <a:r>
              <a:rPr lang="en-US" altLang="zh-CN" sz="2600" b="1" dirty="0">
                <a:solidFill>
                  <a:schemeClr val="accent1"/>
                </a:solidFill>
              </a:rPr>
              <a:t>GK</a:t>
            </a:r>
            <a:r>
              <a:rPr lang="zh-CN" altLang="en-US" sz="2600" b="1" dirty="0">
                <a:solidFill>
                  <a:schemeClr val="accent1"/>
                </a:solidFill>
              </a:rPr>
              <a:t>关系，进一步多目标优化，多重约束核质量模型</a:t>
            </a:r>
            <a:endParaRPr lang="en-US" altLang="zh-CN" sz="2600" b="1" dirty="0">
              <a:solidFill>
                <a:schemeClr val="accent1"/>
              </a:solidFill>
            </a:endParaRPr>
          </a:p>
          <a:p>
            <a:endParaRPr lang="en-US" altLang="zh-CN" sz="1200" b="1" dirty="0">
              <a:solidFill>
                <a:schemeClr val="accent1"/>
              </a:solidFill>
            </a:endParaRPr>
          </a:p>
          <a:p>
            <a:r>
              <a:rPr lang="zh-CN" altLang="en-US" sz="2600" b="1" dirty="0">
                <a:solidFill>
                  <a:schemeClr val="accent1"/>
                </a:solidFill>
              </a:rPr>
              <a:t>如果再结合天体核合成过程会怎样？</a:t>
            </a:r>
            <a:r>
              <a:rPr lang="en-US" altLang="zh-CN" sz="2600" b="1" dirty="0">
                <a:solidFill>
                  <a:schemeClr val="accent1"/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09464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5560" y="51939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600" b="1" i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谢谢！</a:t>
            </a:r>
            <a:r>
              <a:rPr lang="en-US" altLang="zh-CN" sz="6600" b="1" i="1" dirty="0">
                <a:latin typeface="华文行楷" panose="02010800040101010101" pitchFamily="2" charset="-122"/>
                <a:ea typeface="华文行楷" panose="02010800040101010101" pitchFamily="2" charset="-122"/>
              </a:rPr>
              <a:t>Thank you!</a:t>
            </a:r>
            <a:endParaRPr lang="zh-CN" altLang="en-US" sz="6600" b="1" i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548680"/>
            <a:ext cx="6555943" cy="464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619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A23CFE0-22C0-0394-CAF8-ABC072B2D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14" y="690364"/>
            <a:ext cx="4895850" cy="31813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DA05EE-BA21-24D6-9EF7-1E1A36966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3212976"/>
            <a:ext cx="4019550" cy="33147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9F6FF8-D459-167D-541E-8C027EE7DC66}"/>
              </a:ext>
            </a:extLst>
          </p:cNvPr>
          <p:cNvSpPr txBox="1"/>
          <p:nvPr/>
        </p:nvSpPr>
        <p:spPr>
          <a:xfrm>
            <a:off x="2591223" y="450099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NSGA-III</a:t>
            </a:r>
            <a:r>
              <a:rPr lang="zh-CN" altLang="en-US" dirty="0"/>
              <a:t>算法的基本流程图</a:t>
            </a:r>
          </a:p>
        </p:txBody>
      </p:sp>
    </p:spTree>
    <p:extLst>
      <p:ext uri="{BB962C8B-B14F-4D97-AF65-F5344CB8AC3E}">
        <p14:creationId xmlns:p14="http://schemas.microsoft.com/office/powerpoint/2010/main" val="329167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9255A8-AF34-C5E4-F30D-95FAB5063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49" y="116633"/>
            <a:ext cx="5429250" cy="48863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7E1B48-1BB1-7CD6-8358-00E1CFC7E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1" y="2036530"/>
            <a:ext cx="50958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-27384"/>
            <a:ext cx="9144000" cy="1152128"/>
          </a:xfrm>
          <a:solidFill>
            <a:srgbClr val="0070C0"/>
          </a:solidFill>
        </p:spPr>
        <p:txBody>
          <a:bodyPr/>
          <a:lstStyle/>
          <a:p>
            <a:r>
              <a:rPr lang="zh-CN" altLang="en-US" b="1" dirty="0"/>
              <a:t>主要内容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7030A0"/>
                </a:solidFill>
              </a:rPr>
              <a:t>研究动机</a:t>
            </a:r>
            <a:endParaRPr lang="en-US" altLang="zh-CN" b="1" dirty="0">
              <a:solidFill>
                <a:srgbClr val="7030A0"/>
              </a:solidFill>
            </a:endParaRPr>
          </a:p>
          <a:p>
            <a:endParaRPr lang="en-US" altLang="zh-CN" b="1" dirty="0">
              <a:solidFill>
                <a:srgbClr val="7030A0"/>
              </a:solidFill>
            </a:endParaRPr>
          </a:p>
          <a:p>
            <a:r>
              <a:rPr lang="zh-CN" altLang="en-US" b="1" dirty="0">
                <a:solidFill>
                  <a:srgbClr val="7030A0"/>
                </a:solidFill>
              </a:rPr>
              <a:t>研究思路和方法</a:t>
            </a:r>
            <a:endParaRPr lang="en-US" altLang="zh-CN" b="1" dirty="0">
              <a:solidFill>
                <a:srgbClr val="7030A0"/>
              </a:solidFill>
            </a:endParaRPr>
          </a:p>
          <a:p>
            <a:endParaRPr lang="en-US" altLang="zh-CN" b="1" dirty="0">
              <a:solidFill>
                <a:srgbClr val="7030A0"/>
              </a:solidFill>
            </a:endParaRPr>
          </a:p>
          <a:p>
            <a:r>
              <a:rPr lang="zh-CN" altLang="en-US" b="1" dirty="0">
                <a:solidFill>
                  <a:srgbClr val="7030A0"/>
                </a:solidFill>
              </a:rPr>
              <a:t>结果和讨论</a:t>
            </a:r>
            <a:endParaRPr lang="en-US" altLang="zh-CN" b="1" dirty="0">
              <a:solidFill>
                <a:srgbClr val="7030A0"/>
              </a:solidFill>
            </a:endParaRPr>
          </a:p>
          <a:p>
            <a:endParaRPr lang="en-US" altLang="zh-CN" b="1" dirty="0">
              <a:solidFill>
                <a:srgbClr val="7030A0"/>
              </a:solidFill>
            </a:endParaRPr>
          </a:p>
          <a:p>
            <a:r>
              <a:rPr lang="zh-CN" altLang="en-US" b="1" dirty="0">
                <a:solidFill>
                  <a:srgbClr val="7030A0"/>
                </a:solidFill>
              </a:rPr>
              <a:t>结论和展望</a:t>
            </a:r>
            <a:endParaRPr lang="en-US" altLang="zh-CN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524000" y="-68024"/>
            <a:ext cx="9152200" cy="1152128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研究动机：</a:t>
            </a:r>
            <a:r>
              <a:rPr lang="zh-CN" altLang="en-US" sz="3600" dirty="0"/>
              <a:t>超重核的衰变和合成</a:t>
            </a:r>
          </a:p>
        </p:txBody>
      </p:sp>
      <p:pic>
        <p:nvPicPr>
          <p:cNvPr id="14" name="内容占位符 3">
            <a:extLst>
              <a:ext uri="{FF2B5EF4-FFF2-40B4-BE49-F238E27FC236}">
                <a16:creationId xmlns:a16="http://schemas.microsoft.com/office/drawing/2014/main" id="{76C87647-42B0-1E02-D389-8F9098D1A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124744"/>
            <a:ext cx="3762724" cy="451831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E7F01F1-CF93-D9EE-82E1-FD87F72FD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10" y="1551710"/>
            <a:ext cx="7282990" cy="493298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FE321E4-47A3-9FC8-3438-07FB101784CE}"/>
              </a:ext>
            </a:extLst>
          </p:cNvPr>
          <p:cNvSpPr txBox="1"/>
          <p:nvPr/>
        </p:nvSpPr>
        <p:spPr>
          <a:xfrm>
            <a:off x="2423592" y="630002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Y Z Wang, S J Wang, Z Y Hou, J Z Gu, PRC 92, 064301 (2015)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467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35561" y="5230362"/>
            <a:ext cx="3589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/>
              <a:t>模型间的差异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524000" y="-27384"/>
            <a:ext cx="9152200" cy="1152128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研究动机：</a:t>
            </a:r>
            <a:r>
              <a:rPr lang="zh-CN" altLang="en-US" sz="3600" dirty="0"/>
              <a:t>质量模型间和内的差异</a:t>
            </a:r>
          </a:p>
        </p:txBody>
      </p:sp>
      <p:sp>
        <p:nvSpPr>
          <p:cNvPr id="24" name="圆角右箭头 23"/>
          <p:cNvSpPr/>
          <p:nvPr/>
        </p:nvSpPr>
        <p:spPr>
          <a:xfrm>
            <a:off x="5957346" y="5119218"/>
            <a:ext cx="899340" cy="758055"/>
          </a:xfrm>
          <a:prstGeom prst="bentArrow">
            <a:avLst>
              <a:gd name="adj1" fmla="val 25000"/>
              <a:gd name="adj2" fmla="val 1762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3619175" y="4419793"/>
            <a:ext cx="484632" cy="653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584229" y="6089092"/>
            <a:ext cx="24545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</a:rPr>
              <a:t>同一框架下的差异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1967456" y="5590982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M Liu, N. Wang, Y. Deng, X Z Wu, PRC 84, 014333 (2011)</a:t>
            </a:r>
            <a:endParaRPr lang="zh-CN" altLang="en-US" b="1" i="1" dirty="0"/>
          </a:p>
        </p:txBody>
      </p:sp>
      <p:sp>
        <p:nvSpPr>
          <p:cNvPr id="2" name="文本框 1"/>
          <p:cNvSpPr txBox="1"/>
          <p:nvPr/>
        </p:nvSpPr>
        <p:spPr>
          <a:xfrm>
            <a:off x="7051675" y="5684820"/>
            <a:ext cx="343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 i="1"/>
            </a:lvl1pPr>
          </a:lstStyle>
          <a:p>
            <a:r>
              <a:rPr lang="en-US" altLang="zh-CN" b="0" i="0" dirty="0"/>
              <a:t>S. </a:t>
            </a:r>
            <a:r>
              <a:rPr lang="en-US" altLang="zh-CN" b="0" i="0" dirty="0" err="1"/>
              <a:t>Goriely</a:t>
            </a:r>
            <a:r>
              <a:rPr lang="en-US" altLang="zh-CN" b="0" i="0" dirty="0"/>
              <a:t>, N. </a:t>
            </a:r>
            <a:r>
              <a:rPr lang="en-US" altLang="zh-CN" b="0" i="0" dirty="0" err="1"/>
              <a:t>Chamel</a:t>
            </a:r>
            <a:r>
              <a:rPr lang="en-US" altLang="zh-CN" b="0" i="0" dirty="0"/>
              <a:t>, J. M. Pearson, PRC 88, 024308 (2013)</a:t>
            </a:r>
            <a:endParaRPr lang="zh-CN" altLang="en-US" b="0" i="0" dirty="0"/>
          </a:p>
        </p:txBody>
      </p:sp>
      <p:pic>
        <p:nvPicPr>
          <p:cNvPr id="5122" name="Picture 2" descr="Figure 4">
            <a:extLst>
              <a:ext uri="{FF2B5EF4-FFF2-40B4-BE49-F238E27FC236}">
                <a16:creationId xmlns:a16="http://schemas.microsoft.com/office/drawing/2014/main" id="{6ED6AD9F-CE9C-DD83-27EB-A6E3621F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56" y="1476693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4A5A25-6EDD-81FD-54FD-5113FF406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9" y="1552588"/>
            <a:ext cx="2749691" cy="41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25" grpId="0" animBg="1"/>
      <p:bldP spid="26" grpId="0"/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10" y="2270328"/>
            <a:ext cx="7351985" cy="4183008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2743201" y="2395196"/>
            <a:ext cx="1395413" cy="1270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45535" y="3378661"/>
            <a:ext cx="1606530" cy="263149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天体环境：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温度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密度</a:t>
            </a:r>
            <a:endParaRPr lang="en-US" altLang="zh-CN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黑体" panose="02010609060101010101" pitchFamily="49" charset="-122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时间</a:t>
            </a:r>
            <a:endParaRPr lang="en-US" altLang="zh-CN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黑体" panose="02010609060101010101" pitchFamily="49" charset="-122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核物理输入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zh-CN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质量</a:t>
            </a: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 </a:t>
            </a:r>
            <a:endParaRPr lang="en-US" altLang="zh-C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黑体" panose="02010609060101010101" pitchFamily="49" charset="-122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半衰期</a:t>
            </a:r>
            <a:endParaRPr lang="en-US" altLang="zh-C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黑体" panose="02010609060101010101" pitchFamily="49" charset="-122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衰变方式</a:t>
            </a:r>
            <a:endParaRPr lang="en-US" altLang="zh-C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黑体" panose="02010609060101010101" pitchFamily="49" charset="-122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反应率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37087" y="5221694"/>
            <a:ext cx="154805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altLang="zh-CN" sz="15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Neutron Number</a:t>
            </a:r>
            <a:endParaRPr lang="zh-CN" altLang="en-US" sz="15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黑体" panose="02010609060101010101" pitchFamily="49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4179795" y="2935163"/>
            <a:ext cx="2672603" cy="2192615"/>
          </a:xfrm>
          <a:custGeom>
            <a:avLst/>
            <a:gdLst>
              <a:gd name="connsiteX0" fmla="*/ 0 w 3563470"/>
              <a:gd name="connsiteY0" fmla="*/ 2823882 h 2823882"/>
              <a:gd name="connsiteX1" fmla="*/ 900953 w 3563470"/>
              <a:gd name="connsiteY1" fmla="*/ 1896035 h 2823882"/>
              <a:gd name="connsiteX2" fmla="*/ 1869141 w 3563470"/>
              <a:gd name="connsiteY2" fmla="*/ 1264023 h 2823882"/>
              <a:gd name="connsiteX3" fmla="*/ 2756647 w 3563470"/>
              <a:gd name="connsiteY3" fmla="*/ 510988 h 2823882"/>
              <a:gd name="connsiteX4" fmla="*/ 3563470 w 3563470"/>
              <a:gd name="connsiteY4" fmla="*/ 0 h 282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470" h="2823882">
                <a:moveTo>
                  <a:pt x="0" y="2823882"/>
                </a:moveTo>
                <a:cubicBezTo>
                  <a:pt x="294715" y="2489946"/>
                  <a:pt x="589430" y="2156011"/>
                  <a:pt x="900953" y="1896035"/>
                </a:cubicBezTo>
                <a:cubicBezTo>
                  <a:pt x="1212477" y="1636058"/>
                  <a:pt x="1559859" y="1494864"/>
                  <a:pt x="1869141" y="1264023"/>
                </a:cubicBezTo>
                <a:cubicBezTo>
                  <a:pt x="2178423" y="1033182"/>
                  <a:pt x="2474259" y="721658"/>
                  <a:pt x="2756647" y="510988"/>
                </a:cubicBezTo>
                <a:cubicBezTo>
                  <a:pt x="3039035" y="300318"/>
                  <a:pt x="3301252" y="150159"/>
                  <a:pt x="3563470" y="0"/>
                </a:cubicBezTo>
              </a:path>
            </a:pathLst>
          </a:custGeom>
          <a:noFill/>
          <a:ln w="41275">
            <a:solidFill>
              <a:srgbClr val="00FF0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 rot="18991853">
            <a:off x="4947640" y="3584193"/>
            <a:ext cx="929806" cy="32316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s-process</a:t>
            </a:r>
            <a:endParaRPr lang="zh-CN" altLang="en-US" sz="15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8991853">
            <a:off x="5825734" y="4194703"/>
            <a:ext cx="932308" cy="32316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r-process</a:t>
            </a:r>
            <a:endParaRPr lang="zh-CN" altLang="en-US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425401"/>
            <a:ext cx="69573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r-process for heavy element synthesis in the Universe</a:t>
            </a:r>
            <a:endParaRPr lang="zh-CN" altLang="en-U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黑体" panose="02010609060101010101" pitchFamily="49" charset="-122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880102" y="2292532"/>
            <a:ext cx="2365534" cy="2092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Fe </a:t>
            </a:r>
            <a:r>
              <a:rPr lang="zh-CN" alt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U </a:t>
            </a:r>
            <a:r>
              <a:rPr lang="zh-CN" alt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重元素是如何生成？21世纪尚未解决的11个重大物理问题之三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153E39FB-BB00-F54F-A446-72FE0E64538C}"/>
              </a:ext>
            </a:extLst>
          </p:cNvPr>
          <p:cNvSpPr txBox="1">
            <a:spLocks/>
          </p:cNvSpPr>
          <p:nvPr/>
        </p:nvSpPr>
        <p:spPr>
          <a:xfrm>
            <a:off x="1524000" y="-27384"/>
            <a:ext cx="9152200" cy="1152128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研究动机：</a:t>
            </a:r>
            <a:r>
              <a:rPr lang="zh-CN" altLang="en-US" sz="3600" dirty="0"/>
              <a:t>质量模型间和内的差异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45DF3-0557-6F8A-E800-3A2220829FF5}"/>
              </a:ext>
            </a:extLst>
          </p:cNvPr>
          <p:cNvSpPr txBox="1">
            <a:spLocks/>
          </p:cNvSpPr>
          <p:nvPr/>
        </p:nvSpPr>
        <p:spPr>
          <a:xfrm>
            <a:off x="1524000" y="-68024"/>
            <a:ext cx="9152200" cy="1152128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研究思路和方法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5278BB-5642-BB59-C0C4-04C303DE08FD}"/>
              </a:ext>
            </a:extLst>
          </p:cNvPr>
          <p:cNvSpPr txBox="1"/>
          <p:nvPr/>
        </p:nvSpPr>
        <p:spPr>
          <a:xfrm>
            <a:off x="2207569" y="2534707"/>
            <a:ext cx="15578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/>
              <a:t>质量模型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24AF3E-3455-7F80-FA7B-91A5ECE2B45C}"/>
              </a:ext>
            </a:extLst>
          </p:cNvPr>
          <p:cNvSpPr txBox="1"/>
          <p:nvPr/>
        </p:nvSpPr>
        <p:spPr>
          <a:xfrm>
            <a:off x="4769768" y="1772817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/>
              <a:t>核质量数据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42900D-2CC8-C671-3EA9-D83DF88AE42B}"/>
              </a:ext>
            </a:extLst>
          </p:cNvPr>
          <p:cNvSpPr txBox="1"/>
          <p:nvPr/>
        </p:nvSpPr>
        <p:spPr>
          <a:xfrm>
            <a:off x="4790480" y="3024238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+mn-ea"/>
              </a:rPr>
              <a:t>质量差，如</a:t>
            </a:r>
            <a:r>
              <a:rPr lang="en-US" altLang="zh-CN" sz="2600" b="1" dirty="0">
                <a:latin typeface="+mn-ea"/>
              </a:rPr>
              <a:t>α</a:t>
            </a:r>
            <a:r>
              <a:rPr lang="zh-CN" altLang="en-US" sz="2600" b="1" dirty="0">
                <a:latin typeface="+mn-ea"/>
              </a:rPr>
              <a:t>衰变能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4E4EB5D-9E87-68F6-707C-F3842C5AAA5E}"/>
              </a:ext>
            </a:extLst>
          </p:cNvPr>
          <p:cNvCxnSpPr>
            <a:cxnSpLocks/>
          </p:cNvCxnSpPr>
          <p:nvPr/>
        </p:nvCxnSpPr>
        <p:spPr>
          <a:xfrm flipV="1">
            <a:off x="3765456" y="2132855"/>
            <a:ext cx="962393" cy="6480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2819AF8-66E8-5A50-97E4-9D751CD6420A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3765456" y="2780929"/>
            <a:ext cx="1025025" cy="4895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84EFB175-F7CE-FC2E-034D-30130B2A9439}"/>
              </a:ext>
            </a:extLst>
          </p:cNvPr>
          <p:cNvSpPr txBox="1"/>
          <p:nvPr/>
        </p:nvSpPr>
        <p:spPr>
          <a:xfrm>
            <a:off x="2855640" y="393914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如果直接以衰变能为拟合目标？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E5B426-DFF1-D495-311D-5C5B3A799340}"/>
              </a:ext>
            </a:extLst>
          </p:cNvPr>
          <p:cNvSpPr txBox="1"/>
          <p:nvPr/>
        </p:nvSpPr>
        <p:spPr>
          <a:xfrm>
            <a:off x="2423592" y="4967283"/>
            <a:ext cx="685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如果直接以质量和衰变能为拟合目标？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295649B-974D-CD98-0385-C2661F617A1F}"/>
              </a:ext>
            </a:extLst>
          </p:cNvPr>
          <p:cNvSpPr txBox="1"/>
          <p:nvPr/>
        </p:nvSpPr>
        <p:spPr>
          <a:xfrm>
            <a:off x="2266432" y="5995424"/>
            <a:ext cx="7213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如果直接以更多相关物理量为拟合目标？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5F6C5E0-CBC9-0356-A3F8-3FB88D747B7B}"/>
              </a:ext>
            </a:extLst>
          </p:cNvPr>
          <p:cNvSpPr/>
          <p:nvPr/>
        </p:nvSpPr>
        <p:spPr>
          <a:xfrm>
            <a:off x="8256241" y="1628800"/>
            <a:ext cx="1944215" cy="905906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dirty="0"/>
              <a:t>过拟合？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680B01A-0826-D78B-A985-4D48C187D1F2}"/>
              </a:ext>
            </a:extLst>
          </p:cNvPr>
          <p:cNvSpPr/>
          <p:nvPr/>
        </p:nvSpPr>
        <p:spPr>
          <a:xfrm>
            <a:off x="8256241" y="3079402"/>
            <a:ext cx="2203780" cy="1069678"/>
          </a:xfrm>
          <a:prstGeom prst="ellipse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dirty="0"/>
              <a:t>合理外推？</a:t>
            </a:r>
          </a:p>
        </p:txBody>
      </p:sp>
    </p:spTree>
    <p:extLst>
      <p:ext uri="{BB962C8B-B14F-4D97-AF65-F5344CB8AC3E}">
        <p14:creationId xmlns:p14="http://schemas.microsoft.com/office/powerpoint/2010/main" val="32315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2000D-C79D-8E6B-03B9-78FC5A414896}"/>
              </a:ext>
            </a:extLst>
          </p:cNvPr>
          <p:cNvSpPr txBox="1">
            <a:spLocks/>
          </p:cNvSpPr>
          <p:nvPr/>
        </p:nvSpPr>
        <p:spPr>
          <a:xfrm>
            <a:off x="1524000" y="-27384"/>
            <a:ext cx="9152200" cy="1152128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研究思路和方法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66D853-AA5A-4320-5344-506C30A40D9F}"/>
              </a:ext>
            </a:extLst>
          </p:cNvPr>
          <p:cNvSpPr txBox="1"/>
          <p:nvPr/>
        </p:nvSpPr>
        <p:spPr>
          <a:xfrm>
            <a:off x="1991544" y="162880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多目标最优化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A37778-BF1A-1889-FDD3-A602F5DF4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2382430"/>
            <a:ext cx="4560423" cy="17666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78B7E1-6FA5-C61A-0DC1-67367EBA5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7" y="3573017"/>
            <a:ext cx="4206607" cy="278033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A459A9E-78E2-7DDF-4BAC-E6DE8E81AE1F}"/>
              </a:ext>
            </a:extLst>
          </p:cNvPr>
          <p:cNvSpPr txBox="1"/>
          <p:nvPr/>
        </p:nvSpPr>
        <p:spPr>
          <a:xfrm>
            <a:off x="6600057" y="2910662"/>
            <a:ext cx="3313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/>
              <a:t>一个两目标的例子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79A1DE-B6A7-917F-E9A6-62ACE456DB76}"/>
              </a:ext>
            </a:extLst>
          </p:cNvPr>
          <p:cNvSpPr txBox="1"/>
          <p:nvPr/>
        </p:nvSpPr>
        <p:spPr>
          <a:xfrm>
            <a:off x="2105417" y="5085184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/>
              <a:t>所谓的非劣解（</a:t>
            </a:r>
            <a:r>
              <a:rPr lang="en-US" altLang="zh-CN" sz="2600" b="1" dirty="0"/>
              <a:t>PF font solutions</a:t>
            </a:r>
            <a:r>
              <a:rPr lang="zh-CN" altLang="en-US" sz="2600" b="1" dirty="0"/>
              <a:t>）</a:t>
            </a: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697D6BDD-0CAD-0919-21EE-B827E183C483}"/>
              </a:ext>
            </a:extLst>
          </p:cNvPr>
          <p:cNvSpPr/>
          <p:nvPr/>
        </p:nvSpPr>
        <p:spPr>
          <a:xfrm>
            <a:off x="3215680" y="4150712"/>
            <a:ext cx="360040" cy="89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02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D2B00-4D44-BA30-E687-3AD84E1B2170}"/>
              </a:ext>
            </a:extLst>
          </p:cNvPr>
          <p:cNvSpPr txBox="1">
            <a:spLocks/>
          </p:cNvSpPr>
          <p:nvPr/>
        </p:nvSpPr>
        <p:spPr>
          <a:xfrm>
            <a:off x="1524000" y="-35768"/>
            <a:ext cx="9152200" cy="1152128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结果和讨论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3EF39B0-6073-D55B-FFF3-48C952C6B71D}"/>
              </a:ext>
            </a:extLst>
          </p:cNvPr>
          <p:cNvSpPr txBox="1"/>
          <p:nvPr/>
        </p:nvSpPr>
        <p:spPr>
          <a:xfrm>
            <a:off x="1775520" y="1412777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1. </a:t>
            </a:r>
            <a:r>
              <a:rPr lang="zh-CN" altLang="en-US" sz="2800" b="1" dirty="0"/>
              <a:t>以</a:t>
            </a:r>
            <a:r>
              <a:rPr lang="en-US" altLang="zh-CN" sz="2800" b="1" dirty="0"/>
              <a:t>α</a:t>
            </a:r>
            <a:r>
              <a:rPr lang="zh-CN" altLang="en-US" sz="2800" b="1" dirty="0"/>
              <a:t>衰变能为核质量模型的拟合目标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69D834-07A1-A849-DA54-4ABD7DD82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844824"/>
            <a:ext cx="4248472" cy="44058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4041EA-13C6-60D5-6A62-58E8D2972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96" y="2325972"/>
            <a:ext cx="3672408" cy="259603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A75CC76-AA01-C7F8-D193-12DEBB0E3413}"/>
              </a:ext>
            </a:extLst>
          </p:cNvPr>
          <p:cNvSpPr txBox="1"/>
          <p:nvPr/>
        </p:nvSpPr>
        <p:spPr>
          <a:xfrm>
            <a:off x="1919536" y="503088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J. Mendoza-</a:t>
            </a:r>
            <a:r>
              <a:rPr lang="en-US" altLang="zh-CN" b="1" dirty="0" err="1"/>
              <a:t>Temis</a:t>
            </a:r>
            <a:r>
              <a:rPr lang="en-US" altLang="zh-CN" b="1" dirty="0"/>
              <a:t>, J. G. Hirsch, and A. P. </a:t>
            </a:r>
            <a:r>
              <a:rPr lang="en-US" altLang="zh-CN" b="1" dirty="0" err="1"/>
              <a:t>Zuker</a:t>
            </a:r>
            <a:r>
              <a:rPr lang="en-US" altLang="zh-CN" b="1" dirty="0"/>
              <a:t>, </a:t>
            </a:r>
            <a:r>
              <a:rPr lang="en-US" altLang="zh-CN" b="1" dirty="0" err="1"/>
              <a:t>Nucl</a:t>
            </a:r>
            <a:r>
              <a:rPr lang="en-US" altLang="zh-CN" b="1" dirty="0"/>
              <a:t>. Phys. A 843, 14 (2010).</a:t>
            </a:r>
            <a:endParaRPr lang="zh-CN" altLang="en-US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8C6215-408A-479F-845A-A393EB1A09A7}"/>
              </a:ext>
            </a:extLst>
          </p:cNvPr>
          <p:cNvSpPr txBox="1"/>
          <p:nvPr/>
        </p:nvSpPr>
        <p:spPr>
          <a:xfrm flipH="1">
            <a:off x="5159897" y="6159472"/>
            <a:ext cx="547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WH Ye, YB Qian, Z Ren, PRC 104, 064308 (2021)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391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3048-0AD5-BAB5-B3DE-8927A56DC652}"/>
              </a:ext>
            </a:extLst>
          </p:cNvPr>
          <p:cNvSpPr txBox="1">
            <a:spLocks/>
          </p:cNvSpPr>
          <p:nvPr/>
        </p:nvSpPr>
        <p:spPr>
          <a:xfrm>
            <a:off x="1524000" y="-35768"/>
            <a:ext cx="9152200" cy="1152128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结果和讨论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AE3407-7EF2-51CF-2459-8B1689D35A6F}"/>
              </a:ext>
            </a:extLst>
          </p:cNvPr>
          <p:cNvSpPr txBox="1"/>
          <p:nvPr/>
        </p:nvSpPr>
        <p:spPr>
          <a:xfrm>
            <a:off x="1775520" y="1412777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2. </a:t>
            </a:r>
            <a:r>
              <a:rPr lang="zh-CN" altLang="en-US" sz="2800" b="1" dirty="0"/>
              <a:t>以核质量和</a:t>
            </a:r>
            <a:r>
              <a:rPr lang="en-US" altLang="zh-CN" sz="2800" b="1" dirty="0"/>
              <a:t>α</a:t>
            </a:r>
            <a:r>
              <a:rPr lang="zh-CN" altLang="en-US" sz="2800" b="1" dirty="0"/>
              <a:t>衰变能为核质量模型的拟合目标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38006A-C4F0-8058-866E-2F9E51EAB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92" y="2016262"/>
            <a:ext cx="4922504" cy="32020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C202BE1-6322-A4CF-FFD3-272BC4809CEA}"/>
              </a:ext>
            </a:extLst>
          </p:cNvPr>
          <p:cNvSpPr txBox="1"/>
          <p:nvPr/>
        </p:nvSpPr>
        <p:spPr>
          <a:xfrm>
            <a:off x="2954968" y="5373217"/>
            <a:ext cx="628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找到的非劣解，两端对应两个目标的最优解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A3690C-62BB-8A14-19D3-D7F9A3CDB7F2}"/>
              </a:ext>
            </a:extLst>
          </p:cNvPr>
          <p:cNvSpPr txBox="1"/>
          <p:nvPr/>
        </p:nvSpPr>
        <p:spPr>
          <a:xfrm>
            <a:off x="3431704" y="6114261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WH Ye, YB Qian, ZZ Ren, PRC 106, 024318 (2022).</a:t>
            </a:r>
            <a:endParaRPr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2DCB9E-A0FA-2547-B039-C7CADCC3824D}"/>
              </a:ext>
            </a:extLst>
          </p:cNvPr>
          <p:cNvSpPr txBox="1"/>
          <p:nvPr/>
        </p:nvSpPr>
        <p:spPr>
          <a:xfrm>
            <a:off x="8053196" y="3044280"/>
            <a:ext cx="2219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00" b="1" dirty="0"/>
              <a:t>没有“都好”的质量模型参数</a:t>
            </a:r>
          </a:p>
        </p:txBody>
      </p:sp>
    </p:spTree>
    <p:extLst>
      <p:ext uri="{BB962C8B-B14F-4D97-AF65-F5344CB8AC3E}">
        <p14:creationId xmlns:p14="http://schemas.microsoft.com/office/powerpoint/2010/main" val="7845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5176</TotalTime>
  <Words>617</Words>
  <Application>Microsoft Office PowerPoint</Application>
  <PresentationFormat>宽屏</PresentationFormat>
  <Paragraphs>88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华文新魏</vt:lpstr>
      <vt:lpstr>华文行楷</vt:lpstr>
      <vt:lpstr>Arial</vt:lpstr>
      <vt:lpstr>Calibri</vt:lpstr>
      <vt:lpstr>Times New Roman</vt:lpstr>
      <vt:lpstr>Wingdings</vt:lpstr>
      <vt:lpstr>Office 主题</vt:lpstr>
      <vt:lpstr>原子核质量的多重约束</vt:lpstr>
      <vt:lpstr>主要内容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谢谢！Thank you!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study of alpha decay in heavy isotopic chains</dc:title>
  <dc:creator>WW</dc:creator>
  <cp:lastModifiedBy>烁文 陈</cp:lastModifiedBy>
  <cp:revision>109</cp:revision>
  <dcterms:created xsi:type="dcterms:W3CDTF">2016-07-04T01:32:56Z</dcterms:created>
  <dcterms:modified xsi:type="dcterms:W3CDTF">2025-11-01T05:28:16Z</dcterms:modified>
</cp:coreProperties>
</file>