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8" r:id="rId3"/>
    <p:sldId id="263" r:id="rId5"/>
    <p:sldId id="399" r:id="rId6"/>
    <p:sldId id="409" r:id="rId7"/>
    <p:sldId id="454" r:id="rId8"/>
    <p:sldId id="456" r:id="rId9"/>
    <p:sldId id="410" r:id="rId10"/>
    <p:sldId id="458" r:id="rId11"/>
    <p:sldId id="459" r:id="rId12"/>
    <p:sldId id="416" r:id="rId13"/>
    <p:sldId id="462" r:id="rId14"/>
    <p:sldId id="464" r:id="rId15"/>
    <p:sldId id="419" r:id="rId16"/>
    <p:sldId id="452" r:id="rId17"/>
    <p:sldId id="468" r:id="rId18"/>
    <p:sldId id="418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Wangzhi gang" initials="Wg" lastIdx="1" clrIdx="0"/>
  <p:cmAuthor id="8" name="姜伟光" initials="姜" lastIdx="1" clrIdx="0"/>
  <p:cmAuthor id="2" name="作者" initials="A" lastIdx="1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  <p:cmAuthor id="10" name="zccv" initials="z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8A2"/>
    <a:srgbClr val="FBFBFB"/>
    <a:srgbClr val="22374C"/>
    <a:srgbClr val="FFB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10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30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B3CA-3609-4056-9B23-4049BCB39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5CCEA-3F45-46FD-873C-10FB1242F4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77258" y="2102236"/>
            <a:ext cx="4150305" cy="2433744"/>
          </a:xfrm>
          <a:custGeom>
            <a:avLst/>
            <a:gdLst>
              <a:gd name="connsiteX0" fmla="*/ 177031 w 4150305"/>
              <a:gd name="connsiteY0" fmla="*/ 0 h 2433744"/>
              <a:gd name="connsiteX1" fmla="*/ 3973274 w 4150305"/>
              <a:gd name="connsiteY1" fmla="*/ 0 h 2433744"/>
              <a:gd name="connsiteX2" fmla="*/ 4150305 w 4150305"/>
              <a:gd name="connsiteY2" fmla="*/ 177031 h 2433744"/>
              <a:gd name="connsiteX3" fmla="*/ 4150305 w 4150305"/>
              <a:gd name="connsiteY3" fmla="*/ 2256713 h 2433744"/>
              <a:gd name="connsiteX4" fmla="*/ 3973274 w 4150305"/>
              <a:gd name="connsiteY4" fmla="*/ 2433744 h 2433744"/>
              <a:gd name="connsiteX5" fmla="*/ 177031 w 4150305"/>
              <a:gd name="connsiteY5" fmla="*/ 2433744 h 2433744"/>
              <a:gd name="connsiteX6" fmla="*/ 0 w 4150305"/>
              <a:gd name="connsiteY6" fmla="*/ 2256713 h 2433744"/>
              <a:gd name="connsiteX7" fmla="*/ 0 w 4150305"/>
              <a:gd name="connsiteY7" fmla="*/ 177031 h 2433744"/>
              <a:gd name="connsiteX8" fmla="*/ 177031 w 4150305"/>
              <a:gd name="connsiteY8" fmla="*/ 0 h 243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0305" h="2433744">
                <a:moveTo>
                  <a:pt x="177031" y="0"/>
                </a:moveTo>
                <a:lnTo>
                  <a:pt x="3973274" y="0"/>
                </a:lnTo>
                <a:cubicBezTo>
                  <a:pt x="4071046" y="0"/>
                  <a:pt x="4150305" y="79259"/>
                  <a:pt x="4150305" y="177031"/>
                </a:cubicBezTo>
                <a:lnTo>
                  <a:pt x="4150305" y="2256713"/>
                </a:lnTo>
                <a:cubicBezTo>
                  <a:pt x="4150305" y="2354485"/>
                  <a:pt x="4071046" y="2433744"/>
                  <a:pt x="3973274" y="2433744"/>
                </a:cubicBezTo>
                <a:lnTo>
                  <a:pt x="177031" y="2433744"/>
                </a:lnTo>
                <a:cubicBezTo>
                  <a:pt x="79259" y="2433744"/>
                  <a:pt x="0" y="2354485"/>
                  <a:pt x="0" y="2256713"/>
                </a:cubicBezTo>
                <a:lnTo>
                  <a:pt x="0" y="177031"/>
                </a:lnTo>
                <a:cubicBezTo>
                  <a:pt x="0" y="79259"/>
                  <a:pt x="79259" y="0"/>
                  <a:pt x="17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64439" y="2102236"/>
            <a:ext cx="4150305" cy="2433744"/>
          </a:xfrm>
          <a:custGeom>
            <a:avLst/>
            <a:gdLst>
              <a:gd name="connsiteX0" fmla="*/ 202439 w 4150305"/>
              <a:gd name="connsiteY0" fmla="*/ 0 h 2433744"/>
              <a:gd name="connsiteX1" fmla="*/ 3947866 w 4150305"/>
              <a:gd name="connsiteY1" fmla="*/ 0 h 2433744"/>
              <a:gd name="connsiteX2" fmla="*/ 4150305 w 4150305"/>
              <a:gd name="connsiteY2" fmla="*/ 202439 h 2433744"/>
              <a:gd name="connsiteX3" fmla="*/ 4150305 w 4150305"/>
              <a:gd name="connsiteY3" fmla="*/ 2231305 h 2433744"/>
              <a:gd name="connsiteX4" fmla="*/ 3947866 w 4150305"/>
              <a:gd name="connsiteY4" fmla="*/ 2433744 h 2433744"/>
              <a:gd name="connsiteX5" fmla="*/ 202439 w 4150305"/>
              <a:gd name="connsiteY5" fmla="*/ 2433744 h 2433744"/>
              <a:gd name="connsiteX6" fmla="*/ 0 w 4150305"/>
              <a:gd name="connsiteY6" fmla="*/ 2231305 h 2433744"/>
              <a:gd name="connsiteX7" fmla="*/ 0 w 4150305"/>
              <a:gd name="connsiteY7" fmla="*/ 202439 h 2433744"/>
              <a:gd name="connsiteX8" fmla="*/ 202439 w 4150305"/>
              <a:gd name="connsiteY8" fmla="*/ 0 h 243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0305" h="2433744">
                <a:moveTo>
                  <a:pt x="202439" y="0"/>
                </a:moveTo>
                <a:lnTo>
                  <a:pt x="3947866" y="0"/>
                </a:lnTo>
                <a:cubicBezTo>
                  <a:pt x="4059670" y="0"/>
                  <a:pt x="4150305" y="90635"/>
                  <a:pt x="4150305" y="202439"/>
                </a:cubicBezTo>
                <a:lnTo>
                  <a:pt x="4150305" y="2231305"/>
                </a:lnTo>
                <a:cubicBezTo>
                  <a:pt x="4150305" y="2343109"/>
                  <a:pt x="4059670" y="2433744"/>
                  <a:pt x="3947866" y="2433744"/>
                </a:cubicBezTo>
                <a:lnTo>
                  <a:pt x="202439" y="2433744"/>
                </a:lnTo>
                <a:cubicBezTo>
                  <a:pt x="90635" y="2433744"/>
                  <a:pt x="0" y="2343109"/>
                  <a:pt x="0" y="2231305"/>
                </a:cubicBezTo>
                <a:lnTo>
                  <a:pt x="0" y="202439"/>
                </a:lnTo>
                <a:cubicBezTo>
                  <a:pt x="0" y="90635"/>
                  <a:pt x="90635" y="0"/>
                  <a:pt x="202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74F7-F446-47CA-8DD5-FEB8413C283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E7E2-4ADE-4300-9048-55ED116A60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1" Type="http://schemas.openxmlformats.org/officeDocument/2006/relationships/slideLayout" Target="../slideLayouts/slideLayout6.xml"/><Relationship Id="rId20" Type="http://schemas.openxmlformats.org/officeDocument/2006/relationships/tags" Target="../tags/tag118.xml"/><Relationship Id="rId2" Type="http://schemas.openxmlformats.org/officeDocument/2006/relationships/image" Target="../media/image7.png"/><Relationship Id="rId19" Type="http://schemas.openxmlformats.org/officeDocument/2006/relationships/tags" Target="../tags/tag117.xml"/><Relationship Id="rId18" Type="http://schemas.openxmlformats.org/officeDocument/2006/relationships/tags" Target="../tags/tag116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image" Target="../media/image23.png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image" Target="../media/image22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5" Type="http://schemas.openxmlformats.org/officeDocument/2006/relationships/slideLayout" Target="../slideLayouts/slideLayout6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tags" Target="../tags/tag28.xml"/><Relationship Id="rId30" Type="http://schemas.openxmlformats.org/officeDocument/2006/relationships/tags" Target="../tags/tag27.xml"/><Relationship Id="rId3" Type="http://schemas.openxmlformats.org/officeDocument/2006/relationships/image" Target="../media/image8.png"/><Relationship Id="rId29" Type="http://schemas.openxmlformats.org/officeDocument/2006/relationships/tags" Target="../tags/tag26.xml"/><Relationship Id="rId28" Type="http://schemas.openxmlformats.org/officeDocument/2006/relationships/tags" Target="../tags/tag25.xml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image" Target="../media/image7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8.png"/><Relationship Id="rId29" Type="http://schemas.openxmlformats.org/officeDocument/2006/relationships/slideLayout" Target="../slideLayouts/slideLayout6.xml"/><Relationship Id="rId28" Type="http://schemas.openxmlformats.org/officeDocument/2006/relationships/image" Target="../media/image15.png"/><Relationship Id="rId27" Type="http://schemas.openxmlformats.org/officeDocument/2006/relationships/image" Target="../media/image14.svg"/><Relationship Id="rId26" Type="http://schemas.openxmlformats.org/officeDocument/2006/relationships/image" Target="../media/image13.png"/><Relationship Id="rId25" Type="http://schemas.openxmlformats.org/officeDocument/2006/relationships/tags" Target="../tags/tag49.xml"/><Relationship Id="rId24" Type="http://schemas.openxmlformats.org/officeDocument/2006/relationships/image" Target="../media/image12.svg"/><Relationship Id="rId23" Type="http://schemas.openxmlformats.org/officeDocument/2006/relationships/image" Target="../media/image11.png"/><Relationship Id="rId22" Type="http://schemas.openxmlformats.org/officeDocument/2006/relationships/tags" Target="../tags/tag48.xml"/><Relationship Id="rId21" Type="http://schemas.openxmlformats.org/officeDocument/2006/relationships/tags" Target="../tags/tag47.xml"/><Relationship Id="rId20" Type="http://schemas.openxmlformats.org/officeDocument/2006/relationships/tags" Target="../tags/tag46.xml"/><Relationship Id="rId2" Type="http://schemas.openxmlformats.org/officeDocument/2006/relationships/image" Target="../media/image7.png"/><Relationship Id="rId19" Type="http://schemas.openxmlformats.org/officeDocument/2006/relationships/tags" Target="../tags/tag45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image" Target="../media/image10.svg"/><Relationship Id="rId12" Type="http://schemas.openxmlformats.org/officeDocument/2006/relationships/image" Target="../media/image9.png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8.png"/><Relationship Id="rId20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68.xml"/><Relationship Id="rId7" Type="http://schemas.openxmlformats.org/officeDocument/2006/relationships/image" Target="../media/image20.png"/><Relationship Id="rId6" Type="http://schemas.openxmlformats.org/officeDocument/2006/relationships/tags" Target="../tags/tag67.xml"/><Relationship Id="rId5" Type="http://schemas.openxmlformats.org/officeDocument/2006/relationships/image" Target="../media/image19.png"/><Relationship Id="rId4" Type="http://schemas.openxmlformats.org/officeDocument/2006/relationships/tags" Target="../tags/tag6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6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hqprint"/>
          <a:srcRect/>
          <a:stretch>
            <a:fillRect/>
          </a:stretch>
        </p:blipFill>
        <p:spPr>
          <a:xfrm>
            <a:off x="3785707" y="1"/>
            <a:ext cx="8406293" cy="50144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69" y="3677849"/>
            <a:ext cx="2812611" cy="3259474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7513320" y="4785360"/>
            <a:ext cx="3311525" cy="564515"/>
          </a:xfrm>
          <a:prstGeom prst="roundRect">
            <a:avLst>
              <a:gd name="adj" fmla="val 50000"/>
            </a:avLst>
          </a:prstGeom>
          <a:solidFill>
            <a:srgbClr val="4E6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5010" y="4845685"/>
            <a:ext cx="176530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康锟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4E68A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8" y="412358"/>
            <a:ext cx="2627071" cy="4258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1160" y="3031490"/>
            <a:ext cx="1153985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基于机器学习的智能机器狗在核辐射环境监测中的应用研究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E68A2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hqprint">
            <a:alphaModFix amt="48000"/>
          </a:blip>
          <a:srcRect/>
          <a:stretch>
            <a:fillRect/>
          </a:stretch>
        </p:blipFill>
        <p:spPr>
          <a:xfrm>
            <a:off x="4933950" y="2651515"/>
            <a:ext cx="7258049" cy="4206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664319" y="109404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27475" y="2835910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核心算法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18" name="矩形 3"/>
          <p:cNvSpPr/>
          <p:nvPr/>
        </p:nvSpPr>
        <p:spPr>
          <a:xfrm>
            <a:off x="654685" y="2769235"/>
            <a:ext cx="2921000" cy="922020"/>
          </a:xfrm>
          <a:prstGeom prst="rect">
            <a:avLst/>
          </a:prstGeom>
          <a:solidFill>
            <a:srgbClr val="2980B9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03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664319" y="407016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7705" y="283845"/>
            <a:ext cx="631761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基于强化学习的自适应路径规划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kern="1200" cap="none" spc="0" normalizeH="0" baseline="0" noProof="0" dirty="0">
              <a:solidFill>
                <a:srgbClr val="4E68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05790" y="1887855"/>
            <a:ext cx="10979150" cy="4572000"/>
            <a:chOff x="954" y="2973"/>
            <a:chExt cx="17290" cy="7200"/>
          </a:xfrm>
        </p:grpSpPr>
        <p:sp>
          <p:nvSpPr>
            <p:cNvPr id="57" name="任意多边形: 形状 25"/>
            <p:cNvSpPr/>
            <p:nvPr>
              <p:custDataLst>
                <p:tags r:id="rId4"/>
              </p:custDataLst>
            </p:nvPr>
          </p:nvSpPr>
          <p:spPr>
            <a:xfrm>
              <a:off x="2631" y="6264"/>
              <a:ext cx="5470" cy="3908"/>
            </a:xfrm>
            <a:custGeom>
              <a:avLst/>
              <a:gdLst>
                <a:gd name="connsiteX0" fmla="*/ 3473253 w 3473252"/>
                <a:gd name="connsiteY0" fmla="*/ 0 h 2529362"/>
                <a:gd name="connsiteX1" fmla="*/ 3473253 w 3473252"/>
                <a:gd name="connsiteY1" fmla="*/ 1064738 h 2529362"/>
                <a:gd name="connsiteX2" fmla="*/ 1415189 w 3473252"/>
                <a:gd name="connsiteY2" fmla="*/ 1064738 h 2529362"/>
                <a:gd name="connsiteX3" fmla="*/ 790949 w 3473252"/>
                <a:gd name="connsiteY3" fmla="*/ 1279359 h 2529362"/>
                <a:gd name="connsiteX4" fmla="*/ 532369 w 3473252"/>
                <a:gd name="connsiteY4" fmla="*/ 1797355 h 2529362"/>
                <a:gd name="connsiteX5" fmla="*/ 790949 w 3473252"/>
                <a:gd name="connsiteY5" fmla="*/ 2315426 h 2529362"/>
                <a:gd name="connsiteX6" fmla="*/ 843881 w 3473252"/>
                <a:gd name="connsiteY6" fmla="*/ 2355886 h 2529362"/>
                <a:gd name="connsiteX7" fmla="*/ 855822 w 3473252"/>
                <a:gd name="connsiteY7" fmla="*/ 2364251 h 2529362"/>
                <a:gd name="connsiteX8" fmla="*/ 870804 w 3473252"/>
                <a:gd name="connsiteY8" fmla="*/ 2374214 h 2529362"/>
                <a:gd name="connsiteX9" fmla="*/ 886547 w 3473252"/>
                <a:gd name="connsiteY9" fmla="*/ 2384253 h 2529362"/>
                <a:gd name="connsiteX10" fmla="*/ 902290 w 3473252"/>
                <a:gd name="connsiteY10" fmla="*/ 2393836 h 2529362"/>
                <a:gd name="connsiteX11" fmla="*/ 903735 w 3473252"/>
                <a:gd name="connsiteY11" fmla="*/ 2394673 h 2529362"/>
                <a:gd name="connsiteX12" fmla="*/ 917500 w 3473252"/>
                <a:gd name="connsiteY12" fmla="*/ 2402658 h 2529362"/>
                <a:gd name="connsiteX13" fmla="*/ 940316 w 3473252"/>
                <a:gd name="connsiteY13" fmla="*/ 2415283 h 2529362"/>
                <a:gd name="connsiteX14" fmla="*/ 949747 w 3473252"/>
                <a:gd name="connsiteY14" fmla="*/ 2420150 h 2529362"/>
                <a:gd name="connsiteX15" fmla="*/ 959405 w 3473252"/>
                <a:gd name="connsiteY15" fmla="*/ 2425094 h 2529362"/>
                <a:gd name="connsiteX16" fmla="*/ 965718 w 3473252"/>
                <a:gd name="connsiteY16" fmla="*/ 2428212 h 2529362"/>
                <a:gd name="connsiteX17" fmla="*/ 978419 w 3473252"/>
                <a:gd name="connsiteY17" fmla="*/ 2434372 h 2529362"/>
                <a:gd name="connsiteX18" fmla="*/ 982982 w 3473252"/>
                <a:gd name="connsiteY18" fmla="*/ 2436502 h 2529362"/>
                <a:gd name="connsiteX19" fmla="*/ 996595 w 3473252"/>
                <a:gd name="connsiteY19" fmla="*/ 2442738 h 2529362"/>
                <a:gd name="connsiteX20" fmla="*/ 1012947 w 3473252"/>
                <a:gd name="connsiteY20" fmla="*/ 2449887 h 2529362"/>
                <a:gd name="connsiteX21" fmla="*/ 1023062 w 3473252"/>
                <a:gd name="connsiteY21" fmla="*/ 2454146 h 2529362"/>
                <a:gd name="connsiteX22" fmla="*/ 1032112 w 3473252"/>
                <a:gd name="connsiteY22" fmla="*/ 2457796 h 2529362"/>
                <a:gd name="connsiteX23" fmla="*/ 1046942 w 3473252"/>
                <a:gd name="connsiteY23" fmla="*/ 2463576 h 2529362"/>
                <a:gd name="connsiteX24" fmla="*/ 1065879 w 3473252"/>
                <a:gd name="connsiteY24" fmla="*/ 2470573 h 2529362"/>
                <a:gd name="connsiteX25" fmla="*/ 1084208 w 3473252"/>
                <a:gd name="connsiteY25" fmla="*/ 2476962 h 2529362"/>
                <a:gd name="connsiteX26" fmla="*/ 1086109 w 3473252"/>
                <a:gd name="connsiteY26" fmla="*/ 2477570 h 2529362"/>
                <a:gd name="connsiteX27" fmla="*/ 1104210 w 3473252"/>
                <a:gd name="connsiteY27" fmla="*/ 2483426 h 2529362"/>
                <a:gd name="connsiteX28" fmla="*/ 1104362 w 3473252"/>
                <a:gd name="connsiteY28" fmla="*/ 2483426 h 2529362"/>
                <a:gd name="connsiteX29" fmla="*/ 1123756 w 3473252"/>
                <a:gd name="connsiteY29" fmla="*/ 2489282 h 2529362"/>
                <a:gd name="connsiteX30" fmla="*/ 1143225 w 3473252"/>
                <a:gd name="connsiteY30" fmla="*/ 2494682 h 2529362"/>
                <a:gd name="connsiteX31" fmla="*/ 1143757 w 3473252"/>
                <a:gd name="connsiteY31" fmla="*/ 2494834 h 2529362"/>
                <a:gd name="connsiteX32" fmla="*/ 1162999 w 3473252"/>
                <a:gd name="connsiteY32" fmla="*/ 2499778 h 2529362"/>
                <a:gd name="connsiteX33" fmla="*/ 1163759 w 3473252"/>
                <a:gd name="connsiteY33" fmla="*/ 2500005 h 2529362"/>
                <a:gd name="connsiteX34" fmla="*/ 1183153 w 3473252"/>
                <a:gd name="connsiteY34" fmla="*/ 2504493 h 2529362"/>
                <a:gd name="connsiteX35" fmla="*/ 1203307 w 3473252"/>
                <a:gd name="connsiteY35" fmla="*/ 2508828 h 2529362"/>
                <a:gd name="connsiteX36" fmla="*/ 1223537 w 3473252"/>
                <a:gd name="connsiteY36" fmla="*/ 2512707 h 2529362"/>
                <a:gd name="connsiteX37" fmla="*/ 1261867 w 3473252"/>
                <a:gd name="connsiteY37" fmla="*/ 2519019 h 2529362"/>
                <a:gd name="connsiteX38" fmla="*/ 1267875 w 3473252"/>
                <a:gd name="connsiteY38" fmla="*/ 2519856 h 2529362"/>
                <a:gd name="connsiteX39" fmla="*/ 1305902 w 3473252"/>
                <a:gd name="connsiteY39" fmla="*/ 2524419 h 2529362"/>
                <a:gd name="connsiteX40" fmla="*/ 1326816 w 3473252"/>
                <a:gd name="connsiteY40" fmla="*/ 2526320 h 2529362"/>
                <a:gd name="connsiteX41" fmla="*/ 1368873 w 3473252"/>
                <a:gd name="connsiteY41" fmla="*/ 2528982 h 2529362"/>
                <a:gd name="connsiteX42" fmla="*/ 1378304 w 3473252"/>
                <a:gd name="connsiteY42" fmla="*/ 2529362 h 2529362"/>
                <a:gd name="connsiteX43" fmla="*/ 415020 w 3473252"/>
                <a:gd name="connsiteY43" fmla="*/ 2159442 h 2529362"/>
                <a:gd name="connsiteX44" fmla="*/ 0 w 3473252"/>
                <a:gd name="connsiteY44" fmla="*/ 1264985 h 2529362"/>
                <a:gd name="connsiteX45" fmla="*/ 415020 w 3473252"/>
                <a:gd name="connsiteY45" fmla="*/ 370529 h 2529362"/>
                <a:gd name="connsiteX46" fmla="*/ 1417091 w 3473252"/>
                <a:gd name="connsiteY46" fmla="*/ 0 h 2529362"/>
                <a:gd name="connsiteX47" fmla="*/ 3473253 w 3473252"/>
                <a:gd name="connsiteY47" fmla="*/ 0 h 252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73252" h="2529362">
                  <a:moveTo>
                    <a:pt x="3473253" y="0"/>
                  </a:moveTo>
                  <a:lnTo>
                    <a:pt x="3473253" y="1064738"/>
                  </a:lnTo>
                  <a:lnTo>
                    <a:pt x="1415189" y="1064738"/>
                  </a:lnTo>
                  <a:cubicBezTo>
                    <a:pt x="1179350" y="1064738"/>
                    <a:pt x="957656" y="1140943"/>
                    <a:pt x="790949" y="1279359"/>
                  </a:cubicBezTo>
                  <a:cubicBezTo>
                    <a:pt x="624165" y="1417699"/>
                    <a:pt x="532369" y="1601671"/>
                    <a:pt x="532369" y="1797355"/>
                  </a:cubicBezTo>
                  <a:cubicBezTo>
                    <a:pt x="532369" y="1993038"/>
                    <a:pt x="624165" y="2177010"/>
                    <a:pt x="790949" y="2315426"/>
                  </a:cubicBezTo>
                  <a:cubicBezTo>
                    <a:pt x="807984" y="2329571"/>
                    <a:pt x="825705" y="2343109"/>
                    <a:pt x="843881" y="2355886"/>
                  </a:cubicBezTo>
                  <a:cubicBezTo>
                    <a:pt x="847836" y="2358776"/>
                    <a:pt x="851791" y="2361514"/>
                    <a:pt x="855822" y="2364251"/>
                  </a:cubicBezTo>
                  <a:cubicBezTo>
                    <a:pt x="860765" y="2367674"/>
                    <a:pt x="865784" y="2370944"/>
                    <a:pt x="870804" y="2374214"/>
                  </a:cubicBezTo>
                  <a:cubicBezTo>
                    <a:pt x="876052" y="2377637"/>
                    <a:pt x="881223" y="2380983"/>
                    <a:pt x="886547" y="2384253"/>
                  </a:cubicBezTo>
                  <a:cubicBezTo>
                    <a:pt x="891718" y="2387524"/>
                    <a:pt x="896966" y="2390718"/>
                    <a:pt x="902290" y="2393836"/>
                  </a:cubicBezTo>
                  <a:cubicBezTo>
                    <a:pt x="902746" y="2394140"/>
                    <a:pt x="903278" y="2394445"/>
                    <a:pt x="903735" y="2394673"/>
                  </a:cubicBezTo>
                  <a:cubicBezTo>
                    <a:pt x="908298" y="2397410"/>
                    <a:pt x="912861" y="2400073"/>
                    <a:pt x="917500" y="2402658"/>
                  </a:cubicBezTo>
                  <a:cubicBezTo>
                    <a:pt x="925030" y="2406993"/>
                    <a:pt x="932635" y="2411176"/>
                    <a:pt x="940316" y="2415283"/>
                  </a:cubicBezTo>
                  <a:cubicBezTo>
                    <a:pt x="943434" y="2416956"/>
                    <a:pt x="946629" y="2418553"/>
                    <a:pt x="949747" y="2420150"/>
                  </a:cubicBezTo>
                  <a:cubicBezTo>
                    <a:pt x="952941" y="2421900"/>
                    <a:pt x="956135" y="2423496"/>
                    <a:pt x="959405" y="2425094"/>
                  </a:cubicBezTo>
                  <a:cubicBezTo>
                    <a:pt x="961459" y="2426159"/>
                    <a:pt x="963588" y="2427223"/>
                    <a:pt x="965718" y="2428212"/>
                  </a:cubicBezTo>
                  <a:cubicBezTo>
                    <a:pt x="969901" y="2430341"/>
                    <a:pt x="974160" y="2432395"/>
                    <a:pt x="978419" y="2434372"/>
                  </a:cubicBezTo>
                  <a:cubicBezTo>
                    <a:pt x="979940" y="2435133"/>
                    <a:pt x="981461" y="2435817"/>
                    <a:pt x="982982" y="2436502"/>
                  </a:cubicBezTo>
                  <a:cubicBezTo>
                    <a:pt x="987469" y="2438631"/>
                    <a:pt x="992032" y="2440684"/>
                    <a:pt x="996595" y="2442738"/>
                  </a:cubicBezTo>
                  <a:cubicBezTo>
                    <a:pt x="1001995" y="2445172"/>
                    <a:pt x="1007471" y="2447605"/>
                    <a:pt x="1012947" y="2449887"/>
                  </a:cubicBezTo>
                  <a:cubicBezTo>
                    <a:pt x="1016293" y="2451332"/>
                    <a:pt x="1019639" y="2452701"/>
                    <a:pt x="1023062" y="2454146"/>
                  </a:cubicBezTo>
                  <a:cubicBezTo>
                    <a:pt x="1026104" y="2455439"/>
                    <a:pt x="1029070" y="2456656"/>
                    <a:pt x="1032112" y="2457796"/>
                  </a:cubicBezTo>
                  <a:cubicBezTo>
                    <a:pt x="1037055" y="2459850"/>
                    <a:pt x="1041999" y="2461751"/>
                    <a:pt x="1046942" y="2463576"/>
                  </a:cubicBezTo>
                  <a:cubicBezTo>
                    <a:pt x="1053254" y="2466010"/>
                    <a:pt x="1059567" y="2468292"/>
                    <a:pt x="1065879" y="2470573"/>
                  </a:cubicBezTo>
                  <a:cubicBezTo>
                    <a:pt x="1071964" y="2472779"/>
                    <a:pt x="1078048" y="2474832"/>
                    <a:pt x="1084208" y="2476962"/>
                  </a:cubicBezTo>
                  <a:cubicBezTo>
                    <a:pt x="1084817" y="2477190"/>
                    <a:pt x="1085501" y="2477342"/>
                    <a:pt x="1086109" y="2477570"/>
                  </a:cubicBezTo>
                  <a:cubicBezTo>
                    <a:pt x="1092118" y="2479623"/>
                    <a:pt x="1098126" y="2481601"/>
                    <a:pt x="1104210" y="2483426"/>
                  </a:cubicBezTo>
                  <a:lnTo>
                    <a:pt x="1104362" y="2483426"/>
                  </a:lnTo>
                  <a:cubicBezTo>
                    <a:pt x="1110750" y="2485480"/>
                    <a:pt x="1117215" y="2487457"/>
                    <a:pt x="1123756" y="2489282"/>
                  </a:cubicBezTo>
                  <a:cubicBezTo>
                    <a:pt x="1130220" y="2491184"/>
                    <a:pt x="1136684" y="2493009"/>
                    <a:pt x="1143225" y="2494682"/>
                  </a:cubicBezTo>
                  <a:cubicBezTo>
                    <a:pt x="1143377" y="2494682"/>
                    <a:pt x="1143529" y="2494834"/>
                    <a:pt x="1143757" y="2494834"/>
                  </a:cubicBezTo>
                  <a:cubicBezTo>
                    <a:pt x="1150146" y="2496583"/>
                    <a:pt x="1156534" y="2498256"/>
                    <a:pt x="1162999" y="2499778"/>
                  </a:cubicBezTo>
                  <a:cubicBezTo>
                    <a:pt x="1163227" y="2499778"/>
                    <a:pt x="1163455" y="2499930"/>
                    <a:pt x="1163759" y="2500005"/>
                  </a:cubicBezTo>
                  <a:cubicBezTo>
                    <a:pt x="1170224" y="2501603"/>
                    <a:pt x="1176688" y="2503124"/>
                    <a:pt x="1183153" y="2504493"/>
                  </a:cubicBezTo>
                  <a:cubicBezTo>
                    <a:pt x="1189845" y="2506090"/>
                    <a:pt x="1196538" y="2507459"/>
                    <a:pt x="1203307" y="2508828"/>
                  </a:cubicBezTo>
                  <a:cubicBezTo>
                    <a:pt x="1209999" y="2510197"/>
                    <a:pt x="1216768" y="2511566"/>
                    <a:pt x="1223537" y="2512707"/>
                  </a:cubicBezTo>
                  <a:cubicBezTo>
                    <a:pt x="1236237" y="2515064"/>
                    <a:pt x="1249014" y="2517193"/>
                    <a:pt x="1261867" y="2519019"/>
                  </a:cubicBezTo>
                  <a:cubicBezTo>
                    <a:pt x="1263845" y="2519323"/>
                    <a:pt x="1265822" y="2519627"/>
                    <a:pt x="1267875" y="2519856"/>
                  </a:cubicBezTo>
                  <a:cubicBezTo>
                    <a:pt x="1280500" y="2521605"/>
                    <a:pt x="1293201" y="2523126"/>
                    <a:pt x="1305902" y="2524419"/>
                  </a:cubicBezTo>
                  <a:cubicBezTo>
                    <a:pt x="1312823" y="2525179"/>
                    <a:pt x="1319820" y="2525787"/>
                    <a:pt x="1326816" y="2526320"/>
                  </a:cubicBezTo>
                  <a:cubicBezTo>
                    <a:pt x="1340734" y="2527537"/>
                    <a:pt x="1354804" y="2528373"/>
                    <a:pt x="1368873" y="2528982"/>
                  </a:cubicBezTo>
                  <a:cubicBezTo>
                    <a:pt x="1371992" y="2529134"/>
                    <a:pt x="1375110" y="2529286"/>
                    <a:pt x="1378304" y="2529362"/>
                  </a:cubicBezTo>
                  <a:cubicBezTo>
                    <a:pt x="1014315" y="2520768"/>
                    <a:pt x="673599" y="2390186"/>
                    <a:pt x="415020" y="2159442"/>
                  </a:cubicBezTo>
                  <a:cubicBezTo>
                    <a:pt x="147390" y="1920560"/>
                    <a:pt x="0" y="1602888"/>
                    <a:pt x="0" y="1264985"/>
                  </a:cubicBezTo>
                  <a:cubicBezTo>
                    <a:pt x="0" y="927083"/>
                    <a:pt x="147390" y="609411"/>
                    <a:pt x="415020" y="370529"/>
                  </a:cubicBezTo>
                  <a:cubicBezTo>
                    <a:pt x="682726" y="131571"/>
                    <a:pt x="1038576" y="0"/>
                    <a:pt x="1417091" y="0"/>
                  </a:cubicBezTo>
                  <a:lnTo>
                    <a:pt x="3473253" y="0"/>
                  </a:lnTo>
                  <a:close/>
                </a:path>
              </a:pathLst>
            </a:custGeom>
            <a:solidFill>
              <a:schemeClr val="accent2">
                <a:lumMod val="80000"/>
                <a:lumOff val="20000"/>
              </a:schemeClr>
            </a:solidFill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="horz" wrap="square" lIns="1403985" tIns="0" rIns="0" bIns="1403985" numCol="1" spcCol="0" rtlCol="0" fromWordArt="0" anchor="ctr" anchorCtr="0" forceAA="0" compatLnSpc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b="1">
                  <a:solidFill>
                    <a:srgbClr val="FFFFFF"/>
                  </a:solidFill>
                  <a:sym typeface="+mn-ea"/>
                </a:rPr>
                <a:t>算法模型</a:t>
              </a:r>
              <a:endParaRPr lang="zh-CN" altLang="en-US" b="1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58" name="任意多边形: 形状 27"/>
            <p:cNvSpPr/>
            <p:nvPr>
              <p:custDataLst>
                <p:tags r:id="rId5"/>
              </p:custDataLst>
            </p:nvPr>
          </p:nvSpPr>
          <p:spPr>
            <a:xfrm>
              <a:off x="1792" y="4618"/>
              <a:ext cx="6308" cy="5554"/>
            </a:xfrm>
            <a:custGeom>
              <a:avLst/>
              <a:gdLst>
                <a:gd name="connsiteX0" fmla="*/ 4005622 w 4005622"/>
                <a:gd name="connsiteY0" fmla="*/ 76 h 3594708"/>
                <a:gd name="connsiteX1" fmla="*/ 4005622 w 4005622"/>
                <a:gd name="connsiteY1" fmla="*/ 1064814 h 3594708"/>
                <a:gd name="connsiteX2" fmla="*/ 1949460 w 4005622"/>
                <a:gd name="connsiteY2" fmla="*/ 1064814 h 3594708"/>
                <a:gd name="connsiteX3" fmla="*/ 947389 w 4005622"/>
                <a:gd name="connsiteY3" fmla="*/ 1435343 h 3594708"/>
                <a:gd name="connsiteX4" fmla="*/ 532369 w 4005622"/>
                <a:gd name="connsiteY4" fmla="*/ 2329800 h 3594708"/>
                <a:gd name="connsiteX5" fmla="*/ 947389 w 4005622"/>
                <a:gd name="connsiteY5" fmla="*/ 3224256 h 3594708"/>
                <a:gd name="connsiteX6" fmla="*/ 1910673 w 4005622"/>
                <a:gd name="connsiteY6" fmla="*/ 3594176 h 3594708"/>
                <a:gd name="connsiteX7" fmla="*/ 1920104 w 4005622"/>
                <a:gd name="connsiteY7" fmla="*/ 3594404 h 3594708"/>
                <a:gd name="connsiteX8" fmla="*/ 1922461 w 4005622"/>
                <a:gd name="connsiteY8" fmla="*/ 3594404 h 3594708"/>
                <a:gd name="connsiteX9" fmla="*/ 1929002 w 4005622"/>
                <a:gd name="connsiteY9" fmla="*/ 3594557 h 3594708"/>
                <a:gd name="connsiteX10" fmla="*/ 1946190 w 4005622"/>
                <a:gd name="connsiteY10" fmla="*/ 3594709 h 3594708"/>
                <a:gd name="connsiteX11" fmla="*/ 1893790 w 4005622"/>
                <a:gd name="connsiteY11" fmla="*/ 3594709 h 3594708"/>
                <a:gd name="connsiteX12" fmla="*/ 554653 w 4005622"/>
                <a:gd name="connsiteY12" fmla="*/ 3068272 h 3594708"/>
                <a:gd name="connsiteX13" fmla="*/ 0 w 4005622"/>
                <a:gd name="connsiteY13" fmla="*/ 1797354 h 3594708"/>
                <a:gd name="connsiteX14" fmla="*/ 554653 w 4005622"/>
                <a:gd name="connsiteY14" fmla="*/ 526437 h 3594708"/>
                <a:gd name="connsiteX15" fmla="*/ 1893790 w 4005622"/>
                <a:gd name="connsiteY15" fmla="*/ 0 h 3594708"/>
                <a:gd name="connsiteX16" fmla="*/ 4005622 w 4005622"/>
                <a:gd name="connsiteY16" fmla="*/ 0 h 359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05622" h="3594708">
                  <a:moveTo>
                    <a:pt x="4005622" y="76"/>
                  </a:moveTo>
                  <a:lnTo>
                    <a:pt x="4005622" y="1064814"/>
                  </a:lnTo>
                  <a:lnTo>
                    <a:pt x="1949460" y="1064814"/>
                  </a:lnTo>
                  <a:cubicBezTo>
                    <a:pt x="1570946" y="1064814"/>
                    <a:pt x="1215095" y="1196386"/>
                    <a:pt x="947389" y="1435343"/>
                  </a:cubicBezTo>
                  <a:cubicBezTo>
                    <a:pt x="679760" y="1674225"/>
                    <a:pt x="532369" y="1991897"/>
                    <a:pt x="532369" y="2329800"/>
                  </a:cubicBezTo>
                  <a:cubicBezTo>
                    <a:pt x="532369" y="2667702"/>
                    <a:pt x="679760" y="2985374"/>
                    <a:pt x="947389" y="3224256"/>
                  </a:cubicBezTo>
                  <a:cubicBezTo>
                    <a:pt x="1205969" y="3455000"/>
                    <a:pt x="1546685" y="3585582"/>
                    <a:pt x="1910673" y="3594176"/>
                  </a:cubicBezTo>
                  <a:cubicBezTo>
                    <a:pt x="1913792" y="3594253"/>
                    <a:pt x="1916986" y="3594328"/>
                    <a:pt x="1920104" y="3594404"/>
                  </a:cubicBezTo>
                  <a:cubicBezTo>
                    <a:pt x="1920864" y="3594404"/>
                    <a:pt x="1921625" y="3594404"/>
                    <a:pt x="1922461" y="3594404"/>
                  </a:cubicBezTo>
                  <a:cubicBezTo>
                    <a:pt x="1924667" y="3594481"/>
                    <a:pt x="1926796" y="3594481"/>
                    <a:pt x="1929002" y="3594557"/>
                  </a:cubicBezTo>
                  <a:cubicBezTo>
                    <a:pt x="1934706" y="3594633"/>
                    <a:pt x="1940410" y="3594709"/>
                    <a:pt x="1946190" y="3594709"/>
                  </a:cubicBezTo>
                  <a:lnTo>
                    <a:pt x="1893790" y="3594709"/>
                  </a:lnTo>
                  <a:cubicBezTo>
                    <a:pt x="1387963" y="3594709"/>
                    <a:pt x="912329" y="3407771"/>
                    <a:pt x="554653" y="3068272"/>
                  </a:cubicBezTo>
                  <a:cubicBezTo>
                    <a:pt x="196977" y="2728772"/>
                    <a:pt x="0" y="2277475"/>
                    <a:pt x="0" y="1797354"/>
                  </a:cubicBezTo>
                  <a:cubicBezTo>
                    <a:pt x="0" y="1317233"/>
                    <a:pt x="196977" y="865936"/>
                    <a:pt x="554653" y="526437"/>
                  </a:cubicBezTo>
                  <a:cubicBezTo>
                    <a:pt x="912329" y="187014"/>
                    <a:pt x="1387963" y="0"/>
                    <a:pt x="1893790" y="0"/>
                  </a:cubicBezTo>
                  <a:lnTo>
                    <a:pt x="4005622" y="0"/>
                  </a:ln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="horz" wrap="square" lIns="1943735" tIns="0" rIns="0" bIns="2520315" numCol="1" spcCol="0" rtlCol="0" fromWordArt="0" anchor="ctr" anchorCtr="0" forceAA="0" compatLnSpc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b="1">
                  <a:solidFill>
                    <a:srgbClr val="FFFFFF"/>
                  </a:solidFill>
                  <a:sym typeface="+mn-ea"/>
                </a:rPr>
                <a:t>奖励函数</a:t>
              </a:r>
              <a:endParaRPr lang="zh-CN" altLang="en-US" b="1">
                <a:solidFill>
                  <a:srgbClr val="FFFFFF"/>
                </a:solidFill>
                <a:sym typeface="+mn-ea"/>
              </a:endParaRPr>
            </a:p>
          </p:txBody>
        </p:sp>
        <p:grpSp>
          <p:nvGrpSpPr>
            <p:cNvPr id="65" name="组合 64"/>
            <p:cNvGrpSpPr/>
            <p:nvPr>
              <p:custDataLst>
                <p:tags r:id="rId6"/>
              </p:custDataLst>
            </p:nvPr>
          </p:nvGrpSpPr>
          <p:grpSpPr>
            <a:xfrm rot="0">
              <a:off x="954" y="2973"/>
              <a:ext cx="17291" cy="7200"/>
              <a:chOff x="954" y="2973"/>
              <a:chExt cx="17291" cy="7200"/>
            </a:xfrm>
          </p:grpSpPr>
          <p:sp>
            <p:nvSpPr>
              <p:cNvPr id="59" name="任意多边形: 形状 39"/>
              <p:cNvSpPr/>
              <p:nvPr>
                <p:custDataLst>
                  <p:tags r:id="rId7"/>
                </p:custDataLst>
              </p:nvPr>
            </p:nvSpPr>
            <p:spPr>
              <a:xfrm>
                <a:off x="954" y="2973"/>
                <a:ext cx="7146" cy="7200"/>
              </a:xfrm>
              <a:custGeom>
                <a:avLst/>
                <a:gdLst>
                  <a:gd name="connsiteX0" fmla="*/ 4537992 w 4537991"/>
                  <a:gd name="connsiteY0" fmla="*/ 0 h 4659446"/>
                  <a:gd name="connsiteX1" fmla="*/ 4537992 w 4537991"/>
                  <a:gd name="connsiteY1" fmla="*/ 1064738 h 4659446"/>
                  <a:gd name="connsiteX2" fmla="*/ 2426159 w 4537991"/>
                  <a:gd name="connsiteY2" fmla="*/ 1064738 h 4659446"/>
                  <a:gd name="connsiteX3" fmla="*/ 1087022 w 4537991"/>
                  <a:gd name="connsiteY3" fmla="*/ 1591175 h 4659446"/>
                  <a:gd name="connsiteX4" fmla="*/ 532369 w 4537991"/>
                  <a:gd name="connsiteY4" fmla="*/ 2862093 h 4659446"/>
                  <a:gd name="connsiteX5" fmla="*/ 1087022 w 4537991"/>
                  <a:gd name="connsiteY5" fmla="*/ 4133010 h 4659446"/>
                  <a:gd name="connsiteX6" fmla="*/ 2426159 w 4537991"/>
                  <a:gd name="connsiteY6" fmla="*/ 4659447 h 4659446"/>
                  <a:gd name="connsiteX7" fmla="*/ 2329648 w 4537991"/>
                  <a:gd name="connsiteY7" fmla="*/ 4659447 h 4659446"/>
                  <a:gd name="connsiteX8" fmla="*/ 0 w 4537991"/>
                  <a:gd name="connsiteY8" fmla="*/ 2329723 h 4659446"/>
                  <a:gd name="connsiteX9" fmla="*/ 682345 w 4537991"/>
                  <a:gd name="connsiteY9" fmla="*/ 682345 h 4659446"/>
                  <a:gd name="connsiteX10" fmla="*/ 2329648 w 4537991"/>
                  <a:gd name="connsiteY10" fmla="*/ 0 h 4659446"/>
                  <a:gd name="connsiteX11" fmla="*/ 4537992 w 4537991"/>
                  <a:gd name="connsiteY11" fmla="*/ 0 h 465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37991" h="4659446">
                    <a:moveTo>
                      <a:pt x="4537992" y="0"/>
                    </a:moveTo>
                    <a:lnTo>
                      <a:pt x="4537992" y="1064738"/>
                    </a:lnTo>
                    <a:lnTo>
                      <a:pt x="2426159" y="1064738"/>
                    </a:lnTo>
                    <a:cubicBezTo>
                      <a:pt x="1920332" y="1064738"/>
                      <a:pt x="1444698" y="1251752"/>
                      <a:pt x="1087022" y="1591175"/>
                    </a:cubicBezTo>
                    <a:cubicBezTo>
                      <a:pt x="729346" y="1930675"/>
                      <a:pt x="532369" y="2382048"/>
                      <a:pt x="532369" y="2862093"/>
                    </a:cubicBezTo>
                    <a:cubicBezTo>
                      <a:pt x="532369" y="3342138"/>
                      <a:pt x="729346" y="3793511"/>
                      <a:pt x="1087022" y="4133010"/>
                    </a:cubicBezTo>
                    <a:cubicBezTo>
                      <a:pt x="1444698" y="4472510"/>
                      <a:pt x="1920332" y="4659447"/>
                      <a:pt x="2426159" y="4659447"/>
                    </a:cubicBezTo>
                    <a:lnTo>
                      <a:pt x="2329648" y="4659447"/>
                    </a:lnTo>
                    <a:cubicBezTo>
                      <a:pt x="1042987" y="4659447"/>
                      <a:pt x="0" y="3616384"/>
                      <a:pt x="0" y="2329723"/>
                    </a:cubicBezTo>
                    <a:cubicBezTo>
                      <a:pt x="0" y="1686393"/>
                      <a:pt x="260785" y="1103982"/>
                      <a:pt x="682345" y="682345"/>
                    </a:cubicBezTo>
                    <a:cubicBezTo>
                      <a:pt x="1103906" y="260785"/>
                      <a:pt x="1686318" y="0"/>
                      <a:pt x="2329648" y="0"/>
                    </a:cubicBezTo>
                    <a:lnTo>
                      <a:pt x="453799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ot="0" spcFirstLastPara="0" vert="horz" wrap="square" lIns="2484120" tIns="0" rIns="0" bIns="3528060" numCol="1" spcCol="0" rtlCol="0" fromWordArt="0" anchor="ctr" anchorCtr="0" forceAA="0" compatLnSpc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r>
                  <a:rPr lang="zh-CN" altLang="en-US" b="1">
                    <a:solidFill>
                      <a:srgbClr val="FFFFFF"/>
                    </a:solidFill>
                    <a:sym typeface="+mn-ea"/>
                  </a:rPr>
                  <a:t>预期效果</a:t>
                </a:r>
                <a:endParaRPr lang="zh-CN" altLang="en-US" b="1">
                  <a:solidFill>
                    <a:srgbClr val="FFFFFF"/>
                  </a:solidFill>
                  <a:sym typeface="+mn-ea"/>
                </a:endParaRPr>
              </a:p>
            </p:txBody>
          </p:sp>
          <p:grpSp>
            <p:nvGrpSpPr>
              <p:cNvPr id="64" name="组合 63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3469" y="2973"/>
                <a:ext cx="14777" cy="7200"/>
                <a:chOff x="3469" y="2973"/>
                <a:chExt cx="14777" cy="7200"/>
              </a:xfrm>
            </p:grpSpPr>
            <p:sp>
              <p:nvSpPr>
                <p:cNvPr id="52" name="任意多边形: 形状 17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8100" y="2973"/>
                  <a:ext cx="10146" cy="1645"/>
                </a:xfrm>
                <a:custGeom>
                  <a:avLst/>
                  <a:gdLst>
                    <a:gd name="connsiteX0" fmla="*/ 0 w 6442580"/>
                    <a:gd name="connsiteY0" fmla="*/ 0 h 1064738"/>
                    <a:gd name="connsiteX1" fmla="*/ 6442581 w 6442580"/>
                    <a:gd name="connsiteY1" fmla="*/ 0 h 1064738"/>
                    <a:gd name="connsiteX2" fmla="*/ 6442581 w 6442580"/>
                    <a:gd name="connsiteY2" fmla="*/ 1064738 h 1064738"/>
                    <a:gd name="connsiteX3" fmla="*/ 0 w 6442580"/>
                    <a:gd name="connsiteY3" fmla="*/ 1064738 h 1064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42580" h="1064738">
                      <a:moveTo>
                        <a:pt x="0" y="0"/>
                      </a:moveTo>
                      <a:lnTo>
                        <a:pt x="6442581" y="0"/>
                      </a:lnTo>
                      <a:lnTo>
                        <a:pt x="6442581" y="1064738"/>
                      </a:lnTo>
                      <a:lnTo>
                        <a:pt x="0" y="1064738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  <a:alpha val="40000"/>
                  </a:schemeClr>
                </a:solidFill>
                <a:ln w="1270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ot="0" spcFirstLastPara="0" vert="horz" wrap="square" lIns="288290" tIns="0" rIns="288290" bIns="0" numCol="1" spcCol="0" rtlCol="0" fromWordArt="0" anchor="ctr" anchorCtr="0" forceAA="0" compatLnSpc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lnSpc>
                      <a:spcPct val="130000"/>
                    </a:lnSpc>
                    <a:buClrTx/>
                    <a:buSzTx/>
                    <a:buFontTx/>
                  </a:pPr>
                  <a:r>
                    <a:rPr lang="zh-CN" altLang="en-US" sz="13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sym typeface="+mn-ea"/>
                    </a:rPr>
                    <a:t>机器狗能自主规划出兼顾路径最短与辐射暴露最小的安全高效路线。</a:t>
                  </a:r>
                  <a:endParaRPr lang="zh-CN" altLang="en-US" sz="13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endParaRPr>
                </a:p>
              </p:txBody>
            </p:sp>
            <p:sp>
              <p:nvSpPr>
                <p:cNvPr id="53" name="任意多边形: 形状 19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8100" y="4618"/>
                  <a:ext cx="10146" cy="1645"/>
                </a:xfrm>
                <a:custGeom>
                  <a:avLst/>
                  <a:gdLst>
                    <a:gd name="connsiteX0" fmla="*/ 0 w 6442580"/>
                    <a:gd name="connsiteY0" fmla="*/ 0 h 1064738"/>
                    <a:gd name="connsiteX1" fmla="*/ 6442581 w 6442580"/>
                    <a:gd name="connsiteY1" fmla="*/ 0 h 1064738"/>
                    <a:gd name="connsiteX2" fmla="*/ 6442581 w 6442580"/>
                    <a:gd name="connsiteY2" fmla="*/ 1064738 h 1064738"/>
                    <a:gd name="connsiteX3" fmla="*/ 0 w 6442580"/>
                    <a:gd name="connsiteY3" fmla="*/ 1064738 h 1064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42580" h="1064738">
                      <a:moveTo>
                        <a:pt x="0" y="0"/>
                      </a:moveTo>
                      <a:lnTo>
                        <a:pt x="6442581" y="0"/>
                      </a:lnTo>
                      <a:lnTo>
                        <a:pt x="6442581" y="1064738"/>
                      </a:lnTo>
                      <a:lnTo>
                        <a:pt x="0" y="1064738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30000"/>
                  </a:schemeClr>
                </a:solidFill>
                <a:ln w="1270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ot="0" spcFirstLastPara="0" vert="horz" wrap="square" lIns="288290" tIns="0" rIns="288290" bIns="0" numCol="1" spcCol="0" rtlCol="0" fromWordArt="0" anchor="ctr" anchorCtr="0" forceAA="0" compatLnSpc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lnSpc>
                      <a:spcPct val="130000"/>
                    </a:lnSpc>
                    <a:buClrTx/>
                    <a:buSzTx/>
                    <a:buFontTx/>
                  </a:pPr>
                  <a:r>
                    <a:rPr lang="zh-CN" altLang="en-US" sz="13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sym typeface="+mn-ea"/>
                    </a:rPr>
                    <a:t>正向奖励：接近目标点、发现辐射异常区域。负向奖励：碰撞、进入超高剂量率区域（剂量累积惩罚）、总路径过长。</a:t>
                  </a:r>
                  <a:endParaRPr lang="zh-CN" altLang="en-US" sz="13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endParaRPr>
                </a:p>
              </p:txBody>
            </p:sp>
            <p:sp>
              <p:nvSpPr>
                <p:cNvPr id="54" name="任意多边形: 形状 20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8100" y="6264"/>
                  <a:ext cx="10146" cy="1645"/>
                </a:xfrm>
                <a:custGeom>
                  <a:avLst/>
                  <a:gdLst>
                    <a:gd name="connsiteX0" fmla="*/ 0 w 6442580"/>
                    <a:gd name="connsiteY0" fmla="*/ 0 h 1064738"/>
                    <a:gd name="connsiteX1" fmla="*/ 6442581 w 6442580"/>
                    <a:gd name="connsiteY1" fmla="*/ 0 h 1064738"/>
                    <a:gd name="connsiteX2" fmla="*/ 6442581 w 6442580"/>
                    <a:gd name="connsiteY2" fmla="*/ 1064738 h 1064738"/>
                    <a:gd name="connsiteX3" fmla="*/ 0 w 6442580"/>
                    <a:gd name="connsiteY3" fmla="*/ 1064738 h 1064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42580" h="1064738">
                      <a:moveTo>
                        <a:pt x="0" y="0"/>
                      </a:moveTo>
                      <a:lnTo>
                        <a:pt x="6442581" y="0"/>
                      </a:lnTo>
                      <a:lnTo>
                        <a:pt x="6442581" y="1064738"/>
                      </a:lnTo>
                      <a:lnTo>
                        <a:pt x="0" y="1064738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  <a:alpha val="20000"/>
                  </a:schemeClr>
                </a:solidFill>
                <a:ln w="1270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ot="0" spcFirstLastPara="0" vert="horz" wrap="square" lIns="288290" tIns="0" rIns="288290" bIns="0" numCol="1" spcCol="0" rtlCol="0" fromWordArt="0" anchor="ctr" anchorCtr="0" forceAA="0" compatLnSpc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lnSpc>
                      <a:spcPct val="130000"/>
                    </a:lnSpc>
                    <a:buClrTx/>
                    <a:buSzTx/>
                    <a:buFontTx/>
                  </a:pPr>
                  <a:r>
                    <a:rPr lang="zh-CN" altLang="en-US" sz="13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sym typeface="+mn-ea"/>
                    </a:rPr>
                    <a:t>状态空间：机器狗位置、周围障碍物、实时辐射剂量率。动作空间：移动方向、步态调整。</a:t>
                  </a:r>
                  <a:endParaRPr lang="zh-CN" altLang="en-US" sz="13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endParaRPr>
                </a:p>
              </p:txBody>
            </p:sp>
            <p:sp>
              <p:nvSpPr>
                <p:cNvPr id="55" name="任意多边形: 形状 23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8100" y="7909"/>
                  <a:ext cx="10146" cy="2264"/>
                </a:xfrm>
                <a:custGeom>
                  <a:avLst/>
                  <a:gdLst>
                    <a:gd name="connsiteX0" fmla="*/ 0 w 6442580"/>
                    <a:gd name="connsiteY0" fmla="*/ 0 h 1465232"/>
                    <a:gd name="connsiteX1" fmla="*/ 6442581 w 6442580"/>
                    <a:gd name="connsiteY1" fmla="*/ 0 h 1465232"/>
                    <a:gd name="connsiteX2" fmla="*/ 6442581 w 6442580"/>
                    <a:gd name="connsiteY2" fmla="*/ 1465232 h 1465232"/>
                    <a:gd name="connsiteX3" fmla="*/ 0 w 6442580"/>
                    <a:gd name="connsiteY3" fmla="*/ 1465232 h 1465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42580" h="1465232">
                      <a:moveTo>
                        <a:pt x="0" y="0"/>
                      </a:moveTo>
                      <a:lnTo>
                        <a:pt x="6442581" y="0"/>
                      </a:lnTo>
                      <a:lnTo>
                        <a:pt x="6442581" y="1465232"/>
                      </a:lnTo>
                      <a:lnTo>
                        <a:pt x="0" y="1465232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15000"/>
                  </a:schemeClr>
                </a:solidFill>
                <a:ln w="1270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ot="0" spcFirstLastPara="0" vert="horz" wrap="square" lIns="288290" tIns="0" rIns="288290" bIns="0" numCol="1" spcCol="0" rtlCol="0" fromWordArt="0" anchor="ctr" anchorCtr="0" forceAA="0" compatLnSpc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lnSpc>
                      <a:spcPct val="130000"/>
                    </a:lnSpc>
                    <a:buClrTx/>
                    <a:buSzTx/>
                    <a:buFontTx/>
                  </a:pPr>
                  <a:r>
                    <a:rPr lang="zh-CN" altLang="en-US" sz="13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sym typeface="+mn-ea"/>
                    </a:rPr>
                    <a:t>不仅要“能走过去”，更要“聪明地走过去”。</a:t>
                  </a:r>
                  <a:endParaRPr lang="zh-CN" altLang="en-US" sz="13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endParaRPr>
                </a:p>
              </p:txBody>
            </p:sp>
            <p:sp>
              <p:nvSpPr>
                <p:cNvPr id="56" name="任意多边形: 形状 24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3469" y="7909"/>
                  <a:ext cx="4631" cy="2264"/>
                </a:xfrm>
                <a:custGeom>
                  <a:avLst/>
                  <a:gdLst>
                    <a:gd name="connsiteX0" fmla="*/ 2940884 w 2940883"/>
                    <a:gd name="connsiteY0" fmla="*/ 0 h 1465231"/>
                    <a:gd name="connsiteX1" fmla="*/ 2940884 w 2940883"/>
                    <a:gd name="connsiteY1" fmla="*/ 1465232 h 1465231"/>
                    <a:gd name="connsiteX2" fmla="*/ 881451 w 2940883"/>
                    <a:gd name="connsiteY2" fmla="*/ 1465232 h 1465231"/>
                    <a:gd name="connsiteX3" fmla="*/ 864264 w 2940883"/>
                    <a:gd name="connsiteY3" fmla="*/ 1465080 h 1465231"/>
                    <a:gd name="connsiteX4" fmla="*/ 857723 w 2940883"/>
                    <a:gd name="connsiteY4" fmla="*/ 1464928 h 1465231"/>
                    <a:gd name="connsiteX5" fmla="*/ 855365 w 2940883"/>
                    <a:gd name="connsiteY5" fmla="*/ 1464928 h 1465231"/>
                    <a:gd name="connsiteX6" fmla="*/ 836504 w 2940883"/>
                    <a:gd name="connsiteY6" fmla="*/ 1464319 h 1465231"/>
                    <a:gd name="connsiteX7" fmla="*/ 794447 w 2940883"/>
                    <a:gd name="connsiteY7" fmla="*/ 1461658 h 1465231"/>
                    <a:gd name="connsiteX8" fmla="*/ 773532 w 2940883"/>
                    <a:gd name="connsiteY8" fmla="*/ 1459756 h 1465231"/>
                    <a:gd name="connsiteX9" fmla="*/ 735506 w 2940883"/>
                    <a:gd name="connsiteY9" fmla="*/ 1455193 h 1465231"/>
                    <a:gd name="connsiteX10" fmla="*/ 729498 w 2940883"/>
                    <a:gd name="connsiteY10" fmla="*/ 1454356 h 1465231"/>
                    <a:gd name="connsiteX11" fmla="*/ 691167 w 2940883"/>
                    <a:gd name="connsiteY11" fmla="*/ 1448044 h 1465231"/>
                    <a:gd name="connsiteX12" fmla="*/ 670937 w 2940883"/>
                    <a:gd name="connsiteY12" fmla="*/ 1444166 h 1465231"/>
                    <a:gd name="connsiteX13" fmla="*/ 650783 w 2940883"/>
                    <a:gd name="connsiteY13" fmla="*/ 1439831 h 1465231"/>
                    <a:gd name="connsiteX14" fmla="*/ 631390 w 2940883"/>
                    <a:gd name="connsiteY14" fmla="*/ 1435343 h 1465231"/>
                    <a:gd name="connsiteX15" fmla="*/ 630630 w 2940883"/>
                    <a:gd name="connsiteY15" fmla="*/ 1435115 h 1465231"/>
                    <a:gd name="connsiteX16" fmla="*/ 611388 w 2940883"/>
                    <a:gd name="connsiteY16" fmla="*/ 1430172 h 1465231"/>
                    <a:gd name="connsiteX17" fmla="*/ 610856 w 2940883"/>
                    <a:gd name="connsiteY17" fmla="*/ 1430020 h 1465231"/>
                    <a:gd name="connsiteX18" fmla="*/ 591386 w 2940883"/>
                    <a:gd name="connsiteY18" fmla="*/ 1424620 h 1465231"/>
                    <a:gd name="connsiteX19" fmla="*/ 571993 w 2940883"/>
                    <a:gd name="connsiteY19" fmla="*/ 1418764 h 1465231"/>
                    <a:gd name="connsiteX20" fmla="*/ 571841 w 2940883"/>
                    <a:gd name="connsiteY20" fmla="*/ 1418764 h 1465231"/>
                    <a:gd name="connsiteX21" fmla="*/ 553740 w 2940883"/>
                    <a:gd name="connsiteY21" fmla="*/ 1412908 h 1465231"/>
                    <a:gd name="connsiteX22" fmla="*/ 551839 w 2940883"/>
                    <a:gd name="connsiteY22" fmla="*/ 1412299 h 1465231"/>
                    <a:gd name="connsiteX23" fmla="*/ 533510 w 2940883"/>
                    <a:gd name="connsiteY23" fmla="*/ 1405911 h 1465231"/>
                    <a:gd name="connsiteX24" fmla="*/ 514573 w 2940883"/>
                    <a:gd name="connsiteY24" fmla="*/ 1398914 h 1465231"/>
                    <a:gd name="connsiteX25" fmla="*/ 499743 w 2940883"/>
                    <a:gd name="connsiteY25" fmla="*/ 1393134 h 1465231"/>
                    <a:gd name="connsiteX26" fmla="*/ 490692 w 2940883"/>
                    <a:gd name="connsiteY26" fmla="*/ 1389484 h 1465231"/>
                    <a:gd name="connsiteX27" fmla="*/ 480577 w 2940883"/>
                    <a:gd name="connsiteY27" fmla="*/ 1385225 h 1465231"/>
                    <a:gd name="connsiteX28" fmla="*/ 464226 w 2940883"/>
                    <a:gd name="connsiteY28" fmla="*/ 1378076 h 1465231"/>
                    <a:gd name="connsiteX29" fmla="*/ 450613 w 2940883"/>
                    <a:gd name="connsiteY29" fmla="*/ 1371839 h 1465231"/>
                    <a:gd name="connsiteX30" fmla="*/ 446049 w 2940883"/>
                    <a:gd name="connsiteY30" fmla="*/ 1369710 h 1465231"/>
                    <a:gd name="connsiteX31" fmla="*/ 433349 w 2940883"/>
                    <a:gd name="connsiteY31" fmla="*/ 1363549 h 1465231"/>
                    <a:gd name="connsiteX32" fmla="*/ 427036 w 2940883"/>
                    <a:gd name="connsiteY32" fmla="*/ 1360431 h 1465231"/>
                    <a:gd name="connsiteX33" fmla="*/ 417378 w 2940883"/>
                    <a:gd name="connsiteY33" fmla="*/ 1355488 h 1465231"/>
                    <a:gd name="connsiteX34" fmla="*/ 407947 w 2940883"/>
                    <a:gd name="connsiteY34" fmla="*/ 1350621 h 1465231"/>
                    <a:gd name="connsiteX35" fmla="*/ 385131 w 2940883"/>
                    <a:gd name="connsiteY35" fmla="*/ 1337996 h 1465231"/>
                    <a:gd name="connsiteX36" fmla="*/ 371365 w 2940883"/>
                    <a:gd name="connsiteY36" fmla="*/ 1330010 h 1465231"/>
                    <a:gd name="connsiteX37" fmla="*/ 369921 w 2940883"/>
                    <a:gd name="connsiteY37" fmla="*/ 1329174 h 1465231"/>
                    <a:gd name="connsiteX38" fmla="*/ 354178 w 2940883"/>
                    <a:gd name="connsiteY38" fmla="*/ 1319591 h 1465231"/>
                    <a:gd name="connsiteX39" fmla="*/ 338435 w 2940883"/>
                    <a:gd name="connsiteY39" fmla="*/ 1309552 h 1465231"/>
                    <a:gd name="connsiteX40" fmla="*/ 323452 w 2940883"/>
                    <a:gd name="connsiteY40" fmla="*/ 1299589 h 1465231"/>
                    <a:gd name="connsiteX41" fmla="*/ 311512 w 2940883"/>
                    <a:gd name="connsiteY41" fmla="*/ 1291224 h 1465231"/>
                    <a:gd name="connsiteX42" fmla="*/ 258579 w 2940883"/>
                    <a:gd name="connsiteY42" fmla="*/ 1250764 h 1465231"/>
                    <a:gd name="connsiteX43" fmla="*/ 0 w 2940883"/>
                    <a:gd name="connsiteY43" fmla="*/ 732692 h 1465231"/>
                    <a:gd name="connsiteX44" fmla="*/ 258579 w 2940883"/>
                    <a:gd name="connsiteY44" fmla="*/ 214697 h 1465231"/>
                    <a:gd name="connsiteX45" fmla="*/ 882820 w 2940883"/>
                    <a:gd name="connsiteY45" fmla="*/ 76 h 1465231"/>
                    <a:gd name="connsiteX46" fmla="*/ 2940884 w 2940883"/>
                    <a:gd name="connsiteY46" fmla="*/ 76 h 146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2940883" h="1465231">
                      <a:moveTo>
                        <a:pt x="2940884" y="0"/>
                      </a:moveTo>
                      <a:lnTo>
                        <a:pt x="2940884" y="1465232"/>
                      </a:lnTo>
                      <a:lnTo>
                        <a:pt x="881451" y="1465232"/>
                      </a:lnTo>
                      <a:cubicBezTo>
                        <a:pt x="875671" y="1465232"/>
                        <a:pt x="869968" y="1465232"/>
                        <a:pt x="864264" y="1465080"/>
                      </a:cubicBezTo>
                      <a:cubicBezTo>
                        <a:pt x="862058" y="1465080"/>
                        <a:pt x="859929" y="1465080"/>
                        <a:pt x="857723" y="1464928"/>
                      </a:cubicBezTo>
                      <a:cubicBezTo>
                        <a:pt x="856886" y="1464928"/>
                        <a:pt x="856126" y="1464928"/>
                        <a:pt x="855365" y="1464928"/>
                      </a:cubicBezTo>
                      <a:cubicBezTo>
                        <a:pt x="849053" y="1464776"/>
                        <a:pt x="842817" y="1464548"/>
                        <a:pt x="836504" y="1464319"/>
                      </a:cubicBezTo>
                      <a:cubicBezTo>
                        <a:pt x="822435" y="1463711"/>
                        <a:pt x="808441" y="1462799"/>
                        <a:pt x="794447" y="1461658"/>
                      </a:cubicBezTo>
                      <a:cubicBezTo>
                        <a:pt x="787450" y="1461125"/>
                        <a:pt x="780453" y="1460517"/>
                        <a:pt x="773532" y="1459756"/>
                      </a:cubicBezTo>
                      <a:cubicBezTo>
                        <a:pt x="760832" y="1458464"/>
                        <a:pt x="748131" y="1456942"/>
                        <a:pt x="735506" y="1455193"/>
                      </a:cubicBezTo>
                      <a:cubicBezTo>
                        <a:pt x="733453" y="1454965"/>
                        <a:pt x="731475" y="1454661"/>
                        <a:pt x="729498" y="1454356"/>
                      </a:cubicBezTo>
                      <a:cubicBezTo>
                        <a:pt x="716645" y="1452531"/>
                        <a:pt x="703868" y="1450402"/>
                        <a:pt x="691167" y="1448044"/>
                      </a:cubicBezTo>
                      <a:cubicBezTo>
                        <a:pt x="684399" y="1446827"/>
                        <a:pt x="677630" y="1445534"/>
                        <a:pt x="670937" y="1444166"/>
                      </a:cubicBezTo>
                      <a:cubicBezTo>
                        <a:pt x="664169" y="1442797"/>
                        <a:pt x="657476" y="1441352"/>
                        <a:pt x="650783" y="1439831"/>
                      </a:cubicBezTo>
                      <a:cubicBezTo>
                        <a:pt x="644319" y="1438385"/>
                        <a:pt x="637854" y="1436864"/>
                        <a:pt x="631390" y="1435343"/>
                      </a:cubicBezTo>
                      <a:cubicBezTo>
                        <a:pt x="631086" y="1435343"/>
                        <a:pt x="630858" y="1435191"/>
                        <a:pt x="630630" y="1435115"/>
                      </a:cubicBezTo>
                      <a:cubicBezTo>
                        <a:pt x="624165" y="1433518"/>
                        <a:pt x="617777" y="1431845"/>
                        <a:pt x="611388" y="1430172"/>
                      </a:cubicBezTo>
                      <a:cubicBezTo>
                        <a:pt x="611160" y="1430172"/>
                        <a:pt x="611008" y="1430172"/>
                        <a:pt x="610856" y="1430020"/>
                      </a:cubicBezTo>
                      <a:cubicBezTo>
                        <a:pt x="604391" y="1428270"/>
                        <a:pt x="597851" y="1426445"/>
                        <a:pt x="591386" y="1424620"/>
                      </a:cubicBezTo>
                      <a:cubicBezTo>
                        <a:pt x="584922" y="1422719"/>
                        <a:pt x="578457" y="1420817"/>
                        <a:pt x="571993" y="1418764"/>
                      </a:cubicBezTo>
                      <a:lnTo>
                        <a:pt x="571841" y="1418764"/>
                      </a:lnTo>
                      <a:cubicBezTo>
                        <a:pt x="565757" y="1416862"/>
                        <a:pt x="559748" y="1414885"/>
                        <a:pt x="553740" y="1412908"/>
                      </a:cubicBezTo>
                      <a:cubicBezTo>
                        <a:pt x="553132" y="1412680"/>
                        <a:pt x="552447" y="1412527"/>
                        <a:pt x="551839" y="1412299"/>
                      </a:cubicBezTo>
                      <a:cubicBezTo>
                        <a:pt x="545678" y="1410170"/>
                        <a:pt x="539594" y="1408117"/>
                        <a:pt x="533510" y="1405911"/>
                      </a:cubicBezTo>
                      <a:cubicBezTo>
                        <a:pt x="527198" y="1403629"/>
                        <a:pt x="520885" y="1401348"/>
                        <a:pt x="514573" y="1398914"/>
                      </a:cubicBezTo>
                      <a:cubicBezTo>
                        <a:pt x="509630" y="1397013"/>
                        <a:pt x="504686" y="1395111"/>
                        <a:pt x="499743" y="1393134"/>
                      </a:cubicBezTo>
                      <a:cubicBezTo>
                        <a:pt x="496700" y="1391994"/>
                        <a:pt x="493735" y="1390776"/>
                        <a:pt x="490692" y="1389484"/>
                      </a:cubicBezTo>
                      <a:cubicBezTo>
                        <a:pt x="487270" y="1388039"/>
                        <a:pt x="483924" y="1386670"/>
                        <a:pt x="480577" y="1385225"/>
                      </a:cubicBezTo>
                      <a:cubicBezTo>
                        <a:pt x="475102" y="1382943"/>
                        <a:pt x="469626" y="1380509"/>
                        <a:pt x="464226" y="1378076"/>
                      </a:cubicBezTo>
                      <a:cubicBezTo>
                        <a:pt x="459663" y="1376022"/>
                        <a:pt x="455100" y="1373969"/>
                        <a:pt x="450613" y="1371839"/>
                      </a:cubicBezTo>
                      <a:cubicBezTo>
                        <a:pt x="449091" y="1371155"/>
                        <a:pt x="447570" y="1370470"/>
                        <a:pt x="446049" y="1369710"/>
                      </a:cubicBezTo>
                      <a:cubicBezTo>
                        <a:pt x="441790" y="1367733"/>
                        <a:pt x="437531" y="1365679"/>
                        <a:pt x="433349" y="1363549"/>
                      </a:cubicBezTo>
                      <a:cubicBezTo>
                        <a:pt x="431219" y="1362561"/>
                        <a:pt x="429090" y="1361496"/>
                        <a:pt x="427036" y="1360431"/>
                      </a:cubicBezTo>
                      <a:cubicBezTo>
                        <a:pt x="423766" y="1358834"/>
                        <a:pt x="420572" y="1357237"/>
                        <a:pt x="417378" y="1355488"/>
                      </a:cubicBezTo>
                      <a:cubicBezTo>
                        <a:pt x="414259" y="1353891"/>
                        <a:pt x="411065" y="1352294"/>
                        <a:pt x="407947" y="1350621"/>
                      </a:cubicBezTo>
                      <a:cubicBezTo>
                        <a:pt x="400266" y="1346514"/>
                        <a:pt x="392660" y="1342331"/>
                        <a:pt x="385131" y="1337996"/>
                      </a:cubicBezTo>
                      <a:cubicBezTo>
                        <a:pt x="380492" y="1335410"/>
                        <a:pt x="375929" y="1332748"/>
                        <a:pt x="371365" y="1330010"/>
                      </a:cubicBezTo>
                      <a:cubicBezTo>
                        <a:pt x="370909" y="1329782"/>
                        <a:pt x="370377" y="1329478"/>
                        <a:pt x="369921" y="1329174"/>
                      </a:cubicBezTo>
                      <a:cubicBezTo>
                        <a:pt x="364597" y="1326055"/>
                        <a:pt x="359349" y="1322861"/>
                        <a:pt x="354178" y="1319591"/>
                      </a:cubicBezTo>
                      <a:cubicBezTo>
                        <a:pt x="348854" y="1316321"/>
                        <a:pt x="343682" y="1312975"/>
                        <a:pt x="338435" y="1309552"/>
                      </a:cubicBezTo>
                      <a:cubicBezTo>
                        <a:pt x="333415" y="1306282"/>
                        <a:pt x="328396" y="1303012"/>
                        <a:pt x="323452" y="1299589"/>
                      </a:cubicBezTo>
                      <a:cubicBezTo>
                        <a:pt x="319422" y="1296851"/>
                        <a:pt x="315467" y="1294113"/>
                        <a:pt x="311512" y="1291224"/>
                      </a:cubicBezTo>
                      <a:cubicBezTo>
                        <a:pt x="293336" y="1278446"/>
                        <a:pt x="275615" y="1264909"/>
                        <a:pt x="258579" y="1250764"/>
                      </a:cubicBezTo>
                      <a:cubicBezTo>
                        <a:pt x="91796" y="1112347"/>
                        <a:pt x="0" y="928376"/>
                        <a:pt x="0" y="732692"/>
                      </a:cubicBezTo>
                      <a:cubicBezTo>
                        <a:pt x="0" y="537008"/>
                        <a:pt x="91796" y="353037"/>
                        <a:pt x="258579" y="214697"/>
                      </a:cubicBezTo>
                      <a:cubicBezTo>
                        <a:pt x="425287" y="76281"/>
                        <a:pt x="646981" y="76"/>
                        <a:pt x="882820" y="76"/>
                      </a:cubicBezTo>
                      <a:lnTo>
                        <a:pt x="2940884" y="76"/>
                      </a:lnTo>
                      <a:close/>
                    </a:path>
                  </a:pathLst>
                </a:custGeom>
                <a:solidFill>
                  <a:schemeClr val="accent1">
                    <a:lumMod val="70000"/>
                    <a:lumOff val="30000"/>
                  </a:schemeClr>
                </a:solidFill>
                <a:ln w="1270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ot="0" spcFirstLastPara="0" vert="horz" wrap="square" lIns="899795" tIns="45720" rIns="0" bIns="45720" numCol="1" spcCol="0" rtlCol="0" fromWordArt="0" anchor="ctr" anchorCtr="0" forceAA="0" compatLnSpc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r>
                    <a:rPr lang="zh-CN" altLang="en-US" b="1">
                      <a:solidFill>
                        <a:srgbClr val="FFFFFF"/>
                      </a:solidFill>
                      <a:sym typeface="+mn-ea"/>
                    </a:rPr>
                    <a:t>核心思想</a:t>
                  </a:r>
                  <a:endParaRPr lang="zh-CN" altLang="en-US" b="1">
                    <a:solidFill>
                      <a:srgbClr val="FFFFFF"/>
                    </a:solidFill>
                    <a:sym typeface="+mn-ea"/>
                  </a:endParaRPr>
                </a:p>
              </p:txBody>
            </p:sp>
            <p:sp>
              <p:nvSpPr>
                <p:cNvPr id="60" name="文本框 47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4018" y="3557"/>
                  <a:ext cx="761" cy="634"/>
                </a:xfrm>
                <a:prstGeom prst="rect">
                  <a:avLst/>
                </a:prstGeom>
                <a:noFill/>
              </p:spPr>
              <p:txBody>
                <a:bodyPr wrap="none" rtlCol="0" anchor="b" anchorCtr="0">
                  <a:normAutofit fontScale="9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400" b="1">
                      <a:solidFill>
                        <a:srgbClr val="FFFFFF"/>
                      </a:solidFill>
                    </a:rPr>
                    <a:t>04</a:t>
                  </a:r>
                  <a:endParaRPr lang="en-US" altLang="zh-CN" sz="24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文本框 48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4018" y="5156"/>
                  <a:ext cx="761" cy="634"/>
                </a:xfrm>
                <a:prstGeom prst="rect">
                  <a:avLst/>
                </a:prstGeom>
                <a:noFill/>
              </p:spPr>
              <p:txBody>
                <a:bodyPr wrap="none" rtlCol="0" anchor="b" anchorCtr="0">
                  <a:normAutofit fontScale="9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400" b="1">
                      <a:solidFill>
                        <a:srgbClr val="FFFFFF"/>
                      </a:solidFill>
                    </a:rPr>
                    <a:t>03</a:t>
                  </a:r>
                  <a:endParaRPr lang="en-US" altLang="zh-CN" sz="24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文本框 49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4018" y="6831"/>
                  <a:ext cx="761" cy="634"/>
                </a:xfrm>
                <a:prstGeom prst="rect">
                  <a:avLst/>
                </a:prstGeom>
                <a:noFill/>
              </p:spPr>
              <p:txBody>
                <a:bodyPr wrap="none" rtlCol="0" anchor="b" anchorCtr="0">
                  <a:normAutofit fontScale="9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400" b="1">
                      <a:solidFill>
                        <a:srgbClr val="FFFFFF"/>
                      </a:solidFill>
                    </a:rPr>
                    <a:t>02</a:t>
                  </a:r>
                  <a:endParaRPr lang="en-US" altLang="zh-CN" sz="24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文本框 54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4018" y="8742"/>
                  <a:ext cx="761" cy="634"/>
                </a:xfrm>
                <a:prstGeom prst="rect">
                  <a:avLst/>
                </a:prstGeom>
                <a:noFill/>
              </p:spPr>
              <p:txBody>
                <a:bodyPr wrap="none" rtlCol="0" anchor="b" anchorCtr="0">
                  <a:normAutofit fontScale="9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400" b="1">
                      <a:solidFill>
                        <a:srgbClr val="FFFFFF"/>
                      </a:solidFill>
                    </a:rPr>
                    <a:t>01</a:t>
                  </a:r>
                  <a:endParaRPr lang="en-US" altLang="zh-CN" sz="2400" b="1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664319" y="407016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7705" y="283845"/>
            <a:ext cx="726249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粒子滤波算法，自主寻源能力实现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grpSp>
        <p:nvGrpSpPr>
          <p:cNvPr id="232" name="组合 231"/>
          <p:cNvGrpSpPr/>
          <p:nvPr>
            <p:custDataLst>
              <p:tags r:id="rId4"/>
            </p:custDataLst>
          </p:nvPr>
        </p:nvGrpSpPr>
        <p:grpSpPr>
          <a:xfrm>
            <a:off x="1323147" y="1103792"/>
            <a:ext cx="9545707" cy="5368962"/>
            <a:chOff x="2084" y="2346"/>
            <a:chExt cx="15033" cy="8455"/>
          </a:xfrm>
        </p:grpSpPr>
        <p:sp>
          <p:nvSpPr>
            <p:cNvPr id="28" name="文本框 27"/>
            <p:cNvSpPr txBox="1"/>
            <p:nvPr/>
          </p:nvSpPr>
          <p:spPr>
            <a:xfrm>
              <a:off x="2981" y="9973"/>
              <a:ext cx="13238" cy="6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indent="0"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kern="1200" cap="none" spc="0" normalizeH="0" baseline="0" noProof="0" dirty="0">
                  <a:solidFill>
                    <a:srgbClr val="4E68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</a:t>
              </a:r>
              <a:r>
                <a:rPr kumimoji="0" lang="en-US" altLang="zh-CN" sz="1600" b="0" i="0" kern="1200" cap="none" spc="0" normalizeH="0" baseline="0" noProof="0" dirty="0">
                  <a:solidFill>
                    <a:srgbClr val="4E68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		</a:t>
              </a:r>
              <a:r>
                <a:rPr kumimoji="0" lang="zh-CN" altLang="en-US" sz="1600" b="0" i="0" kern="1200" cap="none" spc="0" normalizeH="0" baseline="0" noProof="0" dirty="0">
                  <a:solidFill>
                    <a:srgbClr val="4E68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积极</a:t>
              </a:r>
              <a:r>
                <a:rPr kumimoji="0" lang="en-US" altLang="zh-CN" sz="1600" b="0" i="0" kern="1200" cap="none" spc="0" normalizeH="0" baseline="0" noProof="0" dirty="0">
                  <a:solidFill>
                    <a:srgbClr val="4E68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		</a:t>
              </a:r>
              <a:r>
                <a:rPr kumimoji="0" lang="zh-CN" altLang="en-US" sz="1600" b="0" i="0" kern="1200" cap="none" spc="0" normalizeH="0" baseline="0" noProof="0" dirty="0">
                  <a:solidFill>
                    <a:srgbClr val="4E68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责任</a:t>
              </a:r>
              <a:r>
                <a:rPr kumimoji="0" lang="en-US" altLang="zh-CN" sz="1600" b="0" i="0" kern="1200" cap="none" spc="0" normalizeH="0" baseline="0" noProof="0" dirty="0">
                  <a:solidFill>
                    <a:srgbClr val="4E68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		</a:t>
              </a:r>
              <a:r>
                <a:rPr kumimoji="0" lang="zh-CN" altLang="en-US" sz="1600" b="0" i="0" kern="1200" cap="none" spc="0" normalizeH="0" baseline="0" noProof="0" dirty="0">
                  <a:solidFill>
                    <a:srgbClr val="4E68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专业</a:t>
              </a:r>
              <a:endPara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6" name="矩形 215"/>
            <p:cNvSpPr/>
            <p:nvPr>
              <p:custDataLst>
                <p:tags r:id="rId5"/>
              </p:custDataLst>
            </p:nvPr>
          </p:nvSpPr>
          <p:spPr>
            <a:xfrm>
              <a:off x="2084" y="2346"/>
              <a:ext cx="5011" cy="8455"/>
            </a:xfrm>
            <a:prstGeom prst="rect">
              <a:avLst/>
            </a:prstGeom>
            <a:solidFill>
              <a:schemeClr val="accent1">
                <a:lumMod val="82000"/>
                <a:lumOff val="18000"/>
              </a:schemeClr>
            </a:solidFill>
            <a:ln w="3032" cap="flat">
              <a:noFill/>
              <a:prstDash val="solid"/>
              <a:miter/>
            </a:ln>
          </p:spPr>
          <p:txBody>
            <a:bodyPr rot="0" spcFirstLastPara="0" vert="horz" wrap="square" lIns="0" tIns="0" rIns="0" bIns="3557769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en-US" altLang="zh-CN" sz="1795" b="1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217" name="矩形 216"/>
            <p:cNvSpPr/>
            <p:nvPr>
              <p:custDataLst>
                <p:tags r:id="rId6"/>
              </p:custDataLst>
            </p:nvPr>
          </p:nvSpPr>
          <p:spPr>
            <a:xfrm>
              <a:off x="7095" y="2346"/>
              <a:ext cx="5011" cy="8455"/>
            </a:xfrm>
            <a:prstGeom prst="rect">
              <a:avLst/>
            </a:prstGeom>
            <a:solidFill>
              <a:schemeClr val="accent2"/>
            </a:solidFill>
            <a:ln w="8357" cap="flat">
              <a:noFill/>
              <a:prstDash val="solid"/>
              <a:miter/>
            </a:ln>
          </p:spPr>
          <p:txBody>
            <a:bodyPr rot="0" spcFirstLastPara="0" vert="horz" wrap="square" lIns="0" tIns="0" rIns="0" bIns="2156339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en-US" altLang="zh-CN" sz="1795" b="1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218" name="矩形 217"/>
            <p:cNvSpPr/>
            <p:nvPr>
              <p:custDataLst>
                <p:tags r:id="rId7"/>
              </p:custDataLst>
            </p:nvPr>
          </p:nvSpPr>
          <p:spPr>
            <a:xfrm>
              <a:off x="12105" y="2346"/>
              <a:ext cx="5011" cy="8455"/>
            </a:xfrm>
            <a:prstGeom prst="rect">
              <a:avLst/>
            </a:prstGeom>
            <a:solidFill>
              <a:schemeClr val="accent1">
                <a:lumMod val="94000"/>
              </a:schemeClr>
            </a:solidFill>
            <a:ln w="8357" cap="flat">
              <a:noFill/>
              <a:prstDash val="solid"/>
              <a:miter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en-US" altLang="zh-CN" sz="1795" b="1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219" name="正文"/>
            <p:cNvSpPr txBox="1"/>
            <p:nvPr>
              <p:custDataLst>
                <p:tags r:id="rId8"/>
              </p:custDataLst>
            </p:nvPr>
          </p:nvSpPr>
          <p:spPr>
            <a:xfrm>
              <a:off x="3200" y="5331"/>
              <a:ext cx="3301" cy="22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95" dirty="0">
                  <a:solidFill>
                    <a:srgbClr val="FFFFFF"/>
                  </a:solidFill>
                  <a:uFillTx/>
                  <a:latin typeface="+mn-ea"/>
                  <a:cs typeface="+mn-ea"/>
                  <a:sym typeface="+mn-ea"/>
                </a:rPr>
                <a:t>基于</a:t>
              </a:r>
              <a:r>
                <a:rPr lang="en-US" altLang="zh-CN" sz="1395" dirty="0">
                  <a:solidFill>
                    <a:srgbClr val="FFFFFF"/>
                  </a:solidFill>
                  <a:uFillTx/>
                  <a:latin typeface="+mn-ea"/>
                  <a:cs typeface="+mn-ea"/>
                  <a:sym typeface="+mn-ea"/>
                </a:rPr>
                <a:t>γ</a:t>
              </a:r>
              <a:r>
                <a:rPr lang="zh-CN" altLang="en-US" sz="1395" dirty="0">
                  <a:solidFill>
                    <a:srgbClr val="FFFFFF"/>
                  </a:solidFill>
                  <a:uFillTx/>
                  <a:latin typeface="+mn-ea"/>
                  <a:cs typeface="+mn-ea"/>
                  <a:sym typeface="+mn-ea"/>
                </a:rPr>
                <a:t>射线衰减规律，利用搭载的辐射探测器采集剂量计数值，建立辐射衰减模型。</a:t>
              </a:r>
              <a:endParaRPr lang="zh-CN" altLang="en-US" sz="1395" dirty="0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220" name="标题"/>
            <p:cNvSpPr txBox="1"/>
            <p:nvPr>
              <p:custDataLst>
                <p:tags r:id="rId9"/>
              </p:custDataLst>
            </p:nvPr>
          </p:nvSpPr>
          <p:spPr>
            <a:xfrm>
              <a:off x="3200" y="4497"/>
              <a:ext cx="3301" cy="58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buClrTx/>
                <a:buSzTx/>
                <a:buFontTx/>
              </a:pPr>
              <a:r>
                <a:rPr lang="en-US" altLang="en-US" sz="1995" b="1" dirty="0">
                  <a:solidFill>
                    <a:srgbClr val="FFFFFF"/>
                  </a:solidFill>
                  <a:uFillTx/>
                  <a:latin typeface="+mn-ea"/>
                  <a:sym typeface="+mn-ea"/>
                </a:rPr>
                <a:t>γ</a:t>
              </a:r>
              <a:r>
                <a:rPr lang="zh-CN" altLang="en-US" sz="1995" b="1" dirty="0">
                  <a:solidFill>
                    <a:srgbClr val="FFFFFF"/>
                  </a:solidFill>
                  <a:uFillTx/>
                  <a:latin typeface="+mn-ea"/>
                  <a:sym typeface="+mn-ea"/>
                </a:rPr>
                <a:t>射线衰减模型构建</a:t>
              </a:r>
              <a:endParaRPr lang="zh-CN" altLang="en-US" sz="1995" b="1" dirty="0">
                <a:solidFill>
                  <a:srgbClr val="FFFFFF"/>
                </a:solidFill>
                <a:uFillTx/>
                <a:latin typeface="+mn-ea"/>
                <a:sym typeface="+mn-ea"/>
              </a:endParaRPr>
            </a:p>
          </p:txBody>
        </p:sp>
        <p:sp>
          <p:nvSpPr>
            <p:cNvPr id="221" name="标题"/>
            <p:cNvSpPr txBox="1"/>
            <p:nvPr>
              <p:custDataLst>
                <p:tags r:id="rId10"/>
              </p:custDataLst>
            </p:nvPr>
          </p:nvSpPr>
          <p:spPr>
            <a:xfrm>
              <a:off x="3863" y="9098"/>
              <a:ext cx="1975" cy="97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normAutofit fontScale="6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4790" b="1" dirty="0">
                  <a:solidFill>
                    <a:srgbClr val="FFFFFF">
                      <a:alpha val="15000"/>
                    </a:srgbClr>
                  </a:solidFill>
                  <a:uFillTx/>
                  <a:latin typeface="+mn-ea"/>
                  <a:sym typeface="+mn-ea"/>
                </a:rPr>
                <a:t>01</a:t>
              </a:r>
              <a:endParaRPr lang="en-US" altLang="zh-CN" sz="4790" b="1" dirty="0">
                <a:solidFill>
                  <a:srgbClr val="FFFFFF">
                    <a:alpha val="15000"/>
                  </a:srgbClr>
                </a:solidFill>
                <a:uFillTx/>
                <a:latin typeface="+mn-ea"/>
                <a:sym typeface="+mn-ea"/>
              </a:endParaRPr>
            </a:p>
          </p:txBody>
        </p:sp>
        <p:sp>
          <p:nvSpPr>
            <p:cNvPr id="222" name="正文"/>
            <p:cNvSpPr txBox="1"/>
            <p:nvPr>
              <p:custDataLst>
                <p:tags r:id="rId11"/>
              </p:custDataLst>
            </p:nvPr>
          </p:nvSpPr>
          <p:spPr>
            <a:xfrm>
              <a:off x="7950" y="5331"/>
              <a:ext cx="3301" cy="22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95" dirty="0">
                  <a:solidFill>
                    <a:srgbClr val="FFFFFF"/>
                  </a:solidFill>
                  <a:uFillTx/>
                  <a:latin typeface="+mn-ea"/>
                  <a:cs typeface="+mn-ea"/>
                  <a:sym typeface="+mn-ea"/>
                </a:rPr>
                <a:t>在机器人前进过程中，通过粒子滤波算法对放射源的位置、强度等参数进行实时估计，利用高斯分布函数对重采样后的粒子进行自适应更新，保证粒子多样性，提高算法稳定性，缩小寻源误差。</a:t>
              </a:r>
              <a:endParaRPr lang="zh-CN" altLang="en-US" sz="1395" dirty="0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223" name="标题"/>
            <p:cNvSpPr txBox="1"/>
            <p:nvPr>
              <p:custDataLst>
                <p:tags r:id="rId12"/>
              </p:custDataLst>
            </p:nvPr>
          </p:nvSpPr>
          <p:spPr>
            <a:xfrm>
              <a:off x="7950" y="4497"/>
              <a:ext cx="3301" cy="58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1995" b="1" dirty="0">
                  <a:solidFill>
                    <a:srgbClr val="FFFFFF"/>
                  </a:solidFill>
                  <a:uFillTx/>
                  <a:latin typeface="+mn-ea"/>
                  <a:sym typeface="+mn-ea"/>
                </a:rPr>
                <a:t>粒子滤波算法实时估计</a:t>
              </a:r>
              <a:endParaRPr lang="zh-CN" altLang="en-US" sz="1995" b="1" dirty="0">
                <a:solidFill>
                  <a:srgbClr val="FFFFFF"/>
                </a:solidFill>
                <a:uFillTx/>
                <a:latin typeface="+mn-ea"/>
                <a:sym typeface="+mn-ea"/>
              </a:endParaRPr>
            </a:p>
          </p:txBody>
        </p:sp>
        <p:sp>
          <p:nvSpPr>
            <p:cNvPr id="224" name="标题"/>
            <p:cNvSpPr txBox="1"/>
            <p:nvPr>
              <p:custDataLst>
                <p:tags r:id="rId13"/>
              </p:custDataLst>
            </p:nvPr>
          </p:nvSpPr>
          <p:spPr>
            <a:xfrm>
              <a:off x="8613" y="9098"/>
              <a:ext cx="1975" cy="97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normAutofit fontScale="6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4790" b="1" dirty="0">
                  <a:solidFill>
                    <a:srgbClr val="FFFFFF">
                      <a:alpha val="15000"/>
                    </a:srgbClr>
                  </a:solidFill>
                  <a:uFillTx/>
                  <a:latin typeface="+mn-ea"/>
                  <a:sym typeface="+mn-ea"/>
                </a:rPr>
                <a:t>02</a:t>
              </a:r>
              <a:endParaRPr lang="en-US" altLang="zh-CN" sz="4790" b="1" dirty="0">
                <a:solidFill>
                  <a:srgbClr val="FFFFFF">
                    <a:alpha val="15000"/>
                  </a:srgbClr>
                </a:solidFill>
                <a:uFillTx/>
                <a:latin typeface="+mn-ea"/>
                <a:sym typeface="+mn-ea"/>
              </a:endParaRPr>
            </a:p>
          </p:txBody>
        </p:sp>
        <p:sp>
          <p:nvSpPr>
            <p:cNvPr id="225" name="正文"/>
            <p:cNvSpPr txBox="1"/>
            <p:nvPr>
              <p:custDataLst>
                <p:tags r:id="rId14"/>
              </p:custDataLst>
            </p:nvPr>
          </p:nvSpPr>
          <p:spPr>
            <a:xfrm>
              <a:off x="12960" y="5331"/>
              <a:ext cx="3301" cy="22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95" dirty="0">
                  <a:solidFill>
                    <a:srgbClr val="FFFFFF"/>
                  </a:solidFill>
                  <a:uFillTx/>
                  <a:latin typeface="+mn-ea"/>
                  <a:cs typeface="+mn-ea"/>
                  <a:sym typeface="+mn-ea"/>
                </a:rPr>
                <a:t>根据辐射环境创建机器人路径规划模型，采用人工势场法规划自主寻源路径，结合辐射衰减模型和粒子滤波估计结果，引导机器狗向放射源方向移动，实现高效寻源。</a:t>
              </a:r>
              <a:endParaRPr lang="zh-CN" altLang="en-US" sz="1395" dirty="0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226" name="标题"/>
            <p:cNvSpPr txBox="1"/>
            <p:nvPr>
              <p:custDataLst>
                <p:tags r:id="rId15"/>
              </p:custDataLst>
            </p:nvPr>
          </p:nvSpPr>
          <p:spPr>
            <a:xfrm>
              <a:off x="12960" y="4497"/>
              <a:ext cx="3301" cy="58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1995" b="1" dirty="0">
                  <a:solidFill>
                    <a:srgbClr val="FFFFFF"/>
                  </a:solidFill>
                  <a:uFillTx/>
                  <a:latin typeface="+mn-ea"/>
                  <a:sym typeface="+mn-ea"/>
                </a:rPr>
                <a:t>人工势场法路径规划</a:t>
              </a:r>
              <a:endParaRPr lang="zh-CN" altLang="en-US" sz="1995" b="1" dirty="0">
                <a:solidFill>
                  <a:srgbClr val="FFFFFF"/>
                </a:solidFill>
                <a:uFillTx/>
                <a:latin typeface="+mn-ea"/>
                <a:sym typeface="+mn-ea"/>
              </a:endParaRPr>
            </a:p>
          </p:txBody>
        </p:sp>
        <p:sp>
          <p:nvSpPr>
            <p:cNvPr id="227" name="标题"/>
            <p:cNvSpPr txBox="1"/>
            <p:nvPr>
              <p:custDataLst>
                <p:tags r:id="rId16"/>
              </p:custDataLst>
            </p:nvPr>
          </p:nvSpPr>
          <p:spPr>
            <a:xfrm>
              <a:off x="13624" y="9098"/>
              <a:ext cx="1975" cy="97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normAutofit fontScale="6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4790" b="1" dirty="0">
                  <a:solidFill>
                    <a:srgbClr val="FFFFFF">
                      <a:alpha val="15000"/>
                    </a:srgbClr>
                  </a:solidFill>
                  <a:uFillTx/>
                  <a:latin typeface="+mn-ea"/>
                  <a:sym typeface="+mn-ea"/>
                </a:rPr>
                <a:t>03</a:t>
              </a:r>
              <a:endParaRPr lang="en-US" altLang="zh-CN" sz="4790" b="1" dirty="0">
                <a:solidFill>
                  <a:srgbClr val="FFFFFF">
                    <a:alpha val="15000"/>
                  </a:srgbClr>
                </a:solidFill>
                <a:uFillTx/>
                <a:latin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hqprint">
            <a:alphaModFix amt="48000"/>
          </a:blip>
          <a:srcRect/>
          <a:stretch>
            <a:fillRect/>
          </a:stretch>
        </p:blipFill>
        <p:spPr>
          <a:xfrm>
            <a:off x="4933950" y="2651515"/>
            <a:ext cx="7258049" cy="4206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664319" y="109404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27475" y="2835910"/>
            <a:ext cx="29768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应用与前瞻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18" name="矩形 3"/>
          <p:cNvSpPr/>
          <p:nvPr/>
        </p:nvSpPr>
        <p:spPr>
          <a:xfrm>
            <a:off x="654685" y="2769235"/>
            <a:ext cx="2921000" cy="922020"/>
          </a:xfrm>
          <a:prstGeom prst="rect">
            <a:avLst/>
          </a:prstGeom>
          <a:solidFill>
            <a:srgbClr val="2980B9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04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664319" y="99676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2901" y="363789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典型的应用场景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alphaModFix amt="48000"/>
          </a:blip>
          <a:srcRect/>
          <a:stretch>
            <a:fillRect/>
          </a:stretch>
        </p:blipFill>
        <p:spPr>
          <a:xfrm>
            <a:off x="4929505" y="2647070"/>
            <a:ext cx="7258049" cy="420648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indent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kern="1200" cap="none" spc="0" normalizeH="0" baseline="0" noProof="0" dirty="0">
              <a:solidFill>
                <a:srgbClr val="4E68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矩形 114"/>
          <p:cNvSpPr/>
          <p:nvPr>
            <p:custDataLst>
              <p:tags r:id="rId5"/>
            </p:custDataLst>
          </p:nvPr>
        </p:nvSpPr>
        <p:spPr>
          <a:xfrm>
            <a:off x="84299" y="2808978"/>
            <a:ext cx="3256009" cy="76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b" anchorCtr="0" forceAA="0" compatLnSpc="1">
            <a:noAutofit/>
          </a:bodyPr>
          <a:lstStyle/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核设施日常巡检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6" name="矩形 115"/>
          <p:cNvSpPr/>
          <p:nvPr>
            <p:custDataLst>
              <p:tags r:id="rId6"/>
            </p:custDataLst>
          </p:nvPr>
        </p:nvSpPr>
        <p:spPr>
          <a:xfrm>
            <a:off x="83547" y="3761498"/>
            <a:ext cx="3257687" cy="292400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indent="-2286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自动化巡检：按预设路线巡逻，替代人工，降低职业暴露。</a:t>
            </a:r>
            <a:r>
              <a:rPr lang="en-US" altLang="zh-CN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设备状态监测：结合剂量率判断设备泄露区域。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7" name="矩形 116"/>
          <p:cNvSpPr/>
          <p:nvPr>
            <p:custDataLst>
              <p:tags r:id="rId7"/>
            </p:custDataLst>
          </p:nvPr>
        </p:nvSpPr>
        <p:spPr>
          <a:xfrm>
            <a:off x="8853947" y="1662496"/>
            <a:ext cx="3249243" cy="76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b" anchorCtr="0" forceAA="0" compatLnSpc="1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2"/>
                </a:solidFill>
                <a:latin typeface="+mn-ea"/>
                <a:cs typeface="+mn-ea"/>
                <a:sym typeface="+mn-ea"/>
              </a:rPr>
              <a:t>核事故应急响应</a:t>
            </a:r>
            <a:endParaRPr lang="zh-CN" altLang="en-US" sz="2000" b="1" dirty="0">
              <a:solidFill>
                <a:schemeClr val="accent2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8" name="矩形 117"/>
          <p:cNvSpPr/>
          <p:nvPr>
            <p:custDataLst>
              <p:tags r:id="rId8"/>
            </p:custDataLst>
          </p:nvPr>
        </p:nvSpPr>
        <p:spPr>
          <a:xfrm>
            <a:off x="8853195" y="2615016"/>
            <a:ext cx="3256264" cy="2923818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indent="-22860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快速部署：第一时间进入事故现场，进行初步环境评估与源项定位。</a:t>
            </a:r>
            <a:r>
              <a:rPr lang="en-US" altLang="zh-CN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协同作业：多台机器狗可组网，构建详尽的辐射分布三维地图，为指挥决策提供支持。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119" name="图片 118" descr="/data/temp/d4c04ab3-e141-4cc6-9bfe-fdf748013e67/ce91513b-b752-11f0-92f5-b6e981800367.pngce91513b-b752-11f0-92f5-b6e98180036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12043" r="12043"/>
          <a:stretch>
            <a:fillRect/>
          </a:stretch>
        </p:blipFill>
        <p:spPr>
          <a:xfrm>
            <a:off x="3741765" y="3421688"/>
            <a:ext cx="2314014" cy="200502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28" h="2277">
                <a:moveTo>
                  <a:pt x="657" y="0"/>
                </a:moveTo>
                <a:lnTo>
                  <a:pt x="984" y="0"/>
                </a:lnTo>
                <a:lnTo>
                  <a:pt x="1130" y="145"/>
                </a:lnTo>
                <a:lnTo>
                  <a:pt x="2055" y="145"/>
                </a:lnTo>
                <a:lnTo>
                  <a:pt x="2628" y="1139"/>
                </a:lnTo>
                <a:lnTo>
                  <a:pt x="1971" y="2277"/>
                </a:lnTo>
                <a:lnTo>
                  <a:pt x="657" y="2277"/>
                </a:lnTo>
                <a:lnTo>
                  <a:pt x="0" y="1139"/>
                </a:lnTo>
                <a:lnTo>
                  <a:pt x="657" y="0"/>
                </a:lnTo>
                <a:close/>
              </a:path>
            </a:pathLst>
          </a:custGeom>
          <a:ln w="6350">
            <a:solidFill>
              <a:schemeClr val="accent1">
                <a:alpha val="70000"/>
              </a:schemeClr>
            </a:solidFill>
          </a:ln>
        </p:spPr>
      </p:pic>
      <p:sp>
        <p:nvSpPr>
          <p:cNvPr id="120" name="任意多边形: 形状 68"/>
          <p:cNvSpPr/>
          <p:nvPr>
            <p:custDataLst>
              <p:tags r:id="rId11"/>
            </p:custDataLst>
          </p:nvPr>
        </p:nvSpPr>
        <p:spPr>
          <a:xfrm>
            <a:off x="3514724" y="3204420"/>
            <a:ext cx="2768096" cy="2441067"/>
          </a:xfrm>
          <a:custGeom>
            <a:avLst/>
            <a:gdLst>
              <a:gd name="connsiteX0" fmla="*/ 1124334 w 1913133"/>
              <a:gd name="connsiteY0" fmla="*/ 0 h 1687350"/>
              <a:gd name="connsiteX1" fmla="*/ 1442663 w 1913133"/>
              <a:gd name="connsiteY1" fmla="*/ 1 h 1687350"/>
              <a:gd name="connsiteX2" fmla="*/ 1442664 w 1913133"/>
              <a:gd name="connsiteY2" fmla="*/ 3611 h 1687350"/>
              <a:gd name="connsiteX3" fmla="*/ 1600573 w 1913133"/>
              <a:gd name="connsiteY3" fmla="*/ 277115 h 1687350"/>
              <a:gd name="connsiteX4" fmla="*/ 1589583 w 1913133"/>
              <a:gd name="connsiteY4" fmla="*/ 283461 h 1687350"/>
              <a:gd name="connsiteX5" fmla="*/ 1913133 w 1913133"/>
              <a:gd name="connsiteY5" fmla="*/ 843854 h 1687350"/>
              <a:gd name="connsiteX6" fmla="*/ 1911736 w 1913133"/>
              <a:gd name="connsiteY6" fmla="*/ 846378 h 1687350"/>
              <a:gd name="connsiteX7" fmla="*/ 1434807 w 1913133"/>
              <a:gd name="connsiteY7" fmla="*/ 1672444 h 1687350"/>
              <a:gd name="connsiteX8" fmla="*/ 789080 w 1913133"/>
              <a:gd name="connsiteY8" fmla="*/ 1672441 h 1687350"/>
              <a:gd name="connsiteX9" fmla="*/ 789079 w 1913133"/>
              <a:gd name="connsiteY9" fmla="*/ 1687350 h 1687350"/>
              <a:gd name="connsiteX10" fmla="*/ 470750 w 1913133"/>
              <a:gd name="connsiteY10" fmla="*/ 1687349 h 1687350"/>
              <a:gd name="connsiteX11" fmla="*/ 470751 w 1913133"/>
              <a:gd name="connsiteY11" fmla="*/ 1682967 h 1687350"/>
              <a:gd name="connsiteX12" fmla="*/ 312256 w 1913133"/>
              <a:gd name="connsiteY12" fmla="*/ 1408449 h 1687350"/>
              <a:gd name="connsiteX13" fmla="*/ 322520 w 1913133"/>
              <a:gd name="connsiteY13" fmla="*/ 1402524 h 1687350"/>
              <a:gd name="connsiteX14" fmla="*/ 0 w 1913133"/>
              <a:gd name="connsiteY14" fmla="*/ 843857 h 1687350"/>
              <a:gd name="connsiteX15" fmla="*/ 1398 w 1913133"/>
              <a:gd name="connsiteY15" fmla="*/ 841407 h 1687350"/>
              <a:gd name="connsiteX16" fmla="*/ 478328 w 1913133"/>
              <a:gd name="connsiteY16" fmla="*/ 15354 h 1687350"/>
              <a:gd name="connsiteX17" fmla="*/ 1124334 w 1913133"/>
              <a:gd name="connsiteY17" fmla="*/ 15353 h 1687350"/>
              <a:gd name="connsiteX18" fmla="*/ 1124334 w 1913133"/>
              <a:gd name="connsiteY18" fmla="*/ 0 h 1687350"/>
              <a:gd name="connsiteX19" fmla="*/ 483734 w 1913133"/>
              <a:gd name="connsiteY19" fmla="*/ 25208 h 1687350"/>
              <a:gd name="connsiteX20" fmla="*/ 11077 w 1913133"/>
              <a:gd name="connsiteY20" fmla="*/ 843855 h 1687350"/>
              <a:gd name="connsiteX21" fmla="*/ 330922 w 1913133"/>
              <a:gd name="connsiteY21" fmla="*/ 1397672 h 1687350"/>
              <a:gd name="connsiteX22" fmla="*/ 351087 w 1913133"/>
              <a:gd name="connsiteY22" fmla="*/ 1386031 h 1687350"/>
              <a:gd name="connsiteX23" fmla="*/ 499168 w 1913133"/>
              <a:gd name="connsiteY23" fmla="*/ 1642511 h 1687350"/>
              <a:gd name="connsiteX24" fmla="*/ 789080 w 1913133"/>
              <a:gd name="connsiteY24" fmla="*/ 1642511 h 1687350"/>
              <a:gd name="connsiteX25" fmla="*/ 789078 w 1913133"/>
              <a:gd name="connsiteY25" fmla="*/ 1662578 h 1687350"/>
              <a:gd name="connsiteX26" fmla="*/ 1429220 w 1913133"/>
              <a:gd name="connsiteY26" fmla="*/ 1662578 h 1687350"/>
              <a:gd name="connsiteX27" fmla="*/ 1901880 w 1913133"/>
              <a:gd name="connsiteY27" fmla="*/ 843854 h 1687350"/>
              <a:gd name="connsiteX28" fmla="*/ 1581137 w 1913133"/>
              <a:gd name="connsiteY28" fmla="*/ 288333 h 1687350"/>
              <a:gd name="connsiteX29" fmla="*/ 1561741 w 1913133"/>
              <a:gd name="connsiteY29" fmla="*/ 299533 h 1687350"/>
              <a:gd name="connsiteX30" fmla="*/ 1414693 w 1913133"/>
              <a:gd name="connsiteY30" fmla="*/ 44834 h 1687350"/>
              <a:gd name="connsiteX31" fmla="*/ 1124332 w 1913133"/>
              <a:gd name="connsiteY31" fmla="*/ 44839 h 1687350"/>
              <a:gd name="connsiteX32" fmla="*/ 1124334 w 1913133"/>
              <a:gd name="connsiteY32" fmla="*/ 25210 h 1687350"/>
              <a:gd name="connsiteX33" fmla="*/ 483734 w 1913133"/>
              <a:gd name="connsiteY33" fmla="*/ 25208 h 16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13133" h="1687350">
                <a:moveTo>
                  <a:pt x="1124334" y="0"/>
                </a:moveTo>
                <a:lnTo>
                  <a:pt x="1442663" y="1"/>
                </a:lnTo>
                <a:lnTo>
                  <a:pt x="1442664" y="3611"/>
                </a:lnTo>
                <a:lnTo>
                  <a:pt x="1600573" y="277115"/>
                </a:lnTo>
                <a:lnTo>
                  <a:pt x="1589583" y="283461"/>
                </a:lnTo>
                <a:lnTo>
                  <a:pt x="1913133" y="843854"/>
                </a:lnTo>
                <a:lnTo>
                  <a:pt x="1911736" y="846378"/>
                </a:lnTo>
                <a:lnTo>
                  <a:pt x="1434807" y="1672444"/>
                </a:lnTo>
                <a:lnTo>
                  <a:pt x="789080" y="1672441"/>
                </a:lnTo>
                <a:lnTo>
                  <a:pt x="789079" y="1687350"/>
                </a:lnTo>
                <a:lnTo>
                  <a:pt x="470750" y="1687349"/>
                </a:lnTo>
                <a:lnTo>
                  <a:pt x="470751" y="1682967"/>
                </a:lnTo>
                <a:lnTo>
                  <a:pt x="312256" y="1408449"/>
                </a:lnTo>
                <a:lnTo>
                  <a:pt x="322520" y="1402524"/>
                </a:lnTo>
                <a:lnTo>
                  <a:pt x="0" y="843857"/>
                </a:lnTo>
                <a:lnTo>
                  <a:pt x="1398" y="841407"/>
                </a:lnTo>
                <a:lnTo>
                  <a:pt x="478328" y="15354"/>
                </a:lnTo>
                <a:lnTo>
                  <a:pt x="1124334" y="15353"/>
                </a:lnTo>
                <a:lnTo>
                  <a:pt x="1124334" y="0"/>
                </a:lnTo>
                <a:close/>
                <a:moveTo>
                  <a:pt x="483734" y="25208"/>
                </a:moveTo>
                <a:lnTo>
                  <a:pt x="11077" y="843855"/>
                </a:lnTo>
                <a:lnTo>
                  <a:pt x="330922" y="1397672"/>
                </a:lnTo>
                <a:lnTo>
                  <a:pt x="351087" y="1386031"/>
                </a:lnTo>
                <a:lnTo>
                  <a:pt x="499168" y="1642511"/>
                </a:lnTo>
                <a:lnTo>
                  <a:pt x="789080" y="1642511"/>
                </a:lnTo>
                <a:lnTo>
                  <a:pt x="789078" y="1662578"/>
                </a:lnTo>
                <a:lnTo>
                  <a:pt x="1429220" y="1662578"/>
                </a:lnTo>
                <a:lnTo>
                  <a:pt x="1901880" y="843854"/>
                </a:lnTo>
                <a:lnTo>
                  <a:pt x="1581137" y="288333"/>
                </a:lnTo>
                <a:lnTo>
                  <a:pt x="1561741" y="299533"/>
                </a:lnTo>
                <a:lnTo>
                  <a:pt x="1414693" y="44834"/>
                </a:lnTo>
                <a:lnTo>
                  <a:pt x="1124332" y="44839"/>
                </a:lnTo>
                <a:lnTo>
                  <a:pt x="1124334" y="25210"/>
                </a:lnTo>
                <a:lnTo>
                  <a:pt x="483734" y="2520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1" name="图片 120" descr="C:/Users/book/Pictures/微信图片_20251102023855_277_70.png微信图片_20251102023855_277_7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-7766" t="34629" r="7766" b="389"/>
          <a:stretch>
            <a:fillRect/>
          </a:stretch>
        </p:blipFill>
        <p:spPr>
          <a:xfrm>
            <a:off x="6118178" y="2161686"/>
            <a:ext cx="2314014" cy="200502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28" h="2277">
                <a:moveTo>
                  <a:pt x="657" y="0"/>
                </a:moveTo>
                <a:lnTo>
                  <a:pt x="984" y="0"/>
                </a:lnTo>
                <a:lnTo>
                  <a:pt x="1130" y="145"/>
                </a:lnTo>
                <a:lnTo>
                  <a:pt x="2055" y="145"/>
                </a:lnTo>
                <a:lnTo>
                  <a:pt x="2628" y="1139"/>
                </a:lnTo>
                <a:lnTo>
                  <a:pt x="1971" y="2277"/>
                </a:lnTo>
                <a:lnTo>
                  <a:pt x="657" y="2277"/>
                </a:lnTo>
                <a:lnTo>
                  <a:pt x="0" y="1139"/>
                </a:lnTo>
                <a:lnTo>
                  <a:pt x="657" y="0"/>
                </a:lnTo>
                <a:close/>
              </a:path>
            </a:pathLst>
          </a:custGeom>
          <a:ln w="6350">
            <a:solidFill>
              <a:schemeClr val="accent2">
                <a:alpha val="70000"/>
              </a:schemeClr>
            </a:solidFill>
          </a:ln>
        </p:spPr>
      </p:pic>
      <p:sp>
        <p:nvSpPr>
          <p:cNvPr id="122" name="任意多边形: 形状 68"/>
          <p:cNvSpPr/>
          <p:nvPr>
            <p:custDataLst>
              <p:tags r:id="rId14"/>
            </p:custDataLst>
          </p:nvPr>
        </p:nvSpPr>
        <p:spPr>
          <a:xfrm>
            <a:off x="5891137" y="1944418"/>
            <a:ext cx="2768096" cy="2441067"/>
          </a:xfrm>
          <a:custGeom>
            <a:avLst/>
            <a:gdLst>
              <a:gd name="connsiteX0" fmla="*/ 1124334 w 1913133"/>
              <a:gd name="connsiteY0" fmla="*/ 0 h 1687350"/>
              <a:gd name="connsiteX1" fmla="*/ 1442663 w 1913133"/>
              <a:gd name="connsiteY1" fmla="*/ 1 h 1687350"/>
              <a:gd name="connsiteX2" fmla="*/ 1442664 w 1913133"/>
              <a:gd name="connsiteY2" fmla="*/ 3611 h 1687350"/>
              <a:gd name="connsiteX3" fmla="*/ 1600573 w 1913133"/>
              <a:gd name="connsiteY3" fmla="*/ 277115 h 1687350"/>
              <a:gd name="connsiteX4" fmla="*/ 1589583 w 1913133"/>
              <a:gd name="connsiteY4" fmla="*/ 283461 h 1687350"/>
              <a:gd name="connsiteX5" fmla="*/ 1913133 w 1913133"/>
              <a:gd name="connsiteY5" fmla="*/ 843854 h 1687350"/>
              <a:gd name="connsiteX6" fmla="*/ 1911736 w 1913133"/>
              <a:gd name="connsiteY6" fmla="*/ 846378 h 1687350"/>
              <a:gd name="connsiteX7" fmla="*/ 1434807 w 1913133"/>
              <a:gd name="connsiteY7" fmla="*/ 1672444 h 1687350"/>
              <a:gd name="connsiteX8" fmla="*/ 789080 w 1913133"/>
              <a:gd name="connsiteY8" fmla="*/ 1672441 h 1687350"/>
              <a:gd name="connsiteX9" fmla="*/ 789079 w 1913133"/>
              <a:gd name="connsiteY9" fmla="*/ 1687350 h 1687350"/>
              <a:gd name="connsiteX10" fmla="*/ 470750 w 1913133"/>
              <a:gd name="connsiteY10" fmla="*/ 1687349 h 1687350"/>
              <a:gd name="connsiteX11" fmla="*/ 470751 w 1913133"/>
              <a:gd name="connsiteY11" fmla="*/ 1682967 h 1687350"/>
              <a:gd name="connsiteX12" fmla="*/ 312256 w 1913133"/>
              <a:gd name="connsiteY12" fmla="*/ 1408449 h 1687350"/>
              <a:gd name="connsiteX13" fmla="*/ 322520 w 1913133"/>
              <a:gd name="connsiteY13" fmla="*/ 1402524 h 1687350"/>
              <a:gd name="connsiteX14" fmla="*/ 0 w 1913133"/>
              <a:gd name="connsiteY14" fmla="*/ 843857 h 1687350"/>
              <a:gd name="connsiteX15" fmla="*/ 1398 w 1913133"/>
              <a:gd name="connsiteY15" fmla="*/ 841407 h 1687350"/>
              <a:gd name="connsiteX16" fmla="*/ 478328 w 1913133"/>
              <a:gd name="connsiteY16" fmla="*/ 15354 h 1687350"/>
              <a:gd name="connsiteX17" fmla="*/ 1124334 w 1913133"/>
              <a:gd name="connsiteY17" fmla="*/ 15353 h 1687350"/>
              <a:gd name="connsiteX18" fmla="*/ 1124334 w 1913133"/>
              <a:gd name="connsiteY18" fmla="*/ 0 h 1687350"/>
              <a:gd name="connsiteX19" fmla="*/ 483734 w 1913133"/>
              <a:gd name="connsiteY19" fmla="*/ 25208 h 1687350"/>
              <a:gd name="connsiteX20" fmla="*/ 11077 w 1913133"/>
              <a:gd name="connsiteY20" fmla="*/ 843855 h 1687350"/>
              <a:gd name="connsiteX21" fmla="*/ 330922 w 1913133"/>
              <a:gd name="connsiteY21" fmla="*/ 1397672 h 1687350"/>
              <a:gd name="connsiteX22" fmla="*/ 351087 w 1913133"/>
              <a:gd name="connsiteY22" fmla="*/ 1386031 h 1687350"/>
              <a:gd name="connsiteX23" fmla="*/ 499168 w 1913133"/>
              <a:gd name="connsiteY23" fmla="*/ 1642511 h 1687350"/>
              <a:gd name="connsiteX24" fmla="*/ 789080 w 1913133"/>
              <a:gd name="connsiteY24" fmla="*/ 1642511 h 1687350"/>
              <a:gd name="connsiteX25" fmla="*/ 789078 w 1913133"/>
              <a:gd name="connsiteY25" fmla="*/ 1662578 h 1687350"/>
              <a:gd name="connsiteX26" fmla="*/ 1429220 w 1913133"/>
              <a:gd name="connsiteY26" fmla="*/ 1662578 h 1687350"/>
              <a:gd name="connsiteX27" fmla="*/ 1901880 w 1913133"/>
              <a:gd name="connsiteY27" fmla="*/ 843854 h 1687350"/>
              <a:gd name="connsiteX28" fmla="*/ 1581137 w 1913133"/>
              <a:gd name="connsiteY28" fmla="*/ 288333 h 1687350"/>
              <a:gd name="connsiteX29" fmla="*/ 1561741 w 1913133"/>
              <a:gd name="connsiteY29" fmla="*/ 299533 h 1687350"/>
              <a:gd name="connsiteX30" fmla="*/ 1414693 w 1913133"/>
              <a:gd name="connsiteY30" fmla="*/ 44834 h 1687350"/>
              <a:gd name="connsiteX31" fmla="*/ 1124332 w 1913133"/>
              <a:gd name="connsiteY31" fmla="*/ 44839 h 1687350"/>
              <a:gd name="connsiteX32" fmla="*/ 1124334 w 1913133"/>
              <a:gd name="connsiteY32" fmla="*/ 25210 h 1687350"/>
              <a:gd name="connsiteX33" fmla="*/ 483734 w 1913133"/>
              <a:gd name="connsiteY33" fmla="*/ 25208 h 16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13133" h="1687350">
                <a:moveTo>
                  <a:pt x="1124334" y="0"/>
                </a:moveTo>
                <a:lnTo>
                  <a:pt x="1442663" y="1"/>
                </a:lnTo>
                <a:lnTo>
                  <a:pt x="1442664" y="3611"/>
                </a:lnTo>
                <a:lnTo>
                  <a:pt x="1600573" y="277115"/>
                </a:lnTo>
                <a:lnTo>
                  <a:pt x="1589583" y="283461"/>
                </a:lnTo>
                <a:lnTo>
                  <a:pt x="1913133" y="843854"/>
                </a:lnTo>
                <a:lnTo>
                  <a:pt x="1911736" y="846378"/>
                </a:lnTo>
                <a:lnTo>
                  <a:pt x="1434807" y="1672444"/>
                </a:lnTo>
                <a:lnTo>
                  <a:pt x="789080" y="1672441"/>
                </a:lnTo>
                <a:lnTo>
                  <a:pt x="789079" y="1687350"/>
                </a:lnTo>
                <a:lnTo>
                  <a:pt x="470750" y="1687349"/>
                </a:lnTo>
                <a:lnTo>
                  <a:pt x="470751" y="1682967"/>
                </a:lnTo>
                <a:lnTo>
                  <a:pt x="312256" y="1408449"/>
                </a:lnTo>
                <a:lnTo>
                  <a:pt x="322520" y="1402524"/>
                </a:lnTo>
                <a:lnTo>
                  <a:pt x="0" y="843857"/>
                </a:lnTo>
                <a:lnTo>
                  <a:pt x="1398" y="841407"/>
                </a:lnTo>
                <a:lnTo>
                  <a:pt x="478328" y="15354"/>
                </a:lnTo>
                <a:lnTo>
                  <a:pt x="1124334" y="15353"/>
                </a:lnTo>
                <a:lnTo>
                  <a:pt x="1124334" y="0"/>
                </a:lnTo>
                <a:close/>
                <a:moveTo>
                  <a:pt x="483734" y="25208"/>
                </a:moveTo>
                <a:lnTo>
                  <a:pt x="11077" y="843855"/>
                </a:lnTo>
                <a:lnTo>
                  <a:pt x="330922" y="1397672"/>
                </a:lnTo>
                <a:lnTo>
                  <a:pt x="351087" y="1386031"/>
                </a:lnTo>
                <a:lnTo>
                  <a:pt x="499168" y="1642511"/>
                </a:lnTo>
                <a:lnTo>
                  <a:pt x="789080" y="1642511"/>
                </a:lnTo>
                <a:lnTo>
                  <a:pt x="789078" y="1662578"/>
                </a:lnTo>
                <a:lnTo>
                  <a:pt x="1429220" y="1662578"/>
                </a:lnTo>
                <a:lnTo>
                  <a:pt x="1901880" y="843854"/>
                </a:lnTo>
                <a:lnTo>
                  <a:pt x="1581137" y="288333"/>
                </a:lnTo>
                <a:lnTo>
                  <a:pt x="1561741" y="299533"/>
                </a:lnTo>
                <a:lnTo>
                  <a:pt x="1414693" y="44834"/>
                </a:lnTo>
                <a:lnTo>
                  <a:pt x="1124332" y="44839"/>
                </a:lnTo>
                <a:lnTo>
                  <a:pt x="1124334" y="25210"/>
                </a:lnTo>
                <a:lnTo>
                  <a:pt x="483734" y="25208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3" name="任意多边形: 形状 254"/>
          <p:cNvSpPr/>
          <p:nvPr>
            <p:custDataLst>
              <p:tags r:id="rId15"/>
            </p:custDataLst>
          </p:nvPr>
        </p:nvSpPr>
        <p:spPr>
          <a:xfrm flipH="1" flipV="1">
            <a:off x="84299" y="3509648"/>
            <a:ext cx="3953672" cy="183437"/>
          </a:xfrm>
          <a:custGeom>
            <a:avLst/>
            <a:gdLst>
              <a:gd name="connsiteX0" fmla="*/ 0 w 8788400"/>
              <a:gd name="connsiteY0" fmla="*/ 629920 h 629920"/>
              <a:gd name="connsiteX1" fmla="*/ 1076960 w 8788400"/>
              <a:gd name="connsiteY1" fmla="*/ 629920 h 629920"/>
              <a:gd name="connsiteX2" fmla="*/ 1584960 w 8788400"/>
              <a:gd name="connsiteY2" fmla="*/ 0 h 629920"/>
              <a:gd name="connsiteX3" fmla="*/ 8788400 w 8788400"/>
              <a:gd name="connsiteY3" fmla="*/ 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8400" h="629920">
                <a:moveTo>
                  <a:pt x="0" y="629920"/>
                </a:moveTo>
                <a:lnTo>
                  <a:pt x="1076960" y="629920"/>
                </a:lnTo>
                <a:lnTo>
                  <a:pt x="1584960" y="0"/>
                </a:lnTo>
                <a:lnTo>
                  <a:pt x="8788400" y="0"/>
                </a:lnTo>
              </a:path>
            </a:pathLst>
          </a:custGeom>
          <a:noFill/>
          <a:ln w="12700">
            <a:gradFill>
              <a:gsLst>
                <a:gs pos="0">
                  <a:schemeClr val="accent1">
                    <a:alpha val="36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0" scaled="1"/>
            </a:gradFill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4" name="等腰三角形 123"/>
          <p:cNvSpPr/>
          <p:nvPr>
            <p:custDataLst>
              <p:tags r:id="rId16"/>
            </p:custDataLst>
          </p:nvPr>
        </p:nvSpPr>
        <p:spPr>
          <a:xfrm rot="5400000" flipV="1">
            <a:off x="3768829" y="3568288"/>
            <a:ext cx="127805" cy="12780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5" name="等腰三角形 124"/>
          <p:cNvSpPr/>
          <p:nvPr>
            <p:custDataLst>
              <p:tags r:id="rId17"/>
            </p:custDataLst>
          </p:nvPr>
        </p:nvSpPr>
        <p:spPr>
          <a:xfrm rot="5400000" flipV="1">
            <a:off x="3545547" y="3568288"/>
            <a:ext cx="127805" cy="12780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6" name="任意多边形: 形状 254"/>
          <p:cNvSpPr/>
          <p:nvPr>
            <p:custDataLst>
              <p:tags r:id="rId18"/>
            </p:custDataLst>
          </p:nvPr>
        </p:nvSpPr>
        <p:spPr>
          <a:xfrm flipV="1">
            <a:off x="8206655" y="2379705"/>
            <a:ext cx="3896536" cy="176671"/>
          </a:xfrm>
          <a:custGeom>
            <a:avLst/>
            <a:gdLst>
              <a:gd name="connsiteX0" fmla="*/ 0 w 8788400"/>
              <a:gd name="connsiteY0" fmla="*/ 629920 h 629920"/>
              <a:gd name="connsiteX1" fmla="*/ 1076960 w 8788400"/>
              <a:gd name="connsiteY1" fmla="*/ 629920 h 629920"/>
              <a:gd name="connsiteX2" fmla="*/ 1584960 w 8788400"/>
              <a:gd name="connsiteY2" fmla="*/ 0 h 629920"/>
              <a:gd name="connsiteX3" fmla="*/ 8788400 w 8788400"/>
              <a:gd name="connsiteY3" fmla="*/ 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8400" h="629920">
                <a:moveTo>
                  <a:pt x="0" y="629920"/>
                </a:moveTo>
                <a:lnTo>
                  <a:pt x="1076960" y="629920"/>
                </a:lnTo>
                <a:lnTo>
                  <a:pt x="1584960" y="0"/>
                </a:lnTo>
                <a:lnTo>
                  <a:pt x="8788400" y="0"/>
                </a:lnTo>
              </a:path>
            </a:pathLst>
          </a:custGeom>
          <a:noFill/>
          <a:ln w="12700">
            <a:gradFill>
              <a:gsLst>
                <a:gs pos="0">
                  <a:schemeClr val="accent2">
                    <a:alpha val="36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</a:gradFill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7" name="等腰三角形 126"/>
          <p:cNvSpPr/>
          <p:nvPr>
            <p:custDataLst>
              <p:tags r:id="rId19"/>
            </p:custDataLst>
          </p:nvPr>
        </p:nvSpPr>
        <p:spPr>
          <a:xfrm rot="16200000" flipV="1">
            <a:off x="8348743" y="2442104"/>
            <a:ext cx="127805" cy="127805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8" name="等腰三角形 127"/>
          <p:cNvSpPr/>
          <p:nvPr>
            <p:custDataLst>
              <p:tags r:id="rId20"/>
            </p:custDataLst>
          </p:nvPr>
        </p:nvSpPr>
        <p:spPr>
          <a:xfrm rot="16200000" flipV="1">
            <a:off x="8572025" y="2442104"/>
            <a:ext cx="127805" cy="127805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664319" y="99676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4341" y="363789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展望与挑战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alphaModFix amt="48000"/>
          </a:blip>
          <a:srcRect/>
          <a:stretch>
            <a:fillRect/>
          </a:stretch>
        </p:blipFill>
        <p:spPr>
          <a:xfrm>
            <a:off x="4929505" y="2647070"/>
            <a:ext cx="7258049" cy="420648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indent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kern="1200" cap="none" spc="0" normalizeH="0" baseline="0" noProof="0" dirty="0">
              <a:solidFill>
                <a:srgbClr val="4E68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2"/>
          <p:cNvSpPr/>
          <p:nvPr>
            <p:custDataLst>
              <p:tags r:id="rId5"/>
            </p:custDataLst>
          </p:nvPr>
        </p:nvSpPr>
        <p:spPr>
          <a:xfrm>
            <a:off x="696278" y="2634933"/>
            <a:ext cx="5102225" cy="3612515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001078" y="3868103"/>
            <a:ext cx="4493260" cy="21907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技术瓶颈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传感器精度受限，复杂地形适应性不足，能源续航短制约长期作业能力。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算法局限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机器学习模型泛化能力弱，面对未知辐射环境决策可靠性待提升。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0" name="圆角矩形 59"/>
          <p:cNvSpPr/>
          <p:nvPr>
            <p:custDataLst>
              <p:tags r:id="rId7"/>
            </p:custDataLst>
          </p:nvPr>
        </p:nvSpPr>
        <p:spPr>
          <a:xfrm>
            <a:off x="961073" y="2100263"/>
            <a:ext cx="793750" cy="77787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80" name="直接连接符 79"/>
          <p:cNvCxnSpPr/>
          <p:nvPr>
            <p:custDataLst>
              <p:tags r:id="rId8"/>
            </p:custDataLst>
          </p:nvPr>
        </p:nvCxnSpPr>
        <p:spPr>
          <a:xfrm flipV="1">
            <a:off x="915988" y="3669983"/>
            <a:ext cx="4662805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964248" y="3074353"/>
            <a:ext cx="4492625" cy="4432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 </a:t>
            </a: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挑战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4" name="矩形: 圆角 2"/>
          <p:cNvSpPr/>
          <p:nvPr>
            <p:custDataLst>
              <p:tags r:id="rId10"/>
            </p:custDataLst>
          </p:nvPr>
        </p:nvSpPr>
        <p:spPr>
          <a:xfrm>
            <a:off x="6393498" y="2634933"/>
            <a:ext cx="5102225" cy="3612515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6698298" y="3873183"/>
            <a:ext cx="4493260" cy="21805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增强硬件耐辐照性能</a:t>
            </a:r>
            <a:endParaRPr lang="zh-CN" altLang="en-US" sz="14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通过改进材料和技术，提升硬件在辐射环境中的稳定性和寿命。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自主决策优化</a:t>
            </a:r>
            <a:endParaRPr lang="zh-CN" altLang="en-US" sz="14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引入强化学习与边缘计算，实现动态路径规划与实时风险评估的本地化智能决策。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圆角矩形 39"/>
          <p:cNvSpPr/>
          <p:nvPr>
            <p:custDataLst>
              <p:tags r:id="rId12"/>
            </p:custDataLst>
          </p:nvPr>
        </p:nvSpPr>
        <p:spPr>
          <a:xfrm>
            <a:off x="6658293" y="2100263"/>
            <a:ext cx="793750" cy="77787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74" name="直接连接符 73"/>
          <p:cNvCxnSpPr/>
          <p:nvPr>
            <p:custDataLst>
              <p:tags r:id="rId13"/>
            </p:custDataLst>
          </p:nvPr>
        </p:nvCxnSpPr>
        <p:spPr>
          <a:xfrm flipV="1">
            <a:off x="6613843" y="3675698"/>
            <a:ext cx="4662170" cy="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>
            <p:custDataLst>
              <p:tags r:id="rId14"/>
            </p:custDataLst>
          </p:nvPr>
        </p:nvSpPr>
        <p:spPr>
          <a:xfrm>
            <a:off x="6664008" y="3074353"/>
            <a:ext cx="4492625" cy="4432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2"/>
                </a:solidFill>
                <a:latin typeface="+mn-ea"/>
                <a:cs typeface="+mn-ea"/>
              </a:rPr>
              <a:t>展望</a:t>
            </a:r>
            <a:endParaRPr lang="zh-CN" altLang="en-US" sz="2200" b="1">
              <a:solidFill>
                <a:schemeClr val="accent2"/>
              </a:solidFill>
              <a:latin typeface="+mn-ea"/>
              <a:cs typeface="+mn-ea"/>
            </a:endParaRPr>
          </a:p>
        </p:txBody>
      </p:sp>
      <p:grpSp>
        <p:nvGrpSpPr>
          <p:cNvPr id="26" name="组合 25" descr="7b0a202020202274657874626f78223a20227b5c2269645c223a32303334383537332c5c2263617465676f72795f69645c223a5c225c227d220a7d0a"/>
          <p:cNvGrpSpPr/>
          <p:nvPr/>
        </p:nvGrpSpPr>
        <p:grpSpPr>
          <a:xfrm>
            <a:off x="2366010" y="1118235"/>
            <a:ext cx="8156575" cy="4928870"/>
            <a:chOff x="5429" y="3137"/>
            <a:chExt cx="8222" cy="4301"/>
          </a:xfrm>
        </p:grpSpPr>
        <p:sp>
          <p:nvSpPr>
            <p:cNvPr id="31" name="圆角矩形 30"/>
            <p:cNvSpPr/>
            <p:nvPr/>
          </p:nvSpPr>
          <p:spPr>
            <a:xfrm rot="21420000">
              <a:off x="6011" y="3790"/>
              <a:ext cx="7640" cy="3648"/>
            </a:xfrm>
            <a:prstGeom prst="roundRect">
              <a:avLst>
                <a:gd name="adj" fmla="val 4564"/>
              </a:avLst>
            </a:prstGeom>
            <a:solidFill>
              <a:srgbClr val="849EF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5911" y="3447"/>
              <a:ext cx="7640" cy="3648"/>
            </a:xfrm>
            <a:prstGeom prst="roundRect">
              <a:avLst>
                <a:gd name="adj" fmla="val 4564"/>
              </a:avLst>
            </a:prstGeom>
            <a:solidFill>
              <a:srgbClr val="FFFFFF"/>
            </a:solidFill>
            <a:ln>
              <a:solidFill>
                <a:srgbClr val="718DFE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6194" y="3657"/>
              <a:ext cx="360" cy="36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rmAutofit fontScale="70000"/>
            </a:bodyPr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/>
          </p:nvSpPr>
          <p:spPr>
            <a:xfrm rot="7200000" flipH="1">
              <a:off x="5429" y="3137"/>
              <a:ext cx="981" cy="981"/>
            </a:xfrm>
            <a:prstGeom prst="arc">
              <a:avLst>
                <a:gd name="adj1" fmla="val 16200000"/>
                <a:gd name="adj2" fmla="val 12187878"/>
              </a:avLst>
            </a:prstGeom>
            <a:ln w="28575">
              <a:solidFill>
                <a:srgbClr val="849EFF"/>
              </a:solidFill>
            </a:ln>
            <a:effectLst/>
            <a:scene3d>
              <a:camera prst="orthographicFront">
                <a:rot lat="0" lon="24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>
              <p:custDataLst>
                <p:tags r:id="rId15"/>
              </p:custDataLst>
            </p:nvPr>
          </p:nvSpPr>
          <p:spPr>
            <a:xfrm>
              <a:off x="6476" y="3699"/>
              <a:ext cx="6510" cy="3144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p>
              <a:pPr indent="0" algn="just" font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迈向</a:t>
              </a:r>
              <a:r>
                <a:rPr lang="en-US" altLang="zh-CN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监测</a:t>
              </a:r>
              <a:r>
                <a:rPr lang="en-US" altLang="zh-CN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</a:t>
              </a: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封锁</a:t>
              </a:r>
              <a:r>
                <a:rPr lang="en-US" altLang="zh-CN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</a:t>
              </a: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处置</a:t>
              </a:r>
              <a:r>
                <a:rPr lang="en-US" altLang="zh-CN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的自主响应闭环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just" font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未来的发展方向是突破单机智能，构建多机协同系统。我们的目标是让机器狗集群不再仅是</a:t>
              </a: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移动传感器</a:t>
              </a: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，而是能自主完成</a:t>
              </a: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“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侦测</a:t>
              </a: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</a:t>
              </a: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响应</a:t>
              </a: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 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全流程的应急单元：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just" font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集群化监测：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多机协同，快速覆盖大面积区域，实时共享环境态势。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just" font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自适应封锁：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根据辐射云团扩散模型，动态部署并形成物理或电子警戒区。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just" font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初步处置：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在远程指挥下，执行诸如放置警示标志、污染区去污洗消、污染物收贮等初步干预措施，为后续人工处置创造安全条件。</a:t>
              </a:r>
              <a:endPara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9803" y="2960833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chemeClr val="bg1"/>
                </a:solidFill>
                <a:latin typeface="汉仪特细等线简" panose="02010604000101010101" pitchFamily="2" charset="-122"/>
                <a:ea typeface="汉仪特细等线简" panose="02010604000101010101" pitchFamily="2" charset="-122"/>
              </a:rPr>
              <a:t>感谢您的观看与支持</a:t>
            </a:r>
            <a:endParaRPr lang="zh-CN" altLang="en-US" sz="5400" b="1" dirty="0">
              <a:solidFill>
                <a:schemeClr val="bg1"/>
              </a:solidFill>
              <a:latin typeface="汉仪特细等线简" panose="02010604000101010101" pitchFamily="2" charset="-122"/>
              <a:ea typeface="汉仪特细等线简" panose="0201060400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936351" y="6371305"/>
            <a:ext cx="1116627" cy="3162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3584" y="1614273"/>
            <a:ext cx="1872945" cy="3543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69" y="3677849"/>
            <a:ext cx="2812611" cy="32594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3785707" y="-17252"/>
            <a:ext cx="8406293" cy="50144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8260" y="4721712"/>
            <a:ext cx="554981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8260" y="3815664"/>
            <a:ext cx="64622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4800" b="1" dirty="0">
                <a:solidFill>
                  <a:srgbClr val="4E68A2"/>
                </a:solidFill>
              </a:rPr>
              <a:t>Thanks for watching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E68A2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8" y="2949537"/>
            <a:ext cx="4022330" cy="65201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kern="1200" cap="none" spc="0" normalizeH="0" baseline="0" noProof="0" dirty="0">
              <a:solidFill>
                <a:srgbClr val="4E68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hqprint"/>
          <a:srcRect/>
          <a:stretch>
            <a:fillRect/>
          </a:stretch>
        </p:blipFill>
        <p:spPr>
          <a:xfrm>
            <a:off x="0" y="1"/>
            <a:ext cx="7690098" cy="68579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23427" y="2869060"/>
            <a:ext cx="213296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i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1 . </a:t>
            </a: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cs typeface="经典综艺体简" panose="02010609000101010101" pitchFamily="49" charset="-122"/>
              </a:rPr>
              <a:t>引言与背景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23427" y="3810692"/>
            <a:ext cx="182816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i="1" dirty="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2 . </a:t>
            </a:r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  <a:cs typeface="经典综艺体简" panose="02010609000101010101" pitchFamily="49" charset="-122"/>
              </a:rPr>
              <a:t>系统设计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23427" y="4752324"/>
            <a:ext cx="182816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i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3 . </a:t>
            </a: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cs typeface="经典综艺体简" panose="02010609000101010101" pitchFamily="49" charset="-122"/>
              </a:rPr>
              <a:t>核心算法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79749" y="4515000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目</a:t>
            </a:r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</a:t>
            </a:r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录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68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4E68A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50427" y="5542337"/>
            <a:ext cx="213296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i="1" dirty="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4 . </a:t>
            </a:r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  <a:cs typeface="经典综艺体简" panose="02010609000101010101" pitchFamily="49" charset="-122"/>
              </a:rPr>
              <a:t>应用与前瞻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hqprint">
            <a:alphaModFix amt="48000"/>
          </a:blip>
          <a:srcRect/>
          <a:stretch>
            <a:fillRect/>
          </a:stretch>
        </p:blipFill>
        <p:spPr>
          <a:xfrm>
            <a:off x="4933950" y="2651515"/>
            <a:ext cx="7258049" cy="4206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664319" y="109404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27475" y="2835910"/>
            <a:ext cx="29768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引言与背景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18" name="矩形 3"/>
          <p:cNvSpPr/>
          <p:nvPr/>
        </p:nvSpPr>
        <p:spPr>
          <a:xfrm>
            <a:off x="654685" y="2769235"/>
            <a:ext cx="2921000" cy="922020"/>
          </a:xfrm>
          <a:prstGeom prst="rect">
            <a:avLst/>
          </a:prstGeom>
          <a:solidFill>
            <a:srgbClr val="2980B9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01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664319" y="407016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7705" y="283845"/>
            <a:ext cx="452691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核辐射监测的严峻挑战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kern="1200" cap="none" spc="0" normalizeH="0" baseline="0" noProof="0" dirty="0">
              <a:solidFill>
                <a:srgbClr val="4E68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5" name="组合 44"/>
          <p:cNvGrpSpPr/>
          <p:nvPr>
            <p:custDataLst>
              <p:tags r:id="rId4"/>
            </p:custDataLst>
          </p:nvPr>
        </p:nvGrpSpPr>
        <p:grpSpPr>
          <a:xfrm>
            <a:off x="560705" y="2127250"/>
            <a:ext cx="10772775" cy="4093210"/>
            <a:chOff x="883" y="3350"/>
            <a:chExt cx="16965" cy="6446"/>
          </a:xfrm>
        </p:grpSpPr>
        <p:sp>
          <p:nvSpPr>
            <p:cNvPr id="18" name="任意多边形: 形状 17"/>
            <p:cNvSpPr/>
            <p:nvPr>
              <p:custDataLst>
                <p:tags r:id="rId5"/>
              </p:custDataLst>
            </p:nvPr>
          </p:nvSpPr>
          <p:spPr>
            <a:xfrm>
              <a:off x="1675" y="6636"/>
              <a:ext cx="15509" cy="3160"/>
            </a:xfrm>
            <a:custGeom>
              <a:avLst/>
              <a:gdLst>
                <a:gd name="connsiteX0" fmla="*/ 4924244 w 9848488"/>
                <a:gd name="connsiteY0" fmla="*/ 0 h 2006368"/>
                <a:gd name="connsiteX1" fmla="*/ 9775437 w 9848488"/>
                <a:gd name="connsiteY1" fmla="*/ 1858432 h 2006368"/>
                <a:gd name="connsiteX2" fmla="*/ 9848488 w 9848488"/>
                <a:gd name="connsiteY2" fmla="*/ 2006368 h 2006368"/>
                <a:gd name="connsiteX3" fmla="*/ 0 w 9848488"/>
                <a:gd name="connsiteY3" fmla="*/ 2006368 h 2006368"/>
                <a:gd name="connsiteX4" fmla="*/ 73051 w 9848488"/>
                <a:gd name="connsiteY4" fmla="*/ 1858432 h 2006368"/>
                <a:gd name="connsiteX5" fmla="*/ 4924244 w 9848488"/>
                <a:gd name="connsiteY5" fmla="*/ 0 h 200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48488" h="2006368">
                  <a:moveTo>
                    <a:pt x="4924244" y="0"/>
                  </a:moveTo>
                  <a:cubicBezTo>
                    <a:pt x="7203603" y="0"/>
                    <a:pt x="9132307" y="781751"/>
                    <a:pt x="9775437" y="1858432"/>
                  </a:cubicBezTo>
                  <a:lnTo>
                    <a:pt x="9848488" y="2006368"/>
                  </a:lnTo>
                  <a:lnTo>
                    <a:pt x="0" y="2006368"/>
                  </a:lnTo>
                  <a:lnTo>
                    <a:pt x="73051" y="1858432"/>
                  </a:lnTo>
                  <a:cubicBezTo>
                    <a:pt x="716182" y="781751"/>
                    <a:pt x="2644886" y="0"/>
                    <a:pt x="492424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1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100000"/>
                    </a:schemeClr>
                  </a:gs>
                  <a:gs pos="87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任意多边形: 形状 4"/>
            <p:cNvSpPr/>
            <p:nvPr>
              <p:custDataLst>
                <p:tags r:id="rId6"/>
              </p:custDataLst>
            </p:nvPr>
          </p:nvSpPr>
          <p:spPr>
            <a:xfrm>
              <a:off x="8833" y="8691"/>
              <a:ext cx="1273" cy="644"/>
            </a:xfrm>
            <a:custGeom>
              <a:avLst/>
              <a:gdLst>
                <a:gd name="connsiteX0" fmla="*/ 1450658 w 1450657"/>
                <a:gd name="connsiteY0" fmla="*/ 523875 h 734377"/>
                <a:gd name="connsiteX1" fmla="*/ 161925 w 1450657"/>
                <a:gd name="connsiteY1" fmla="*/ 734377 h 734377"/>
                <a:gd name="connsiteX2" fmla="*/ 0 w 1450657"/>
                <a:gd name="connsiteY2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34377">
                  <a:moveTo>
                    <a:pt x="1450658" y="523875"/>
                  </a:moveTo>
                  <a:lnTo>
                    <a:pt x="161925" y="73437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lumMod val="78000"/>
                    <a:lumOff val="22000"/>
                    <a:alpha val="100000"/>
                  </a:schemeClr>
                </a:gs>
                <a:gs pos="78000">
                  <a:schemeClr val="accent1">
                    <a:lumMod val="91000"/>
                    <a:alpha val="100000"/>
                  </a:schemeClr>
                </a:gs>
              </a:gsLst>
              <a:lin ang="16200000" scaled="0"/>
            </a:gradFill>
            <a:ln w="4833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任意多边形: 形状 5"/>
            <p:cNvSpPr/>
            <p:nvPr>
              <p:custDataLst>
                <p:tags r:id="rId7"/>
              </p:custDataLst>
            </p:nvPr>
          </p:nvSpPr>
          <p:spPr>
            <a:xfrm>
              <a:off x="8141" y="8262"/>
              <a:ext cx="834" cy="1073"/>
            </a:xfrm>
            <a:custGeom>
              <a:avLst/>
              <a:gdLst>
                <a:gd name="connsiteX0" fmla="*/ 0 w 950595"/>
                <a:gd name="connsiteY0" fmla="*/ 0 h 1223009"/>
                <a:gd name="connsiteX1" fmla="*/ 788670 w 950595"/>
                <a:gd name="connsiteY1" fmla="*/ 488633 h 1223009"/>
                <a:gd name="connsiteX2" fmla="*/ 950595 w 950595"/>
                <a:gd name="connsiteY2" fmla="*/ 1223010 h 122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595" h="1223009">
                  <a:moveTo>
                    <a:pt x="0" y="0"/>
                  </a:moveTo>
                  <a:lnTo>
                    <a:pt x="788670" y="488633"/>
                  </a:lnTo>
                  <a:lnTo>
                    <a:pt x="950595" y="1223010"/>
                  </a:lnTo>
                  <a:close/>
                </a:path>
              </a:pathLst>
            </a:custGeom>
            <a:gradFill>
              <a:gsLst>
                <a:gs pos="19000">
                  <a:schemeClr val="accent1">
                    <a:lumMod val="60000"/>
                    <a:lumOff val="40000"/>
                    <a:alpha val="100000"/>
                  </a:schemeClr>
                </a:gs>
                <a:gs pos="92000">
                  <a:schemeClr val="accent1">
                    <a:alpha val="100000"/>
                  </a:schemeClr>
                </a:gs>
              </a:gsLst>
              <a:lin ang="0" scaled="0"/>
            </a:gradFill>
            <a:ln w="4833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任意多边形: 形状 6"/>
            <p:cNvSpPr/>
            <p:nvPr>
              <p:custDataLst>
                <p:tags r:id="rId8"/>
              </p:custDataLst>
            </p:nvPr>
          </p:nvSpPr>
          <p:spPr>
            <a:xfrm>
              <a:off x="8141" y="7268"/>
              <a:ext cx="692" cy="1423"/>
            </a:xfrm>
            <a:custGeom>
              <a:avLst/>
              <a:gdLst>
                <a:gd name="connsiteX0" fmla="*/ 0 w 788670"/>
                <a:gd name="connsiteY0" fmla="*/ 1132523 h 1621155"/>
                <a:gd name="connsiteX1" fmla="*/ 619125 w 788670"/>
                <a:gd name="connsiteY1" fmla="*/ 0 h 1621155"/>
                <a:gd name="connsiteX2" fmla="*/ 788670 w 788670"/>
                <a:gd name="connsiteY2" fmla="*/ 1621155 h 162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670" h="1621155">
                  <a:moveTo>
                    <a:pt x="0" y="1132523"/>
                  </a:moveTo>
                  <a:lnTo>
                    <a:pt x="619125" y="0"/>
                  </a:lnTo>
                  <a:lnTo>
                    <a:pt x="788670" y="162115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  <a:alpha val="100000"/>
                  </a:schemeClr>
                </a:gs>
                <a:gs pos="100000">
                  <a:schemeClr val="accent1">
                    <a:lumMod val="86000"/>
                    <a:lumOff val="14000"/>
                    <a:alpha val="100000"/>
                  </a:schemeClr>
                </a:gs>
              </a:gsLst>
              <a:lin ang="6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任意多边形: 形状 7"/>
            <p:cNvSpPr/>
            <p:nvPr>
              <p:custDataLst>
                <p:tags r:id="rId9"/>
              </p:custDataLst>
            </p:nvPr>
          </p:nvSpPr>
          <p:spPr>
            <a:xfrm>
              <a:off x="8833" y="7792"/>
              <a:ext cx="1273" cy="1358"/>
            </a:xfrm>
            <a:custGeom>
              <a:avLst/>
              <a:gdLst>
                <a:gd name="connsiteX0" fmla="*/ 1385888 w 1450657"/>
                <a:gd name="connsiteY0" fmla="*/ 0 h 1547812"/>
                <a:gd name="connsiteX1" fmla="*/ 1450658 w 1450657"/>
                <a:gd name="connsiteY1" fmla="*/ 1547812 h 1547812"/>
                <a:gd name="connsiteX2" fmla="*/ 0 w 1450657"/>
                <a:gd name="connsiteY2" fmla="*/ 1023938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1547812">
                  <a:moveTo>
                    <a:pt x="1385888" y="0"/>
                  </a:moveTo>
                  <a:lnTo>
                    <a:pt x="1450658" y="1547812"/>
                  </a:lnTo>
                  <a:lnTo>
                    <a:pt x="0" y="1023938"/>
                  </a:lnTo>
                  <a:close/>
                </a:path>
              </a:pathLst>
            </a:custGeom>
            <a:gradFill flip="none" rotWithShape="1">
              <a:gsLst>
                <a:gs pos="36000">
                  <a:schemeClr val="accent1">
                    <a:lumMod val="75000"/>
                    <a:alpha val="100000"/>
                  </a:schemeClr>
                </a:gs>
                <a:gs pos="100000">
                  <a:schemeClr val="accent1">
                    <a:lumMod val="70000"/>
                    <a:lumOff val="30000"/>
                    <a:alpha val="100000"/>
                  </a:schemeClr>
                </a:gs>
              </a:gsLst>
              <a:lin ang="18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任意多边形: 形状 9"/>
            <p:cNvSpPr/>
            <p:nvPr>
              <p:custDataLst>
                <p:tags r:id="rId10"/>
              </p:custDataLst>
            </p:nvPr>
          </p:nvSpPr>
          <p:spPr>
            <a:xfrm>
              <a:off x="9918" y="6941"/>
              <a:ext cx="809" cy="1107"/>
            </a:xfrm>
            <a:custGeom>
              <a:avLst/>
              <a:gdLst>
                <a:gd name="connsiteX0" fmla="*/ 149542 w 922019"/>
                <a:gd name="connsiteY0" fmla="*/ 969645 h 1261109"/>
                <a:gd name="connsiteX1" fmla="*/ 0 w 922019"/>
                <a:gd name="connsiteY1" fmla="*/ 0 h 1261109"/>
                <a:gd name="connsiteX2" fmla="*/ 922020 w 922019"/>
                <a:gd name="connsiteY2" fmla="*/ 1261110 h 12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2019" h="1261109">
                  <a:moveTo>
                    <a:pt x="149542" y="969645"/>
                  </a:moveTo>
                  <a:lnTo>
                    <a:pt x="0" y="0"/>
                  </a:lnTo>
                  <a:lnTo>
                    <a:pt x="922020" y="126111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lumMod val="60000"/>
                    <a:lumOff val="40000"/>
                    <a:alpha val="100000"/>
                  </a:schemeClr>
                </a:gs>
                <a:gs pos="92000">
                  <a:schemeClr val="accent1">
                    <a:alpha val="100000"/>
                  </a:schemeClr>
                </a:gs>
              </a:gsLst>
              <a:lin ang="96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任意多边形: 形状 10"/>
            <p:cNvSpPr/>
            <p:nvPr>
              <p:custDataLst>
                <p:tags r:id="rId11"/>
              </p:custDataLst>
            </p:nvPr>
          </p:nvSpPr>
          <p:spPr>
            <a:xfrm>
              <a:off x="10049" y="7792"/>
              <a:ext cx="678" cy="1358"/>
            </a:xfrm>
            <a:custGeom>
              <a:avLst/>
              <a:gdLst>
                <a:gd name="connsiteX0" fmla="*/ 0 w 772477"/>
                <a:gd name="connsiteY0" fmla="*/ 0 h 1547812"/>
                <a:gd name="connsiteX1" fmla="*/ 772477 w 772477"/>
                <a:gd name="connsiteY1" fmla="*/ 291465 h 1547812"/>
                <a:gd name="connsiteX2" fmla="*/ 64770 w 772477"/>
                <a:gd name="connsiteY2" fmla="*/ 1547812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477" h="1547812">
                  <a:moveTo>
                    <a:pt x="0" y="0"/>
                  </a:moveTo>
                  <a:lnTo>
                    <a:pt x="772477" y="291465"/>
                  </a:lnTo>
                  <a:lnTo>
                    <a:pt x="64770" y="1547812"/>
                  </a:lnTo>
                  <a:close/>
                </a:path>
              </a:pathLst>
            </a:custGeom>
            <a:gradFill>
              <a:gsLst>
                <a:gs pos="28000">
                  <a:schemeClr val="accent1">
                    <a:lumMod val="75000"/>
                    <a:alpha val="100000"/>
                  </a:schemeClr>
                </a:gs>
                <a:gs pos="100000">
                  <a:schemeClr val="accent1">
                    <a:lumMod val="70000"/>
                    <a:lumOff val="30000"/>
                    <a:alpha val="100000"/>
                  </a:schemeClr>
                </a:gs>
              </a:gsLst>
              <a:lin ang="21594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任意多边形: 形状 11"/>
            <p:cNvSpPr/>
            <p:nvPr>
              <p:custDataLst>
                <p:tags r:id="rId12"/>
              </p:custDataLst>
            </p:nvPr>
          </p:nvSpPr>
          <p:spPr>
            <a:xfrm>
              <a:off x="8684" y="6941"/>
              <a:ext cx="1365" cy="851"/>
            </a:xfrm>
            <a:custGeom>
              <a:avLst/>
              <a:gdLst>
                <a:gd name="connsiteX0" fmla="*/ 0 w 1555432"/>
                <a:gd name="connsiteY0" fmla="*/ 372428 h 969645"/>
                <a:gd name="connsiteX1" fmla="*/ 1405890 w 1555432"/>
                <a:gd name="connsiteY1" fmla="*/ 0 h 969645"/>
                <a:gd name="connsiteX2" fmla="*/ 1555433 w 1555432"/>
                <a:gd name="connsiteY2" fmla="*/ 969645 h 96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432" h="969645">
                  <a:moveTo>
                    <a:pt x="0" y="372428"/>
                  </a:moveTo>
                  <a:lnTo>
                    <a:pt x="1405890" y="0"/>
                  </a:lnTo>
                  <a:lnTo>
                    <a:pt x="1555433" y="96964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5000"/>
                    <a:lumOff val="45000"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72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任意多边形: 形状 12"/>
            <p:cNvSpPr/>
            <p:nvPr>
              <p:custDataLst>
                <p:tags r:id="rId13"/>
              </p:custDataLst>
            </p:nvPr>
          </p:nvSpPr>
          <p:spPr>
            <a:xfrm>
              <a:off x="8684" y="7268"/>
              <a:ext cx="1365" cy="1423"/>
            </a:xfrm>
            <a:custGeom>
              <a:avLst/>
              <a:gdLst>
                <a:gd name="connsiteX0" fmla="*/ 0 w 1555432"/>
                <a:gd name="connsiteY0" fmla="*/ 0 h 1621155"/>
                <a:gd name="connsiteX1" fmla="*/ 1555433 w 1555432"/>
                <a:gd name="connsiteY1" fmla="*/ 597218 h 1621155"/>
                <a:gd name="connsiteX2" fmla="*/ 169545 w 1555432"/>
                <a:gd name="connsiteY2" fmla="*/ 1621155 h 162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432" h="1621155">
                  <a:moveTo>
                    <a:pt x="0" y="0"/>
                  </a:moveTo>
                  <a:lnTo>
                    <a:pt x="1555433" y="597218"/>
                  </a:lnTo>
                  <a:lnTo>
                    <a:pt x="169545" y="16211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36000"/>
                    <a:lumOff val="64000"/>
                    <a:alpha val="100000"/>
                  </a:schemeClr>
                </a:gs>
                <a:gs pos="100000">
                  <a:schemeClr val="accent1">
                    <a:lumMod val="77000"/>
                    <a:lumOff val="23000"/>
                    <a:alpha val="100000"/>
                  </a:schemeClr>
                </a:gs>
              </a:gsLst>
              <a:lin ang="2700000" scaled="1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14"/>
              </p:custDataLst>
            </p:nvPr>
          </p:nvSpPr>
          <p:spPr>
            <a:xfrm rot="20464926">
              <a:off x="7267" y="7750"/>
              <a:ext cx="4454" cy="930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15"/>
              </p:custDataLst>
            </p:nvPr>
          </p:nvSpPr>
          <p:spPr>
            <a:xfrm rot="997938">
              <a:off x="7441" y="7750"/>
              <a:ext cx="4105" cy="930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16"/>
              </p:custDataLst>
            </p:nvPr>
          </p:nvSpPr>
          <p:spPr>
            <a:xfrm rot="19668910">
              <a:off x="7140" y="7750"/>
              <a:ext cx="4454" cy="930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1000">
                    <a:schemeClr val="accent1">
                      <a:lumMod val="60000"/>
                      <a:lumOff val="40000"/>
                      <a:alpha val="10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16200000" scaled="1"/>
                <a:tileRect/>
              </a:gra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17"/>
              </p:custDataLst>
            </p:nvPr>
          </p:nvSpPr>
          <p:spPr>
            <a:xfrm>
              <a:off x="10798" y="8042"/>
              <a:ext cx="174" cy="174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75000"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18"/>
              </p:custDataLst>
            </p:nvPr>
          </p:nvSpPr>
          <p:spPr>
            <a:xfrm>
              <a:off x="9809" y="8694"/>
              <a:ext cx="174" cy="174"/>
            </a:xfrm>
            <a:prstGeom prst="ellipse">
              <a:avLst/>
            </a:prstGeom>
            <a:gradFill flip="none" rotWithShape="1">
              <a:gsLst>
                <a:gs pos="1000">
                  <a:schemeClr val="accent1">
                    <a:lumMod val="20000"/>
                    <a:lumOff val="80000"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任意多边形: 形状 21"/>
            <p:cNvSpPr/>
            <p:nvPr>
              <p:custDataLst>
                <p:tags r:id="rId19"/>
              </p:custDataLst>
            </p:nvPr>
          </p:nvSpPr>
          <p:spPr>
            <a:xfrm>
              <a:off x="1459" y="6295"/>
              <a:ext cx="15941" cy="3160"/>
            </a:xfrm>
            <a:custGeom>
              <a:avLst/>
              <a:gdLst>
                <a:gd name="connsiteX0" fmla="*/ 4924244 w 9848488"/>
                <a:gd name="connsiteY0" fmla="*/ 0 h 2006368"/>
                <a:gd name="connsiteX1" fmla="*/ 9775437 w 9848488"/>
                <a:gd name="connsiteY1" fmla="*/ 1858432 h 2006368"/>
                <a:gd name="connsiteX2" fmla="*/ 9848488 w 9848488"/>
                <a:gd name="connsiteY2" fmla="*/ 2006368 h 2006368"/>
                <a:gd name="connsiteX3" fmla="*/ 0 w 9848488"/>
                <a:gd name="connsiteY3" fmla="*/ 2006368 h 2006368"/>
                <a:gd name="connsiteX4" fmla="*/ 73051 w 9848488"/>
                <a:gd name="connsiteY4" fmla="*/ 1858432 h 2006368"/>
                <a:gd name="connsiteX5" fmla="*/ 4924244 w 9848488"/>
                <a:gd name="connsiteY5" fmla="*/ 0 h 200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48488" h="2006368">
                  <a:moveTo>
                    <a:pt x="4924244" y="0"/>
                  </a:moveTo>
                  <a:cubicBezTo>
                    <a:pt x="7203603" y="0"/>
                    <a:pt x="9132307" y="781751"/>
                    <a:pt x="9775437" y="1858432"/>
                  </a:cubicBezTo>
                  <a:lnTo>
                    <a:pt x="9848488" y="2006368"/>
                  </a:lnTo>
                  <a:lnTo>
                    <a:pt x="0" y="2006368"/>
                  </a:lnTo>
                  <a:lnTo>
                    <a:pt x="73051" y="1858432"/>
                  </a:lnTo>
                  <a:cubicBezTo>
                    <a:pt x="716182" y="781751"/>
                    <a:pt x="2644886" y="0"/>
                    <a:pt x="4924244" y="0"/>
                  </a:cubicBezTo>
                  <a:close/>
                </a:path>
              </a:pathLst>
            </a:custGeom>
            <a:noFill/>
            <a:ln w="15875">
              <a:gradFill>
                <a:gsLst>
                  <a:gs pos="0">
                    <a:schemeClr val="accent1">
                      <a:lumMod val="40000"/>
                      <a:lumOff val="60000"/>
                      <a:alpha val="100000"/>
                    </a:schemeClr>
                  </a:gs>
                  <a:gs pos="92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6" name="椭圆 85"/>
            <p:cNvSpPr/>
            <p:nvPr>
              <p:custDataLst>
                <p:tags r:id="rId20"/>
              </p:custDataLst>
            </p:nvPr>
          </p:nvSpPr>
          <p:spPr>
            <a:xfrm>
              <a:off x="3561" y="7379"/>
              <a:ext cx="231" cy="231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chemeClr val="accent1"/>
              </a:solidFill>
            </a:ln>
            <a:effectLst>
              <a:outerShdw blurRad="635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7" name="椭圆 86"/>
            <p:cNvSpPr/>
            <p:nvPr>
              <p:custDataLst>
                <p:tags r:id="rId21"/>
              </p:custDataLst>
            </p:nvPr>
          </p:nvSpPr>
          <p:spPr>
            <a:xfrm>
              <a:off x="3605" y="7423"/>
              <a:ext cx="142" cy="142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75000"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22"/>
              </p:custDataLst>
            </p:nvPr>
          </p:nvSpPr>
          <p:spPr>
            <a:xfrm>
              <a:off x="883" y="5347"/>
              <a:ext cx="5565" cy="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高强度辐射、复杂地形（废墟、楼梯）、化学污染并存。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人员直接进入风险极高，传统防护手段笨重且作业时间有限。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3"/>
              </p:custDataLst>
            </p:nvPr>
          </p:nvSpPr>
          <p:spPr>
            <a:xfrm>
              <a:off x="1352" y="4575"/>
              <a:ext cx="4650" cy="58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>
                  <a:solidFill>
                    <a:schemeClr val="accent1"/>
                  </a:solidFill>
                  <a:latin typeface="+mn-ea"/>
                  <a:cs typeface="+mn-ea"/>
                  <a:sym typeface="+mn-ea"/>
                </a:rPr>
                <a:t>环境危险</a:t>
              </a:r>
              <a:endParaRPr lang="zh-CN" altLang="en-US" sz="2200" b="1">
                <a:solidFill>
                  <a:schemeClr val="accent1"/>
                </a:solidFill>
                <a:latin typeface="+mn-ea"/>
                <a:cs typeface="+mn-ea"/>
                <a:sym typeface="+mn-ea"/>
              </a:endParaRPr>
            </a:p>
          </p:txBody>
        </p:sp>
        <p:cxnSp>
          <p:nvCxnSpPr>
            <p:cNvPr id="83" name="直接连接符 82"/>
            <p:cNvCxnSpPr/>
            <p:nvPr>
              <p:custDataLst>
                <p:tags r:id="rId24"/>
              </p:custDataLst>
            </p:nvPr>
          </p:nvCxnSpPr>
          <p:spPr>
            <a:xfrm flipV="1">
              <a:off x="3678" y="6356"/>
              <a:ext cx="0" cy="1022"/>
            </a:xfrm>
            <a:prstGeom prst="lin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4" name="椭圆 93"/>
            <p:cNvSpPr/>
            <p:nvPr>
              <p:custDataLst>
                <p:tags r:id="rId25"/>
              </p:custDataLst>
            </p:nvPr>
          </p:nvSpPr>
          <p:spPr>
            <a:xfrm>
              <a:off x="15407" y="7565"/>
              <a:ext cx="231" cy="231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chemeClr val="accent1"/>
              </a:solidFill>
            </a:ln>
            <a:effectLst>
              <a:outerShdw blurRad="635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5" name="椭圆 94"/>
            <p:cNvSpPr/>
            <p:nvPr>
              <p:custDataLst>
                <p:tags r:id="rId26"/>
              </p:custDataLst>
            </p:nvPr>
          </p:nvSpPr>
          <p:spPr>
            <a:xfrm>
              <a:off x="15451" y="7609"/>
              <a:ext cx="142" cy="142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75000"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27"/>
              </p:custDataLst>
            </p:nvPr>
          </p:nvSpPr>
          <p:spPr>
            <a:xfrm>
              <a:off x="13198" y="5530"/>
              <a:ext cx="4650" cy="10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 algn="ctr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如何实现安全、高效、自主的核辐射环境监测？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28"/>
              </p:custDataLst>
            </p:nvPr>
          </p:nvSpPr>
          <p:spPr>
            <a:xfrm>
              <a:off x="13198" y="4761"/>
              <a:ext cx="4650" cy="58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>
                  <a:solidFill>
                    <a:schemeClr val="accent1"/>
                  </a:solidFill>
                  <a:latin typeface="+mn-ea"/>
                  <a:cs typeface="+mn-ea"/>
                  <a:sym typeface="+mn-ea"/>
                </a:rPr>
                <a:t>研究核心问题</a:t>
              </a:r>
              <a:endParaRPr lang="zh-CN" altLang="en-US" sz="2200" b="1">
                <a:solidFill>
                  <a:schemeClr val="accent1"/>
                </a:solidFill>
                <a:latin typeface="+mn-ea"/>
                <a:cs typeface="+mn-ea"/>
                <a:sym typeface="+mn-ea"/>
              </a:endParaRPr>
            </a:p>
          </p:txBody>
        </p:sp>
        <p:cxnSp>
          <p:nvCxnSpPr>
            <p:cNvPr id="91" name="直接连接符 90"/>
            <p:cNvCxnSpPr/>
            <p:nvPr>
              <p:custDataLst>
                <p:tags r:id="rId29"/>
              </p:custDataLst>
            </p:nvPr>
          </p:nvCxnSpPr>
          <p:spPr>
            <a:xfrm flipV="1">
              <a:off x="15524" y="6542"/>
              <a:ext cx="0" cy="1022"/>
            </a:xfrm>
            <a:prstGeom prst="lin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3" name="椭圆 102"/>
            <p:cNvSpPr/>
            <p:nvPr>
              <p:custDataLst>
                <p:tags r:id="rId30"/>
              </p:custDataLst>
            </p:nvPr>
          </p:nvSpPr>
          <p:spPr>
            <a:xfrm>
              <a:off x="9315" y="6154"/>
              <a:ext cx="231" cy="231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chemeClr val="accent2"/>
              </a:solidFill>
            </a:ln>
            <a:effectLst>
              <a:outerShdw blurRad="63500" sx="102000" sy="102000" algn="ctr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4" name="椭圆 103"/>
            <p:cNvSpPr/>
            <p:nvPr>
              <p:custDataLst>
                <p:tags r:id="rId31"/>
              </p:custDataLst>
            </p:nvPr>
          </p:nvSpPr>
          <p:spPr>
            <a:xfrm>
              <a:off x="9359" y="6198"/>
              <a:ext cx="142" cy="142"/>
            </a:xfrm>
            <a:prstGeom prst="ellipse">
              <a:avLst/>
            </a:prstGeom>
            <a:gradFill>
              <a:gsLst>
                <a:gs pos="1000">
                  <a:schemeClr val="accent2">
                    <a:lumMod val="75000"/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32"/>
              </p:custDataLst>
            </p:nvPr>
          </p:nvSpPr>
          <p:spPr>
            <a:xfrm>
              <a:off x="6448" y="4120"/>
              <a:ext cx="6092" cy="10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固定式传感器：覆盖范围有限，部署不灵活。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</a:t>
              </a:r>
              <a:b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</a:b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人工巡检：安全风险高，数据主观，效率低下。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</a:t>
              </a:r>
              <a:b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</a:b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传统机器人：地形适应性差，缺乏智能决策能力。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33"/>
              </p:custDataLst>
            </p:nvPr>
          </p:nvSpPr>
          <p:spPr>
            <a:xfrm>
              <a:off x="7106" y="3350"/>
              <a:ext cx="4650" cy="58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>
                  <a:solidFill>
                    <a:schemeClr val="accent2"/>
                  </a:solidFill>
                  <a:latin typeface="+mn-ea"/>
                  <a:cs typeface="+mn-ea"/>
                  <a:sym typeface="+mn-ea"/>
                </a:rPr>
                <a:t>传统监测瓶颈</a:t>
              </a:r>
              <a:endParaRPr lang="zh-CN" altLang="en-US" sz="2200" b="1">
                <a:solidFill>
                  <a:schemeClr val="accent2"/>
                </a:solidFill>
                <a:latin typeface="+mn-ea"/>
                <a:cs typeface="+mn-ea"/>
                <a:sym typeface="+mn-ea"/>
              </a:endParaRPr>
            </a:p>
          </p:txBody>
        </p:sp>
        <p:cxnSp>
          <p:nvCxnSpPr>
            <p:cNvPr id="100" name="直接连接符 99"/>
            <p:cNvCxnSpPr/>
            <p:nvPr>
              <p:custDataLst>
                <p:tags r:id="rId34"/>
              </p:custDataLst>
            </p:nvPr>
          </p:nvCxnSpPr>
          <p:spPr>
            <a:xfrm flipV="1">
              <a:off x="9432" y="5132"/>
              <a:ext cx="0" cy="1022"/>
            </a:xfrm>
            <a:prstGeom prst="line">
              <a:avLst/>
            </a:prstGeom>
            <a:noFill/>
            <a:ln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664319" y="407016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7705" y="283845"/>
            <a:ext cx="452691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核辐射监测的严峻挑战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kern="1200" cap="none" spc="0" normalizeH="0" baseline="0" noProof="0" dirty="0">
              <a:solidFill>
                <a:srgbClr val="4E68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任意多边形 52"/>
          <p:cNvSpPr/>
          <p:nvPr>
            <p:custDataLst>
              <p:tags r:id="rId4"/>
            </p:custDataLst>
          </p:nvPr>
        </p:nvSpPr>
        <p:spPr>
          <a:xfrm>
            <a:off x="977749" y="5344576"/>
            <a:ext cx="10233990" cy="1513538"/>
          </a:xfrm>
          <a:custGeom>
            <a:avLst/>
            <a:gdLst>
              <a:gd name="connsiteX0" fmla="*/ 0 w 16290"/>
              <a:gd name="connsiteY0" fmla="*/ 1606 h 3120"/>
              <a:gd name="connsiteX1" fmla="*/ 8115 w 16290"/>
              <a:gd name="connsiteY1" fmla="*/ 0 h 3120"/>
              <a:gd name="connsiteX2" fmla="*/ 16290 w 16290"/>
              <a:gd name="connsiteY2" fmla="*/ 1606 h 3120"/>
              <a:gd name="connsiteX3" fmla="*/ 8145 w 16290"/>
              <a:gd name="connsiteY3" fmla="*/ 3120 h 3120"/>
              <a:gd name="connsiteX4" fmla="*/ 0 w 16290"/>
              <a:gd name="connsiteY4" fmla="*/ 1606 h 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0" h="2409">
                <a:moveTo>
                  <a:pt x="7928" y="0"/>
                </a:moveTo>
                <a:cubicBezTo>
                  <a:pt x="7990" y="0"/>
                  <a:pt x="8053" y="0"/>
                  <a:pt x="8115" y="0"/>
                </a:cubicBezTo>
                <a:cubicBezTo>
                  <a:pt x="12105" y="15"/>
                  <a:pt x="16290" y="770"/>
                  <a:pt x="16290" y="1606"/>
                </a:cubicBezTo>
                <a:cubicBezTo>
                  <a:pt x="16290" y="1900"/>
                  <a:pt x="15839" y="2175"/>
                  <a:pt x="15059" y="2407"/>
                </a:cubicBezTo>
                <a:lnTo>
                  <a:pt x="15052" y="2409"/>
                </a:lnTo>
                <a:lnTo>
                  <a:pt x="1238" y="2409"/>
                </a:lnTo>
                <a:lnTo>
                  <a:pt x="1231" y="2407"/>
                </a:lnTo>
                <a:cubicBezTo>
                  <a:pt x="451" y="2175"/>
                  <a:pt x="0" y="1900"/>
                  <a:pt x="0" y="1606"/>
                </a:cubicBezTo>
                <a:cubicBezTo>
                  <a:pt x="0" y="783"/>
                  <a:pt x="3997" y="10"/>
                  <a:pt x="7928" y="0"/>
                </a:cubicBezTo>
                <a:close/>
              </a:path>
            </a:pathLst>
          </a:custGeom>
          <a:gradFill>
            <a:gsLst>
              <a:gs pos="71000">
                <a:schemeClr val="accent1">
                  <a:lumMod val="60000"/>
                  <a:lumOff val="40000"/>
                  <a:alpha val="30000"/>
                </a:schemeClr>
              </a:gs>
              <a:gs pos="17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  <a:gs pos="75000">
                  <a:schemeClr val="accent1">
                    <a:alpha val="0"/>
                  </a:schemeClr>
                </a:gs>
                <a:gs pos="2600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54" name="任意多边形 53"/>
          <p:cNvSpPr/>
          <p:nvPr>
            <p:custDataLst>
              <p:tags r:id="rId5"/>
            </p:custDataLst>
          </p:nvPr>
        </p:nvSpPr>
        <p:spPr>
          <a:xfrm>
            <a:off x="2006802" y="5343947"/>
            <a:ext cx="8175884" cy="1513875"/>
          </a:xfrm>
          <a:custGeom>
            <a:avLst/>
            <a:gdLst>
              <a:gd name="connsiteX0" fmla="*/ 0 w 13014"/>
              <a:gd name="connsiteY0" fmla="*/ 1351 h 2625"/>
              <a:gd name="connsiteX1" fmla="*/ 6483 w 13014"/>
              <a:gd name="connsiteY1" fmla="*/ 0 h 2625"/>
              <a:gd name="connsiteX2" fmla="*/ 13014 w 13014"/>
              <a:gd name="connsiteY2" fmla="*/ 1351 h 2625"/>
              <a:gd name="connsiteX3" fmla="*/ 6507 w 13014"/>
              <a:gd name="connsiteY3" fmla="*/ 2625 h 2625"/>
              <a:gd name="connsiteX4" fmla="*/ 0 w 13014"/>
              <a:gd name="connsiteY4" fmla="*/ 1351 h 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2410">
                <a:moveTo>
                  <a:pt x="6291" y="0"/>
                </a:moveTo>
                <a:cubicBezTo>
                  <a:pt x="6355" y="0"/>
                  <a:pt x="6419" y="0"/>
                  <a:pt x="6483" y="0"/>
                </a:cubicBezTo>
                <a:cubicBezTo>
                  <a:pt x="10596" y="18"/>
                  <a:pt x="13014" y="648"/>
                  <a:pt x="13014" y="1352"/>
                </a:cubicBezTo>
                <a:cubicBezTo>
                  <a:pt x="13014" y="1792"/>
                  <a:pt x="11876" y="2179"/>
                  <a:pt x="10145" y="2408"/>
                </a:cubicBezTo>
                <a:lnTo>
                  <a:pt x="10133" y="2410"/>
                </a:lnTo>
                <a:lnTo>
                  <a:pt x="2881" y="2410"/>
                </a:lnTo>
                <a:lnTo>
                  <a:pt x="2869" y="2408"/>
                </a:lnTo>
                <a:cubicBezTo>
                  <a:pt x="1138" y="2179"/>
                  <a:pt x="0" y="1792"/>
                  <a:pt x="0" y="1352"/>
                </a:cubicBezTo>
                <a:cubicBezTo>
                  <a:pt x="0" y="659"/>
                  <a:pt x="2297" y="3"/>
                  <a:pt x="6291" y="0"/>
                </a:cubicBezTo>
                <a:close/>
              </a:path>
            </a:pathLst>
          </a:custGeom>
          <a:gradFill>
            <a:gsLst>
              <a:gs pos="3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gradFill flip="none" rotWithShape="1">
              <a:gsLst>
                <a:gs pos="1900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99000"/>
                  </a:schemeClr>
                </a:gs>
              </a:gsLst>
              <a:lin ang="5400000" scaled="1"/>
              <a:tileRect/>
            </a:gradFill>
            <a:prstDash val="solid"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55" name="任意多边形 54"/>
          <p:cNvSpPr/>
          <p:nvPr>
            <p:custDataLst>
              <p:tags r:id="rId6"/>
            </p:custDataLst>
          </p:nvPr>
        </p:nvSpPr>
        <p:spPr>
          <a:xfrm>
            <a:off x="3710582" y="5774290"/>
            <a:ext cx="4768323" cy="819850"/>
          </a:xfrm>
          <a:custGeom>
            <a:avLst/>
            <a:gdLst>
              <a:gd name="connsiteX0" fmla="*/ 0 w 13014"/>
              <a:gd name="connsiteY0" fmla="*/ 1351 h 2625"/>
              <a:gd name="connsiteX1" fmla="*/ 6483 w 13014"/>
              <a:gd name="connsiteY1" fmla="*/ 0 h 2625"/>
              <a:gd name="connsiteX2" fmla="*/ 13014 w 13014"/>
              <a:gd name="connsiteY2" fmla="*/ 1351 h 2625"/>
              <a:gd name="connsiteX3" fmla="*/ 6507 w 13014"/>
              <a:gd name="connsiteY3" fmla="*/ 2625 h 2625"/>
              <a:gd name="connsiteX4" fmla="*/ 0 w 13014"/>
              <a:gd name="connsiteY4" fmla="*/ 1351 h 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2625">
                <a:moveTo>
                  <a:pt x="0" y="1351"/>
                </a:moveTo>
                <a:cubicBezTo>
                  <a:pt x="0" y="648"/>
                  <a:pt x="2370" y="-18"/>
                  <a:pt x="6483" y="0"/>
                </a:cubicBezTo>
                <a:cubicBezTo>
                  <a:pt x="10596" y="18"/>
                  <a:pt x="13014" y="648"/>
                  <a:pt x="13014" y="1351"/>
                </a:cubicBezTo>
                <a:cubicBezTo>
                  <a:pt x="13014" y="2055"/>
                  <a:pt x="10100" y="2625"/>
                  <a:pt x="6507" y="2625"/>
                </a:cubicBezTo>
                <a:cubicBezTo>
                  <a:pt x="2914" y="2625"/>
                  <a:pt x="0" y="2055"/>
                  <a:pt x="0" y="1351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>
                  <a:alpha val="50000"/>
                </a:scheme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  <a:gs pos="60000">
                  <a:schemeClr val="accent1">
                    <a:alpha val="0"/>
                  </a:schemeClr>
                </a:gs>
                <a:gs pos="4100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56" name="任意多边形 55"/>
          <p:cNvSpPr/>
          <p:nvPr>
            <p:custDataLst>
              <p:tags r:id="rId7"/>
            </p:custDataLst>
          </p:nvPr>
        </p:nvSpPr>
        <p:spPr>
          <a:xfrm>
            <a:off x="4306780" y="5866013"/>
            <a:ext cx="3575928" cy="575466"/>
          </a:xfrm>
          <a:custGeom>
            <a:avLst/>
            <a:gdLst>
              <a:gd name="connsiteX0" fmla="*/ 0 w 13014"/>
              <a:gd name="connsiteY0" fmla="*/ 1351 h 2625"/>
              <a:gd name="connsiteX1" fmla="*/ 6483 w 13014"/>
              <a:gd name="connsiteY1" fmla="*/ 0 h 2625"/>
              <a:gd name="connsiteX2" fmla="*/ 13014 w 13014"/>
              <a:gd name="connsiteY2" fmla="*/ 1351 h 2625"/>
              <a:gd name="connsiteX3" fmla="*/ 6507 w 13014"/>
              <a:gd name="connsiteY3" fmla="*/ 2625 h 2625"/>
              <a:gd name="connsiteX4" fmla="*/ 0 w 13014"/>
              <a:gd name="connsiteY4" fmla="*/ 1351 h 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2625">
                <a:moveTo>
                  <a:pt x="0" y="1351"/>
                </a:moveTo>
                <a:cubicBezTo>
                  <a:pt x="0" y="648"/>
                  <a:pt x="2370" y="-18"/>
                  <a:pt x="6483" y="0"/>
                </a:cubicBezTo>
                <a:cubicBezTo>
                  <a:pt x="10596" y="18"/>
                  <a:pt x="13014" y="648"/>
                  <a:pt x="13014" y="1351"/>
                </a:cubicBezTo>
                <a:cubicBezTo>
                  <a:pt x="13014" y="2055"/>
                  <a:pt x="10100" y="2625"/>
                  <a:pt x="6507" y="2625"/>
                </a:cubicBezTo>
                <a:cubicBezTo>
                  <a:pt x="2914" y="2625"/>
                  <a:pt x="0" y="2055"/>
                  <a:pt x="0" y="1351"/>
                </a:cubicBezTo>
                <a:close/>
              </a:path>
            </a:pathLst>
          </a:custGeom>
          <a:gradFill>
            <a:gsLst>
              <a:gs pos="3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gradFill flip="none" rotWithShape="1">
              <a:gsLst>
                <a:gs pos="1900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99000"/>
                  </a:schemeClr>
                </a:gs>
              </a:gsLst>
              <a:lin ang="5400000" scaled="1"/>
              <a:tileRect/>
            </a:gradFill>
            <a:prstDash val="solid"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57" name="矩形 56"/>
          <p:cNvSpPr/>
          <p:nvPr>
            <p:custDataLst>
              <p:tags r:id="rId8"/>
            </p:custDataLst>
          </p:nvPr>
        </p:nvSpPr>
        <p:spPr>
          <a:xfrm>
            <a:off x="1142347" y="3208568"/>
            <a:ext cx="1852044" cy="359352"/>
          </a:xfrm>
          <a:prstGeom prst="rect">
            <a:avLst/>
          </a:prstGeom>
        </p:spPr>
        <p:txBody>
          <a:bodyPr wrap="square" lIns="91440" tIns="45720" rIns="91440" bIns="45720" anchor="b">
            <a:noAutofit/>
          </a:bodyPr>
          <a:lstStyle/>
          <a:p>
            <a:pPr algn="ctr"/>
            <a:r>
              <a:rPr lang="zh-CN" altLang="en-US" sz="1300" b="1" dirty="0">
                <a:solidFill>
                  <a:schemeClr val="tx1"/>
                </a:solidFill>
                <a:latin typeface="+mn-ea"/>
              </a:rPr>
              <a:t>四足仿生结构</a:t>
            </a:r>
            <a:endParaRPr lang="zh-CN" altLang="en-US" sz="13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8" name="矩形 57"/>
          <p:cNvSpPr/>
          <p:nvPr>
            <p:custDataLst>
              <p:tags r:id="rId9"/>
            </p:custDataLst>
          </p:nvPr>
        </p:nvSpPr>
        <p:spPr>
          <a:xfrm>
            <a:off x="654835" y="3562894"/>
            <a:ext cx="2827069" cy="107303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中文正文" charset="0"/>
                <a:sym typeface="+mn-ea"/>
              </a:rPr>
              <a:t>完美适应楼梯、瓦砾等非结构化地形，克服了履带</a:t>
            </a:r>
            <a:r>
              <a:rPr lang="en-US" altLang="zh-CN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中文正文" charset="0"/>
                <a:sym typeface="+mn-ea"/>
              </a:rPr>
              <a:t>/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中文正文" charset="0"/>
                <a:sym typeface="+mn-ea"/>
              </a:rPr>
              <a:t>轮式机器人的局限性。动态平衡：在复杂环境下保持稳定。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中文正文" charset="0"/>
              <a:sym typeface="+mn-ea"/>
            </a:endParaRPr>
          </a:p>
        </p:txBody>
      </p:sp>
      <p:sp>
        <p:nvSpPr>
          <p:cNvPr id="59" name="椭圆 58"/>
          <p:cNvSpPr/>
          <p:nvPr>
            <p:custDataLst>
              <p:tags r:id="rId10"/>
            </p:custDataLst>
          </p:nvPr>
        </p:nvSpPr>
        <p:spPr>
          <a:xfrm>
            <a:off x="1801997" y="2598549"/>
            <a:ext cx="532745" cy="53274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60000">
                <a:schemeClr val="accent1">
                  <a:alpha val="100000"/>
                </a:schemeClr>
              </a:gs>
            </a:gsLst>
            <a:lin ang="2700000" scaled="0"/>
          </a:gradFill>
          <a:ln w="63500" cap="rnd" cmpd="sng">
            <a:solidFill>
              <a:schemeClr val="accent1">
                <a:alpha val="4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3765"/>
            <a:endParaRPr sz="2000" b="1">
              <a:solidFill>
                <a:srgbClr val="FFFFFF"/>
              </a:solidFill>
            </a:endParaRPr>
          </a:p>
        </p:txBody>
      </p:sp>
      <p:pic>
        <p:nvPicPr>
          <p:cNvPr id="60" name="图片 17" descr="32313538383938393b32313538373838383bd1ddcabe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54030" y="2750583"/>
            <a:ext cx="228678" cy="228678"/>
          </a:xfrm>
          <a:prstGeom prst="rect">
            <a:avLst/>
          </a:prstGeom>
        </p:spPr>
      </p:pic>
      <p:sp>
        <p:nvSpPr>
          <p:cNvPr id="61" name="矩形 60"/>
          <p:cNvSpPr/>
          <p:nvPr>
            <p:custDataLst>
              <p:tags r:id="rId14"/>
            </p:custDataLst>
          </p:nvPr>
        </p:nvSpPr>
        <p:spPr>
          <a:xfrm>
            <a:off x="9193840" y="3211081"/>
            <a:ext cx="1852673" cy="359352"/>
          </a:xfrm>
          <a:prstGeom prst="rect">
            <a:avLst/>
          </a:prstGeom>
        </p:spPr>
        <p:txBody>
          <a:bodyPr wrap="square" lIns="91440" tIns="45720" rIns="91440" bIns="45720" anchor="b">
            <a:noAutofit/>
          </a:bodyPr>
          <a:lstStyle/>
          <a:p>
            <a:pPr algn="ctr"/>
            <a:r>
              <a:rPr lang="zh-CN" altLang="en-US" sz="1300" b="1" dirty="0">
                <a:solidFill>
                  <a:schemeClr val="tx1"/>
                </a:solidFill>
                <a:latin typeface="+mn-ea"/>
              </a:rPr>
              <a:t>智能化的“大脑”</a:t>
            </a:r>
            <a:endParaRPr lang="zh-CN" altLang="en-US" sz="13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2" name="矩形 61"/>
          <p:cNvSpPr/>
          <p:nvPr>
            <p:custDataLst>
              <p:tags r:id="rId15"/>
            </p:custDataLst>
          </p:nvPr>
        </p:nvSpPr>
        <p:spPr>
          <a:xfrm>
            <a:off x="8708212" y="3565407"/>
            <a:ext cx="2828326" cy="1071773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中文正文" charset="0"/>
                <a:sym typeface="+mn-ea"/>
              </a:rPr>
              <a:t>机器学习算法赋予其环境理解、自主决策与任务规划能力，远超远程遥控机器人。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中文正文" charset="0"/>
              <a:sym typeface="+mn-ea"/>
            </a:endParaRPr>
          </a:p>
        </p:txBody>
      </p:sp>
      <p:sp>
        <p:nvSpPr>
          <p:cNvPr id="63" name="椭圆 62"/>
          <p:cNvSpPr/>
          <p:nvPr>
            <p:custDataLst>
              <p:tags r:id="rId16"/>
            </p:custDataLst>
          </p:nvPr>
        </p:nvSpPr>
        <p:spPr>
          <a:xfrm>
            <a:off x="9854118" y="2598549"/>
            <a:ext cx="532745" cy="53274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60000">
                <a:schemeClr val="accent1">
                  <a:alpha val="100000"/>
                </a:schemeClr>
              </a:gs>
            </a:gsLst>
            <a:lin ang="2700000" scaled="0"/>
          </a:gradFill>
          <a:ln w="63500" cap="rnd" cmpd="sng">
            <a:solidFill>
              <a:schemeClr val="accent1">
                <a:alpha val="4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 defTabSz="913765">
              <a:buClrTx/>
              <a:buSzTx/>
              <a:buFontTx/>
            </a:pPr>
            <a:endParaRPr sz="2000" b="1">
              <a:solidFill>
                <a:srgbClr val="FFFFFF"/>
              </a:solidFill>
              <a:sym typeface="+mn-ea"/>
            </a:endParaRPr>
          </a:p>
        </p:txBody>
      </p:sp>
      <p:cxnSp>
        <p:nvCxnSpPr>
          <p:cNvPr id="64" name="直接连接符 63"/>
          <p:cNvCxnSpPr/>
          <p:nvPr>
            <p:custDataLst>
              <p:tags r:id="rId17"/>
            </p:custDataLst>
          </p:nvPr>
        </p:nvCxnSpPr>
        <p:spPr>
          <a:xfrm flipH="1" flipV="1">
            <a:off x="3878950" y="2053239"/>
            <a:ext cx="10052" cy="2561953"/>
          </a:xfrm>
          <a:prstGeom prst="line">
            <a:avLst/>
          </a:prstGeom>
          <a:ln w="25400" cap="rnd">
            <a:gradFill>
              <a:gsLst>
                <a:gs pos="0">
                  <a:schemeClr val="accent2">
                    <a:alpha val="0"/>
                  </a:schemeClr>
                </a:gs>
                <a:gs pos="95000">
                  <a:schemeClr val="accent2">
                    <a:alpha val="50000"/>
                  </a:schemeClr>
                </a:gs>
              </a:gsLst>
              <a:lin ang="5400000" scaled="1"/>
            </a:gradFill>
            <a:round/>
            <a:tailEnd type="triangle"/>
          </a:ln>
          <a:effectLst>
            <a:outerShdw blurRad="38100" dist="12700" dir="5400000" algn="t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>
            <p:custDataLst>
              <p:tags r:id="rId18"/>
            </p:custDataLst>
          </p:nvPr>
        </p:nvCxnSpPr>
        <p:spPr>
          <a:xfrm flipV="1">
            <a:off x="8301114" y="2037533"/>
            <a:ext cx="9424" cy="2560835"/>
          </a:xfrm>
          <a:prstGeom prst="line">
            <a:avLst/>
          </a:prstGeom>
          <a:ln w="25400" cap="rnd">
            <a:gradFill>
              <a:gsLst>
                <a:gs pos="0">
                  <a:schemeClr val="accent1">
                    <a:alpha val="0"/>
                  </a:schemeClr>
                </a:gs>
                <a:gs pos="95000">
                  <a:schemeClr val="accent1">
                    <a:alpha val="50000"/>
                  </a:schemeClr>
                </a:gs>
              </a:gsLst>
              <a:lin ang="5400000" scaled="1"/>
            </a:gradFill>
            <a:round/>
            <a:tailEnd type="triangle"/>
          </a:ln>
          <a:effectLst>
            <a:outerShdw blurRad="38100" dist="12700" dir="5400000" algn="t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8" name="矩形 67"/>
          <p:cNvSpPr/>
          <p:nvPr>
            <p:custDataLst>
              <p:tags r:id="rId19"/>
            </p:custDataLst>
          </p:nvPr>
        </p:nvSpPr>
        <p:spPr>
          <a:xfrm>
            <a:off x="5172491" y="2099729"/>
            <a:ext cx="1843877" cy="359352"/>
          </a:xfrm>
          <a:prstGeom prst="rect">
            <a:avLst/>
          </a:prstGeom>
        </p:spPr>
        <p:txBody>
          <a:bodyPr wrap="square" lIns="91440" tIns="45720" rIns="91440" bIns="45720" anchor="b">
            <a:noAutofit/>
          </a:bodyPr>
          <a:lstStyle/>
          <a:p>
            <a:pPr algn="ctr"/>
            <a:r>
              <a:rPr lang="zh-CN" altLang="en-US" sz="1300" b="1" dirty="0">
                <a:solidFill>
                  <a:schemeClr val="tx1"/>
                </a:solidFill>
                <a:latin typeface="+mn-ea"/>
              </a:rPr>
              <a:t>强大的负载与集成能力</a:t>
            </a:r>
            <a:endParaRPr lang="zh-CN" altLang="en-US" sz="13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9" name="矩形 68"/>
          <p:cNvSpPr/>
          <p:nvPr>
            <p:custDataLst>
              <p:tags r:id="rId20"/>
            </p:custDataLst>
          </p:nvPr>
        </p:nvSpPr>
        <p:spPr>
          <a:xfrm>
            <a:off x="4679325" y="2453426"/>
            <a:ext cx="2830210" cy="1071773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中文正文" charset="0"/>
                <a:sym typeface="+mn-ea"/>
              </a:rPr>
              <a:t>可搭载多种传感器（辐射、视觉、化学），实现多模态感知。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中文正文" charset="0"/>
              <a:sym typeface="+mn-ea"/>
            </a:endParaRPr>
          </a:p>
        </p:txBody>
      </p:sp>
      <p:sp>
        <p:nvSpPr>
          <p:cNvPr id="70" name="椭圆 69"/>
          <p:cNvSpPr/>
          <p:nvPr>
            <p:custDataLst>
              <p:tags r:id="rId21"/>
            </p:custDataLst>
          </p:nvPr>
        </p:nvSpPr>
        <p:spPr>
          <a:xfrm>
            <a:off x="5828371" y="1489710"/>
            <a:ext cx="532745" cy="532745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00000"/>
                </a:schemeClr>
              </a:gs>
              <a:gs pos="60000">
                <a:schemeClr val="accent2">
                  <a:alpha val="100000"/>
                </a:schemeClr>
              </a:gs>
            </a:gsLst>
            <a:lin ang="2700000" scaled="0"/>
          </a:gradFill>
          <a:ln w="63500" cap="rnd" cmpd="sng">
            <a:solidFill>
              <a:schemeClr val="accent2">
                <a:alpha val="4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 defTabSz="913765">
              <a:buClrTx/>
              <a:buSzTx/>
              <a:buFontTx/>
            </a:pPr>
            <a:endParaRPr sz="2000" b="1">
              <a:solidFill>
                <a:srgbClr val="FFFFFF"/>
              </a:solidFill>
              <a:sym typeface="+mn-ea"/>
            </a:endParaRPr>
          </a:p>
        </p:txBody>
      </p:sp>
      <p:pic>
        <p:nvPicPr>
          <p:cNvPr id="73" name="图片 2" descr="32313538343730313b32313538343638313bccfdcbb5d1b5c1b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89189" y="2733620"/>
            <a:ext cx="262603" cy="262603"/>
          </a:xfrm>
          <a:prstGeom prst="rect">
            <a:avLst/>
          </a:prstGeom>
        </p:spPr>
      </p:pic>
      <p:pic>
        <p:nvPicPr>
          <p:cNvPr id="76" name="图片 13" descr="32313538333935363b32313538333934373bcec4bcfebcd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980405" y="1641743"/>
            <a:ext cx="228678" cy="228678"/>
          </a:xfrm>
          <a:prstGeom prst="rect">
            <a:avLst/>
          </a:prstGeom>
        </p:spPr>
      </p:pic>
      <p:pic>
        <p:nvPicPr>
          <p:cNvPr id="77" name="图片 76" descr="图片11"/>
          <p:cNvPicPr>
            <a:picLocks noChangeAspect="1"/>
          </p:cNvPicPr>
          <p:nvPr/>
        </p:nvPicPr>
        <p:blipFill>
          <a:blip r:embed="rId28"/>
          <a:srcRect l="28015" t="5935" r="24945" b="11287"/>
          <a:stretch>
            <a:fillRect/>
          </a:stretch>
        </p:blipFill>
        <p:spPr>
          <a:xfrm>
            <a:off x="4892675" y="3656330"/>
            <a:ext cx="2404745" cy="278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664319" y="407016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7705" y="283845"/>
            <a:ext cx="818451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机器学习：从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“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感知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”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到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“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认知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”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的跨越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kern="1200" cap="none" spc="0" normalizeH="0" baseline="0" noProof="0" dirty="0">
              <a:solidFill>
                <a:srgbClr val="4E68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任意多边形: 形状 66"/>
          <p:cNvSpPr/>
          <p:nvPr>
            <p:custDataLst>
              <p:tags r:id="rId4"/>
            </p:custDataLst>
          </p:nvPr>
        </p:nvSpPr>
        <p:spPr>
          <a:xfrm>
            <a:off x="4449128" y="3866833"/>
            <a:ext cx="1610360" cy="1339850"/>
          </a:xfrm>
          <a:custGeom>
            <a:avLst/>
            <a:gdLst>
              <a:gd name="connsiteX0" fmla="*/ 1276741 w 1276742"/>
              <a:gd name="connsiteY0" fmla="*/ 0 h 1061986"/>
              <a:gd name="connsiteX1" fmla="*/ 1276742 w 1276742"/>
              <a:gd name="connsiteY1" fmla="*/ 754178 h 1061986"/>
              <a:gd name="connsiteX2" fmla="*/ 1193218 w 1276742"/>
              <a:gd name="connsiteY2" fmla="*/ 758133 h 1061986"/>
              <a:gd name="connsiteX3" fmla="*/ 661068 w 1276742"/>
              <a:gd name="connsiteY3" fmla="*/ 955275 h 1061986"/>
              <a:gd name="connsiteX4" fmla="*/ 533981 w 1276742"/>
              <a:gd name="connsiteY4" fmla="*/ 1061986 h 1061986"/>
              <a:gd name="connsiteX5" fmla="*/ 0 w 1276742"/>
              <a:gd name="connsiteY5" fmla="*/ 528005 h 1061986"/>
              <a:gd name="connsiteX6" fmla="*/ 102148 w 1276742"/>
              <a:gd name="connsiteY6" fmla="*/ 434642 h 1061986"/>
              <a:gd name="connsiteX7" fmla="*/ 210764 w 1276742"/>
              <a:gd name="connsiteY7" fmla="*/ 350038 h 1061986"/>
              <a:gd name="connsiteX8" fmla="*/ 226476 w 1276742"/>
              <a:gd name="connsiteY8" fmla="*/ 339564 h 1061986"/>
              <a:gd name="connsiteX9" fmla="*/ 231818 w 1276742"/>
              <a:gd name="connsiteY9" fmla="*/ 349407 h 1061986"/>
              <a:gd name="connsiteX10" fmla="*/ 567617 w 1276742"/>
              <a:gd name="connsiteY10" fmla="*/ 527950 h 1061986"/>
              <a:gd name="connsiteX11" fmla="*/ 972577 w 1276742"/>
              <a:gd name="connsiteY11" fmla="*/ 122990 h 1061986"/>
              <a:gd name="connsiteX12" fmla="*/ 964350 w 1276742"/>
              <a:gd name="connsiteY12" fmla="*/ 41377 h 1061986"/>
              <a:gd name="connsiteX13" fmla="*/ 960889 w 1276742"/>
              <a:gd name="connsiteY13" fmla="*/ 30227 h 1061986"/>
              <a:gd name="connsiteX14" fmla="*/ 977784 w 1276742"/>
              <a:gd name="connsiteY14" fmla="*/ 26610 h 1061986"/>
              <a:gd name="connsiteX15" fmla="*/ 1120866 w 1276742"/>
              <a:gd name="connsiteY15" fmla="*/ 7380 h 1061986"/>
              <a:gd name="connsiteX16" fmla="*/ 1276741 w 1276742"/>
              <a:gd name="connsiteY16" fmla="*/ 0 h 10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6742" h="1061986">
                <a:moveTo>
                  <a:pt x="1276741" y="0"/>
                </a:moveTo>
                <a:lnTo>
                  <a:pt x="1276742" y="754178"/>
                </a:lnTo>
                <a:lnTo>
                  <a:pt x="1193218" y="758133"/>
                </a:lnTo>
                <a:cubicBezTo>
                  <a:pt x="996274" y="776879"/>
                  <a:pt x="814351" y="847135"/>
                  <a:pt x="661068" y="955275"/>
                </a:cubicBezTo>
                <a:lnTo>
                  <a:pt x="533981" y="1061986"/>
                </a:lnTo>
                <a:lnTo>
                  <a:pt x="0" y="528005"/>
                </a:lnTo>
                <a:lnTo>
                  <a:pt x="102148" y="434642"/>
                </a:lnTo>
                <a:cubicBezTo>
                  <a:pt x="137272" y="405144"/>
                  <a:pt x="173502" y="376919"/>
                  <a:pt x="210764" y="350038"/>
                </a:cubicBezTo>
                <a:lnTo>
                  <a:pt x="226476" y="339564"/>
                </a:lnTo>
                <a:lnTo>
                  <a:pt x="231818" y="349407"/>
                </a:lnTo>
                <a:cubicBezTo>
                  <a:pt x="304592" y="457127"/>
                  <a:pt x="427834" y="527950"/>
                  <a:pt x="567617" y="527950"/>
                </a:cubicBezTo>
                <a:cubicBezTo>
                  <a:pt x="791270" y="527950"/>
                  <a:pt x="972577" y="346643"/>
                  <a:pt x="972577" y="122990"/>
                </a:cubicBezTo>
                <a:cubicBezTo>
                  <a:pt x="972577" y="95034"/>
                  <a:pt x="969744" y="67739"/>
                  <a:pt x="964350" y="41377"/>
                </a:cubicBezTo>
                <a:lnTo>
                  <a:pt x="960889" y="30227"/>
                </a:lnTo>
                <a:lnTo>
                  <a:pt x="977784" y="26610"/>
                </a:lnTo>
                <a:cubicBezTo>
                  <a:pt x="1024895" y="18407"/>
                  <a:pt x="1072612" y="11973"/>
                  <a:pt x="1120866" y="7380"/>
                </a:cubicBezTo>
                <a:lnTo>
                  <a:pt x="1276741" y="0"/>
                </a:lnTo>
                <a:close/>
              </a:path>
            </a:pathLst>
          </a:custGeom>
          <a:gradFill>
            <a:gsLst>
              <a:gs pos="85000">
                <a:schemeClr val="accent2">
                  <a:lumMod val="70000"/>
                  <a:lumOff val="30000"/>
                  <a:alpha val="100000"/>
                </a:schemeClr>
              </a:gs>
              <a:gs pos="0">
                <a:schemeClr val="accent2">
                  <a:lumMod val="30000"/>
                  <a:lumOff val="70000"/>
                  <a:alpha val="100000"/>
                </a:schemeClr>
              </a:gs>
            </a:gsLst>
            <a:lin ang="135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71" name="任意多边形: 形状 70"/>
          <p:cNvSpPr/>
          <p:nvPr>
            <p:custDataLst>
              <p:tags r:id="rId5"/>
            </p:custDataLst>
          </p:nvPr>
        </p:nvSpPr>
        <p:spPr>
          <a:xfrm rot="8100000">
            <a:off x="3506788" y="4946968"/>
            <a:ext cx="1609725" cy="1337310"/>
          </a:xfrm>
          <a:custGeom>
            <a:avLst/>
            <a:gdLst>
              <a:gd name="connsiteX0" fmla="*/ 0 w 1276199"/>
              <a:gd name="connsiteY0" fmla="*/ 1060005 h 1060005"/>
              <a:gd name="connsiteX1" fmla="*/ 0 w 1276199"/>
              <a:gd name="connsiteY1" fmla="*/ 304875 h 1060005"/>
              <a:gd name="connsiteX2" fmla="*/ 161676 w 1276199"/>
              <a:gd name="connsiteY2" fmla="*/ 291757 h 1060005"/>
              <a:gd name="connsiteX3" fmla="*/ 678505 w 1276199"/>
              <a:gd name="connsiteY3" fmla="*/ 58217 h 1060005"/>
              <a:gd name="connsiteX4" fmla="*/ 742913 w 1276199"/>
              <a:gd name="connsiteY4" fmla="*/ 0 h 1060005"/>
              <a:gd name="connsiteX5" fmla="*/ 1276199 w 1276199"/>
              <a:gd name="connsiteY5" fmla="*/ 533284 h 1060005"/>
              <a:gd name="connsiteX6" fmla="*/ 1154511 w 1276199"/>
              <a:gd name="connsiteY6" fmla="*/ 643273 h 1060005"/>
              <a:gd name="connsiteX7" fmla="*/ 1039317 w 1276199"/>
              <a:gd name="connsiteY7" fmla="*/ 730030 h 1060005"/>
              <a:gd name="connsiteX8" fmla="*/ 1004619 w 1276199"/>
              <a:gd name="connsiteY8" fmla="*/ 752187 h 1060005"/>
              <a:gd name="connsiteX9" fmla="*/ 999492 w 1276199"/>
              <a:gd name="connsiteY9" fmla="*/ 742444 h 1060005"/>
              <a:gd name="connsiteX10" fmla="*/ 947600 w 1276199"/>
              <a:gd name="connsiteY10" fmla="*/ 678917 h 1060005"/>
              <a:gd name="connsiteX11" fmla="*/ 374901 w 1276199"/>
              <a:gd name="connsiteY11" fmla="*/ 678917 h 1060005"/>
              <a:gd name="connsiteX12" fmla="*/ 256290 w 1276199"/>
              <a:gd name="connsiteY12" fmla="*/ 965267 h 1060005"/>
              <a:gd name="connsiteX13" fmla="*/ 263374 w 1276199"/>
              <a:gd name="connsiteY13" fmla="*/ 1039178 h 1060005"/>
              <a:gd name="connsiteX14" fmla="*/ 130034 w 1276199"/>
              <a:gd name="connsiteY14" fmla="*/ 1054940 h 1060005"/>
              <a:gd name="connsiteX15" fmla="*/ 0 w 1276199"/>
              <a:gd name="connsiteY15" fmla="*/ 1060005 h 106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6199" h="1060005">
                <a:moveTo>
                  <a:pt x="0" y="1060005"/>
                </a:moveTo>
                <a:lnTo>
                  <a:pt x="0" y="304875"/>
                </a:lnTo>
                <a:lnTo>
                  <a:pt x="161676" y="291757"/>
                </a:lnTo>
                <a:cubicBezTo>
                  <a:pt x="346683" y="260953"/>
                  <a:pt x="525381" y="183107"/>
                  <a:pt x="678505" y="58217"/>
                </a:cubicBezTo>
                <a:lnTo>
                  <a:pt x="742913" y="0"/>
                </a:lnTo>
                <a:lnTo>
                  <a:pt x="1276199" y="533284"/>
                </a:lnTo>
                <a:lnTo>
                  <a:pt x="1154511" y="643273"/>
                </a:lnTo>
                <a:cubicBezTo>
                  <a:pt x="1116994" y="673873"/>
                  <a:pt x="1078562" y="702792"/>
                  <a:pt x="1039317" y="730030"/>
                </a:cubicBezTo>
                <a:lnTo>
                  <a:pt x="1004619" y="752187"/>
                </a:lnTo>
                <a:lnTo>
                  <a:pt x="999492" y="742444"/>
                </a:lnTo>
                <a:cubicBezTo>
                  <a:pt x="984666" y="719989"/>
                  <a:pt x="967369" y="698685"/>
                  <a:pt x="947600" y="678917"/>
                </a:cubicBezTo>
                <a:cubicBezTo>
                  <a:pt x="789454" y="520771"/>
                  <a:pt x="533047" y="520771"/>
                  <a:pt x="374901" y="678917"/>
                </a:cubicBezTo>
                <a:cubicBezTo>
                  <a:pt x="295827" y="757990"/>
                  <a:pt x="256291" y="861629"/>
                  <a:pt x="256290" y="965267"/>
                </a:cubicBezTo>
                <a:lnTo>
                  <a:pt x="263374" y="1039178"/>
                </a:lnTo>
                <a:lnTo>
                  <a:pt x="130034" y="1054940"/>
                </a:lnTo>
                <a:lnTo>
                  <a:pt x="0" y="1060005"/>
                </a:lnTo>
                <a:close/>
              </a:path>
            </a:pathLst>
          </a:custGeom>
          <a:gradFill>
            <a:gsLst>
              <a:gs pos="85000">
                <a:schemeClr val="accent1">
                  <a:lumMod val="70000"/>
                  <a:lumOff val="30000"/>
                  <a:alpha val="100000"/>
                </a:schemeClr>
              </a:gs>
              <a:gs pos="0">
                <a:schemeClr val="accent1">
                  <a:lumMod val="30000"/>
                  <a:lumOff val="70000"/>
                  <a:alpha val="100000"/>
                </a:schemeClr>
              </a:gs>
            </a:gsLst>
            <a:lin ang="135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>
            <a:off x="4725988" y="3578543"/>
            <a:ext cx="877570" cy="877570"/>
          </a:xfrm>
          <a:prstGeom prst="ellipse">
            <a:avLst/>
          </a:prstGeom>
          <a:gradFill>
            <a:gsLst>
              <a:gs pos="44000">
                <a:schemeClr val="accent2">
                  <a:alpha val="100000"/>
                </a:schemeClr>
              </a:gs>
              <a:gs pos="0">
                <a:schemeClr val="accent2">
                  <a:lumMod val="40000"/>
                  <a:lumOff val="60000"/>
                  <a:alpha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寻优</a:t>
            </a:r>
            <a:endParaRPr lang="zh-CN" altLang="en-US" sz="1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3464243" y="4805363"/>
            <a:ext cx="877570" cy="877570"/>
          </a:xfrm>
          <a:prstGeom prst="ellipse">
            <a:avLst/>
          </a:prstGeom>
          <a:gradFill>
            <a:gsLst>
              <a:gs pos="44000">
                <a:schemeClr val="accent1">
                  <a:alpha val="100000"/>
                </a:schemeClr>
              </a:gs>
              <a:gs pos="0">
                <a:schemeClr val="accent1">
                  <a:lumMod val="40000"/>
                  <a:lumOff val="60000"/>
                  <a:alpha val="100000"/>
                </a:schemeClr>
              </a:gs>
              <a:gs pos="66000">
                <a:schemeClr val="accent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识别</a:t>
            </a:r>
            <a:endParaRPr lang="zh-CN" altLang="en-US" sz="1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任意多边形: 形状 72"/>
          <p:cNvSpPr/>
          <p:nvPr>
            <p:custDataLst>
              <p:tags r:id="rId8"/>
            </p:custDataLst>
          </p:nvPr>
        </p:nvSpPr>
        <p:spPr>
          <a:xfrm>
            <a:off x="6117273" y="3866833"/>
            <a:ext cx="1612900" cy="1341755"/>
          </a:xfrm>
          <a:custGeom>
            <a:avLst/>
            <a:gdLst>
              <a:gd name="connsiteX0" fmla="*/ 0 w 1278677"/>
              <a:gd name="connsiteY0" fmla="*/ 0 h 1063676"/>
              <a:gd name="connsiteX1" fmla="*/ 155877 w 1278677"/>
              <a:gd name="connsiteY1" fmla="*/ 7381 h 1063676"/>
              <a:gd name="connsiteX2" fmla="*/ 298959 w 1278677"/>
              <a:gd name="connsiteY2" fmla="*/ 26610 h 1063676"/>
              <a:gd name="connsiteX3" fmla="*/ 335795 w 1278677"/>
              <a:gd name="connsiteY3" fmla="*/ 34495 h 1063676"/>
              <a:gd name="connsiteX4" fmla="*/ 331683 w 1278677"/>
              <a:gd name="connsiteY4" fmla="*/ 47742 h 1063676"/>
              <a:gd name="connsiteX5" fmla="*/ 323456 w 1278677"/>
              <a:gd name="connsiteY5" fmla="*/ 129355 h 1063676"/>
              <a:gd name="connsiteX6" fmla="*/ 728416 w 1278677"/>
              <a:gd name="connsiteY6" fmla="*/ 534315 h 1063676"/>
              <a:gd name="connsiteX7" fmla="*/ 1064215 w 1278677"/>
              <a:gd name="connsiteY7" fmla="*/ 355772 h 1063676"/>
              <a:gd name="connsiteX8" fmla="*/ 1066927 w 1278677"/>
              <a:gd name="connsiteY8" fmla="*/ 350776 h 1063676"/>
              <a:gd name="connsiteX9" fmla="*/ 1174595 w 1278677"/>
              <a:gd name="connsiteY9" fmla="*/ 434643 h 1063676"/>
              <a:gd name="connsiteX10" fmla="*/ 1278677 w 1278677"/>
              <a:gd name="connsiteY10" fmla="*/ 529773 h 1063676"/>
              <a:gd name="connsiteX11" fmla="*/ 744774 w 1278677"/>
              <a:gd name="connsiteY11" fmla="*/ 1063676 h 1063676"/>
              <a:gd name="connsiteX12" fmla="*/ 615675 w 1278677"/>
              <a:gd name="connsiteY12" fmla="*/ 955276 h 1063676"/>
              <a:gd name="connsiteX13" fmla="*/ 83525 w 1278677"/>
              <a:gd name="connsiteY13" fmla="*/ 758134 h 1063676"/>
              <a:gd name="connsiteX14" fmla="*/ 0 w 1278677"/>
              <a:gd name="connsiteY14" fmla="*/ 754179 h 1063676"/>
              <a:gd name="connsiteX15" fmla="*/ 0 w 1278677"/>
              <a:gd name="connsiteY15" fmla="*/ 0 h 106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8677" h="1063676">
                <a:moveTo>
                  <a:pt x="0" y="0"/>
                </a:moveTo>
                <a:lnTo>
                  <a:pt x="155877" y="7381"/>
                </a:lnTo>
                <a:cubicBezTo>
                  <a:pt x="204131" y="11974"/>
                  <a:pt x="251848" y="18407"/>
                  <a:pt x="298959" y="26610"/>
                </a:cubicBezTo>
                <a:lnTo>
                  <a:pt x="335795" y="34495"/>
                </a:lnTo>
                <a:lnTo>
                  <a:pt x="331683" y="47742"/>
                </a:lnTo>
                <a:cubicBezTo>
                  <a:pt x="326289" y="74104"/>
                  <a:pt x="323456" y="101399"/>
                  <a:pt x="323456" y="129355"/>
                </a:cubicBezTo>
                <a:cubicBezTo>
                  <a:pt x="323456" y="353008"/>
                  <a:pt x="504763" y="534315"/>
                  <a:pt x="728416" y="534315"/>
                </a:cubicBezTo>
                <a:cubicBezTo>
                  <a:pt x="868199" y="534315"/>
                  <a:pt x="991441" y="463492"/>
                  <a:pt x="1064215" y="355772"/>
                </a:cubicBezTo>
                <a:lnTo>
                  <a:pt x="1066927" y="350776"/>
                </a:lnTo>
                <a:lnTo>
                  <a:pt x="1174595" y="434643"/>
                </a:lnTo>
                <a:lnTo>
                  <a:pt x="1278677" y="529773"/>
                </a:lnTo>
                <a:lnTo>
                  <a:pt x="744774" y="1063676"/>
                </a:lnTo>
                <a:lnTo>
                  <a:pt x="615675" y="955276"/>
                </a:lnTo>
                <a:cubicBezTo>
                  <a:pt x="462393" y="847135"/>
                  <a:pt x="280468" y="776880"/>
                  <a:pt x="83525" y="758134"/>
                </a:cubicBezTo>
                <a:lnTo>
                  <a:pt x="0" y="7541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5000">
                <a:schemeClr val="accent1">
                  <a:lumMod val="70000"/>
                  <a:lumOff val="30000"/>
                  <a:alpha val="100000"/>
                </a:schemeClr>
              </a:gs>
              <a:gs pos="0">
                <a:schemeClr val="accent1">
                  <a:lumMod val="30000"/>
                  <a:lumOff val="70000"/>
                  <a:alpha val="100000"/>
                </a:schemeClr>
              </a:gs>
            </a:gsLst>
            <a:lin ang="135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6597333" y="3586798"/>
            <a:ext cx="877570" cy="877570"/>
          </a:xfrm>
          <a:prstGeom prst="ellipse">
            <a:avLst/>
          </a:prstGeom>
          <a:gradFill>
            <a:gsLst>
              <a:gs pos="50000">
                <a:schemeClr val="accent1">
                  <a:alpha val="100000"/>
                </a:schemeClr>
              </a:gs>
              <a:gs pos="0">
                <a:schemeClr val="accent1">
                  <a:lumMod val="40000"/>
                  <a:lumOff val="60000"/>
                  <a:alpha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预警</a:t>
            </a:r>
            <a:endParaRPr lang="zh-CN" altLang="en-US" sz="1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任意多边形: 形状 76"/>
          <p:cNvSpPr/>
          <p:nvPr>
            <p:custDataLst>
              <p:tags r:id="rId10"/>
            </p:custDataLst>
          </p:nvPr>
        </p:nvSpPr>
        <p:spPr>
          <a:xfrm>
            <a:off x="7096443" y="4576128"/>
            <a:ext cx="1339850" cy="1605915"/>
          </a:xfrm>
          <a:custGeom>
            <a:avLst/>
            <a:gdLst>
              <a:gd name="connsiteX0" fmla="*/ 534034 w 1062218"/>
              <a:gd name="connsiteY0" fmla="*/ 0 h 1272934"/>
              <a:gd name="connsiteX1" fmla="*/ 620622 w 1062218"/>
              <a:gd name="connsiteY1" fmla="*/ 93608 h 1272934"/>
              <a:gd name="connsiteX2" fmla="*/ 705863 w 1062218"/>
              <a:gd name="connsiteY2" fmla="*/ 201702 h 1272934"/>
              <a:gd name="connsiteX3" fmla="*/ 725983 w 1062218"/>
              <a:gd name="connsiteY3" fmla="*/ 231493 h 1272934"/>
              <a:gd name="connsiteX4" fmla="*/ 677176 w 1062218"/>
              <a:gd name="connsiteY4" fmla="*/ 271762 h 1272934"/>
              <a:gd name="connsiteX5" fmla="*/ 558566 w 1062218"/>
              <a:gd name="connsiteY5" fmla="*/ 558112 h 1272934"/>
              <a:gd name="connsiteX6" fmla="*/ 963526 w 1062218"/>
              <a:gd name="connsiteY6" fmla="*/ 963072 h 1272934"/>
              <a:gd name="connsiteX7" fmla="*/ 1031607 w 1062218"/>
              <a:gd name="connsiteY7" fmla="*/ 956209 h 1272934"/>
              <a:gd name="connsiteX8" fmla="*/ 1033836 w 1062218"/>
              <a:gd name="connsiteY8" fmla="*/ 966313 h 1272934"/>
              <a:gd name="connsiteX9" fmla="*/ 1053944 w 1062218"/>
              <a:gd name="connsiteY9" fmla="*/ 1109114 h 1272934"/>
              <a:gd name="connsiteX10" fmla="*/ 1062218 w 1062218"/>
              <a:gd name="connsiteY10" fmla="*/ 1272934 h 1272934"/>
              <a:gd name="connsiteX11" fmla="*/ 308039 w 1062218"/>
              <a:gd name="connsiteY11" fmla="*/ 1272934 h 1272934"/>
              <a:gd name="connsiteX12" fmla="*/ 303660 w 1062218"/>
              <a:gd name="connsiteY12" fmla="*/ 1186224 h 1272934"/>
              <a:gd name="connsiteX13" fmla="*/ 103346 w 1062218"/>
              <a:gd name="connsiteY13" fmla="*/ 655633 h 1272934"/>
              <a:gd name="connsiteX14" fmla="*/ 0 w 1062218"/>
              <a:gd name="connsiteY14" fmla="*/ 534036 h 1272934"/>
              <a:gd name="connsiteX15" fmla="*/ 534034 w 1062218"/>
              <a:gd name="connsiteY15" fmla="*/ 0 h 12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2218" h="1272934">
                <a:moveTo>
                  <a:pt x="534034" y="0"/>
                </a:moveTo>
                <a:lnTo>
                  <a:pt x="620622" y="93608"/>
                </a:lnTo>
                <a:cubicBezTo>
                  <a:pt x="650326" y="128552"/>
                  <a:pt x="678764" y="164608"/>
                  <a:pt x="705863" y="201702"/>
                </a:cubicBezTo>
                <a:lnTo>
                  <a:pt x="725983" y="231493"/>
                </a:lnTo>
                <a:lnTo>
                  <a:pt x="677176" y="271762"/>
                </a:lnTo>
                <a:cubicBezTo>
                  <a:pt x="603893" y="345046"/>
                  <a:pt x="558566" y="446286"/>
                  <a:pt x="558566" y="558112"/>
                </a:cubicBezTo>
                <a:cubicBezTo>
                  <a:pt x="558566" y="781765"/>
                  <a:pt x="739873" y="963072"/>
                  <a:pt x="963526" y="963072"/>
                </a:cubicBezTo>
                <a:lnTo>
                  <a:pt x="1031607" y="956209"/>
                </a:lnTo>
                <a:lnTo>
                  <a:pt x="1033836" y="966313"/>
                </a:lnTo>
                <a:cubicBezTo>
                  <a:pt x="1042326" y="1013324"/>
                  <a:pt x="1049053" y="1060948"/>
                  <a:pt x="1053944" y="1109114"/>
                </a:cubicBezTo>
                <a:lnTo>
                  <a:pt x="1062218" y="1272934"/>
                </a:lnTo>
                <a:lnTo>
                  <a:pt x="308039" y="1272934"/>
                </a:lnTo>
                <a:lnTo>
                  <a:pt x="303660" y="1186224"/>
                </a:lnTo>
                <a:cubicBezTo>
                  <a:pt x="283696" y="989639"/>
                  <a:pt x="212383" y="808235"/>
                  <a:pt x="103346" y="655633"/>
                </a:cubicBezTo>
                <a:lnTo>
                  <a:pt x="0" y="534036"/>
                </a:lnTo>
                <a:lnTo>
                  <a:pt x="534034" y="0"/>
                </a:lnTo>
                <a:close/>
              </a:path>
            </a:pathLst>
          </a:custGeom>
          <a:gradFill>
            <a:gsLst>
              <a:gs pos="85000">
                <a:schemeClr val="accent2">
                  <a:lumMod val="70000"/>
                  <a:lumOff val="30000"/>
                  <a:alpha val="100000"/>
                </a:schemeClr>
              </a:gs>
              <a:gs pos="0">
                <a:schemeClr val="accent2">
                  <a:lumMod val="30000"/>
                  <a:lumOff val="70000"/>
                  <a:alpha val="100000"/>
                </a:schemeClr>
              </a:gs>
            </a:gsLst>
            <a:lin ang="135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11"/>
            </p:custDataLst>
          </p:nvPr>
        </p:nvSpPr>
        <p:spPr>
          <a:xfrm>
            <a:off x="7873048" y="4837113"/>
            <a:ext cx="877570" cy="877570"/>
          </a:xfrm>
          <a:prstGeom prst="ellipse">
            <a:avLst/>
          </a:prstGeom>
          <a:gradFill>
            <a:gsLst>
              <a:gs pos="44000">
                <a:schemeClr val="accent2">
                  <a:alpha val="100000"/>
                </a:schemeClr>
              </a:gs>
              <a:gs pos="0">
                <a:schemeClr val="accent2">
                  <a:lumMod val="40000"/>
                  <a:lumOff val="60000"/>
                  <a:alpha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智析</a:t>
            </a:r>
            <a:endParaRPr lang="zh-CN" altLang="en-US" sz="1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2246313" y="2732723"/>
            <a:ext cx="3028950" cy="789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用于自主路径规划，在规避障碍的同时，优化路线以最小化辐射暴露。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2460308" y="2062798"/>
            <a:ext cx="2827655" cy="62547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p>
            <a:pPr lvl="0" algn="r">
              <a:buClrTx/>
              <a:buSzTx/>
              <a:buFontTx/>
            </a:pPr>
            <a:r>
              <a:rPr lang="zh-CN" altLang="zh-CN" b="1">
                <a:solidFill>
                  <a:schemeClr val="accent2"/>
                </a:solidFill>
                <a:sym typeface="+mn-ea"/>
              </a:rPr>
              <a:t>强化学习</a:t>
            </a:r>
            <a:endParaRPr lang="zh-CN" altLang="zh-CN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4"/>
            </p:custDataLst>
          </p:nvPr>
        </p:nvSpPr>
        <p:spPr>
          <a:xfrm>
            <a:off x="337503" y="4550728"/>
            <a:ext cx="3018790" cy="789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用于辐射源识别与分类（如图像识别放射源容器）。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528638" y="3890328"/>
            <a:ext cx="2827655" cy="62547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p>
            <a:pPr lvl="0" algn="r">
              <a:buClrTx/>
              <a:buSzTx/>
              <a:buFontTx/>
            </a:pPr>
            <a:r>
              <a:rPr lang="zh-CN" altLang="zh-CN" b="1">
                <a:solidFill>
                  <a:schemeClr val="accent1"/>
                </a:solidFill>
                <a:sym typeface="+mn-ea"/>
              </a:rPr>
              <a:t>监督学习</a:t>
            </a:r>
            <a:endParaRPr lang="zh-CN" altLang="zh-CN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6"/>
            </p:custDataLst>
          </p:nvPr>
        </p:nvSpPr>
        <p:spPr>
          <a:xfrm>
            <a:off x="6597333" y="2739708"/>
            <a:ext cx="3027600" cy="789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用于实时预警，及时发现辐射泄漏或异常峰值。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7"/>
            </p:custDataLst>
          </p:nvPr>
        </p:nvSpPr>
        <p:spPr>
          <a:xfrm>
            <a:off x="6748463" y="2069783"/>
            <a:ext cx="2827656" cy="62547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p>
            <a:pPr lvl="0" algn="l">
              <a:buClrTx/>
              <a:buSzTx/>
              <a:buFontTx/>
            </a:pPr>
            <a:r>
              <a:rPr lang="zh-CN" altLang="zh-CN" b="1">
                <a:solidFill>
                  <a:schemeClr val="accent1"/>
                </a:solidFill>
                <a:sym typeface="+mn-ea"/>
              </a:rPr>
              <a:t>异常检测算法</a:t>
            </a:r>
            <a:endParaRPr lang="zh-CN" altLang="zh-CN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32" name="矩形 31"/>
          <p:cNvSpPr/>
          <p:nvPr>
            <p:custDataLst>
              <p:tags r:id="rId18"/>
            </p:custDataLst>
          </p:nvPr>
        </p:nvSpPr>
        <p:spPr>
          <a:xfrm>
            <a:off x="8826818" y="4550728"/>
            <a:ext cx="3027600" cy="789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将海量环境数据转化为可行动的智能，实现监测的自主化与精准化。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19"/>
            </p:custDataLst>
          </p:nvPr>
        </p:nvSpPr>
        <p:spPr>
          <a:xfrm>
            <a:off x="8673148" y="3890328"/>
            <a:ext cx="2827655" cy="62547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p>
            <a:pPr lvl="0" algn="l">
              <a:buClrTx/>
              <a:buSzTx/>
              <a:buFontTx/>
            </a:pPr>
            <a:r>
              <a:rPr lang="zh-CN" altLang="zh-CN" b="1">
                <a:solidFill>
                  <a:schemeClr val="accent2"/>
                </a:solidFill>
                <a:sym typeface="+mn-ea"/>
              </a:rPr>
              <a:t>潜力总结</a:t>
            </a:r>
            <a:endParaRPr lang="zh-CN" altLang="zh-CN" b="1">
              <a:solidFill>
                <a:schemeClr val="accent2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664319" y="109404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27475" y="2835910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系统设计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18" name="矩形 3"/>
          <p:cNvSpPr/>
          <p:nvPr/>
        </p:nvSpPr>
        <p:spPr>
          <a:xfrm>
            <a:off x="654685" y="2769235"/>
            <a:ext cx="2921000" cy="922020"/>
          </a:xfrm>
          <a:prstGeom prst="rect">
            <a:avLst/>
          </a:prstGeom>
          <a:solidFill>
            <a:srgbClr val="2980B9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02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kern="1200" cap="none" spc="0" normalizeH="0" baseline="0" noProof="0" dirty="0">
              <a:solidFill>
                <a:srgbClr val="4E68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hqprint">
            <a:alphaModFix amt="48000"/>
          </a:blip>
          <a:srcRect/>
          <a:stretch>
            <a:fillRect/>
          </a:stretch>
        </p:blipFill>
        <p:spPr>
          <a:xfrm>
            <a:off x="4929505" y="2647070"/>
            <a:ext cx="7258049" cy="4206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664319" y="407016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7705" y="283845"/>
            <a:ext cx="325945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整体硬件架构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kern="1200" cap="none" spc="0" normalizeH="0" baseline="0" noProof="0" dirty="0">
              <a:solidFill>
                <a:srgbClr val="4E68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688465" y="2266315"/>
            <a:ext cx="8343900" cy="2819400"/>
            <a:chOff x="630" y="2280"/>
            <a:chExt cx="13140" cy="4440"/>
          </a:xfrm>
        </p:grpSpPr>
        <p:pic>
          <p:nvPicPr>
            <p:cNvPr id="4" name="Image 1" descr="preencoded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30" y="2280"/>
              <a:ext cx="6570" cy="2220"/>
            </a:xfrm>
            <a:prstGeom prst="rect">
              <a:avLst/>
            </a:prstGeom>
          </p:spPr>
        </p:pic>
        <p:sp>
          <p:nvSpPr>
            <p:cNvPr id="10" name="Text 3"/>
            <p:cNvSpPr/>
            <p:nvPr/>
          </p:nvSpPr>
          <p:spPr>
            <a:xfrm>
              <a:off x="945" y="2771"/>
              <a:ext cx="4050" cy="39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r">
                <a:lnSpc>
                  <a:spcPts val="1690"/>
                </a:lnSpc>
                <a:buNone/>
              </a:pPr>
              <a:r>
                <a:rPr lang="en-US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核心架构</a:t>
              </a:r>
              <a:endParaRPr 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  <p:sp>
          <p:nvSpPr>
            <p:cNvPr id="11" name="Text 4"/>
            <p:cNvSpPr/>
            <p:nvPr/>
          </p:nvSpPr>
          <p:spPr>
            <a:xfrm>
              <a:off x="945" y="3229"/>
              <a:ext cx="4050" cy="122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r">
                <a:lnSpc>
                  <a:spcPts val="1650"/>
                </a:lnSpc>
                <a:buNone/>
              </a:pPr>
              <a:r>
                <a:rPr lang="en-US" sz="1600" dirty="0">
                  <a:solidFill>
                    <a:srgbClr val="66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采用模块化设计，集成主控单元、动力系统与通信模块，确保高可靠性与环境适应性。</a:t>
              </a:r>
              <a:endParaRPr lang="en-US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  <p:pic>
          <p:nvPicPr>
            <p:cNvPr id="16" name="Image 2" descr="preencoded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200" y="2280"/>
              <a:ext cx="6570" cy="4440"/>
            </a:xfrm>
            <a:prstGeom prst="rect">
              <a:avLst/>
            </a:prstGeom>
          </p:spPr>
        </p:pic>
        <p:sp>
          <p:nvSpPr>
            <p:cNvPr id="17" name="Text 5"/>
            <p:cNvSpPr/>
            <p:nvPr/>
          </p:nvSpPr>
          <p:spPr>
            <a:xfrm>
              <a:off x="9405" y="2771"/>
              <a:ext cx="4050" cy="39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1690"/>
                </a:lnSpc>
                <a:buNone/>
              </a:pPr>
              <a:r>
                <a:rPr lang="en-US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传感器集成</a:t>
              </a:r>
              <a:endParaRPr 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  <p:sp>
          <p:nvSpPr>
            <p:cNvPr id="20" name="Text 6"/>
            <p:cNvSpPr/>
            <p:nvPr/>
          </p:nvSpPr>
          <p:spPr>
            <a:xfrm>
              <a:off x="9405" y="3229"/>
              <a:ext cx="4050" cy="127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1650"/>
                </a:lnSpc>
                <a:buNone/>
              </a:pPr>
              <a:r>
                <a:rPr lang="en-US" sz="1600" dirty="0">
                  <a:solidFill>
                    <a:srgbClr val="66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搭载辐射探测器、红外相机与</a:t>
              </a:r>
              <a:r>
                <a:rPr lang="zh-CN" altLang="en-US" sz="1600" dirty="0">
                  <a:solidFill>
                    <a:srgbClr val="66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激光雷达</a:t>
              </a:r>
              <a:r>
                <a:rPr lang="en-US" sz="1600" dirty="0">
                  <a:solidFill>
                    <a:srgbClr val="66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，实现多模态环境感知与数据采集。</a:t>
              </a:r>
              <a:endParaRPr lang="en-US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  <p:pic>
          <p:nvPicPr>
            <p:cNvPr id="21" name="Image 3" descr="preencoded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30" y="4500"/>
              <a:ext cx="6570" cy="2220"/>
            </a:xfrm>
            <a:prstGeom prst="rect">
              <a:avLst/>
            </a:prstGeom>
          </p:spPr>
        </p:pic>
        <p:sp>
          <p:nvSpPr>
            <p:cNvPr id="22" name="Text 7"/>
            <p:cNvSpPr/>
            <p:nvPr/>
          </p:nvSpPr>
          <p:spPr>
            <a:xfrm>
              <a:off x="945" y="4991"/>
              <a:ext cx="4050" cy="39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r">
                <a:lnSpc>
                  <a:spcPts val="1690"/>
                </a:lnSpc>
                <a:buNone/>
              </a:pPr>
              <a:r>
                <a:rPr lang="en-US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移动平台</a:t>
              </a:r>
              <a:endParaRPr 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  <p:sp>
          <p:nvSpPr>
            <p:cNvPr id="34" name="Text 8"/>
            <p:cNvSpPr/>
            <p:nvPr/>
          </p:nvSpPr>
          <p:spPr>
            <a:xfrm>
              <a:off x="945" y="5449"/>
              <a:ext cx="4050" cy="115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r">
                <a:lnSpc>
                  <a:spcPts val="1650"/>
                </a:lnSpc>
                <a:buNone/>
              </a:pPr>
              <a:r>
                <a:rPr lang="en-US" sz="1600" dirty="0">
                  <a:solidFill>
                    <a:srgbClr val="66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基于四足仿生结构，具备复杂地形通过能力，支持自主避障与稳定巡航。</a:t>
              </a:r>
              <a:endParaRPr lang="en-US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664319" y="407016"/>
            <a:ext cx="1397506" cy="2643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98" y="399658"/>
            <a:ext cx="2627071" cy="4258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0"/>
            <a:ext cx="1298028" cy="1447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7705" y="283845"/>
            <a:ext cx="676402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“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智慧大脑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”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rPr>
              <a:t>：三层级智能软件架构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2853" y="6332727"/>
            <a:ext cx="8406293" cy="399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indent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</a:t>
            </a:r>
            <a:r>
              <a:rPr kumimoji="0" lang="en-US" altLang="zh-CN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	</a:t>
            </a:r>
            <a:r>
              <a:rPr kumimoji="0" lang="zh-CN" altLang="en-US" sz="1600" b="0" i="0" kern="1200" cap="none" spc="0" normalizeH="0" baseline="0" noProof="0" dirty="0">
                <a:solidFill>
                  <a:srgbClr val="4E68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  <a:endParaRPr kumimoji="0" lang="en-US" altLang="zh-CN" sz="1600" b="0" i="0" kern="1200" cap="none" spc="0" normalizeH="0" baseline="0" noProof="0" dirty="0">
              <a:solidFill>
                <a:srgbClr val="4E68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9" name="图片 318" descr="C:/Users/book/Pictures/图片13.png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1014" b="11014"/>
          <a:stretch>
            <a:fillRect/>
          </a:stretch>
        </p:blipFill>
        <p:spPr>
          <a:xfrm flipH="1">
            <a:off x="4360111" y="4173855"/>
            <a:ext cx="3472570" cy="2379409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20" name="图片 319" descr="C:/Users/book/Pictures/图片10.png图片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8008" r="8008"/>
          <a:stretch>
            <a:fillRect/>
          </a:stretch>
        </p:blipFill>
        <p:spPr>
          <a:xfrm>
            <a:off x="887107" y="1794204"/>
            <a:ext cx="3472570" cy="2379409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21" name="图片 320" descr="C:/Users/book/Pictures/图片11.png图片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5334" r="32485"/>
          <a:stretch>
            <a:fillRect/>
          </a:stretch>
        </p:blipFill>
        <p:spPr>
          <a:xfrm>
            <a:off x="7832503" y="1794204"/>
            <a:ext cx="3472570" cy="2379409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2" name="正文"/>
          <p:cNvSpPr txBox="1"/>
          <p:nvPr>
            <p:custDataLst>
              <p:tags r:id="rId10"/>
            </p:custDataLst>
          </p:nvPr>
        </p:nvSpPr>
        <p:spPr>
          <a:xfrm>
            <a:off x="900582" y="4933996"/>
            <a:ext cx="2877414" cy="16188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indent="0" algn="just" fontAlgn="auto">
              <a:lnSpc>
                <a:spcPct val="150000"/>
              </a:lnSpc>
              <a:defRPr sz="1600" spc="130">
                <a:ln>
                  <a:noFill/>
                  <a:prstDash val="sysDot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r>
              <a:rPr lang="en-US" altLang="en-US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 </a:t>
            </a:r>
            <a:r>
              <a:rPr lang="zh-CN" altLang="en-US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多传感器数据融合：统一时空基准，构建带辐射数据的</a:t>
            </a:r>
            <a:r>
              <a:rPr lang="en-US" altLang="zh-CN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3D</a:t>
            </a:r>
            <a:r>
              <a:rPr lang="zh-CN" altLang="en-US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环境地图。</a:t>
            </a:r>
            <a:r>
              <a:rPr lang="en-US" altLang="zh-CN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 CNN</a:t>
            </a:r>
            <a:r>
              <a:rPr lang="zh-CN" altLang="en-US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视觉处理：实时识别障碍物与潜在放射源。</a:t>
            </a:r>
            <a:endParaRPr lang="zh-CN" altLang="en-US" spc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ea"/>
            </a:endParaRPr>
          </a:p>
        </p:txBody>
      </p:sp>
      <p:sp>
        <p:nvSpPr>
          <p:cNvPr id="323" name="正文"/>
          <p:cNvSpPr txBox="1"/>
          <p:nvPr>
            <p:custDataLst>
              <p:tags r:id="rId11"/>
            </p:custDataLst>
          </p:nvPr>
        </p:nvSpPr>
        <p:spPr>
          <a:xfrm>
            <a:off x="4657184" y="2320362"/>
            <a:ext cx="2877414" cy="15627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indent="0" algn="just" fontAlgn="auto">
              <a:lnSpc>
                <a:spcPct val="150000"/>
              </a:lnSpc>
              <a:defRPr sz="1600" spc="130">
                <a:ln>
                  <a:noFill/>
                  <a:prstDash val="sysDot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r>
              <a:rPr lang="en-US" altLang="en-US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 </a:t>
            </a:r>
            <a:r>
              <a:rPr lang="zh-CN" altLang="en-US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强化学习路径规划：以“最短路径”和“最低辐射暴露”为目标的智能决策。</a:t>
            </a:r>
            <a:r>
              <a:rPr lang="en-US" altLang="zh-CN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 </a:t>
            </a:r>
            <a:r>
              <a:rPr lang="zh-CN" altLang="en-US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异常检测模型：基于时序数据（如</a:t>
            </a:r>
            <a:r>
              <a:rPr lang="en-US" altLang="zh-CN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LSTM</a:t>
            </a:r>
            <a:r>
              <a:rPr lang="zh-CN" altLang="en-US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）监测辐射水平突变。</a:t>
            </a:r>
            <a:endParaRPr lang="zh-CN" altLang="en-US" spc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ea"/>
            </a:endParaRPr>
          </a:p>
        </p:txBody>
      </p:sp>
      <p:sp>
        <p:nvSpPr>
          <p:cNvPr id="324" name="正文"/>
          <p:cNvSpPr txBox="1"/>
          <p:nvPr>
            <p:custDataLst>
              <p:tags r:id="rId12"/>
            </p:custDataLst>
          </p:nvPr>
        </p:nvSpPr>
        <p:spPr>
          <a:xfrm>
            <a:off x="8417462" y="4933996"/>
            <a:ext cx="2877414" cy="161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indent="0" algn="just" fontAlgn="auto">
              <a:lnSpc>
                <a:spcPct val="150000"/>
              </a:lnSpc>
              <a:defRPr sz="1600" spc="130">
                <a:ln>
                  <a:noFill/>
                  <a:prstDash val="sysDot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r>
              <a:rPr lang="en-US" altLang="en-US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 </a:t>
            </a:r>
            <a:r>
              <a:rPr lang="zh-CN" altLang="en-US" spc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将决策转化为机器狗的具体运动指令，实现稳定、精确的运动控制。</a:t>
            </a:r>
            <a:endParaRPr lang="zh-CN" altLang="en-US" spc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ea"/>
            </a:endParaRPr>
          </a:p>
        </p:txBody>
      </p:sp>
      <p:sp>
        <p:nvSpPr>
          <p:cNvPr id="325" name="标题"/>
          <p:cNvSpPr txBox="1"/>
          <p:nvPr>
            <p:custDataLst>
              <p:tags r:id="rId13"/>
            </p:custDataLst>
          </p:nvPr>
        </p:nvSpPr>
        <p:spPr>
          <a:xfrm>
            <a:off x="5476740" y="1794204"/>
            <a:ext cx="2054771" cy="4816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200" b="1" dirty="0">
                <a:solidFill>
                  <a:schemeClr val="accent2"/>
                </a:solidFill>
                <a:latin typeface="+mn-ea"/>
                <a:cs typeface="+mn-ea"/>
                <a:sym typeface="+mn-ea"/>
              </a:rPr>
              <a:t>决策层</a:t>
            </a:r>
            <a:endParaRPr lang="zh-CN" altLang="en-US" sz="2200" b="1" dirty="0">
              <a:solidFill>
                <a:schemeClr val="accent2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26" name="标题"/>
          <p:cNvSpPr txBox="1"/>
          <p:nvPr>
            <p:custDataLst>
              <p:tags r:id="rId14"/>
            </p:custDataLst>
          </p:nvPr>
        </p:nvSpPr>
        <p:spPr>
          <a:xfrm>
            <a:off x="9237017" y="4390689"/>
            <a:ext cx="2054771" cy="4885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控制层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27" name="标题"/>
          <p:cNvSpPr txBox="1"/>
          <p:nvPr>
            <p:custDataLst>
              <p:tags r:id="rId15"/>
            </p:custDataLst>
          </p:nvPr>
        </p:nvSpPr>
        <p:spPr>
          <a:xfrm>
            <a:off x="1720138" y="4393751"/>
            <a:ext cx="2054771" cy="481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感知层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28" name="标题"/>
          <p:cNvSpPr txBox="1"/>
          <p:nvPr>
            <p:custDataLst>
              <p:tags r:id="rId16"/>
            </p:custDataLst>
          </p:nvPr>
        </p:nvSpPr>
        <p:spPr>
          <a:xfrm>
            <a:off x="4657184" y="1794204"/>
            <a:ext cx="733656" cy="48169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 fontScale="70000"/>
          </a:bodyPr>
          <a:lstStyle/>
          <a:p>
            <a:r>
              <a:rPr lang="en-US" altLang="zh-CN" sz="4400" b="1" dirty="0">
                <a:solidFill>
                  <a:schemeClr val="accent2"/>
                </a:solidFill>
                <a:cs typeface="+mn-ea"/>
                <a:sym typeface="+mn-ea"/>
              </a:rPr>
              <a:t>02</a:t>
            </a:r>
            <a:endParaRPr lang="en-US" altLang="zh-CN" sz="4400" b="1" dirty="0">
              <a:solidFill>
                <a:schemeClr val="accent2"/>
              </a:solidFill>
              <a:cs typeface="+mn-ea"/>
              <a:sym typeface="+mn-ea"/>
            </a:endParaRPr>
          </a:p>
        </p:txBody>
      </p:sp>
      <p:sp>
        <p:nvSpPr>
          <p:cNvPr id="329" name="标题"/>
          <p:cNvSpPr txBox="1"/>
          <p:nvPr>
            <p:custDataLst>
              <p:tags r:id="rId17"/>
            </p:custDataLst>
          </p:nvPr>
        </p:nvSpPr>
        <p:spPr>
          <a:xfrm>
            <a:off x="8417462" y="4390689"/>
            <a:ext cx="733656" cy="4885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 fontScale="60000"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chemeClr val="accent1"/>
                </a:solidFill>
                <a:cs typeface="+mn-ea"/>
                <a:sym typeface="+mn-ea"/>
              </a:rPr>
              <a:t>03</a:t>
            </a:r>
            <a:endParaRPr lang="en-US" altLang="zh-CN" sz="4400" b="1" dirty="0">
              <a:solidFill>
                <a:schemeClr val="accent1"/>
              </a:solidFill>
              <a:cs typeface="+mn-ea"/>
              <a:sym typeface="+mn-ea"/>
            </a:endParaRPr>
          </a:p>
        </p:txBody>
      </p:sp>
      <p:sp>
        <p:nvSpPr>
          <p:cNvPr id="330" name="标题"/>
          <p:cNvSpPr txBox="1"/>
          <p:nvPr>
            <p:custDataLst>
              <p:tags r:id="rId18"/>
            </p:custDataLst>
          </p:nvPr>
        </p:nvSpPr>
        <p:spPr>
          <a:xfrm>
            <a:off x="900582" y="4393751"/>
            <a:ext cx="733656" cy="48169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 fontScale="60000"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chemeClr val="accent1"/>
                </a:solidFill>
                <a:cs typeface="+mn-ea"/>
                <a:sym typeface="+mn-ea"/>
              </a:rPr>
              <a:t>01</a:t>
            </a:r>
            <a:endParaRPr lang="en-US" altLang="zh-CN" sz="4400" b="1" dirty="0">
              <a:solidFill>
                <a:schemeClr val="accent1"/>
              </a:solidFill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322.3,&quot;left&quot;:44.15,&quot;top&quot;:167.5,&quot;width&quot;:848.25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9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9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0.6399999856948853,&quot;colorType&quot;:1,&quot;foreColorIndex&quot;:5,&quot;pos&quot;:0,&quot;transparency&quot;:0},{&quot;brightness&quot;:0.23000000417232513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00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40492854_1*m_h_a*1_2_1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UNIT_PRESET_TEXT" val="添加标题"/>
  <p:tag name="KSO_WM_UNIT_TEXT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01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2"/>
  <p:tag name="KSO_WM_UNIT_ID" val="diagram40492854_1*m_h_i*1_2_2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02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40492854_1*m_h_f*1_3_1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UNIT_PRESET_TEXT" val="单击此处添加正文，文字是您思想的提炼，为了最终演示发布的良好效果。根据需要可酌情增减文字，以便观者准确理解您所传达的信息。"/>
  <p:tag name="KSO_WM_UNIT_TEXT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03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40492854_1*m_h_a*1_3_1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UNIT_PRESET_TEXT" val="添加标题"/>
  <p:tag name="KSO_WM_UNIT_TEXT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04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2"/>
  <p:tag name="KSO_WM_UNIT_ID" val="diagram40492854_1*m_h_i*1_3_2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a*1_1_1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VALUE" val="24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f*1_1_1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UNIT_VALUE" val="72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添加文本，简明扼要地阐述观点。根据需要可酌情增减文字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a*1_2_1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UNIT_VALUE" val="24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f*1_2_1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VALUE" val="72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添加文本，简明扼要地阐述观点。根据需要可酌情增减文字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d*1_1_1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UNIT_VALUE" val="470*542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UNIT_LINE_FORE_SCHEMECOLOR_INDEX" val="5"/>
  <p:tag name="MH_SHAPE_GUID" val="10"/>
  <p:tag name="KSO_WM_DIAGRAM_USE_COLOR_VALUE" val="{&quot;color_scheme&quot;:1,&quot;color_type&quot;:1,&quot;theme_color_indexes&quot;:[5,6,5,6,5,6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10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1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i*1_1_4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4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d*1_2_1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UNIT_VALUE" val="470*542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UNIT_LINE_FORE_SCHEMECOLOR_INDEX" val="5"/>
  <p:tag name="MH_SHAPE_GUID" val="9"/>
  <p:tag name="KSO_WM_DIAGRAM_USE_COLOR_VALUE" val="{&quot;color_scheme&quot;:1,&quot;color_type&quot;:1,&quot;theme_color_indexes&quot;:[5,6,5,6,5,6]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i*1_2_4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4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i*1_1_3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6399999856948853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i*1_1_1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i*1_1_2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i*1_2_3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6399999856948853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i*1_2_1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793_1*l_h_i*1_2_2"/>
  <p:tag name="KSO_WM_TEMPLATE_CATEGORY" val="diagram"/>
  <p:tag name="KSO_WM_TEMPLATE_INDEX" val="2023479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22.7,&quot;left&quot;:6.5785039370078735,&quot;top&quot;:117.3,&quot;width&quot;:946.922204724409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1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973_1*l_h_i*1_1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5003326656316,&quot;left&quot;:54.82501220703125,&quot;top&quot;:165.37500610351563,&quot;width&quot;:850.3500271630476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11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1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2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73_1*l_h_f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5003326656316,&quot;left&quot;:54.82501220703125,&quot;top&quot;:165.37500610351563,&quot;width&quot;:850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32"/>
  <p:tag name="KSO_WM_UNIT_TEXT_TYPE" val="1"/>
  <p:tag name="KSO_WM_UNIT_TEXT_LAYER_COUNT" val="1"/>
  <p:tag name="KSO_WM_UNIT_PRESET_TEXT" val="单击此处添加正文，文字是您思想的提炼，请言简意赅的阐述您的观点。单击此处添加正文，文字是您思想的提炼，请言简意赅的阐述您的观点。单击此处添加正文，文字是您思想的提炼，请言简意赅的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73_1*l_h_i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5003326656316,&quot;left&quot;:54.82501220703125,&quot;top&quot;:165.37500610351563,&quot;width&quot;:850.350027163047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2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73_1*l_h_i*1_1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5003326656316,&quot;left&quot;:54.82501220703125,&quot;top&quot;:165.37500610351563,&quot;width&quot;:850.350027163047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12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73_1*l_h_a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5003326656316,&quot;left&quot;:54.82501220703125,&quot;top&quot;:165.37500610351563,&quot;width&quot;:850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973_1*l_h_i*1_2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5003326656316,&quot;left&quot;:54.82501220703125,&quot;top&quot;:165.37500610351563,&quot;width&quot;:850.3500271630476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DIAGRAM_USE_COLOR_VALUE" val="{&quot;color_scheme&quot;:1,&quot;color_type&quot;:1,&quot;theme_color_indexes&quot;:[5,6,5,6,5,6]}"/>
</p:tagLst>
</file>

<file path=ppt/tags/tag1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73_1*l_h_f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5003326656316,&quot;left&quot;:54.82501220703125,&quot;top&quot;:165.37500610351563,&quot;width&quot;:850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32"/>
  <p:tag name="KSO_WM_UNIT_TEXT_TYPE" val="1"/>
  <p:tag name="KSO_WM_UNIT_TEXT_LAYER_COUNT" val="1"/>
  <p:tag name="KSO_WM_UNIT_PRESET_TEXT" val="单击此处添加正文，文字是您思想的提炼，请言简意赅的阐述您的观点。单击此处添加正文，文字是您思想的提炼，请言简意赅的阐述您的观点。单击此处添加正文，文字是您思想的提炼，请言简意赅的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73_1*l_h_i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5003326656316,&quot;left&quot;:54.82501220703125,&quot;top&quot;:165.37500610351563,&quot;width&quot;:850.350027163047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2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2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73_1*l_h_i*1_2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5003326656316,&quot;left&quot;:54.82501220703125,&quot;top&quot;:165.37500610351563,&quot;width&quot;:850.350027163047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12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73_1*l_h_a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5003326656316,&quot;left&quot;:54.82501220703125,&quot;top&quot;:165.37500610351563,&quot;width&quot;:850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9.xml><?xml version="1.0" encoding="utf-8"?>
<p:tagLst xmlns:p="http://schemas.openxmlformats.org/presentationml/2006/main">
  <p:tag name="KSO_WM_DIAGRAM_VIRTUALLY_FRAME" val="{&quot;height&quot;:473.4,&quot;left&quot;:413.9,&quot;top&quot;:21.55,&quot;width&quot;:425.2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12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1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0.009999999776482582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30.xml><?xml version="1.0" encoding="utf-8"?>
<p:tagLst xmlns:p="http://schemas.openxmlformats.org/presentationml/2006/main">
  <p:tag name="ISPRING_PRESENTATION_TITLE" val="PowerPoint 演示文稿"/>
  <p:tag name="resource_record_key" val="{&quot;19&quot;:[20348541,20348573],&quot;29&quot;:[50053017,50053246,50053008],&quot;70&quot;:[3426816,3326398,3320069,3332796,3315597,3402704,3321462,3428326,3314145,3429771,3325810,3426762,3321478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13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1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14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1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0.800000011920929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15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15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gradient&quot;:[{&quot;brightness&quot;:0.6000000238418579,&quot;colorType&quot;:1,&quot;foreColorIndex&quot;:5,&quot;pos&quot;:0,&quot;transparency&quot;:0},{&quot;brightness&quot;:0,&quot;colorType&quot;:1,&quot;foreColorIndex&quot;:5,&quot;pos&quot;:0.9200000166893005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h_i*1_1_3"/>
  <p:tag name="KSO_WM_TEMPLATE_CATEGORY" val="diagram"/>
  <p:tag name="KSO_WM_TEMPLATE_INDEX" val="20231731"/>
  <p:tag name="KSO_WM_UNIT_LAYERLEVEL" val="1_1_1"/>
  <p:tag name="KSO_WM_TAG_VERSION" val="3.0"/>
  <p:tag name="KSO_WM_DIAGRAM_GROUP_CODE" val="l1-1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h_i*1_1_2"/>
  <p:tag name="KSO_WM_TEMPLATE_CATEGORY" val="diagram"/>
  <p:tag name="KSO_WM_TEMPLATE_INDEX" val="20231731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31_2*l_h_f*1_1_1"/>
  <p:tag name="KSO_WM_TEMPLATE_CATEGORY" val="diagram"/>
  <p:tag name="KSO_WM_TEMPLATE_INDEX" val="202317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项正文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1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0,&quot;colorType&quot;:1,&quot;foreColorIndex&quot;:5,&quot;pos&quot;:0,&quot;transparency&quot;:0.8500000238418579},{&quot;brightness&quot;:0,&quot;colorType&quot;:1,&quot;foreColorIndex&quot;:5,&quot;pos&quot;:1,&quot;transparency&quot;:1}],&quot;type&quot;:3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700000047683716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31_2*l_h_a*1_1_1"/>
  <p:tag name="KSO_WM_TEMPLATE_CATEGORY" val="diagram"/>
  <p:tag name="KSO_WM_TEMPLATE_INDEX" val="202317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项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h_i*1_1_1"/>
  <p:tag name="KSO_WM_TEMPLATE_CATEGORY" val="diagram"/>
  <p:tag name="KSO_WM_TEMPLATE_INDEX" val="202317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1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5,6,5,6,5,6]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h_i*1_3_3"/>
  <p:tag name="KSO_WM_TEMPLATE_CATEGORY" val="diagram"/>
  <p:tag name="KSO_WM_TEMPLATE_INDEX" val="20231731"/>
  <p:tag name="KSO_WM_UNIT_LAYERLEVEL" val="1_1_1"/>
  <p:tag name="KSO_WM_TAG_VERSION" val="3.0"/>
  <p:tag name="KSO_WM_DIAGRAM_GROUP_CODE" val="l1-1"/>
  <p:tag name="KSO_WM_UNIT_TYPE" val="l_h_i"/>
  <p:tag name="KSO_WM_UNIT_INDEX" val="1_3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h_i*1_3_2"/>
  <p:tag name="KSO_WM_TEMPLATE_CATEGORY" val="diagram"/>
  <p:tag name="KSO_WM_TEMPLATE_INDEX" val="20231731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2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731_2*l_h_f*1_3_1"/>
  <p:tag name="KSO_WM_TEMPLATE_CATEGORY" val="diagram"/>
  <p:tag name="KSO_WM_TEMPLATE_INDEX" val="202317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项正文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31_2*l_h_a*1_3_1"/>
  <p:tag name="KSO_WM_TEMPLATE_CATEGORY" val="diagram"/>
  <p:tag name="KSO_WM_TEMPLATE_INDEX" val="202317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项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h_i*1_3_1"/>
  <p:tag name="KSO_WM_TEMPLATE_CATEGORY" val="diagram"/>
  <p:tag name="KSO_WM_TEMPLATE_INDEX" val="202317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5,6,5,6,5,6]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h_i*1_2_3"/>
  <p:tag name="KSO_WM_TEMPLATE_CATEGORY" val="diagram"/>
  <p:tag name="KSO_WM_TEMPLATE_INDEX" val="20231731"/>
  <p:tag name="KSO_WM_UNIT_LAYERLEVEL" val="1_1_1"/>
  <p:tag name="KSO_WM_TAG_VERSION" val="3.0"/>
  <p:tag name="KSO_WM_DIAGRAM_GROUP_CODE" val="l1-1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h_i*1_2_2"/>
  <p:tag name="KSO_WM_TEMPLATE_CATEGORY" val="diagram"/>
  <p:tag name="KSO_WM_TEMPLATE_INDEX" val="20231731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2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31_2*l_h_f*1_2_1"/>
  <p:tag name="KSO_WM_TEMPLATE_CATEGORY" val="diagram"/>
  <p:tag name="KSO_WM_TEMPLATE_INDEX" val="202317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输入你的项正文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2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0.2199999988079071,&quot;colorType&quot;:1,&quot;foreColorIndex&quot;:5,&quot;pos&quot;:0.009999999776482582,&quot;transparency&quot;:0},{&quot;brightness&quot;:-0.09000000357627869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31_2*l_h_a*1_2_1"/>
  <p:tag name="KSO_WM_TEMPLATE_CATEGORY" val="diagram"/>
  <p:tag name="KSO_WM_TEMPLATE_INDEX" val="202317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项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h_i*1_2_1"/>
  <p:tag name="KSO_WM_TEMPLATE_CATEGORY" val="diagram"/>
  <p:tag name="KSO_WM_TEMPLATE_INDEX" val="202317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5,6,5,6,5,6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5020_1*l_i*1_1"/>
  <p:tag name="KSO_WM_TEMPLATE_CATEGORY" val="diagram"/>
  <p:tag name="KSO_WM_TEMPLATE_INDEX" val="20235020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gradient&quot;:[{&quot;brightness&quot;:0.4000000059604645,&quot;colorType&quot;:1,&quot;foreColorIndex&quot;:5,&quot;pos&quot;:0.7099999785423279,&quot;transparency&quot;:0.699999988079071},{&quot;brightness&quot;:0,&quot;colorType&quot;:1,&quot;foreColorIndex&quot;:5,&quot;pos&quot;:0.17000000178813934,&quot;transparency&quot;:1},{&quot;brightness&quot;:0.4000000059604645,&quot;colorType&quot;:1,&quot;foreColorIndex&quot;:5,&quot;pos&quot;:1,&quot;transparency&quot;:0.4000000059604645}],&quot;type&quot;:3},&quot;glow&quot;:{&quot;colorType&quot;:0},&quot;line&quot;:{&quot;gradient&quot;:[{&quot;brightness&quot;:0.4000000059604645,&quot;colorType&quot;:1,&quot;foreColorIndex&quot;:5,&quot;pos&quot;:0,&quot;transparency&quot;:0},{&quot;brightness&quot;:0,&quot;colorType&quot;:1,&quot;foreColorIndex&quot;:5,&quot;pos&quot;:0.75,&quot;transparency&quot;:1},{&quot;brightness&quot;:0,&quot;colorType&quot;:1,&quot;foreColorIndex&quot;:5,&quot;pos&quot;:0.25999999046325684,&quot;transparency&quot;:1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5020_1*l_i*1_2"/>
  <p:tag name="KSO_WM_TEMPLATE_CATEGORY" val="diagram"/>
  <p:tag name="KSO_WM_TEMPLATE_INDEX" val="20235020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gradient&quot;:[{&quot;brightness&quot;:0.4000000059604645,&quot;colorType&quot;:1,&quot;foreColorIndex&quot;:5,&quot;pos&quot;:0.36000001430511475,&quot;transparency&quot;:1},{&quot;brightness&quot;:0.4000000059604645,&quot;colorType&quot;:1,&quot;foreColorIndex&quot;:5,&quot;pos&quot;:1,&quot;transparency&quot;:0.8999999761581421}],&quot;type&quot;:3},&quot;glow&quot;:{&quot;colorType&quot;:0},&quot;line&quot;:{&quot;gradient&quot;:[{&quot;brightness&quot;:0,&quot;colorType&quot;:1,&quot;foreColorIndex&quot;:5,&quot;pos&quot;:0.1899999976158142,&quot;transparency&quot;:1},{&quot;brightness&quot;:0.4000000059604645,&quot;colorType&quot;:1,&quot;foreColorIndex&quot;:5,&quot;pos&quot;:1,&quot;transparency&quot;:0.009999999776482582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35020_1*l_i*1_3"/>
  <p:tag name="KSO_WM_TEMPLATE_CATEGORY" val="diagram"/>
  <p:tag name="KSO_WM_TEMPLATE_INDEX" val="20235020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gradient&quot;:[{&quot;brightness&quot;:0,&quot;colorType&quot;:1,&quot;foreColorIndex&quot;:5,&quot;pos&quot;:0.3700000047683716,&quot;transparency&quot;:0.5},{&quot;brightness&quot;:0,&quot;colorType&quot;:1,&quot;foreColorIndex&quot;:5,&quot;pos&quot;:0,&quot;transparency&quot;:1},{&quot;brightness&quot;:0,&quot;colorType&quot;:1,&quot;foreColorIndex&quot;:5,&quot;pos&quot;:1,&quot;transparency&quot;:1}],&quot;type&quot;:3},&quot;glow&quot;:{&quot;colorType&quot;:0},&quot;line&quot;:{&quot;gradient&quot;:[{&quot;brightness&quot;:0.4000000059604645,&quot;colorType&quot;:1,&quot;foreColorIndex&quot;:5,&quot;pos&quot;:0,&quot;transparency&quot;:0},{&quot;brightness&quot;:0,&quot;colorType&quot;:1,&quot;foreColorIndex&quot;:5,&quot;pos&quot;:0.6000000238418579,&quot;transparency&quot;:1},{&quot;brightness&quot;:0,&quot;colorType&quot;:1,&quot;foreColorIndex&quot;:5,&quot;pos&quot;:0.4099999964237213,&quot;transparency&quot;:1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35020_1*l_i*1_4"/>
  <p:tag name="KSO_WM_TEMPLATE_CATEGORY" val="diagram"/>
  <p:tag name="KSO_WM_TEMPLATE_INDEX" val="20235020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gradient&quot;:[{&quot;brightness&quot;:0.4000000059604645,&quot;colorType&quot;:1,&quot;foreColorIndex&quot;:5,&quot;pos&quot;:0.36000001430511475,&quot;transparency&quot;:1},{&quot;brightness&quot;:0.4000000059604645,&quot;colorType&quot;:1,&quot;foreColorIndex&quot;:5,&quot;pos&quot;:1,&quot;transparency&quot;:0.8999999761581421}],&quot;type&quot;:3},&quot;glow&quot;:{&quot;colorType&quot;:0},&quot;line&quot;:{&quot;gradient&quot;:[{&quot;brightness&quot;:0,&quot;colorType&quot;:1,&quot;foreColorIndex&quot;:5,&quot;pos&quot;:0.1899999976158142,&quot;transparency&quot;:1},{&quot;brightness&quot;:0.4000000059604645,&quot;colorType&quot;:1,&quot;foreColorIndex&quot;:5,&quot;pos&quot;:1,&quot;transparency&quot;:0.009999999776482582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5020_1*l_h_a*1_1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EXT_TYPE" val="1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7.xml><?xml version="1.0" encoding="utf-8"?>
<p:tagLst xmlns:p="http://schemas.openxmlformats.org/presentationml/2006/main">
  <p:tag name="KSO_WM_UNIT_SUBTYPE" val="a"/>
  <p:tag name="KSO_WM_UNIT_PRESET_TEXT_INDEX" val="0"/>
  <p:tag name="KSO_WM_UNIT_PRESET_TEXT_LEN" val="0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020_1*l_h_f*1_1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EXT_TYPE" val="1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此处添加文本具体内容，简明扼要阐述你的观点。根据需要可酌情增减文字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5020_1*l_h_i*1_1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6000000238418579,&quot;transparency&quot;:0}],&quot;type&quot;:3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DIAGRAM_USE_COLOR_VALUE" val="{&quot;color_scheme&quot;:1,&quot;color_type&quot;:1,&quot;theme_color_indexes&quot;:[5,6,5,6,5,6]}"/>
</p:tagLst>
</file>

<file path=ppt/tags/tag39.xml><?xml version="1.0" encoding="utf-8"?>
<p:tagLst xmlns:p="http://schemas.openxmlformats.org/presentationml/2006/main"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5020_1*l_h_x*1_1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USE_COLOR_VALUE" val="{&quot;color_scheme&quot;:1,&quot;color_type&quot;:1,&quot;theme_color_indexes&quot;:[5,6,5,6,5,6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3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0.4000000059604645,&quot;colorType&quot;:1,&quot;foreColorIndex&quot;:5,&quot;pos&quot;:0.1899999976158142,&quot;transparency&quot;:0},{&quot;brightness&quot;:0,&quot;colorType&quot;:1,&quot;foreColorIndex&quot;:5,&quot;pos&quot;:0.92000001668930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5020_1*l_h_a*1_3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EXT_TYPE" val="1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1.xml><?xml version="1.0" encoding="utf-8"?>
<p:tagLst xmlns:p="http://schemas.openxmlformats.org/presentationml/2006/main">
  <p:tag name="KSO_WM_UNIT_SUBTYPE" val="a"/>
  <p:tag name="KSO_WM_UNIT_PRESET_TEXT_INDEX" val="0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5020_1*l_h_f*1_3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EXT_TYPE" val="1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此处添加文本具体内容，简明扼要阐述你的观点。根据需要可酌情增减文字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5020_1*l_h_i*1_3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6000000238418579,&quot;transparency&quot;:0}],&quot;type&quot;:3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DIAGRAM_USE_COLOR_VALUE" val="{&quot;color_scheme&quot;:1,&quot;color_type&quot;:1,&quot;theme_color_indexes&quot;:[5,6,5,6,5,6]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5020_1*l_h_i*1_2_2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949999988079071,&quot;transparency&quot;:0.5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5020_1*l_h_i*1_3_2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949999988079071,&quot;transparency&quot;:0.5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45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5020_1*l_h_a*1_2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EXT_TYPE" val="1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6.xml><?xml version="1.0" encoding="utf-8"?>
<p:tagLst xmlns:p="http://schemas.openxmlformats.org/presentationml/2006/main">
  <p:tag name="KSO_WM_UNIT_SUBTYPE" val="a"/>
  <p:tag name="KSO_WM_UNIT_PRESET_TEXT_INDEX" val="0"/>
  <p:tag name="KSO_WM_UNIT_PRESET_TEXT_LEN" val="0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020_1*l_h_f*1_2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EXT_TYPE" val="1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此处添加文本具体内容，简明扼要阐述你的观点。根据需要可酌情增减文字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5020_1*l_h_i*1_2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6000000238418579,&quot;transparency&quot;:0}],&quot;type&quot;:3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DIAGRAM_USE_COLOR_VALUE" val="{&quot;color_scheme&quot;:1,&quot;color_type&quot;:1,&quot;theme_color_indexes&quot;:[5,6,5,6,5,6]}"/>
</p:tagLst>
</file>

<file path=ppt/tags/tag48.xml><?xml version="1.0" encoding="utf-8"?>
<p:tagLst xmlns:p="http://schemas.openxmlformats.org/presentationml/2006/main"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VALUE" val="74*7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5020_1*l_h_x*1_3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USE_COLOR_VALUE" val="{&quot;color_scheme&quot;:1,&quot;color_type&quot;:1,&quot;theme_color_indexes&quot;:[5,6,5,6,5,6]}"/>
</p:tagLst>
</file>

<file path=ppt/tags/tag49.xml><?xml version="1.0" encoding="utf-8"?>
<p:tagLst xmlns:p="http://schemas.openxmlformats.org/presentationml/2006/main"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5020_1*l_h_x*1_2_1"/>
  <p:tag name="KSO_WM_TEMPLATE_CATEGORY" val="diagram"/>
  <p:tag name="KSO_WM_TEMPLATE_INDEX" val="2023502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422.75,&quot;left&quot;:51.55,&quot;top&quot;:117.3,&quot;width&quot;:856.85}"/>
  <p:tag name="KSO_WM_DIAGRAM_USE_COLOR_VALUE" val="{&quot;color_scheme&quot;:1,&quot;color_type&quot;:1,&quot;theme_color_indexes&quot;:[5,6,5,6,5,6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4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0.5,&quot;colorType&quot;:1,&quot;foreColorIndex&quot;:5,&quot;pos&quot;:0,&quot;transparency&quot;:0},{&quot;brightness&quot;:0.1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50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2_2"/>
  <p:tag name="KSO_WM_TEMPLATE_CATEGORY" val="diagram"/>
  <p:tag name="KSO_WM_TEMPLATE_INDEX" val="20231019"/>
  <p:tag name="KSO_WM_UNIT_LAYERLEVEL" val="1_1_1"/>
  <p:tag name="KSO_WM_TAG_VERSION" val="3.0"/>
  <p:tag name="KSO_WM_UNIT_TYPE" val="l_h_i"/>
  <p:tag name="KSO_WM_UNIT_INDEX" val="1_2_2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.30000001192092896,&quot;colorType&quot;:1,&quot;foreColorIndex&quot;:6,&quot;pos&quot;:0.8500000238418579,&quot;transparency&quot;:0},{&quot;brightness&quot;:0.699999988079071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51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1_2"/>
  <p:tag name="KSO_WM_TEMPLATE_CATEGORY" val="diagram"/>
  <p:tag name="KSO_WM_TEMPLATE_INDEX" val="20231019"/>
  <p:tag name="KSO_WM_UNIT_LAYERLEVEL" val="1_1_1"/>
  <p:tag name="KSO_WM_TAG_VERSION" val="3.0"/>
  <p:tag name="KSO_WM_UNIT_TYPE" val="l_h_i"/>
  <p:tag name="KSO_WM_UNIT_INDEX" val="1_1_2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.30000001192092896,&quot;colorType&quot;:1,&quot;foreColorIndex&quot;:5,&quot;pos&quot;:0.8500000238418579,&quot;transparency&quot;:0},{&quot;brightness&quot;:0.699999988079071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52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2_1"/>
  <p:tag name="KSO_WM_TEMPLATE_CATEGORY" val="diagram"/>
  <p:tag name="KSO_WM_TEMPLATE_INDEX" val="20231019"/>
  <p:tag name="KSO_WM_UNIT_LAYERLEVEL" val="1_1_1"/>
  <p:tag name="KSO_WM_TAG_VERSION" val="3.0"/>
  <p:tag name="KSO_WM_UNIT_TYPE" val="l_h_i"/>
  <p:tag name="KSO_WM_UNIT_INDEX" val="1_2_1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,&quot;colorType&quot;:1,&quot;foreColorIndex&quot;:6,&quot;pos&quot;:0.4399999976158142,&quot;transparency&quot;:0},{&quot;brightness&quot;:0.6000000238418579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53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1_1"/>
  <p:tag name="KSO_WM_TEMPLATE_CATEGORY" val="diagram"/>
  <p:tag name="KSO_WM_TEMPLATE_INDEX" val="20231019"/>
  <p:tag name="KSO_WM_UNIT_LAYERLEVEL" val="1_1_1"/>
  <p:tag name="KSO_WM_TAG_VERSION" val="3.0"/>
  <p:tag name="KSO_WM_UNIT_TYPE" val="l_h_i"/>
  <p:tag name="KSO_WM_UNIT_INDEX" val="1_1_1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,&quot;colorType&quot;:1,&quot;foreColorIndex&quot;:5,&quot;pos&quot;:0.4399999976158142,&quot;transparency&quot;:0},{&quot;brightness&quot;:0.6000000238418579,&quot;colorType&quot;:1,&quot;foreColorIndex&quot;:5,&quot;pos&quot;:0,&quot;transparency&quot;:0},{&quot;brightness&quot;:0,&quot;colorType&quot;:1,&quot;foreColorIndex&quot;:5,&quot;pos&quot;:0.6600000262260437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54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3_2"/>
  <p:tag name="KSO_WM_TEMPLATE_CATEGORY" val="diagram"/>
  <p:tag name="KSO_WM_TEMPLATE_INDEX" val="20231019"/>
  <p:tag name="KSO_WM_UNIT_LAYERLEVEL" val="1_1_1"/>
  <p:tag name="KSO_WM_TAG_VERSION" val="3.0"/>
  <p:tag name="KSO_WM_UNIT_TYPE" val="l_h_i"/>
  <p:tag name="KSO_WM_UNIT_INDEX" val="1_3_2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.30000001192092896,&quot;colorType&quot;:1,&quot;foreColorIndex&quot;:7,&quot;pos&quot;:0.8500000238418579,&quot;transparency&quot;:0},{&quot;brightness&quot;:0.699999988079071,&quot;colorType&quot;:1,&quot;foreColorIndex&quot;:7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55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3_1"/>
  <p:tag name="KSO_WM_TEMPLATE_CATEGORY" val="diagram"/>
  <p:tag name="KSO_WM_TEMPLATE_INDEX" val="20231019"/>
  <p:tag name="KSO_WM_UNIT_LAYERLEVEL" val="1_1_1"/>
  <p:tag name="KSO_WM_TAG_VERSION" val="3.0"/>
  <p:tag name="KSO_WM_UNIT_TYPE" val="l_h_i"/>
  <p:tag name="KSO_WM_UNIT_INDEX" val="1_3_1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,&quot;colorType&quot;:1,&quot;foreColorIndex&quot;:7,&quot;pos&quot;:0.5,&quot;transparency&quot;:0},{&quot;brightness&quot;:0.6000000238418579,&quot;colorType&quot;:1,&quot;foreColorIndex&quot;:7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56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4_2"/>
  <p:tag name="KSO_WM_TEMPLATE_CATEGORY" val="diagram"/>
  <p:tag name="KSO_WM_TEMPLATE_INDEX" val="20231019"/>
  <p:tag name="KSO_WM_UNIT_LAYERLEVEL" val="1_1_1"/>
  <p:tag name="KSO_WM_TAG_VERSION" val="3.0"/>
  <p:tag name="KSO_WM_UNIT_TYPE" val="l_h_i"/>
  <p:tag name="KSO_WM_UNIT_INDEX" val="1_4_2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.30000001192092896,&quot;colorType&quot;:1,&quot;foreColorIndex&quot;:8,&quot;pos&quot;:0.8500000238418579,&quot;transparency&quot;:0},{&quot;brightness&quot;:0.699999988079071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57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4_1"/>
  <p:tag name="KSO_WM_TEMPLATE_CATEGORY" val="diagram"/>
  <p:tag name="KSO_WM_TEMPLATE_INDEX" val="20231019"/>
  <p:tag name="KSO_WM_UNIT_LAYERLEVEL" val="1_1_1"/>
  <p:tag name="KSO_WM_TAG_VERSION" val="3.0"/>
  <p:tag name="KSO_WM_UNIT_TYPE" val="l_h_i"/>
  <p:tag name="KSO_WM_UNIT_INDEX" val="1_4_1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,&quot;colorType&quot;:1,&quot;foreColorIndex&quot;:8,&quot;pos&quot;:0.4399999976158142,&quot;transparency&quot;:0},{&quot;brightness&quot;:0.6000000238418579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5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019_1*l_h_f*1_2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智能图形项正文具体文本内容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19_1*l_h_a*1_2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5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5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-0.25,&quot;colorType&quot;:1,&quot;foreColorIndex&quot;:5,&quot;pos&quot;:0.36000001430511475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6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019_1*l_h_f*1_1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智能图形项正文&#10;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19_1*l_h_a*1_1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019_1*l_h_f*1_3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智能图形项正文&#10;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019_1*l_h_a*1_3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1019_1*l_h_f*1_4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智能图形项正文具体文本内容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1019_1*l_h_a*1_4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1_2*l_h_d*1_2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VALUE" val="685*999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UNIT_PICTURE_SUBTYPE" val="b"/>
  <p:tag name="KSO_WM_DIAGRAM_USE_COLOR_VALUE" val="{&quot;color_scheme&quot;:1,&quot;color_type&quot;:1,&quot;theme_color_indexes&quot;:[5,6,5,6,5,6]}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1_2*l_h_d*1_1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VALUE" val="685*999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UNIT_PICTURE_SUBTYPE" val="b"/>
  <p:tag name="KSO_WM_DIAGRAM_USE_COLOR_VALUE" val="{&quot;color_scheme&quot;:1,&quot;color_type&quot;:1,&quot;theme_color_indexes&quot;:[5,6,5,6,5,6]}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1_2*l_h_d*1_3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VALUE" val="685*999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UNIT_PICTURE_SUBTYPE" val="b"/>
  <p:tag name="KSO_WM_DIAGRAM_USE_COLOR_VALUE" val="{&quot;color_scheme&quot;:1,&quot;color_type&quot;:1,&quot;theme_color_indexes&quot;:[5,6,5,6,5,6]}"/>
</p:tagLst>
</file>

<file path=ppt/tags/tag6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971_2*l_h_f*1_1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单击此处添加文本具体内容。"/>
  <p:tag name="KSO_WM_UNIT_TEXT_TYPE" val="1"/>
  <p:tag name="KSO_WM_UNIT_TEXT_LAYER_COUNT" val="1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6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6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0.4000000059604645,&quot;colorType&quot;:1,&quot;foreColorIndex&quot;:5,&quot;pos&quot;:0.009999999776482582,&quot;transparency&quot;:0},{&quot;brightness&quot;:0,&quot;colorType&quot;:1,&quot;foreColorIndex&quot;:5,&quot;pos&quot;:0.92000001668930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7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971_2*l_h_f*1_2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单击此处添加文本具体内容。"/>
  <p:tag name="KSO_WM_UNIT_TEXT_TYPE" val="1"/>
  <p:tag name="KSO_WM_UNIT_TEXT_LAYER_COUNT" val="1"/>
  <p:tag name="KSO_WM_DIAGRAM_USE_COLOR_VALUE" val="{&quot;color_scheme&quot;:1,&quot;color_type&quot;:1,&quot;theme_color_indexes&quot;:[5,6,5,6,5,6]}"/>
</p:tagLst>
</file>

<file path=ppt/tags/tag7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971_2*l_h_f*1_3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单击此处添加文本具体内容。"/>
  <p:tag name="KSO_WM_UNIT_TEXT_TYPE" val="1"/>
  <p:tag name="KSO_WM_UNIT_TEXT_LAYER_COUNT" val="1"/>
  <p:tag name="KSO_WM_DIAGRAM_USE_COLOR_VALUE" val="{&quot;color_scheme&quot;:1,&quot;color_type&quot;:1,&quot;theme_color_indexes&quot;:[5,6,5,6,5,6]}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971_2*l_h_a*1_2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UNIT_TEXT_TYPE" val="1"/>
  <p:tag name="KSO_WM_DIAGRAM_USE_COLOR_VALUE" val="{&quot;color_scheme&quot;:1,&quot;color_type&quot;:1,&quot;theme_color_indexes&quot;:[5,6,5,6,5,6]}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971_2*l_h_a*1_3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UNIT_TEXT_TYPE" val="1"/>
  <p:tag name="KSO_WM_DIAGRAM_USE_COLOR_VALUE" val="{&quot;color_scheme&quot;:1,&quot;color_type&quot;:1,&quot;theme_color_indexes&quot;:[5,6,5,6,5,6]}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71_2*l_h_a*1_1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UNIT_TEXT_TYPE" val="1"/>
  <p:tag name="KSO_WM_DIAGRAM_USE_COLOR_VALUE" val="{&quot;color_scheme&quot;:1,&quot;color_type&quot;:1,&quot;theme_color_indexes&quot;:[5,6,5,6,5,6]}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1971_2*l_h_i*1_2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diagram20231971_2*l_h_i*1_3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1971_2*l_h_i*1_1_1"/>
  <p:tag name="KSO_WM_TEMPLATE_CATEGORY" val="diagram"/>
  <p:tag name="KSO_WM_TEMPLATE_INDEX" val="2023197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20001220703125,&quot;left&quot;:69.85094488188977,&quot;top&quot;:135.54999389648438,&quot;width&quot;:820.31228769377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a*1_2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l_h_a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PRESET_TEXT" val="单击添加标题"/>
  <p:tag name="KSO_WM_UNIT_FILL_TYPE" val="1"/>
  <p:tag name="KSO_WM_UNIT_FILL_FORE_SCHEMECOLOR_INDEX" val="5"/>
  <p:tag name="KSO_WM_UNIT_FILL_FORE_SCHEMECOLOR_INDEX_BRIGHTNESS" val="0.2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solid&quot;:{&quot;brightness&quot;:0.20000000298023224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  <p:tag name="KSO_WM_SLIDE_ANIMATION_ID" val="3110638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a*1_3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l_h_a"/>
  <p:tag name="KSO_WM_UNIT_INDEX" val="1_3_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PRESET_TEXT" val="单击添加标题"/>
  <p:tag name="KSO_WM_UNIT_FILL_TYPE" val="1"/>
  <p:tag name="KSO_WM_UNIT_FILL_FORE_SCHEMECOLOR_INDEX" val="5"/>
  <p:tag name="KSO_WM_UNIT_FILL_FORE_SCHEMECOLOR_INDEX_BRIGHTNESS" val="0.1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solid&quot;:{&quot;brightness&quot;:0.10000000149011612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  <p:tag name="KSO_WM_SLIDE_ANIMATION_ID" val="311063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7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7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-0.25,&quot;colorType&quot;:1,&quot;foreColorIndex&quot;:5,&quot;pos&quot;:0.2800000011920929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80.xml><?xml version="1.0" encoding="utf-8"?>
<p:tagLst xmlns:p="http://schemas.openxmlformats.org/presentationml/2006/main">
  <p:tag name="KSO_WM_DIAGRAM_VIRTUALLY_FRAME" val="{&quot;height&quot;:361.54998779296875,&quot;left&quot;:47.7,&quot;top&quot;:147.87500610351563,&quot;width&quot;:864.6}"/>
  <p:tag name="KSO_WM_SLIDE_ANIMATION_ID" val="3110638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a*1_4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l_h_a"/>
  <p:tag name="KSO_WM_UNIT_INDEX" val="1_4_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PRESET_TEXT" val="单击添加标题"/>
  <p:tag name="KSO_WM_UNIT_FILL_TYPE" val="1"/>
  <p:tag name="KSO_WM_UNIT_FILL_FORE_SCHEMECOLOR_INDEX" val="5"/>
  <p:tag name="KSO_WM_UNIT_FILL_FORE_SCHEMECOLOR_INDEX_BRIGHTNESS" val="0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2.xml><?xml version="1.0" encoding="utf-8"?>
<p:tagLst xmlns:p="http://schemas.openxmlformats.org/presentationml/2006/main">
  <p:tag name="KSO_WM_DIAGRAM_VIRTUALLY_FRAME" val="{&quot;height&quot;:361.54998779296875,&quot;left&quot;:47.7,&quot;top&quot;:147.87500610351563,&quot;width&quot;:864.6}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f*1_4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l_h_f"/>
  <p:tag name="KSO_WM_UNIT_INDEX" val="1_4_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PRESET_TEXT" val="为了最终演示发布的良好效果，请言简的阐述观点。根据需要可酌情增减文字，以便观者准确理解您所传达的信息，文字是您思想的提炼。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solid&quot;:{&quot;brightness&quot;:0.800000011920929,&quot;colorType&quot;:1,&quot;foreColorIndex&quot;:5,&quot;transparency&quot;:0.6000000238418579},&quot;type&quot;:1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f*1_3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l_h_f"/>
  <p:tag name="KSO_WM_UNIT_INDEX" val="1_3_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PRESET_TEXT" val="单击添加正文，文字是您思想的提炼，为了最终演示发布的良好效果。根据需要可酌情增减文字，以便观者准确理解您所传达的信息。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f*1_2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l_h_f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PRESET_TEXT" val="为了最终演示发布的良好效果，请言简的阐述观点。根据需要可酌情增减文字，以便观者准确理解您所传达的信息，文字是您思想的提炼。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f*1_1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l_h_f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PRESET_TEXT" val="单击添加正文，文字是您思想的提炼，为了最终演示发布的良好效果。根据需要可酌情增减文字，以便观者准确理解您所传达的信息。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solid&quot;:{&quot;brightness&quot;:0.800000011920929,&quot;colorType&quot;:1,&quot;foreColorIndex&quot;:5,&quot;transparency&quot;:0.8500000238418579},&quot;type&quot;:1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a*1_1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l_h_a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PRESET_TEXT" val="单击添加标题"/>
  <p:tag name="KSO_WM_UNIT_FILL_TYPE" val="1"/>
  <p:tag name="KSO_WM_UNIT_FILL_FORE_SCHEMECOLOR_INDEX" val="5"/>
  <p:tag name="KSO_WM_UNIT_FILL_FORE_SCHEMECOLOR_INDEX_BRIGHTNESS" val="0.3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solid&quot;:{&quot;brightness&quot;:0.30000001192092896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i*1_4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4_1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-2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i*1_3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3_1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-2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2*l_i*1_8"/>
  <p:tag name="KSO_WM_TEMPLATE_CATEGORY" val="diagram"/>
  <p:tag name="KSO_WM_TEMPLATE_INDEX" val="20231731"/>
  <p:tag name="KSO_WM_UNIT_LAYERLEVEL" val="1_1"/>
  <p:tag name="KSO_WM_TAG_VERSION" val="3.0"/>
  <p:tag name="KSO_WM_DIAGRAM_GROUP_CODE" val="l1-1"/>
  <p:tag name="KSO_WM_UNIT_TYPE" val="l_i"/>
  <p:tag name="KSO_WM_UNIT_INDEX" val="1_8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2.3,&quot;left&quot;:44.15,&quot;top&quot;:167.5,&quot;width&quot;:848.25}"/>
  <p:tag name="KSO_WM_DIAGRAM_COLOR_MATCH_VALUE" val="{&quot;shape&quot;:{&quot;fill&quot;:{&quot;gradient&quot;:[{&quot;brightness&quot;:0.44999998807907104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i*1_2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-2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2919_2*l_h_i*1_1_1"/>
  <p:tag name="KSO_WM_TEMPLATE_CATEGORY" val="diagram"/>
  <p:tag name="KSO_WM_TEMPLATE_INDEX" val="40492919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-2"/>
  <p:tag name="KSO_WM_DIAGRAM_MAX_ITEMCNT" val="5"/>
  <p:tag name="KSO_WM_DIAGRAM_MIN_ITEMCNT" val="3"/>
  <p:tag name="KSO_WM_DIAGRAM_VIRTUALLY_FRAME" val="{&quot;height&quot;:361.54998779296875,&quot;left&quot;:47.7,&quot;top&quot;:147.87500610351563,&quot;width&quot;:864.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2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</p:tagLst>
</file>

<file path=ppt/tags/tag93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40492854_1*m_h_i*1_1_1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.18"/>
  <p:tag name="KSO_WM_DIAGRAM_MAX_ITEMCNT" val="5"/>
  <p:tag name="KSO_WM_DIAGRAM_MIN_ITEMCNT" val="3"/>
  <p:tag name="KSO_WM_DIAGRAM_COLOR_MATCH_VALUE" val="{&quot;shape&quot;:{&quot;fill&quot;:{&quot;solid&quot;:{&quot;brightness&quot;:0.18000000715255737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4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40492854_1*m_h_i*1_2_1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MAX_ITEMCNT" val="5"/>
  <p:tag name="KSO_WM_DIAGRAM_MIN_ITEMCNT" val="3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5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40492854_1*m_h_i*1_3_1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-0.06"/>
  <p:tag name="KSO_WM_DIAGRAM_MAX_ITEMCNT" val="5"/>
  <p:tag name="KSO_WM_DIAGRAM_MIN_ITEMCNT" val="3"/>
  <p:tag name="KSO_WM_DIAGRAM_COLOR_MATCH_VALUE" val="{&quot;shape&quot;:{&quot;fill&quot;:{&quot;solid&quot;:{&quot;brightness&quot;:-0.0599999986588954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6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40492854_1*m_h_f*1_1_1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UNIT_PRESET_TEXT" val="单击此处添加正文，文字是您思想的提炼，为了最终演示发布的良好效果。根据需要可酌情增减文字，以便观者准确理解您所传达的信息。"/>
  <p:tag name="KSO_WM_UNIT_TEXT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7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40492854_1*m_h_a*1_1_1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UNIT_PRESET_TEXT" val="添加标题"/>
  <p:tag name="KSO_WM_UNIT_TEXT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8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40492854_1*m_h_i*1_1_2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9.xml><?xml version="1.0" encoding="utf-8"?>
<p:tagLst xmlns:p="http://schemas.openxmlformats.org/presentationml/2006/main">
  <p:tag name="KSO_WM_DIAGRAM_VIRTUALLY_FRAME" val="{&quot;height&quot;:453.1656692913386,&quot;left&quot;:104.1848031496063,&quot;top&quot;:86.9,&quot;width&quot;:751.6304724409449}"/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40492854_1*m_h_f*1_2_1"/>
  <p:tag name="KSO_WM_TEMPLATE_CATEGORY" val="diagram"/>
  <p:tag name="KSO_WM_TEMPLATE_INDEX" val="40492854"/>
  <p:tag name="KSO_WM_UNIT_LAYERLEVEL" val="1_1_1"/>
  <p:tag name="KSO_WM_TAG_VERSION" val="3.0"/>
  <p:tag name="KSO_WM_BEAUTIFY_FLAG" val="#wm#"/>
  <p:tag name="KSO_WM_UNIT_PRESET_TEXT" val="单击添加正文，文字是您思想的提炼，为了最终演示发布的良好效果。根据需要可酌情增减文字，以便观者准确理解您所传达的信息。"/>
  <p:tag name="KSO_WM_UNIT_TEXT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包图主题2">
  <a:themeElements>
    <a:clrScheme name="自定义 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68A2"/>
      </a:accent1>
      <a:accent2>
        <a:srgbClr val="595959"/>
      </a:accent2>
      <a:accent3>
        <a:srgbClr val="4E68A2"/>
      </a:accent3>
      <a:accent4>
        <a:srgbClr val="595959"/>
      </a:accent4>
      <a:accent5>
        <a:srgbClr val="4E68A2"/>
      </a:accent5>
      <a:accent6>
        <a:srgbClr val="595959"/>
      </a:accent6>
      <a:hlink>
        <a:srgbClr val="595959"/>
      </a:hlink>
      <a:folHlink>
        <a:srgbClr val="595959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2047</Words>
  <Application>WPS 演示</Application>
  <PresentationFormat>宽屏</PresentationFormat>
  <Paragraphs>233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</vt:lpstr>
      <vt:lpstr>Century Gothic</vt:lpstr>
      <vt:lpstr>经典综艺体简</vt:lpstr>
      <vt:lpstr>+中文正文</vt:lpstr>
      <vt:lpstr>微软雅黑</vt:lpstr>
      <vt:lpstr>汉仪特细等线简</vt:lpstr>
      <vt:lpstr>Arial Unicode MS</vt:lpstr>
      <vt:lpstr>等线</vt:lpstr>
      <vt:lpstr>Segoe Print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*锟</cp:lastModifiedBy>
  <cp:revision>89</cp:revision>
  <dcterms:created xsi:type="dcterms:W3CDTF">2017-09-25T13:59:00Z</dcterms:created>
  <dcterms:modified xsi:type="dcterms:W3CDTF">2025-11-02T06:06:03Z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B75931B2CD034998A925CA88E705C658</vt:lpwstr>
  </property>
  <property fmtid="{D5CDD505-2E9C-101B-9397-08002B2CF9AE}" pid="3" name="KSOProductBuildVer">
    <vt:lpwstr>2052-12.1.0.23542</vt:lpwstr>
  </property>
</Properties>
</file>