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3" r:id="rId2"/>
    <p:sldId id="435" r:id="rId3"/>
    <p:sldId id="436" r:id="rId4"/>
    <p:sldId id="424" r:id="rId5"/>
    <p:sldId id="427" r:id="rId6"/>
    <p:sldId id="389" r:id="rId7"/>
    <p:sldId id="440" r:id="rId8"/>
    <p:sldId id="441" r:id="rId9"/>
    <p:sldId id="442" r:id="rId10"/>
    <p:sldId id="429" r:id="rId11"/>
    <p:sldId id="393" r:id="rId12"/>
    <p:sldId id="430" r:id="rId13"/>
    <p:sldId id="395" r:id="rId14"/>
    <p:sldId id="394" r:id="rId15"/>
    <p:sldId id="363" r:id="rId16"/>
    <p:sldId id="365" r:id="rId17"/>
    <p:sldId id="367" r:id="rId18"/>
    <p:sldId id="366" r:id="rId19"/>
    <p:sldId id="439" r:id="rId20"/>
    <p:sldId id="438" r:id="rId21"/>
    <p:sldId id="375" r:id="rId22"/>
    <p:sldId id="437" r:id="rId23"/>
    <p:sldId id="41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5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EF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396" y="-64"/>
      </p:cViewPr>
      <p:guideLst>
        <p:guide orient="horz" pos="2215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B5240-262A-45BB-AE1C-6074C040C678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276A-497F-4471-86E4-2A27CDE71D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7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3745FD9-86D6-41A1-921A-447703B8178F}" type="datetime1">
              <a:rPr lang="zh-CN" altLang="en-US" sz="1200" smtClean="0">
                <a:solidFill>
                  <a:srgbClr val="FF0000"/>
                </a:solidFill>
              </a:rPr>
              <a:pPr/>
              <a:t>2025/11/1</a:t>
            </a:fld>
            <a:endParaRPr lang="en-US" altLang="zh-CN" sz="1200" smtClean="0">
              <a:solidFill>
                <a:srgbClr val="FF0000"/>
              </a:solidFill>
            </a:endParaRPr>
          </a:p>
        </p:txBody>
      </p:sp>
      <p:sp>
        <p:nvSpPr>
          <p:cNvPr id="158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smtClean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58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9E75153E-ED3F-4DC2-90D6-A786E8E20322}" type="slidenum">
              <a:rPr lang="en-US" altLang="zh-CN" sz="1200" smtClean="0">
                <a:solidFill>
                  <a:srgbClr val="FF0000"/>
                </a:solidFill>
              </a:rPr>
              <a:pPr/>
              <a:t>22</a:t>
            </a:fld>
            <a:endParaRPr lang="en-US" altLang="zh-CN" sz="1200" smtClean="0">
              <a:solidFill>
                <a:srgbClr val="FF0000"/>
              </a:solidFill>
            </a:endParaRPr>
          </a:p>
        </p:txBody>
      </p:sp>
      <p:sp>
        <p:nvSpPr>
          <p:cNvPr id="158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44538"/>
            <a:ext cx="6596062" cy="3711575"/>
          </a:xfrm>
          <a:ln w="12700" cap="flat"/>
        </p:spPr>
      </p:sp>
      <p:sp>
        <p:nvSpPr>
          <p:cNvPr id="158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05350"/>
            <a:ext cx="4943475" cy="4457700"/>
          </a:xfrm>
          <a:noFill/>
        </p:spPr>
        <p:txBody>
          <a:bodyPr lIns="91790" tIns="45896" rIns="91790" bIns="45896"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719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947" y="1331216"/>
            <a:ext cx="10969200" cy="7056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/>
              <a:t>结</a:t>
            </a:r>
            <a:r>
              <a:rPr lang="zh-CN" altLang="en-US" b="1" dirty="0"/>
              <a:t>合多种互补观测量的各向异性核岭回</a:t>
            </a:r>
            <a:r>
              <a:rPr lang="zh-CN" altLang="en-US" b="1" dirty="0" smtClean="0"/>
              <a:t>归（</a:t>
            </a:r>
            <a:r>
              <a:rPr lang="en-US" altLang="zh-CN" b="1" dirty="0" smtClean="0"/>
              <a:t>AKRR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/>
              <a:t>方法</a:t>
            </a:r>
            <a:r>
              <a:rPr lang="zh-CN" altLang="en-US" b="1" dirty="0" smtClean="0"/>
              <a:t>预</a:t>
            </a:r>
            <a:r>
              <a:rPr lang="zh-CN" altLang="en-US" b="1" dirty="0"/>
              <a:t>测原子核的质量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25667" y="5516649"/>
            <a:ext cx="8558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合作</a:t>
            </a:r>
            <a:r>
              <a:rPr lang="zh-CN" altLang="en-US" sz="3600" b="1" dirty="0" smtClean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者：马鹏飞、吴鑫辉、李成、 王宁</a:t>
            </a:r>
            <a:endParaRPr lang="zh-CN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26784" y="6427788"/>
            <a:ext cx="2555875" cy="400050"/>
          </a:xfrm>
          <a:prstGeom prst="rect">
            <a:avLst/>
          </a:prstGeom>
          <a:gradFill rotWithShape="0">
            <a:gsLst>
              <a:gs pos="0">
                <a:srgbClr val="59C0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 b="1" dirty="0" smtClean="0">
                <a:solidFill>
                  <a:srgbClr val="FF00FF"/>
                </a:solidFill>
              </a:rPr>
              <a:t>Nov. 2, 2025</a:t>
            </a:r>
            <a:endParaRPr kumimoji="0" lang="en-US" altLang="zh-CN" sz="2000" b="1" dirty="0">
              <a:solidFill>
                <a:srgbClr val="FF00FF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350347" y="4247978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广西师范</a:t>
            </a:r>
            <a:r>
              <a:rPr lang="zh-CN" altLang="en-US" sz="3600" b="1" dirty="0" smtClean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大学</a:t>
            </a:r>
            <a:endParaRPr lang="zh-CN" altLang="en-US" sz="3600" b="1" dirty="0">
              <a:solidFill>
                <a:srgbClr val="FF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Picture 2" descr="https://bkimg.cdn.bcebos.com/pic/a08b87d6277f9e2f4586fd9f1f30e924b999f3f2?x-bce-process=image/format,f_auto/quality,Q_70/resize,m_lfit,limit_1,w_5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968875"/>
            <a:ext cx="1857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89438" y="3243793"/>
            <a:ext cx="3962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田俊龙</a:t>
            </a:r>
            <a:endParaRPr lang="zh-CN" altLang="en-US" sz="40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="" xmlns:a16="http://schemas.microsoft.com/office/drawing/2014/main" id="{FC6A0580-F614-4794-A3A8-73F7FDB33338}"/>
              </a:ext>
            </a:extLst>
          </p:cNvPr>
          <p:cNvSpPr txBox="1"/>
          <p:nvPr/>
        </p:nvSpPr>
        <p:spPr>
          <a:xfrm>
            <a:off x="-130032" y="-109491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2D1EF6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第四届</a:t>
            </a:r>
            <a:r>
              <a:rPr lang="zh-CN" altLang="en-US" sz="2000" dirty="0">
                <a:solidFill>
                  <a:srgbClr val="2D1EF6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全国核物理及核数据中的机器学习应用研讨会</a:t>
            </a:r>
            <a:r>
              <a:rPr lang="zh-CN" altLang="en-US" sz="2000" dirty="0" smtClean="0">
                <a:solidFill>
                  <a:srgbClr val="2D1EF6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，湖南衡阳，</a:t>
            </a:r>
            <a:r>
              <a:rPr lang="en-US" altLang="zh-CN" sz="2000" dirty="0" smtClean="0">
                <a:solidFill>
                  <a:srgbClr val="2D1EF6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2025.10.31-11.2</a:t>
            </a:r>
            <a:endParaRPr lang="en-US" altLang="zh-CN" sz="2000" dirty="0">
              <a:solidFill>
                <a:srgbClr val="2D1EF6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66675" y="485536"/>
            <a:ext cx="12044939" cy="45719"/>
          </a:xfrm>
          <a:prstGeom prst="rect">
            <a:avLst/>
          </a:prstGeom>
          <a:gradFill flip="none" rotWithShape="1">
            <a:gsLst>
              <a:gs pos="19000">
                <a:srgbClr val="3399FF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4" y="473315"/>
            <a:ext cx="11265829" cy="865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83127" y="1382982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类似的，可得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12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个关系式：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55547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以中子分离能</a:t>
            </a:r>
            <a:r>
              <a:rPr lang="en-US" altLang="zh-CN" sz="2400" b="1" dirty="0">
                <a:solidFill>
                  <a:srgbClr val="2D1EF6"/>
                </a:solidFill>
              </a:rPr>
              <a:t>Sn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为例：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4" y="2075479"/>
            <a:ext cx="10581746" cy="32262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48110" y="5301701"/>
            <a:ext cx="83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……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60" y="459652"/>
            <a:ext cx="9819048" cy="631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12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个关系式求和</a:t>
            </a:r>
            <a:r>
              <a:rPr lang="zh-CN" altLang="en-US" sz="2400" b="1" dirty="0">
                <a:solidFill>
                  <a:srgbClr val="2D1EF6"/>
                </a:solidFill>
              </a:rPr>
              <a:t>可得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9" y="349619"/>
            <a:ext cx="7734816" cy="6091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45" y="234664"/>
            <a:ext cx="3024303" cy="63211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74857" y="338968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Inter"/>
              </a:rPr>
              <a:t>已知区域</a:t>
            </a:r>
            <a:r>
              <a:rPr lang="en-US" altLang="zh-CN" dirty="0" smtClean="0">
                <a:latin typeface="Inter"/>
              </a:rPr>
              <a:t>2340</a:t>
            </a:r>
            <a:r>
              <a:rPr lang="zh-CN" altLang="en-US" dirty="0" smtClean="0">
                <a:latin typeface="Inter"/>
              </a:rPr>
              <a:t>个核实现</a:t>
            </a:r>
            <a:r>
              <a:rPr lang="zh-CN" altLang="en-US" dirty="0">
                <a:latin typeface="Inter"/>
              </a:rPr>
              <a:t>了</a:t>
            </a:r>
            <a:r>
              <a:rPr lang="en-US" altLang="zh-CN" dirty="0">
                <a:latin typeface="Inter"/>
              </a:rPr>
              <a:t>55 </a:t>
            </a:r>
            <a:r>
              <a:rPr lang="en-US" altLang="zh-CN" dirty="0" err="1">
                <a:latin typeface="Inter"/>
              </a:rPr>
              <a:t>keV</a:t>
            </a:r>
            <a:r>
              <a:rPr lang="zh-CN" altLang="en-US" dirty="0">
                <a:latin typeface="Inter"/>
              </a:rPr>
              <a:t>的</a:t>
            </a:r>
            <a:r>
              <a:rPr lang="en-US" altLang="zh-CN" dirty="0">
                <a:latin typeface="Inter"/>
              </a:rPr>
              <a:t>RMSD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83" y="553998"/>
            <a:ext cx="8382691" cy="6172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AKRR+CMO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的效果：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64" y="1526831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这</a:t>
            </a:r>
            <a:r>
              <a:rPr lang="zh-CN" altLang="en-US" dirty="0"/>
              <a:t>些原子核在 </a:t>
            </a:r>
            <a:r>
              <a:rPr lang="en-US" altLang="zh-CN" dirty="0"/>
              <a:t>AME2003 </a:t>
            </a:r>
            <a:r>
              <a:rPr lang="zh-CN" altLang="en-US" dirty="0"/>
              <a:t>中未被列为实验数</a:t>
            </a:r>
            <a:r>
              <a:rPr lang="zh-CN" altLang="en-US" dirty="0" smtClean="0"/>
              <a:t>据</a:t>
            </a:r>
            <a:r>
              <a:rPr lang="en-US" altLang="zh-CN" dirty="0"/>
              <a:t>,</a:t>
            </a:r>
            <a:r>
              <a:rPr lang="zh-CN" altLang="en-US" dirty="0" smtClean="0"/>
              <a:t>（用 </a:t>
            </a:r>
            <a:r>
              <a:rPr lang="en-US" altLang="zh-CN" dirty="0"/>
              <a:t># </a:t>
            </a:r>
            <a:r>
              <a:rPr lang="zh-CN" altLang="en-US" dirty="0"/>
              <a:t>标</a:t>
            </a:r>
            <a:r>
              <a:rPr lang="zh-CN" altLang="en-US" dirty="0" smtClean="0"/>
              <a:t>记</a:t>
            </a:r>
            <a:r>
              <a:rPr lang="en-US" altLang="zh-CN" dirty="0" smtClean="0"/>
              <a:t>,</a:t>
            </a:r>
            <a:r>
              <a:rPr lang="zh-CN" altLang="en-US" dirty="0" smtClean="0"/>
              <a:t>称</a:t>
            </a:r>
            <a:r>
              <a:rPr lang="zh-CN" altLang="en-US" dirty="0"/>
              <a:t>为 </a:t>
            </a:r>
            <a:r>
              <a:rPr lang="en-US" altLang="zh-CN" dirty="0"/>
              <a:t>AME2003#</a:t>
            </a:r>
            <a:r>
              <a:rPr lang="zh-CN" altLang="en-US" dirty="0" smtClean="0"/>
              <a:t>）并</a:t>
            </a:r>
            <a:r>
              <a:rPr lang="zh-CN" altLang="en-US" dirty="0"/>
              <a:t>且它</a:t>
            </a:r>
            <a:r>
              <a:rPr lang="zh-CN" altLang="en-US" dirty="0" smtClean="0"/>
              <a:t>们具</a:t>
            </a:r>
            <a:r>
              <a:rPr lang="zh-CN" altLang="en-US" dirty="0"/>
              <a:t>有实验测量</a:t>
            </a:r>
            <a:r>
              <a:rPr lang="zh-CN" altLang="en-US" dirty="0" smtClean="0"/>
              <a:t>的</a:t>
            </a:r>
            <a:r>
              <a:rPr lang="en-US" altLang="zh-CN" dirty="0" smtClean="0"/>
              <a:t>Qα</a:t>
            </a:r>
            <a:r>
              <a:rPr lang="en-US" altLang="zh-CN" dirty="0"/>
              <a:t> </a:t>
            </a:r>
            <a:r>
              <a:rPr lang="zh-CN" altLang="en-US" dirty="0" smtClean="0"/>
              <a:t>值，或者</a:t>
            </a:r>
            <a:r>
              <a:rPr lang="en-US" altLang="zh-CN" dirty="0" smtClean="0"/>
              <a:t>Sn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Sp</a:t>
            </a:r>
            <a:r>
              <a:rPr lang="zh-CN" altLang="en-US" dirty="0" smtClean="0"/>
              <a:t>等实验值。我</a:t>
            </a:r>
            <a:r>
              <a:rPr lang="zh-CN" altLang="en-US" dirty="0"/>
              <a:t>们将其余 </a:t>
            </a:r>
            <a:r>
              <a:rPr lang="en-US" altLang="zh-CN" dirty="0" smtClean="0"/>
              <a:t>2219</a:t>
            </a:r>
            <a:r>
              <a:rPr lang="zh-CN" altLang="en-US" dirty="0" smtClean="0"/>
              <a:t>个原</a:t>
            </a:r>
            <a:r>
              <a:rPr lang="zh-CN" altLang="en-US" dirty="0"/>
              <a:t>子核用作训练数据集，通过 </a:t>
            </a:r>
            <a:r>
              <a:rPr lang="en-US" altLang="zh-CN" dirty="0"/>
              <a:t>AKRR + CMO </a:t>
            </a:r>
            <a:r>
              <a:rPr lang="zh-CN" altLang="en-US" dirty="0" smtClean="0"/>
              <a:t>方</a:t>
            </a:r>
            <a:r>
              <a:rPr lang="zh-CN" altLang="en-US" dirty="0"/>
              <a:t>法预测了这 </a:t>
            </a:r>
            <a:r>
              <a:rPr lang="en-US" altLang="zh-CN" dirty="0"/>
              <a:t>121 </a:t>
            </a:r>
            <a:r>
              <a:rPr lang="zh-CN" altLang="en-US" dirty="0" smtClean="0"/>
              <a:t>原</a:t>
            </a:r>
            <a:r>
              <a:rPr lang="zh-CN" altLang="en-US" dirty="0"/>
              <a:t>子核的质量过剩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318164" y="92333"/>
            <a:ext cx="867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我们从 </a:t>
            </a:r>
            <a:r>
              <a:rPr lang="en-US" altLang="zh-CN" dirty="0"/>
              <a:t>AME2020 </a:t>
            </a:r>
            <a:r>
              <a:rPr lang="zh-CN" altLang="en-US" dirty="0"/>
              <a:t>的表格质量中选取了 </a:t>
            </a:r>
            <a:r>
              <a:rPr lang="en-US" altLang="zh-CN" b="1" dirty="0">
                <a:solidFill>
                  <a:srgbClr val="FF0000"/>
                </a:solidFill>
              </a:rPr>
              <a:t>121 </a:t>
            </a:r>
            <a:r>
              <a:rPr lang="zh-CN" altLang="en-US" dirty="0"/>
              <a:t>个质量数在 </a:t>
            </a:r>
            <a:r>
              <a:rPr lang="en-US" altLang="zh-CN" dirty="0"/>
              <a:t>101</a:t>
            </a:r>
            <a:r>
              <a:rPr lang="en-US" altLang="zh-CN" dirty="0">
                <a:sym typeface="Mathematica1Mono" panose="05060400030100000101" pitchFamily="18" charset="2"/>
              </a:rPr>
              <a:t></a:t>
            </a:r>
            <a:r>
              <a:rPr lang="en-US" altLang="zh-CN" dirty="0"/>
              <a:t>A </a:t>
            </a:r>
            <a:r>
              <a:rPr lang="en-US" altLang="zh-CN" dirty="0">
                <a:sym typeface="Mathematica1Mono" panose="05060400030100000101" pitchFamily="18" charset="2"/>
              </a:rPr>
              <a:t></a:t>
            </a:r>
            <a:r>
              <a:rPr lang="en-US" altLang="zh-CN" dirty="0"/>
              <a:t>262 </a:t>
            </a:r>
            <a:r>
              <a:rPr lang="zh-CN" altLang="en-US" dirty="0"/>
              <a:t>的已测原子核。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5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164" y="553998"/>
            <a:ext cx="8061757" cy="6247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8164" y="92333"/>
            <a:ext cx="867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我们从 </a:t>
            </a:r>
            <a:r>
              <a:rPr lang="en-US" altLang="zh-CN" dirty="0"/>
              <a:t>AME2020 </a:t>
            </a:r>
            <a:r>
              <a:rPr lang="zh-CN" altLang="en-US" dirty="0"/>
              <a:t>的表格质量中选取了 </a:t>
            </a:r>
            <a:r>
              <a:rPr lang="en-US" altLang="zh-CN" b="1" dirty="0" smtClean="0">
                <a:solidFill>
                  <a:srgbClr val="FF0000"/>
                </a:solidFill>
              </a:rPr>
              <a:t>95</a:t>
            </a:r>
            <a:r>
              <a:rPr lang="en-US" altLang="zh-CN" dirty="0" smtClean="0"/>
              <a:t> </a:t>
            </a:r>
            <a:r>
              <a:rPr lang="zh-CN" altLang="en-US" dirty="0"/>
              <a:t>个质量数在 </a:t>
            </a:r>
            <a:r>
              <a:rPr lang="en-US" altLang="zh-CN" dirty="0" smtClean="0"/>
              <a:t>107</a:t>
            </a:r>
            <a:r>
              <a:rPr lang="en-US" altLang="zh-CN" dirty="0" smtClean="0">
                <a:sym typeface="Mathematica1Mono" panose="05060400030100000101" pitchFamily="18" charset="2"/>
              </a:rPr>
              <a:t></a:t>
            </a:r>
            <a:r>
              <a:rPr lang="en-US" altLang="zh-CN" dirty="0"/>
              <a:t>A </a:t>
            </a:r>
            <a:r>
              <a:rPr lang="en-US" altLang="zh-CN" dirty="0">
                <a:sym typeface="Mathematica1Mono" panose="05060400030100000101" pitchFamily="18" charset="2"/>
              </a:rPr>
              <a:t></a:t>
            </a:r>
            <a:r>
              <a:rPr lang="en-US" altLang="zh-CN" dirty="0" smtClean="0"/>
              <a:t>294</a:t>
            </a:r>
            <a:r>
              <a:rPr lang="en-US" altLang="zh-CN" dirty="0"/>
              <a:t> </a:t>
            </a:r>
            <a:r>
              <a:rPr lang="zh-CN" altLang="en-US" dirty="0" smtClean="0"/>
              <a:t>的未知质量核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117764" y="1526831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这</a:t>
            </a:r>
            <a:r>
              <a:rPr lang="zh-CN" altLang="en-US" dirty="0"/>
              <a:t>些原子核在 </a:t>
            </a:r>
            <a:r>
              <a:rPr lang="en-US" altLang="zh-CN" dirty="0" smtClean="0"/>
              <a:t>AME2020</a:t>
            </a:r>
            <a:r>
              <a:rPr lang="zh-CN" altLang="en-US" dirty="0" smtClean="0"/>
              <a:t>中</a:t>
            </a:r>
            <a:r>
              <a:rPr lang="zh-CN" altLang="en-US" dirty="0"/>
              <a:t>未被列为实验数</a:t>
            </a:r>
            <a:r>
              <a:rPr lang="zh-CN" altLang="en-US" dirty="0" smtClean="0"/>
              <a:t>据</a:t>
            </a:r>
            <a:r>
              <a:rPr lang="en-US" altLang="zh-CN" dirty="0"/>
              <a:t>,</a:t>
            </a:r>
            <a:r>
              <a:rPr lang="zh-CN" altLang="en-US" dirty="0" smtClean="0"/>
              <a:t>（用 </a:t>
            </a:r>
            <a:r>
              <a:rPr lang="en-US" altLang="zh-CN" dirty="0"/>
              <a:t># </a:t>
            </a:r>
            <a:r>
              <a:rPr lang="zh-CN" altLang="en-US" dirty="0"/>
              <a:t>标</a:t>
            </a:r>
            <a:r>
              <a:rPr lang="zh-CN" altLang="en-US" dirty="0" smtClean="0"/>
              <a:t>记</a:t>
            </a:r>
            <a:r>
              <a:rPr lang="en-US" altLang="zh-CN" dirty="0" smtClean="0"/>
              <a:t>,</a:t>
            </a:r>
            <a:r>
              <a:rPr lang="zh-CN" altLang="en-US" dirty="0" smtClean="0"/>
              <a:t>称</a:t>
            </a:r>
            <a:r>
              <a:rPr lang="zh-CN" altLang="en-US" dirty="0"/>
              <a:t>为 </a:t>
            </a:r>
            <a:r>
              <a:rPr lang="en-US" altLang="zh-CN" dirty="0" smtClean="0"/>
              <a:t>AME2020#</a:t>
            </a:r>
            <a:r>
              <a:rPr lang="zh-CN" altLang="en-US" dirty="0" smtClean="0"/>
              <a:t>）并</a:t>
            </a:r>
            <a:r>
              <a:rPr lang="zh-CN" altLang="en-US" dirty="0"/>
              <a:t>且它</a:t>
            </a:r>
            <a:r>
              <a:rPr lang="zh-CN" altLang="en-US" dirty="0" smtClean="0"/>
              <a:t>们具</a:t>
            </a:r>
            <a:r>
              <a:rPr lang="zh-CN" altLang="en-US" dirty="0"/>
              <a:t>有实验测量</a:t>
            </a:r>
            <a:r>
              <a:rPr lang="zh-CN" altLang="en-US" dirty="0" smtClean="0"/>
              <a:t>的</a:t>
            </a:r>
            <a:r>
              <a:rPr lang="en-US" altLang="zh-CN" dirty="0" smtClean="0"/>
              <a:t>Qα</a:t>
            </a:r>
            <a:r>
              <a:rPr lang="en-US" altLang="zh-CN" dirty="0"/>
              <a:t> </a:t>
            </a:r>
            <a:r>
              <a:rPr lang="zh-CN" altLang="en-US" dirty="0" smtClean="0"/>
              <a:t>值，或者</a:t>
            </a:r>
            <a:r>
              <a:rPr lang="en-US" altLang="zh-CN" dirty="0" smtClean="0"/>
              <a:t>Sn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Sp</a:t>
            </a:r>
            <a:r>
              <a:rPr lang="zh-CN" altLang="en-US" dirty="0" smtClean="0"/>
              <a:t>等实验值。我们用</a:t>
            </a:r>
            <a:r>
              <a:rPr lang="en-US" altLang="zh-CN" dirty="0" smtClean="0"/>
              <a:t>2340</a:t>
            </a:r>
            <a:r>
              <a:rPr lang="zh-CN" altLang="en-US" dirty="0" smtClean="0"/>
              <a:t>个原</a:t>
            </a:r>
            <a:r>
              <a:rPr lang="zh-CN" altLang="en-US" dirty="0"/>
              <a:t>子核用作训</a:t>
            </a:r>
            <a:r>
              <a:rPr lang="zh-CN" altLang="en-US" dirty="0" smtClean="0"/>
              <a:t>练集</a:t>
            </a:r>
            <a:r>
              <a:rPr lang="zh-CN" altLang="en-US" dirty="0"/>
              <a:t>，通过 </a:t>
            </a:r>
            <a:r>
              <a:rPr lang="en-US" altLang="zh-CN" dirty="0"/>
              <a:t>AKRR + CMO </a:t>
            </a:r>
            <a:r>
              <a:rPr lang="zh-CN" altLang="en-US" dirty="0" smtClean="0"/>
              <a:t>方</a:t>
            </a:r>
            <a:r>
              <a:rPr lang="zh-CN" altLang="en-US" dirty="0"/>
              <a:t>法预测了</a:t>
            </a:r>
            <a:r>
              <a:rPr lang="zh-CN" altLang="en-US" dirty="0" smtClean="0"/>
              <a:t>这</a:t>
            </a:r>
            <a:r>
              <a:rPr lang="en-US" altLang="zh-CN" dirty="0" smtClean="0"/>
              <a:t>95 </a:t>
            </a:r>
            <a:r>
              <a:rPr lang="zh-CN" altLang="en-US" dirty="0" smtClean="0"/>
              <a:t>原</a:t>
            </a:r>
            <a:r>
              <a:rPr lang="zh-CN" altLang="en-US" dirty="0"/>
              <a:t>子核的质量过剩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AKRR+CMO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的效果：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138745"/>
            <a:ext cx="9787122" cy="5745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81" y="5968557"/>
            <a:ext cx="8492837" cy="7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3" y="124690"/>
            <a:ext cx="10537683" cy="63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" y="92168"/>
            <a:ext cx="9208766" cy="58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" y="51945"/>
            <a:ext cx="10358712" cy="67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072" y="131928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280   119    208.1991    297   119    207.5040 </a:t>
            </a:r>
          </a:p>
          <a:p>
            <a:r>
              <a:rPr lang="en-US" altLang="zh-CN" dirty="0"/>
              <a:t>281   119    206.4923    298   119    209.5755 </a:t>
            </a:r>
          </a:p>
          <a:p>
            <a:r>
              <a:rPr lang="en-US" altLang="zh-CN" dirty="0"/>
              <a:t>282   119    206.1418    299   119    210.5233 </a:t>
            </a:r>
          </a:p>
          <a:p>
            <a:r>
              <a:rPr lang="en-US" altLang="zh-CN" dirty="0"/>
              <a:t>283   119    204.5596    300   119    212.6609 </a:t>
            </a:r>
          </a:p>
          <a:p>
            <a:r>
              <a:rPr lang="en-US" altLang="zh-CN" dirty="0"/>
              <a:t>284   119    204.5560    301   119    213.8103 </a:t>
            </a:r>
          </a:p>
          <a:p>
            <a:r>
              <a:rPr lang="en-US" altLang="zh-CN" dirty="0"/>
              <a:t>285   119    203.3943    302   119    216.2735 </a:t>
            </a:r>
          </a:p>
          <a:p>
            <a:r>
              <a:rPr lang="en-US" altLang="zh-CN" dirty="0"/>
              <a:t>286   119    203.5680    303   119    217.7891 </a:t>
            </a:r>
          </a:p>
          <a:p>
            <a:r>
              <a:rPr lang="en-US" altLang="zh-CN" dirty="0"/>
              <a:t>287   119    202.6288    304   119    221.1469 </a:t>
            </a:r>
          </a:p>
          <a:p>
            <a:r>
              <a:rPr lang="en-US" altLang="zh-CN" dirty="0"/>
              <a:t>288   119    203.1535    305   119    223.5362 </a:t>
            </a:r>
          </a:p>
          <a:p>
            <a:r>
              <a:rPr lang="en-US" altLang="zh-CN" dirty="0"/>
              <a:t>289   119    202.5274    306   119    226.9818 </a:t>
            </a:r>
          </a:p>
          <a:p>
            <a:r>
              <a:rPr lang="en-US" altLang="zh-CN" dirty="0"/>
              <a:t>290   119    203.2795    307   119    229.3106 </a:t>
            </a:r>
          </a:p>
          <a:p>
            <a:r>
              <a:rPr lang="en-US" altLang="zh-CN" dirty="0"/>
              <a:t>291   119    202.9210    308   119    232.3782 </a:t>
            </a:r>
          </a:p>
          <a:p>
            <a:r>
              <a:rPr lang="en-US" altLang="zh-CN" dirty="0"/>
              <a:t>292   119    203.9080    309   119    234.3913 </a:t>
            </a:r>
          </a:p>
          <a:p>
            <a:r>
              <a:rPr lang="en-US" altLang="zh-CN" dirty="0"/>
              <a:t>293   119    203.8089    310   119    237.6618 </a:t>
            </a:r>
          </a:p>
          <a:p>
            <a:r>
              <a:rPr lang="en-US" altLang="zh-CN" dirty="0"/>
              <a:t>294   119    205.1548    311   119    240.0113 </a:t>
            </a:r>
          </a:p>
          <a:p>
            <a:r>
              <a:rPr lang="en-US" altLang="zh-CN" dirty="0"/>
              <a:t>295   119    205.5063    312   119    243.4279 </a:t>
            </a:r>
          </a:p>
          <a:p>
            <a:r>
              <a:rPr lang="en-US" altLang="zh-CN" dirty="0"/>
              <a:t>296   119    206.9746    313   119    244.8814 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878781" y="108512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283   120    214.6609     302   120    218.8772 </a:t>
            </a:r>
          </a:p>
          <a:p>
            <a:r>
              <a:rPr lang="en-US" altLang="zh-CN" dirty="0"/>
              <a:t>284   120    212.6605     303   120    221.3156 </a:t>
            </a:r>
          </a:p>
          <a:p>
            <a:r>
              <a:rPr lang="en-US" altLang="zh-CN" dirty="0"/>
              <a:t>285   120    212.7476     304   120    222.4218 </a:t>
            </a:r>
          </a:p>
          <a:p>
            <a:r>
              <a:rPr lang="en-US" altLang="zh-CN" dirty="0"/>
              <a:t>286   120    211.2268     305   120    225.8173 </a:t>
            </a:r>
          </a:p>
          <a:p>
            <a:r>
              <a:rPr lang="en-US" altLang="zh-CN" dirty="0"/>
              <a:t>287   120    211.4483     306   120    227.8372 </a:t>
            </a:r>
          </a:p>
          <a:p>
            <a:r>
              <a:rPr lang="en-US" altLang="zh-CN" dirty="0"/>
              <a:t>288   120    210.1453     307   120    231.3080 </a:t>
            </a:r>
          </a:p>
          <a:p>
            <a:r>
              <a:rPr lang="en-US" altLang="zh-CN" dirty="0"/>
              <a:t>289   120    210.6881     308   120    233.1339 </a:t>
            </a:r>
          </a:p>
          <a:p>
            <a:r>
              <a:rPr lang="en-US" altLang="zh-CN" dirty="0"/>
              <a:t>290   120    209.7233     309   120    236.1432 </a:t>
            </a:r>
          </a:p>
          <a:p>
            <a:r>
              <a:rPr lang="en-US" altLang="zh-CN" dirty="0"/>
              <a:t>291   120    210.4409     310   120    237.7943 </a:t>
            </a:r>
          </a:p>
          <a:p>
            <a:r>
              <a:rPr lang="en-US" altLang="zh-CN" dirty="0"/>
              <a:t>292   120    209.7066     311   120    241.1154 </a:t>
            </a:r>
          </a:p>
          <a:p>
            <a:r>
              <a:rPr lang="en-US" altLang="zh-CN" dirty="0"/>
              <a:t>293   120    210.7772     312   120    243.1218 </a:t>
            </a:r>
          </a:p>
          <a:p>
            <a:r>
              <a:rPr lang="en-US" altLang="zh-CN" dirty="0"/>
              <a:t>294   120    210.2891     313   120    246.5845 </a:t>
            </a:r>
          </a:p>
          <a:p>
            <a:r>
              <a:rPr lang="en-US" altLang="zh-CN" dirty="0"/>
              <a:t>295   120    211.6580     314   120    248.6253 </a:t>
            </a:r>
          </a:p>
          <a:p>
            <a:r>
              <a:rPr lang="en-US" altLang="zh-CN" dirty="0"/>
              <a:t>296   120    211.6277     315   120    251.0166 </a:t>
            </a:r>
          </a:p>
          <a:p>
            <a:r>
              <a:rPr lang="en-US" altLang="zh-CN" dirty="0"/>
              <a:t>297   120    213.1735     316   120    253.0350 </a:t>
            </a:r>
          </a:p>
          <a:p>
            <a:r>
              <a:rPr lang="en-US" altLang="zh-CN" dirty="0"/>
              <a:t>298   120    213.3304     317   120    256.6912 </a:t>
            </a:r>
          </a:p>
          <a:p>
            <a:r>
              <a:rPr lang="en-US" altLang="zh-CN" dirty="0"/>
              <a:t>299   120    215.3972     318   120    259.0855 </a:t>
            </a:r>
          </a:p>
          <a:p>
            <a:r>
              <a:rPr lang="en-US" altLang="zh-CN" dirty="0"/>
              <a:t>300   120    215.9835     319   120    262.9526 </a:t>
            </a:r>
          </a:p>
          <a:p>
            <a:r>
              <a:rPr lang="en-US" altLang="zh-CN" dirty="0"/>
              <a:t>301   120    218.1282     320   120    265.4783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910" y="623455"/>
            <a:ext cx="119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Z=119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514850"/>
            <a:ext cx="119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Z=120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800600" y="354014"/>
            <a:ext cx="2133600" cy="646331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9900"/>
                </a:solidFill>
                <a:latin typeface="CG Times"/>
                <a:ea typeface="隶书" panose="02010509060101010101" pitchFamily="49" charset="-122"/>
              </a:rPr>
              <a:t>报告内容</a:t>
            </a:r>
            <a:r>
              <a:rPr lang="zh-CN" altLang="en-US"/>
              <a:t>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5752" y="1694730"/>
            <a:ext cx="9994466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      </a:t>
            </a:r>
            <a:r>
              <a:rPr lang="en-US" altLang="zh-CN" sz="3400" dirty="0">
                <a:solidFill>
                  <a:srgbClr val="FF3300"/>
                </a:solidFill>
                <a:sym typeface="Wingdings 2" panose="05020102010507070707" pitchFamily="18" charset="2"/>
              </a:rPr>
              <a:t></a:t>
            </a:r>
            <a:r>
              <a:rPr lang="en-US" altLang="zh-CN" sz="3400" dirty="0">
                <a:sym typeface="Wingdings 2" panose="05020102010507070707" pitchFamily="18" charset="2"/>
              </a:rPr>
              <a:t>  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引言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zh-CN" altLang="en-US" sz="3400" dirty="0">
                <a:solidFill>
                  <a:srgbClr val="FF3300"/>
                </a:solidFill>
                <a:sym typeface="Wingdings 2" panose="05020102010507070707" pitchFamily="18" charset="2"/>
              </a:rPr>
              <a:t>     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核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岭回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归</a:t>
            </a:r>
            <a:r>
              <a:rPr lang="en-US" altLang="zh-CN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(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K</a:t>
            </a:r>
            <a:r>
              <a:rPr lang="en-US" altLang="zh-CN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ernel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R</a:t>
            </a:r>
            <a:r>
              <a:rPr lang="en-US" altLang="zh-CN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idge 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R</a:t>
            </a:r>
            <a:r>
              <a:rPr lang="en-US" altLang="zh-CN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egression)</a:t>
            </a:r>
            <a:r>
              <a:rPr lang="zh-CN" altLang="en-US" sz="3400" b="1" dirty="0" smtClean="0">
                <a:solidFill>
                  <a:srgbClr val="0000FF"/>
                </a:solidFill>
                <a:ea typeface="隶书" panose="02010509060101010101" pitchFamily="49" charset="-122"/>
              </a:rPr>
              <a:t>  </a:t>
            </a:r>
            <a:endParaRPr lang="zh-CN" altLang="en-US" sz="3400" b="1" dirty="0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zh-CN" altLang="en-US" sz="3400" dirty="0">
                <a:solidFill>
                  <a:srgbClr val="FF3300"/>
                </a:solidFill>
                <a:sym typeface="Wingdings 2" panose="05020102010507070707" pitchFamily="18" charset="2"/>
              </a:rPr>
              <a:t>   </a:t>
            </a:r>
            <a:r>
              <a:rPr lang="zh-CN" altLang="en-US" sz="3400" dirty="0">
                <a:sym typeface="Wingdings 2" panose="05020102010507070707" pitchFamily="18" charset="2"/>
              </a:rPr>
              <a:t> 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各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向异性的核岭回归方法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AKRR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 </a:t>
            </a:r>
            <a:endParaRPr lang="zh-CN" altLang="en-US" sz="3600" b="1" dirty="0">
              <a:solidFill>
                <a:srgbClr val="2910E4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 2" panose="05020102010507070707" pitchFamily="18" charset="2"/>
              </a:rPr>
              <a:t>   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 2" panose="05020102010507070707" pitchFamily="18" charset="2"/>
              </a:rPr>
              <a:t> </a:t>
            </a:r>
            <a:r>
              <a:rPr lang="zh-CN" altLang="en-US" sz="3400" dirty="0" smtClean="0">
                <a:solidFill>
                  <a:srgbClr val="FF3300"/>
                </a:solidFill>
                <a:sym typeface="Wingdings 2" panose="05020102010507070707" pitchFamily="18" charset="2"/>
              </a:rPr>
              <a:t>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 2" panose="05020102010507070707" pitchFamily="18" charset="2"/>
              </a:rPr>
              <a:t> 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核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质量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与观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测量的关联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CMO</a:t>
            </a:r>
            <a:r>
              <a:rPr lang="zh-CN" altLang="en-US" sz="3600" b="1" dirty="0" smtClean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）</a:t>
            </a:r>
            <a:endParaRPr lang="zh-CN" altLang="en-US" sz="3600" b="1" dirty="0">
              <a:solidFill>
                <a:srgbClr val="2910E4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400" dirty="0">
                <a:solidFill>
                  <a:srgbClr val="FF3300"/>
                </a:solidFill>
                <a:sym typeface="Wingdings 2" panose="05020102010507070707" pitchFamily="18" charset="2"/>
              </a:rPr>
              <a:t>     </a:t>
            </a:r>
            <a:r>
              <a:rPr lang="zh-CN" altLang="en-US" sz="3600" b="1" dirty="0">
                <a:solidFill>
                  <a:srgbClr val="2910E4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总结与讨论</a:t>
            </a:r>
            <a:r>
              <a:rPr lang="zh-CN" altLang="en-US" sz="3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3400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12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lob:https://www.doubao.com/521dbfa8-c6a4-48ff-83ff-c7b9930cf13c"/>
          <p:cNvSpPr>
            <a:spLocks noChangeAspect="1" noChangeArrowheads="1"/>
          </p:cNvSpPr>
          <p:nvPr/>
        </p:nvSpPr>
        <p:spPr bwMode="auto">
          <a:xfrm>
            <a:off x="155574" y="-144463"/>
            <a:ext cx="5330825" cy="53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381104"/>
            <a:ext cx="11326067" cy="36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0347" y="106278"/>
            <a:ext cx="160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五、小结</a:t>
            </a:r>
            <a:endParaRPr lang="zh-CN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94509" y="1360299"/>
            <a:ext cx="103008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Inter"/>
              </a:rPr>
              <a:t>1.</a:t>
            </a:r>
            <a:r>
              <a:rPr lang="zh-CN" altLang="en-US" sz="2400" dirty="0">
                <a:latin typeface="Inter"/>
              </a:rPr>
              <a:t>提出了一个</a:t>
            </a:r>
            <a:r>
              <a:rPr lang="zh-CN" altLang="en-US" sz="2400" dirty="0" smtClean="0">
                <a:latin typeface="Inter"/>
              </a:rPr>
              <a:t>质</a:t>
            </a:r>
            <a:r>
              <a:rPr lang="zh-CN" altLang="en-US" sz="2400" dirty="0">
                <a:latin typeface="Inter"/>
              </a:rPr>
              <a:t>量</a:t>
            </a:r>
            <a:r>
              <a:rPr lang="en-US" altLang="zh-CN" sz="2400" dirty="0">
                <a:latin typeface="Inter"/>
              </a:rPr>
              <a:t>-</a:t>
            </a:r>
            <a:r>
              <a:rPr lang="zh-CN" altLang="en-US" sz="2400" dirty="0">
                <a:latin typeface="Inter"/>
              </a:rPr>
              <a:t>观测量关联公式（</a:t>
            </a:r>
            <a:r>
              <a:rPr lang="en-US" altLang="zh-CN" sz="2400" dirty="0">
                <a:latin typeface="Inter"/>
              </a:rPr>
              <a:t>CMO</a:t>
            </a:r>
            <a:r>
              <a:rPr lang="zh-CN" altLang="en-US" sz="2400" dirty="0" smtClean="0">
                <a:latin typeface="Inter"/>
              </a:rPr>
              <a:t>）。</a:t>
            </a:r>
            <a:endParaRPr lang="en-US" altLang="zh-CN" sz="2400" dirty="0" smtClean="0">
              <a:latin typeface="Inter"/>
            </a:endParaRPr>
          </a:p>
          <a:p>
            <a:endParaRPr lang="en-US" altLang="zh-CN" sz="2400" dirty="0" smtClean="0">
              <a:latin typeface="Inter"/>
            </a:endParaRPr>
          </a:p>
          <a:p>
            <a:r>
              <a:rPr lang="en-US" altLang="zh-CN" sz="2400" dirty="0" smtClean="0">
                <a:latin typeface="Inter"/>
              </a:rPr>
              <a:t>2.</a:t>
            </a:r>
            <a:r>
              <a:rPr lang="zh-CN" altLang="en-US" sz="2400" dirty="0" smtClean="0">
                <a:latin typeface="Inter"/>
              </a:rPr>
              <a:t>提</a:t>
            </a:r>
            <a:r>
              <a:rPr lang="zh-CN" altLang="en-US" sz="2400" dirty="0">
                <a:latin typeface="Inter"/>
              </a:rPr>
              <a:t>出了一种混合框架</a:t>
            </a:r>
            <a:r>
              <a:rPr lang="en-US" altLang="zh-CN" sz="2400" dirty="0" smtClean="0">
                <a:latin typeface="Inter"/>
              </a:rPr>
              <a:t>—</a:t>
            </a:r>
            <a:r>
              <a:rPr lang="en-US" altLang="zh-CN" sz="2400" b="1" dirty="0" smtClean="0">
                <a:solidFill>
                  <a:srgbClr val="2D1EF6"/>
                </a:solidFill>
                <a:latin typeface="Inter"/>
              </a:rPr>
              <a:t>AKRR+CMO</a:t>
            </a:r>
            <a:r>
              <a:rPr lang="zh-CN" altLang="en-US" sz="2400" b="1" dirty="0" smtClean="0">
                <a:solidFill>
                  <a:srgbClr val="2D1EF6"/>
                </a:solidFill>
                <a:latin typeface="Inter"/>
              </a:rPr>
              <a:t>。</a:t>
            </a:r>
            <a:r>
              <a:rPr lang="zh-CN" altLang="en-US" sz="2400" dirty="0" smtClean="0">
                <a:latin typeface="Inter"/>
              </a:rPr>
              <a:t>通</a:t>
            </a:r>
            <a:r>
              <a:rPr lang="zh-CN" altLang="en-US" sz="2400" dirty="0">
                <a:latin typeface="Inter"/>
              </a:rPr>
              <a:t>过整合</a:t>
            </a:r>
            <a:r>
              <a:rPr lang="en-US" altLang="zh-CN" sz="2400" b="1" dirty="0">
                <a:solidFill>
                  <a:srgbClr val="FF0000"/>
                </a:solidFill>
                <a:latin typeface="Inter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Inter"/>
              </a:rPr>
              <a:t>类实验观测量</a:t>
            </a:r>
            <a:r>
              <a:rPr lang="zh-CN" altLang="en-US" sz="2400" dirty="0">
                <a:latin typeface="Inter"/>
              </a:rPr>
              <a:t>（包括</a:t>
            </a:r>
            <a:r>
              <a:rPr lang="en-US" altLang="zh-CN" sz="2400" dirty="0">
                <a:latin typeface="Inter"/>
              </a:rPr>
              <a:t>4</a:t>
            </a:r>
            <a:r>
              <a:rPr lang="zh-CN" altLang="en-US" sz="2400" dirty="0">
                <a:latin typeface="Inter"/>
              </a:rPr>
              <a:t>种分离能、</a:t>
            </a:r>
            <a:r>
              <a:rPr lang="en-US" altLang="zh-CN" sz="2400" dirty="0">
                <a:latin typeface="Inter"/>
              </a:rPr>
              <a:t>5</a:t>
            </a:r>
            <a:r>
              <a:rPr lang="zh-CN" altLang="en-US" sz="2400" dirty="0">
                <a:latin typeface="Inter"/>
              </a:rPr>
              <a:t>种反应能和</a:t>
            </a:r>
            <a:r>
              <a:rPr lang="en-US" altLang="zh-CN" sz="2400" dirty="0">
                <a:latin typeface="Inter"/>
              </a:rPr>
              <a:t>3</a:t>
            </a:r>
            <a:r>
              <a:rPr lang="zh-CN" altLang="en-US" sz="2400" dirty="0">
                <a:latin typeface="Inter"/>
              </a:rPr>
              <a:t>种衰变能）和</a:t>
            </a:r>
            <a:r>
              <a:rPr lang="en-US" altLang="zh-CN" sz="2400" dirty="0">
                <a:latin typeface="Inter"/>
              </a:rPr>
              <a:t>2340M</a:t>
            </a:r>
            <a:r>
              <a:rPr lang="zh-CN" altLang="en-US" sz="2400" dirty="0">
                <a:latin typeface="Inter"/>
              </a:rPr>
              <a:t>共计</a:t>
            </a:r>
            <a:r>
              <a:rPr lang="en-US" altLang="zh-CN" sz="2400" dirty="0">
                <a:latin typeface="Inter"/>
              </a:rPr>
              <a:t>27201</a:t>
            </a:r>
            <a:r>
              <a:rPr lang="zh-CN" altLang="en-US" sz="2400" dirty="0">
                <a:latin typeface="Inter"/>
              </a:rPr>
              <a:t>个实验数据。</a:t>
            </a:r>
            <a:r>
              <a:rPr lang="zh-CN" altLang="en-US" sz="2400" dirty="0" smtClean="0">
                <a:latin typeface="Inter"/>
              </a:rPr>
              <a:t>结合</a:t>
            </a:r>
            <a:r>
              <a:rPr lang="en-US" altLang="zh-CN" sz="2400" dirty="0" smtClean="0">
                <a:latin typeface="Inter"/>
              </a:rPr>
              <a:t>AKRR</a:t>
            </a:r>
            <a:r>
              <a:rPr lang="zh-CN" altLang="en-US" sz="2400" dirty="0" smtClean="0">
                <a:latin typeface="Inter"/>
              </a:rPr>
              <a:t>构</a:t>
            </a:r>
            <a:r>
              <a:rPr lang="zh-CN" altLang="en-US" sz="2400" dirty="0">
                <a:latin typeface="Inter"/>
              </a:rPr>
              <a:t>建了一个多维度约束的网络，显著提升了预测精度和外推能力</a:t>
            </a:r>
            <a:r>
              <a:rPr lang="zh-CN" altLang="en-US" sz="2400" dirty="0" smtClean="0">
                <a:latin typeface="Inter"/>
              </a:rPr>
              <a:t>。</a:t>
            </a:r>
            <a:endParaRPr lang="en-US" altLang="zh-CN" sz="2400" dirty="0" smtClean="0">
              <a:latin typeface="Inter"/>
            </a:endParaRPr>
          </a:p>
          <a:p>
            <a:endParaRPr lang="en-US" altLang="zh-CN" sz="2400" dirty="0" smtClean="0">
              <a:latin typeface="Inter"/>
            </a:endParaRPr>
          </a:p>
          <a:p>
            <a:r>
              <a:rPr lang="en-US" altLang="zh-CN" sz="2400" dirty="0" smtClean="0">
                <a:latin typeface="Inter"/>
              </a:rPr>
              <a:t>3.</a:t>
            </a:r>
            <a:r>
              <a:rPr lang="zh-CN" altLang="en-US" sz="2400" dirty="0" smtClean="0">
                <a:latin typeface="Inter"/>
              </a:rPr>
              <a:t>该</a:t>
            </a:r>
            <a:r>
              <a:rPr lang="zh-CN" altLang="en-US" sz="2400" dirty="0">
                <a:latin typeface="Inter"/>
              </a:rPr>
              <a:t>框架在已知区域实现了</a:t>
            </a:r>
            <a:r>
              <a:rPr lang="en-US" altLang="zh-CN" sz="2400" dirty="0" smtClean="0">
                <a:latin typeface="Inter"/>
              </a:rPr>
              <a:t>55keV</a:t>
            </a:r>
            <a:r>
              <a:rPr lang="zh-CN" altLang="en-US" sz="2400" dirty="0">
                <a:latin typeface="Inter"/>
              </a:rPr>
              <a:t>的</a:t>
            </a:r>
            <a:r>
              <a:rPr lang="en-US" altLang="zh-CN" sz="2400" dirty="0">
                <a:latin typeface="Inter"/>
              </a:rPr>
              <a:t>RMSD</a:t>
            </a:r>
            <a:r>
              <a:rPr lang="zh-CN" altLang="en-US" sz="2400" dirty="0">
                <a:latin typeface="Inter"/>
              </a:rPr>
              <a:t>，并在外推验证</a:t>
            </a:r>
            <a:r>
              <a:rPr lang="zh-CN" altLang="en-US" sz="2400" dirty="0" smtClean="0">
                <a:latin typeface="Inter"/>
              </a:rPr>
              <a:t>中</a:t>
            </a:r>
            <a:r>
              <a:rPr lang="zh-CN" altLang="en-US" sz="2400" dirty="0" smtClean="0"/>
              <a:t>对 </a:t>
            </a:r>
            <a:r>
              <a:rPr lang="en-US" altLang="zh-CN" sz="2400" b="1" dirty="0">
                <a:solidFill>
                  <a:srgbClr val="FF0000"/>
                </a:solidFill>
              </a:rPr>
              <a:t>121 </a:t>
            </a:r>
            <a:r>
              <a:rPr lang="zh-CN" altLang="en-US" sz="2400" dirty="0"/>
              <a:t>个质量数在 </a:t>
            </a:r>
            <a:r>
              <a:rPr lang="en-US" altLang="zh-CN" sz="2400" dirty="0"/>
              <a:t>101</a:t>
            </a:r>
            <a:r>
              <a:rPr lang="en-US" altLang="zh-CN" sz="2400" dirty="0">
                <a:sym typeface="Mathematica1Mono" panose="05060400030100000101" pitchFamily="18" charset="2"/>
              </a:rPr>
              <a:t></a:t>
            </a:r>
            <a:r>
              <a:rPr lang="en-US" altLang="zh-CN" sz="2400" dirty="0"/>
              <a:t>A </a:t>
            </a:r>
            <a:r>
              <a:rPr lang="en-US" altLang="zh-CN" sz="2400" dirty="0">
                <a:sym typeface="Mathematica1Mono" panose="05060400030100000101" pitchFamily="18" charset="2"/>
              </a:rPr>
              <a:t></a:t>
            </a:r>
            <a:r>
              <a:rPr lang="en-US" altLang="zh-CN" sz="2400" dirty="0"/>
              <a:t>262 </a:t>
            </a:r>
            <a:r>
              <a:rPr lang="zh-CN" altLang="en-US" sz="2400" dirty="0" smtClean="0"/>
              <a:t>的原</a:t>
            </a:r>
            <a:r>
              <a:rPr lang="zh-CN" altLang="en-US" sz="2400" dirty="0"/>
              <a:t>子</a:t>
            </a:r>
            <a:r>
              <a:rPr lang="zh-CN" altLang="en-US" sz="2400" dirty="0" smtClean="0"/>
              <a:t>核</a:t>
            </a:r>
            <a:r>
              <a:rPr lang="zh-CN" altLang="en-US" sz="2400" dirty="0" smtClean="0">
                <a:latin typeface="Inter"/>
              </a:rPr>
              <a:t>表</a:t>
            </a:r>
            <a:r>
              <a:rPr lang="zh-CN" altLang="en-US" sz="2400" dirty="0">
                <a:latin typeface="Inter"/>
              </a:rPr>
              <a:t>现出优于现有方法的性</a:t>
            </a:r>
            <a:r>
              <a:rPr lang="zh-CN" altLang="en-US" sz="2400" dirty="0" smtClean="0">
                <a:latin typeface="Inter"/>
              </a:rPr>
              <a:t>能</a:t>
            </a:r>
            <a:r>
              <a:rPr lang="en-US" altLang="zh-CN" sz="2400" dirty="0">
                <a:latin typeface="Inter"/>
              </a:rPr>
              <a:t>RMSD </a:t>
            </a:r>
            <a:r>
              <a:rPr lang="en-US" altLang="zh-CN" sz="2400" dirty="0" smtClean="0">
                <a:latin typeface="Inter"/>
              </a:rPr>
              <a:t>=106keV</a:t>
            </a:r>
            <a:r>
              <a:rPr lang="zh-CN" altLang="en-US" sz="2400" dirty="0" smtClean="0">
                <a:latin typeface="Inter"/>
              </a:rPr>
              <a:t>。</a:t>
            </a:r>
            <a:endParaRPr lang="en-US" altLang="zh-CN" sz="2400" dirty="0" smtClean="0">
              <a:latin typeface="Inter"/>
            </a:endParaRPr>
          </a:p>
          <a:p>
            <a:endParaRPr lang="en-US" altLang="zh-CN" sz="2400" dirty="0" smtClean="0">
              <a:latin typeface="Inter"/>
            </a:endParaRPr>
          </a:p>
          <a:p>
            <a:r>
              <a:rPr lang="en-US" altLang="zh-CN" sz="2400" dirty="0" smtClean="0">
                <a:latin typeface="Inter"/>
              </a:rPr>
              <a:t>4.</a:t>
            </a:r>
            <a:r>
              <a:rPr lang="zh-CN" altLang="en-US" sz="2400" dirty="0" smtClean="0">
                <a:latin typeface="Inter"/>
              </a:rPr>
              <a:t>给出了一个质量表，列出了</a:t>
            </a:r>
            <a:r>
              <a:rPr lang="en-US" altLang="zh-CN" sz="2400" dirty="0" smtClean="0">
                <a:latin typeface="Inter"/>
              </a:rPr>
              <a:t>95</a:t>
            </a:r>
            <a:r>
              <a:rPr lang="zh-CN" altLang="en-US" sz="2400" dirty="0" smtClean="0">
                <a:latin typeface="Inter"/>
              </a:rPr>
              <a:t>个未测量核的预测质量并与</a:t>
            </a:r>
            <a:r>
              <a:rPr lang="en-US" altLang="zh-CN" sz="2400" dirty="0" smtClean="0">
                <a:latin typeface="Inter"/>
              </a:rPr>
              <a:t>AME2020#</a:t>
            </a:r>
            <a:r>
              <a:rPr lang="zh-CN" altLang="en-US" sz="2400" dirty="0" smtClean="0">
                <a:latin typeface="Inter"/>
              </a:rPr>
              <a:t>数据对比，绝大多数数据在误差范围之内。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47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9" y="1412875"/>
            <a:ext cx="8675687" cy="2147888"/>
          </a:xfrm>
        </p:spPr>
        <p:txBody>
          <a:bodyPr vert="horz" lIns="92075" tIns="46038" rIns="92075" bIns="46038" rtlCol="0" anchor="ctr" anchorCtr="0">
            <a:normAutofit fontScale="90000"/>
          </a:bodyPr>
          <a:lstStyle/>
          <a:p>
            <a:pPr algn="ctr" eaLnBrk="1" hangingPunct="1"/>
            <a:r>
              <a:rPr lang="zh-CN" altLang="en-US" sz="8800" dirty="0">
                <a:solidFill>
                  <a:srgbClr val="2D1EF6"/>
                </a:solidFill>
                <a:ea typeface="华文行楷" panose="02010800040101010101" pitchFamily="2" charset="-122"/>
              </a:rPr>
              <a:t>谢谢</a:t>
            </a:r>
            <a:r>
              <a:rPr lang="en-US" altLang="zh-CN" sz="8800" dirty="0">
                <a:solidFill>
                  <a:srgbClr val="2D1EF6"/>
                </a:solidFill>
                <a:ea typeface="华文行楷" panose="02010800040101010101" pitchFamily="2" charset="-122"/>
              </a:rPr>
              <a:t/>
            </a:r>
            <a:br>
              <a:rPr lang="en-US" altLang="zh-CN" sz="8800" dirty="0">
                <a:solidFill>
                  <a:srgbClr val="2D1EF6"/>
                </a:solidFill>
                <a:ea typeface="华文行楷" panose="02010800040101010101" pitchFamily="2" charset="-122"/>
              </a:rPr>
            </a:br>
            <a:r>
              <a:rPr lang="en-US" altLang="zh-CN" sz="8800" dirty="0" smtClean="0">
                <a:solidFill>
                  <a:srgbClr val="2D1EF6"/>
                </a:solidFill>
                <a:ea typeface="华文行楷" panose="02010800040101010101" pitchFamily="2" charset="-122"/>
              </a:rPr>
              <a:t>  </a:t>
            </a:r>
            <a:r>
              <a:rPr lang="zh-CN" altLang="en-US" sz="8800" dirty="0" smtClean="0">
                <a:solidFill>
                  <a:srgbClr val="2D1EF6"/>
                </a:solidFill>
                <a:ea typeface="华文行楷" panose="02010800040101010101" pitchFamily="2" charset="-122"/>
              </a:rPr>
              <a:t>各</a:t>
            </a:r>
            <a:r>
              <a:rPr lang="zh-CN" altLang="en-US" sz="8800" dirty="0">
                <a:solidFill>
                  <a:srgbClr val="2D1EF6"/>
                </a:solidFill>
                <a:ea typeface="华文行楷" panose="02010800040101010101" pitchFamily="2" charset="-122"/>
              </a:rPr>
              <a:t>位老师和同学！</a:t>
            </a:r>
          </a:p>
        </p:txBody>
      </p:sp>
      <p:sp>
        <p:nvSpPr>
          <p:cNvPr id="157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3863975" y="4437063"/>
            <a:ext cx="3671888" cy="175260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zh-CN" altLang="en-US" sz="6600">
                <a:solidFill>
                  <a:srgbClr val="FF0000"/>
                </a:solidFill>
              </a:rPr>
              <a:t>欢迎指正</a:t>
            </a:r>
          </a:p>
        </p:txBody>
      </p:sp>
    </p:spTree>
    <p:extLst>
      <p:ext uri="{BB962C8B-B14F-4D97-AF65-F5344CB8AC3E}">
        <p14:creationId xmlns:p14="http://schemas.microsoft.com/office/powerpoint/2010/main" val="3392172679"/>
      </p:ext>
    </p:extLst>
  </p:cSld>
  <p:clrMapOvr>
    <a:masterClrMapping/>
  </p:clrMapOvr>
  <p:transition advTm="8921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261917"/>
              </p:ext>
            </p:extLst>
          </p:nvPr>
        </p:nvGraphicFramePr>
        <p:xfrm>
          <a:off x="-263417" y="923728"/>
          <a:ext cx="6943280" cy="495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Graph" r:id="rId3" imgW="3993440" imgH="2850484" progId="Origin50.Graph">
                  <p:embed/>
                </p:oleObj>
              </mc:Choice>
              <mc:Fallback>
                <p:oleObj name="Graph" r:id="rId3" imgW="3993440" imgH="2850484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3417" y="923728"/>
                        <a:ext cx="6943280" cy="4956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232879"/>
              </p:ext>
            </p:extLst>
          </p:nvPr>
        </p:nvGraphicFramePr>
        <p:xfrm>
          <a:off x="5402254" y="1026367"/>
          <a:ext cx="6715101" cy="479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Graph" r:id="rId5" imgW="3993440" imgH="2850484" progId="Origin50.Graph">
                  <p:embed/>
                </p:oleObj>
              </mc:Choice>
              <mc:Fallback>
                <p:oleObj name="Graph" r:id="rId5" imgW="3993440" imgH="2850484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2254" y="1026367"/>
                        <a:ext cx="6715101" cy="479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 txBox="1">
            <a:spLocks noChangeArrowheads="1"/>
          </p:cNvSpPr>
          <p:nvPr/>
        </p:nvSpPr>
        <p:spPr bwMode="auto">
          <a:xfrm>
            <a:off x="4043364" y="114300"/>
            <a:ext cx="20161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FF3300"/>
                </a:solidFill>
                <a:sym typeface="Wingdings 2" panose="05020102010507070707" pitchFamily="18" charset="2"/>
              </a:rPr>
              <a:t></a:t>
            </a:r>
            <a:r>
              <a:rPr lang="en-US" altLang="zh-CN" sz="4000">
                <a:solidFill>
                  <a:schemeClr val="tx2"/>
                </a:solidFill>
                <a:sym typeface="Wingdings 2" panose="05020102010507070707" pitchFamily="18" charset="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ea typeface="隶书" panose="02010509060101010101" pitchFamily="49" charset="-122"/>
              </a:rPr>
              <a:t>引言</a:t>
            </a:r>
            <a:endParaRPr lang="zh-CN" altLang="en-US" sz="4000" b="1"/>
          </a:p>
        </p:txBody>
      </p:sp>
      <p:sp>
        <p:nvSpPr>
          <p:cNvPr id="2" name="Rectangle 1"/>
          <p:cNvSpPr/>
          <p:nvPr/>
        </p:nvSpPr>
        <p:spPr>
          <a:xfrm>
            <a:off x="434543" y="1056370"/>
            <a:ext cx="112498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Inter"/>
              </a:rPr>
              <a:t>核质量</a:t>
            </a:r>
            <a:r>
              <a:rPr lang="zh-CN" altLang="en-US" dirty="0" smtClean="0">
                <a:latin typeface="Inter"/>
              </a:rPr>
              <a:t>是在</a:t>
            </a:r>
            <a:r>
              <a:rPr lang="zh-CN" altLang="en-US" dirty="0">
                <a:latin typeface="Inter"/>
              </a:rPr>
              <a:t>核天体物理和</a:t>
            </a:r>
            <a:r>
              <a:rPr lang="zh-CN" altLang="en-US" dirty="0" smtClean="0">
                <a:latin typeface="Inter"/>
              </a:rPr>
              <a:t>核物理研</a:t>
            </a:r>
            <a:r>
              <a:rPr lang="zh-CN" altLang="en-US" dirty="0">
                <a:latin typeface="Inter"/>
              </a:rPr>
              <a:t>究中具有核心作用</a:t>
            </a:r>
            <a:r>
              <a:rPr lang="zh-CN" altLang="en-US" dirty="0" smtClean="0">
                <a:latin typeface="Inter"/>
              </a:rPr>
              <a:t>。</a:t>
            </a:r>
            <a:endParaRPr lang="en-US" altLang="zh-CN" dirty="0" smtClean="0">
              <a:latin typeface="Inter"/>
            </a:endParaRPr>
          </a:p>
          <a:p>
            <a:endParaRPr lang="en-US" altLang="zh-CN" dirty="0">
              <a:latin typeface="Inter"/>
            </a:endParaRPr>
          </a:p>
          <a:p>
            <a:endParaRPr lang="en-US" altLang="zh-CN" dirty="0" smtClean="0">
              <a:latin typeface="Inter"/>
            </a:endParaRPr>
          </a:p>
          <a:p>
            <a:r>
              <a:rPr lang="zh-CN" altLang="en-US" dirty="0" smtClean="0">
                <a:latin typeface="Inter"/>
              </a:rPr>
              <a:t>许</a:t>
            </a:r>
            <a:r>
              <a:rPr lang="zh-CN" altLang="en-US" dirty="0">
                <a:latin typeface="Inter"/>
              </a:rPr>
              <a:t>多原子核</a:t>
            </a:r>
            <a:r>
              <a:rPr lang="zh-CN" altLang="en-US" dirty="0" smtClean="0">
                <a:latin typeface="Inter"/>
              </a:rPr>
              <a:t>（接</a:t>
            </a:r>
            <a:r>
              <a:rPr lang="zh-CN" altLang="en-US" dirty="0">
                <a:latin typeface="Inter"/>
              </a:rPr>
              <a:t>近滴线或超重核区域）由于</a:t>
            </a:r>
            <a:r>
              <a:rPr lang="zh-CN" altLang="en-US" dirty="0" smtClean="0">
                <a:latin typeface="Inter"/>
              </a:rPr>
              <a:t>寿命短、产率低，无法通过实验直接测量其质量。</a:t>
            </a:r>
            <a:endParaRPr lang="en-US" altLang="zh-CN" dirty="0" smtClean="0">
              <a:latin typeface="Inter"/>
            </a:endParaRPr>
          </a:p>
          <a:p>
            <a:r>
              <a:rPr lang="zh-CN" altLang="en-US" dirty="0" smtClean="0">
                <a:solidFill>
                  <a:srgbClr val="2D1EF6"/>
                </a:solidFill>
                <a:latin typeface="Inter"/>
              </a:rPr>
              <a:t>全局</a:t>
            </a:r>
            <a:r>
              <a:rPr lang="zh-CN" altLang="en-US" dirty="0">
                <a:solidFill>
                  <a:srgbClr val="2D1EF6"/>
                </a:solidFill>
                <a:latin typeface="Inter"/>
              </a:rPr>
              <a:t>质量模型</a:t>
            </a:r>
            <a:r>
              <a:rPr lang="zh-CN" altLang="en-US" dirty="0">
                <a:latin typeface="Inter"/>
              </a:rPr>
              <a:t>（如</a:t>
            </a:r>
            <a:r>
              <a:rPr lang="en-US" altLang="zh-CN" b="1" dirty="0">
                <a:solidFill>
                  <a:srgbClr val="2D1EF6"/>
                </a:solidFill>
                <a:latin typeface="Inter"/>
              </a:rPr>
              <a:t>WS4</a:t>
            </a:r>
            <a:r>
              <a:rPr lang="zh-CN" altLang="en-US" dirty="0">
                <a:latin typeface="Inter"/>
              </a:rPr>
              <a:t>、</a:t>
            </a:r>
            <a:r>
              <a:rPr lang="en-US" altLang="zh-CN" dirty="0" smtClean="0">
                <a:latin typeface="Inter"/>
              </a:rPr>
              <a:t>FRDM12</a:t>
            </a:r>
            <a:r>
              <a:rPr lang="zh-CN" altLang="en-US" dirty="0" smtClean="0">
                <a:latin typeface="Inter"/>
              </a:rPr>
              <a:t>、</a:t>
            </a:r>
            <a:r>
              <a:rPr lang="en-US" altLang="zh-CN" dirty="0" smtClean="0">
                <a:latin typeface="Inter"/>
              </a:rPr>
              <a:t>HFB</a:t>
            </a:r>
            <a:r>
              <a:rPr lang="zh-CN" altLang="en-US" dirty="0" smtClean="0">
                <a:latin typeface="Inter"/>
              </a:rPr>
              <a:t>等）</a:t>
            </a:r>
            <a:endParaRPr lang="en-US" altLang="zh-CN" dirty="0" smtClean="0">
              <a:latin typeface="Inter"/>
            </a:endParaRPr>
          </a:p>
          <a:p>
            <a:r>
              <a:rPr lang="zh-CN" altLang="en-US" dirty="0" smtClean="0">
                <a:solidFill>
                  <a:srgbClr val="2D1EF6"/>
                </a:solidFill>
                <a:latin typeface="Inter"/>
              </a:rPr>
              <a:t>局域质量</a:t>
            </a:r>
            <a:r>
              <a:rPr lang="zh-CN" altLang="en-US" dirty="0">
                <a:solidFill>
                  <a:srgbClr val="2D1EF6"/>
                </a:solidFill>
                <a:latin typeface="Inter"/>
              </a:rPr>
              <a:t>关系</a:t>
            </a:r>
            <a:r>
              <a:rPr lang="zh-CN" altLang="en-US" dirty="0">
                <a:latin typeface="Inter"/>
              </a:rPr>
              <a:t>（如</a:t>
            </a:r>
            <a:r>
              <a:rPr lang="en-US" altLang="zh-CN" dirty="0">
                <a:latin typeface="Inter"/>
              </a:rPr>
              <a:t>Audi-</a:t>
            </a:r>
            <a:r>
              <a:rPr lang="en-US" altLang="zh-CN" dirty="0" err="1">
                <a:latin typeface="Inter"/>
              </a:rPr>
              <a:t>Wapstra</a:t>
            </a:r>
            <a:r>
              <a:rPr lang="zh-CN" altLang="en-US" dirty="0">
                <a:latin typeface="Inter"/>
              </a:rPr>
              <a:t>系</a:t>
            </a:r>
            <a:r>
              <a:rPr lang="zh-CN" altLang="en-US" dirty="0" smtClean="0">
                <a:latin typeface="Inter"/>
              </a:rPr>
              <a:t>统学、</a:t>
            </a:r>
            <a:r>
              <a:rPr lang="en-US" altLang="zh-CN" dirty="0" smtClean="0">
                <a:latin typeface="Inter"/>
              </a:rPr>
              <a:t>GK</a:t>
            </a:r>
            <a:r>
              <a:rPr lang="zh-CN" altLang="en-US" dirty="0">
                <a:latin typeface="Inter"/>
              </a:rPr>
              <a:t>关系、剩余质子</a:t>
            </a:r>
            <a:r>
              <a:rPr lang="en-US" altLang="zh-CN" dirty="0">
                <a:latin typeface="Inter"/>
              </a:rPr>
              <a:t>-</a:t>
            </a:r>
            <a:r>
              <a:rPr lang="zh-CN" altLang="en-US" dirty="0">
                <a:latin typeface="Inter"/>
              </a:rPr>
              <a:t>中子相互作用等</a:t>
            </a:r>
            <a:r>
              <a:rPr lang="zh-CN" altLang="en-US" dirty="0" smtClean="0">
                <a:latin typeface="Inter"/>
              </a:rPr>
              <a:t>）</a:t>
            </a:r>
            <a:endParaRPr lang="en-US" altLang="zh-CN" dirty="0" smtClean="0">
              <a:latin typeface="Inter"/>
            </a:endParaRPr>
          </a:p>
          <a:p>
            <a:r>
              <a:rPr lang="zh-CN" altLang="en-US" b="1" dirty="0" smtClean="0">
                <a:solidFill>
                  <a:srgbClr val="2D1EF6"/>
                </a:solidFill>
                <a:latin typeface="Inter"/>
              </a:rPr>
              <a:t>机器学习</a:t>
            </a:r>
            <a:r>
              <a:rPr lang="zh-CN" altLang="en-US" dirty="0">
                <a:latin typeface="Inter"/>
              </a:rPr>
              <a:t>方法（如贝叶斯神经网络</a:t>
            </a:r>
            <a:r>
              <a:rPr lang="zh-CN" altLang="en-US" dirty="0" smtClean="0">
                <a:latin typeface="Inter"/>
              </a:rPr>
              <a:t>、径向基函数、核</a:t>
            </a:r>
            <a:r>
              <a:rPr lang="zh-CN" altLang="en-US" dirty="0">
                <a:latin typeface="Inter"/>
              </a:rPr>
              <a:t>岭回归等）</a:t>
            </a:r>
            <a:r>
              <a:rPr lang="zh-CN" altLang="en-US" dirty="0" smtClean="0">
                <a:latin typeface="Inter"/>
              </a:rPr>
              <a:t>。</a:t>
            </a:r>
            <a:endParaRPr lang="en-US" altLang="zh-CN" dirty="0" smtClean="0">
              <a:latin typeface="Inter"/>
            </a:endParaRPr>
          </a:p>
          <a:p>
            <a:endParaRPr lang="zh-CN" altLang="en-US" dirty="0">
              <a:latin typeface="Inter"/>
            </a:endParaRPr>
          </a:p>
          <a:p>
            <a:r>
              <a:rPr lang="zh-CN" altLang="en-US" dirty="0" smtClean="0">
                <a:latin typeface="Inter"/>
              </a:rPr>
              <a:t>机器学习</a:t>
            </a:r>
            <a:r>
              <a:rPr lang="zh-CN" altLang="en-US" dirty="0">
                <a:latin typeface="Inter"/>
              </a:rPr>
              <a:t>方法在核质量预测中表现出色，许多模型的均方根偏差（</a:t>
            </a:r>
            <a:r>
              <a:rPr lang="en-US" altLang="zh-CN" dirty="0">
                <a:latin typeface="Inter"/>
              </a:rPr>
              <a:t>RMSD</a:t>
            </a:r>
            <a:r>
              <a:rPr lang="zh-CN" altLang="en-US" dirty="0">
                <a:latin typeface="Inter"/>
              </a:rPr>
              <a:t>）已接近</a:t>
            </a:r>
            <a:r>
              <a:rPr lang="en-US" altLang="zh-CN" dirty="0">
                <a:latin typeface="Inter"/>
              </a:rPr>
              <a:t>100 </a:t>
            </a:r>
            <a:r>
              <a:rPr lang="en-US" altLang="zh-CN" dirty="0" err="1">
                <a:latin typeface="Inter"/>
              </a:rPr>
              <a:t>keV</a:t>
            </a:r>
            <a:r>
              <a:rPr lang="zh-CN" altLang="en-US" dirty="0" smtClean="0">
                <a:latin typeface="Inter"/>
              </a:rPr>
              <a:t>。</a:t>
            </a:r>
            <a:endParaRPr lang="en-US" altLang="zh-CN" dirty="0" smtClean="0">
              <a:latin typeface="Inter"/>
            </a:endParaRPr>
          </a:p>
          <a:p>
            <a:r>
              <a:rPr lang="zh-CN" altLang="en-US" dirty="0" smtClean="0">
                <a:latin typeface="Inter"/>
              </a:rPr>
              <a:t>然而</a:t>
            </a:r>
            <a:r>
              <a:rPr lang="zh-CN" altLang="en-US" dirty="0">
                <a:latin typeface="Inter"/>
              </a:rPr>
              <a:t>，这些方法大多仅依赖于</a:t>
            </a:r>
            <a:r>
              <a:rPr lang="zh-CN" altLang="en-US" b="1" dirty="0">
                <a:solidFill>
                  <a:srgbClr val="FF0000"/>
                </a:solidFill>
                <a:latin typeface="Inter"/>
              </a:rPr>
              <a:t>已知质量</a:t>
            </a:r>
            <a:r>
              <a:rPr lang="zh-CN" altLang="en-US" dirty="0">
                <a:latin typeface="Inter"/>
              </a:rPr>
              <a:t>数据</a:t>
            </a:r>
            <a:r>
              <a:rPr lang="zh-CN" altLang="en-US" dirty="0" smtClean="0">
                <a:latin typeface="Inter"/>
              </a:rPr>
              <a:t>，</a:t>
            </a:r>
            <a:r>
              <a:rPr lang="zh-CN" altLang="en-US" dirty="0" smtClean="0">
                <a:solidFill>
                  <a:srgbClr val="2D1EF6"/>
                </a:solidFill>
                <a:latin typeface="Inter"/>
              </a:rPr>
              <a:t>外推</a:t>
            </a:r>
            <a:r>
              <a:rPr lang="zh-CN" altLang="en-US" dirty="0">
                <a:latin typeface="Inter"/>
              </a:rPr>
              <a:t>至未知核区域时仍存在较大误差</a:t>
            </a:r>
            <a:r>
              <a:rPr lang="zh-CN" altLang="en-US" dirty="0" smtClean="0">
                <a:latin typeface="Inter"/>
              </a:rPr>
              <a:t>。</a:t>
            </a:r>
            <a:endParaRPr lang="en-US" altLang="zh-CN" dirty="0" smtClean="0">
              <a:latin typeface="Inter"/>
            </a:endParaRPr>
          </a:p>
          <a:p>
            <a:r>
              <a:rPr lang="zh-CN" altLang="en-US" dirty="0" smtClean="0">
                <a:latin typeface="Inter"/>
              </a:rPr>
              <a:t>考虑多种</a:t>
            </a:r>
            <a:r>
              <a:rPr lang="zh-CN" altLang="en-US" b="1" dirty="0" smtClean="0">
                <a:solidFill>
                  <a:srgbClr val="FF0000"/>
                </a:solidFill>
                <a:latin typeface="Inter"/>
              </a:rPr>
              <a:t>观</a:t>
            </a:r>
            <a:r>
              <a:rPr lang="zh-CN" altLang="en-US" b="1" dirty="0">
                <a:solidFill>
                  <a:srgbClr val="FF0000"/>
                </a:solidFill>
                <a:latin typeface="Inter"/>
              </a:rPr>
              <a:t>测量</a:t>
            </a:r>
            <a:r>
              <a:rPr lang="zh-CN" altLang="en-US" dirty="0">
                <a:latin typeface="Inter"/>
              </a:rPr>
              <a:t>（如分离能、衰变能、反应能等</a:t>
            </a:r>
            <a:r>
              <a:rPr lang="zh-CN" altLang="en-US" dirty="0" smtClean="0">
                <a:latin typeface="Inter"/>
              </a:rPr>
              <a:t>）。</a:t>
            </a:r>
            <a:r>
              <a:rPr lang="en-US" altLang="zh-CN" dirty="0"/>
              <a:t>AME2020 </a:t>
            </a:r>
            <a:r>
              <a:rPr lang="zh-CN" altLang="en-US" dirty="0"/>
              <a:t>质量表</a:t>
            </a:r>
            <a:r>
              <a:rPr lang="zh-CN" altLang="en-US" dirty="0" smtClean="0"/>
              <a:t>，有 </a:t>
            </a:r>
            <a:r>
              <a:rPr lang="en-US" altLang="zh-CN" dirty="0"/>
              <a:t>95 </a:t>
            </a:r>
            <a:r>
              <a:rPr lang="zh-CN" altLang="en-US" dirty="0" smtClean="0"/>
              <a:t>个核质</a:t>
            </a:r>
            <a:r>
              <a:rPr lang="zh-CN" altLang="en-US" dirty="0"/>
              <a:t>量未被测</a:t>
            </a:r>
            <a:r>
              <a:rPr lang="zh-CN" altLang="en-US" dirty="0" smtClean="0"/>
              <a:t>量，但是具有 </a:t>
            </a:r>
            <a:r>
              <a:rPr lang="en-US" altLang="zh-CN" dirty="0"/>
              <a:t>α </a:t>
            </a:r>
            <a:r>
              <a:rPr lang="zh-CN" altLang="en-US" dirty="0"/>
              <a:t>衰变</a:t>
            </a:r>
            <a:r>
              <a:rPr lang="zh-CN" altLang="en-US" dirty="0" smtClean="0"/>
              <a:t>能、</a:t>
            </a:r>
            <a:r>
              <a:rPr lang="zh-CN" altLang="en-US" dirty="0"/>
              <a:t>质子 </a:t>
            </a:r>
            <a:r>
              <a:rPr lang="en-US" altLang="zh-CN" dirty="0"/>
              <a:t>- </a:t>
            </a:r>
            <a:r>
              <a:rPr lang="el-GR" altLang="zh-CN" dirty="0"/>
              <a:t>α </a:t>
            </a:r>
            <a:r>
              <a:rPr lang="zh-CN" altLang="en-US" dirty="0"/>
              <a:t>反应</a:t>
            </a:r>
            <a:r>
              <a:rPr lang="zh-CN" altLang="en-US" dirty="0" smtClean="0"/>
              <a:t>能，</a:t>
            </a:r>
            <a:r>
              <a:rPr lang="zh-CN" altLang="en-US" dirty="0"/>
              <a:t>质子分离</a:t>
            </a:r>
            <a:r>
              <a:rPr lang="zh-CN" altLang="en-US" dirty="0" smtClean="0"/>
              <a:t>能等。</a:t>
            </a:r>
            <a:endParaRPr lang="en-US" altLang="zh-CN" dirty="0" smtClean="0">
              <a:latin typeface="Inter"/>
            </a:endParaRPr>
          </a:p>
          <a:p>
            <a:endParaRPr lang="zh-CN" altLang="en-US" dirty="0">
              <a:latin typeface="Inter"/>
            </a:endParaRPr>
          </a:p>
          <a:p>
            <a:r>
              <a:rPr lang="zh-CN" altLang="en-US" dirty="0" smtClean="0">
                <a:latin typeface="Inter"/>
              </a:rPr>
              <a:t>本工作提</a:t>
            </a:r>
            <a:r>
              <a:rPr lang="zh-CN" altLang="en-US" dirty="0">
                <a:latin typeface="Inter"/>
              </a:rPr>
              <a:t>出了一</a:t>
            </a:r>
            <a:r>
              <a:rPr lang="zh-CN" altLang="en-US" dirty="0" smtClean="0">
                <a:latin typeface="Inter"/>
              </a:rPr>
              <a:t>种混</a:t>
            </a:r>
            <a:r>
              <a:rPr lang="zh-CN" altLang="en-US" dirty="0">
                <a:latin typeface="Inter"/>
              </a:rPr>
              <a:t>合框架</a:t>
            </a:r>
            <a:r>
              <a:rPr lang="en-US" altLang="zh-CN" dirty="0">
                <a:latin typeface="Inter"/>
              </a:rPr>
              <a:t>——</a:t>
            </a:r>
            <a:r>
              <a:rPr lang="en-US" altLang="zh-CN" b="1" dirty="0">
                <a:solidFill>
                  <a:srgbClr val="2D1EF6"/>
                </a:solidFill>
                <a:latin typeface="Inter"/>
              </a:rPr>
              <a:t>AKRR+CMO</a:t>
            </a:r>
            <a:r>
              <a:rPr lang="zh-CN" altLang="en-US" dirty="0">
                <a:latin typeface="Inter"/>
              </a:rPr>
              <a:t>，结合了各向异性核岭回归（</a:t>
            </a:r>
            <a:r>
              <a:rPr lang="en-US" altLang="zh-CN" dirty="0">
                <a:latin typeface="Inter"/>
              </a:rPr>
              <a:t>AKRR</a:t>
            </a:r>
            <a:r>
              <a:rPr lang="zh-CN" altLang="en-US" dirty="0">
                <a:latin typeface="Inter"/>
              </a:rPr>
              <a:t>）和一种新的质量</a:t>
            </a:r>
            <a:r>
              <a:rPr lang="en-US" altLang="zh-CN" dirty="0">
                <a:latin typeface="Inter"/>
              </a:rPr>
              <a:t>-</a:t>
            </a:r>
            <a:r>
              <a:rPr lang="zh-CN" altLang="en-US" dirty="0">
                <a:latin typeface="Inter"/>
              </a:rPr>
              <a:t>观测量关联公式（</a:t>
            </a:r>
            <a:r>
              <a:rPr lang="en-US" altLang="zh-CN" dirty="0">
                <a:latin typeface="Inter"/>
              </a:rPr>
              <a:t>CMO</a:t>
            </a:r>
            <a:r>
              <a:rPr lang="zh-CN" altLang="en-US" dirty="0">
                <a:latin typeface="Inter"/>
              </a:rPr>
              <a:t>），通过整合</a:t>
            </a:r>
            <a:r>
              <a:rPr lang="en-US" altLang="zh-CN" b="1" dirty="0">
                <a:solidFill>
                  <a:srgbClr val="FF0000"/>
                </a:solidFill>
                <a:latin typeface="Inter"/>
              </a:rPr>
              <a:t>12</a:t>
            </a:r>
            <a:r>
              <a:rPr lang="zh-CN" altLang="en-US" b="1" dirty="0">
                <a:solidFill>
                  <a:srgbClr val="FF0000"/>
                </a:solidFill>
                <a:latin typeface="Inter"/>
              </a:rPr>
              <a:t>类实验观测量</a:t>
            </a:r>
            <a:r>
              <a:rPr lang="zh-CN" altLang="en-US" dirty="0">
                <a:latin typeface="Inter"/>
              </a:rPr>
              <a:t>（包括</a:t>
            </a:r>
            <a:r>
              <a:rPr lang="en-US" altLang="zh-CN" dirty="0">
                <a:latin typeface="Inter"/>
              </a:rPr>
              <a:t>4</a:t>
            </a:r>
            <a:r>
              <a:rPr lang="zh-CN" altLang="en-US" dirty="0">
                <a:latin typeface="Inter"/>
              </a:rPr>
              <a:t>种分离能、</a:t>
            </a:r>
            <a:r>
              <a:rPr lang="en-US" altLang="zh-CN" dirty="0">
                <a:latin typeface="Inter"/>
              </a:rPr>
              <a:t>5</a:t>
            </a:r>
            <a:r>
              <a:rPr lang="zh-CN" altLang="en-US" dirty="0">
                <a:latin typeface="Inter"/>
              </a:rPr>
              <a:t>种反应能和</a:t>
            </a:r>
            <a:r>
              <a:rPr lang="en-US" altLang="zh-CN" dirty="0">
                <a:latin typeface="Inter"/>
              </a:rPr>
              <a:t>3</a:t>
            </a:r>
            <a:r>
              <a:rPr lang="zh-CN" altLang="en-US" dirty="0">
                <a:latin typeface="Inter"/>
              </a:rPr>
              <a:t>种衰变能），构建了一个多维度约束的网络，显著提升了预测精度和外推能力。该框架在已知区域实现了</a:t>
            </a:r>
            <a:r>
              <a:rPr lang="en-US" altLang="zh-CN" dirty="0">
                <a:latin typeface="Inter"/>
              </a:rPr>
              <a:t>55 </a:t>
            </a:r>
            <a:r>
              <a:rPr lang="en-US" altLang="zh-CN" dirty="0" err="1">
                <a:latin typeface="Inter"/>
              </a:rPr>
              <a:t>keV</a:t>
            </a:r>
            <a:r>
              <a:rPr lang="zh-CN" altLang="en-US" dirty="0">
                <a:latin typeface="Inter"/>
              </a:rPr>
              <a:t>的</a:t>
            </a:r>
            <a:r>
              <a:rPr lang="en-US" altLang="zh-CN" dirty="0">
                <a:latin typeface="Inter"/>
              </a:rPr>
              <a:t>RMSD</a:t>
            </a:r>
            <a:r>
              <a:rPr lang="zh-CN" altLang="en-US" dirty="0">
                <a:latin typeface="Inter"/>
              </a:rPr>
              <a:t>，并在外推验证中表现出优于现有方法的性能。</a:t>
            </a:r>
            <a:endParaRPr lang="zh-CN" altLang="en-US" b="0" i="0" dirty="0">
              <a:effectLst/>
              <a:latin typeface="Inter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72199" y="6348729"/>
            <a:ext cx="6075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err="1" smtClean="0">
                <a:ln>
                  <a:noFill/>
                </a:ln>
                <a:solidFill>
                  <a:srgbClr val="2D1EF6"/>
                </a:solidFill>
                <a:effectLst/>
                <a:latin typeface="Arial Unicode MS"/>
              </a:rPr>
              <a:t>Phys.Rev.C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2D1EF6"/>
                </a:solidFill>
                <a:effectLst/>
                <a:latin typeface="Arial Unicode MS"/>
              </a:rPr>
              <a:t>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2D1EF6"/>
                </a:solidFill>
                <a:effectLst/>
                <a:latin typeface="Arial Unicode MS"/>
              </a:rPr>
              <a:t>https://doi.org/10.1103/9mgr-6mq7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2D1EF6"/>
                </a:solidFill>
                <a:effectLst/>
              </a:rPr>
              <a:t> 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rgbClr val="2D1EF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063" y="71014"/>
            <a:ext cx="11880937" cy="7056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核岭回</a:t>
            </a:r>
            <a:r>
              <a:rPr lang="zh-CN" altLang="en-US" b="1" dirty="0" smtClean="0"/>
              <a:t>归</a:t>
            </a:r>
            <a:r>
              <a:rPr lang="en-US" altLang="zh-CN" b="1" dirty="0" smtClean="0"/>
              <a:t>(KRR)</a:t>
            </a:r>
            <a:r>
              <a:rPr lang="en-US" altLang="zh-CN" b="1" dirty="0" smtClean="0">
                <a:solidFill>
                  <a:srgbClr val="0F1115"/>
                </a:solidFill>
                <a:latin typeface="quote-cjk-patch"/>
              </a:rPr>
              <a:t>=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岭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回归的稳健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性</a:t>
            </a:r>
            <a:r>
              <a:rPr lang="en-US" altLang="zh-CN" b="1" dirty="0" smtClean="0">
                <a:solidFill>
                  <a:srgbClr val="0F1115"/>
                </a:solidFill>
                <a:latin typeface="quote-cjk-patch"/>
              </a:rPr>
              <a:t>+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核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方法的非线性能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力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/>
            </a:r>
            <a:br>
              <a:rPr lang="zh-CN" altLang="en-US" dirty="0">
                <a:solidFill>
                  <a:srgbClr val="0F1115"/>
                </a:solidFill>
                <a:latin typeface="quote-cjk-patch"/>
              </a:rPr>
            </a:br>
            <a:endParaRPr lang="zh-CN" altLang="en-US" sz="27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54" y="643609"/>
            <a:ext cx="1162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核岭回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归将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两个概念结合起来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：</a:t>
            </a:r>
            <a:endParaRPr lang="zh-CN" altLang="en-US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7057" y="6529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用</a:t>
            </a:r>
            <a:r>
              <a:rPr lang="zh-CN" altLang="en-US" b="1" dirty="0">
                <a:solidFill>
                  <a:srgbClr val="FF0000"/>
                </a:solidFill>
              </a:rPr>
              <a:t>线性模型来处理非线性关系数据，同时防止过拟合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545"/>
          <a:stretch/>
        </p:blipFill>
        <p:spPr>
          <a:xfrm>
            <a:off x="311063" y="2963126"/>
            <a:ext cx="10057820" cy="1106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56" y="1387585"/>
            <a:ext cx="664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b="1" dirty="0" smtClean="0">
                <a:solidFill>
                  <a:srgbClr val="FF0000"/>
                </a:solidFill>
                <a:latin typeface="quote-cjk-patch"/>
              </a:rPr>
              <a:t>岭</a:t>
            </a:r>
            <a:r>
              <a:rPr lang="zh-CN" altLang="en-US" b="1" dirty="0">
                <a:solidFill>
                  <a:srgbClr val="FF0000"/>
                </a:solidFill>
                <a:latin typeface="quote-cjk-patch"/>
              </a:rPr>
              <a:t>回归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：一种通过引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入</a:t>
            </a:r>
            <a:r>
              <a:rPr lang="en-US" altLang="zh-CN" b="1" dirty="0"/>
              <a:t>L2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正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则化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来防止过拟合的线性回归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。</a:t>
            </a:r>
            <a:endParaRPr lang="zh-CN" altLang="en-US" dirty="0">
              <a:solidFill>
                <a:srgbClr val="0F1115"/>
              </a:solidFill>
              <a:latin typeface="quote-cjk-patch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9686" b="93141"/>
          <a:stretch/>
        </p:blipFill>
        <p:spPr>
          <a:xfrm>
            <a:off x="129398" y="1976226"/>
            <a:ext cx="4907044" cy="39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74" y="1986111"/>
            <a:ext cx="5213646" cy="12142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952" y="4419088"/>
            <a:ext cx="1162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Noto Sans SC Black" panose="020B0200000000000000" pitchFamily="34" charset="-122"/>
                <a:ea typeface="Noto Sans SC Black" panose="020B0200000000000000" pitchFamily="34" charset="-122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quote-cjk-patch"/>
              </a:rPr>
              <a:t>.</a:t>
            </a:r>
            <a:r>
              <a:rPr lang="zh-CN" altLang="en-US" b="1" dirty="0" smtClean="0">
                <a:solidFill>
                  <a:srgbClr val="FF0000"/>
                </a:solidFill>
                <a:latin typeface="quote-cjk-patch"/>
              </a:rPr>
              <a:t>核</a:t>
            </a:r>
            <a:r>
              <a:rPr lang="zh-CN" altLang="en-US" b="1" dirty="0">
                <a:solidFill>
                  <a:srgbClr val="FF0000"/>
                </a:solidFill>
                <a:latin typeface="quote-cjk-patch"/>
              </a:rPr>
              <a:t>技巧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：一种将数据映射到高维特征空间，从而“线性化”非线性问题的方法，而无需实际计算这个高维映射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。</a:t>
            </a:r>
            <a:endParaRPr lang="zh-CN" altLang="en-US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9" y="5599460"/>
            <a:ext cx="60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而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这个内积可以通过一个在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原始空间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计算的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核函数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来得到！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012581"/>
            <a:ext cx="9711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直接计算高维映射</a:t>
            </a:r>
            <a:r>
              <a:rPr lang="en-US" altLang="zh-CN" i="1" dirty="0">
                <a:solidFill>
                  <a:srgbClr val="0F1115"/>
                </a:solidFill>
                <a:latin typeface="KaTeX_Math"/>
              </a:rPr>
              <a:t>ϕ</a:t>
            </a:r>
            <a:r>
              <a:rPr lang="en-US" altLang="zh-CN" dirty="0">
                <a:solidFill>
                  <a:srgbClr val="0F1115"/>
                </a:solidFill>
                <a:latin typeface="KaTeX_Main"/>
              </a:rPr>
              <a:t>(</a:t>
            </a:r>
            <a:r>
              <a:rPr lang="en-US" altLang="zh-CN" i="1" dirty="0">
                <a:solidFill>
                  <a:srgbClr val="0F1115"/>
                </a:solidFill>
                <a:latin typeface="KaTeX_Math"/>
              </a:rPr>
              <a:t>x</a:t>
            </a:r>
            <a:r>
              <a:rPr lang="en-US" altLang="zh-CN" dirty="0">
                <a:solidFill>
                  <a:srgbClr val="0F1115"/>
                </a:solidFill>
                <a:latin typeface="KaTeX_Main"/>
              </a:rPr>
              <a:t>)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的计算成本极高。核技巧发现，只需要计算高维空间中两个向量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的</a:t>
            </a:r>
            <a:r>
              <a:rPr lang="zh-CN" altLang="en-US" b="1" dirty="0" smtClean="0">
                <a:solidFill>
                  <a:srgbClr val="0F1115"/>
                </a:solidFill>
                <a:latin typeface="quote-cjk-patch"/>
              </a:rPr>
              <a:t>内积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 </a:t>
            </a:r>
            <a:endParaRPr lang="en-US" altLang="zh-CN" dirty="0">
              <a:solidFill>
                <a:srgbClr val="0F1115"/>
              </a:solidFill>
              <a:latin typeface="quote-cjk-patch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226" y="5046872"/>
            <a:ext cx="2327568" cy="294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797" y="6263167"/>
            <a:ext cx="2866130" cy="4348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7952" y="62789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高斯核函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数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: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601" y="5862571"/>
            <a:ext cx="3447619" cy="6571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29528" y="6490073"/>
            <a:ext cx="6847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参</a:t>
            </a:r>
            <a:r>
              <a:rPr lang="zh-CN" altLang="en-US" dirty="0" smtClean="0">
                <a:solidFill>
                  <a:srgbClr val="FF0000"/>
                </a:solidFill>
                <a:latin typeface="quote-cjk-patch"/>
              </a:rPr>
              <a:t>数</a:t>
            </a:r>
            <a:r>
              <a:rPr lang="en-US" altLang="zh-CN" dirty="0" smtClean="0">
                <a:solidFill>
                  <a:srgbClr val="FF0000"/>
                </a:solidFill>
                <a:latin typeface="KaTeX_Main"/>
              </a:rPr>
              <a:t>sigma</a:t>
            </a:r>
            <a:r>
              <a:rPr lang="zh-CN" altLang="en-US" dirty="0" smtClean="0">
                <a:solidFill>
                  <a:srgbClr val="FF0000"/>
                </a:solidFill>
                <a:latin typeface="quote-cjk-patch"/>
              </a:rPr>
              <a:t>是</a:t>
            </a:r>
            <a:r>
              <a:rPr lang="zh-CN" altLang="en-US" dirty="0">
                <a:solidFill>
                  <a:srgbClr val="FF0000"/>
                </a:solidFill>
                <a:latin typeface="quote-cjk-patch"/>
              </a:rPr>
              <a:t>高斯核的灵魂，它决定了模型的复杂度和灵活性。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5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F1115"/>
                </a:solidFill>
                <a:latin typeface="quote-cjk-patch"/>
              </a:rPr>
              <a:t>二、</a:t>
            </a:r>
            <a:endParaRPr lang="zh-CN" alt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504219" y="957501"/>
            <a:ext cx="6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D1EF6"/>
                </a:solidFill>
              </a:rPr>
              <a:t>X. H. Wu and P. W. Zhao, Phys. Rev. C 101, 051301(R</a:t>
            </a:r>
            <a:r>
              <a:rPr lang="en-US" altLang="zh-CN" dirty="0" smtClean="0">
                <a:solidFill>
                  <a:srgbClr val="2D1EF6"/>
                </a:solidFill>
              </a:rPr>
              <a:t>)(</a:t>
            </a:r>
            <a:r>
              <a:rPr lang="en-US" altLang="zh-CN" dirty="0">
                <a:solidFill>
                  <a:srgbClr val="2D1EF6"/>
                </a:solidFill>
              </a:rPr>
              <a:t>2020)</a:t>
            </a:r>
            <a:endParaRPr lang="zh-CN" altLang="en-US" dirty="0">
              <a:solidFill>
                <a:srgbClr val="2D1EF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9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591"/>
            <a:ext cx="1223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F1115"/>
                </a:solidFill>
                <a:latin typeface="quote-cjk-patch"/>
              </a:rPr>
              <a:t>三、各向异性的核岭回归方法（</a:t>
            </a:r>
            <a:r>
              <a:rPr lang="en-US" altLang="zh-CN" sz="2800" b="1" dirty="0" smtClean="0">
                <a:solidFill>
                  <a:srgbClr val="0F1115"/>
                </a:solidFill>
                <a:latin typeface="quote-cjk-patch"/>
              </a:rPr>
              <a:t>AKRR</a:t>
            </a:r>
            <a:r>
              <a:rPr lang="zh-CN" altLang="en-US" sz="2800" b="1" dirty="0" smtClean="0">
                <a:solidFill>
                  <a:srgbClr val="0F1115"/>
                </a:solidFill>
                <a:latin typeface="quote-cjk-patch"/>
              </a:rPr>
              <a:t>）  </a:t>
            </a:r>
            <a:r>
              <a:rPr lang="en-US" altLang="zh-CN" sz="2000" b="1" dirty="0" smtClean="0">
                <a:solidFill>
                  <a:srgbClr val="2D1EF6"/>
                </a:solidFill>
                <a:latin typeface="quote-cjk-patch"/>
              </a:rPr>
              <a:t>by </a:t>
            </a:r>
            <a:r>
              <a:rPr lang="en-US" altLang="zh-CN" sz="2000" b="1" dirty="0">
                <a:solidFill>
                  <a:srgbClr val="2D1EF6"/>
                </a:solidFill>
                <a:latin typeface="quote-cjk-patch"/>
              </a:rPr>
              <a:t>X H </a:t>
            </a:r>
            <a:r>
              <a:rPr lang="en-US" altLang="zh-CN" sz="2000" b="1" dirty="0" err="1" smtClean="0">
                <a:solidFill>
                  <a:srgbClr val="2D1EF6"/>
                </a:solidFill>
                <a:latin typeface="quote-cjk-patch"/>
              </a:rPr>
              <a:t>Wu,C</a:t>
            </a:r>
            <a:r>
              <a:rPr lang="en-US" altLang="zh-CN" sz="2000" b="1" dirty="0" smtClean="0">
                <a:solidFill>
                  <a:srgbClr val="2D1EF6"/>
                </a:solidFill>
                <a:latin typeface="quote-cjk-patch"/>
              </a:rPr>
              <a:t> </a:t>
            </a:r>
            <a:r>
              <a:rPr lang="en-US" altLang="zh-CN" sz="2000" b="1" dirty="0">
                <a:solidFill>
                  <a:srgbClr val="2D1EF6"/>
                </a:solidFill>
                <a:latin typeface="quote-cjk-patch"/>
              </a:rPr>
              <a:t>Pan</a:t>
            </a:r>
            <a:r>
              <a:rPr lang="zh-CN" altLang="en-US" sz="2000" b="1" dirty="0">
                <a:solidFill>
                  <a:srgbClr val="2D1EF6"/>
                </a:solidFill>
                <a:latin typeface="quote-cjk-patch"/>
              </a:rPr>
              <a:t>，</a:t>
            </a:r>
            <a:r>
              <a:rPr lang="en-US" altLang="zh-CN" sz="2000" b="1" dirty="0" err="1" smtClean="0">
                <a:solidFill>
                  <a:srgbClr val="2D1EF6"/>
                </a:solidFill>
                <a:latin typeface="quote-cjk-patch"/>
              </a:rPr>
              <a:t>Phy.Rev.C</a:t>
            </a:r>
            <a:r>
              <a:rPr lang="en-US" altLang="zh-CN" sz="2000" b="1" dirty="0" smtClean="0">
                <a:solidFill>
                  <a:srgbClr val="2D1EF6"/>
                </a:solidFill>
                <a:latin typeface="quote-cjk-patch"/>
              </a:rPr>
              <a:t> 110,034322(2024</a:t>
            </a:r>
            <a:r>
              <a:rPr lang="en-US" altLang="zh-CN" sz="2000" b="1" dirty="0">
                <a:solidFill>
                  <a:srgbClr val="2D1EF6"/>
                </a:solidFill>
                <a:latin typeface="quote-cjk-patch"/>
              </a:rPr>
              <a:t>)</a:t>
            </a:r>
            <a:endParaRPr lang="zh-CN" altLang="en-US" sz="2000" b="1" dirty="0">
              <a:solidFill>
                <a:srgbClr val="2D1EF6"/>
              </a:solidFill>
              <a:latin typeface="quote-cjk-patc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9" y="5910990"/>
            <a:ext cx="4497546" cy="626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0780" y="551119"/>
            <a:ext cx="2803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核函数</a:t>
            </a:r>
            <a:r>
              <a:rPr lang="zh-CN" altLang="en-US" b="1" dirty="0" smtClean="0">
                <a:solidFill>
                  <a:srgbClr val="FF0000"/>
                </a:solidFill>
              </a:rPr>
              <a:t>”改为各向异性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6844" b="49469"/>
          <a:stretch/>
        </p:blipFill>
        <p:spPr>
          <a:xfrm>
            <a:off x="306645" y="790983"/>
            <a:ext cx="4502709" cy="421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1062"/>
          <a:stretch/>
        </p:blipFill>
        <p:spPr>
          <a:xfrm>
            <a:off x="6433836" y="932241"/>
            <a:ext cx="5416261" cy="4080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51807"/>
            <a:ext cx="61652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Noto Sans SC Black" panose="020B0200000000000000" pitchFamily="34" charset="-122"/>
                <a:ea typeface="Noto Sans SC Black" panose="020B0200000000000000" pitchFamily="34" charset="-122"/>
              </a:rPr>
              <a:t>KRR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“核函数”与</a:t>
            </a:r>
            <a:r>
              <a:rPr lang="zh-CN" altLang="en-US" b="1" dirty="0">
                <a:solidFill>
                  <a:srgbClr val="2D1EF6"/>
                </a:solidFill>
                <a:latin typeface="quote-cjk-patch"/>
              </a:rPr>
              <a:t>距离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有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关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,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与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方向无关。无论未知点在已知点的哪个方向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上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,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只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要距离相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同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,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受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到的影响力就相同。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91330" y="4890772"/>
            <a:ext cx="5935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Noto Sans SC Black" panose="020B0200000000000000" pitchFamily="34" charset="-122"/>
                <a:ea typeface="Noto Sans SC Black" panose="020B0200000000000000" pitchFamily="34" charset="-122"/>
              </a:rPr>
              <a:t>AKRR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“核函数”与</a:t>
            </a:r>
            <a:r>
              <a:rPr lang="zh-CN" altLang="en-US" b="1" dirty="0">
                <a:solidFill>
                  <a:srgbClr val="2D1EF6"/>
                </a:solidFill>
                <a:latin typeface="quote-cjk-patch"/>
              </a:rPr>
              <a:t>距离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有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关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,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也与</a:t>
            </a:r>
            <a:r>
              <a:rPr lang="zh-CN" altLang="en-US" b="1" dirty="0">
                <a:solidFill>
                  <a:srgbClr val="2D1EF6"/>
                </a:solidFill>
                <a:latin typeface="quote-cjk-patch"/>
              </a:rPr>
              <a:t>方</a:t>
            </a:r>
            <a:r>
              <a:rPr lang="zh-CN" altLang="en-US" b="1" dirty="0" smtClean="0">
                <a:solidFill>
                  <a:srgbClr val="2D1EF6"/>
                </a:solidFill>
                <a:latin typeface="quote-cjk-patch"/>
              </a:rPr>
              <a:t>向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有关。即使距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离相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同</a:t>
            </a:r>
            <a:r>
              <a:rPr lang="en-US" altLang="zh-CN" dirty="0" smtClean="0">
                <a:solidFill>
                  <a:srgbClr val="0F1115"/>
                </a:solidFill>
                <a:latin typeface="quote-cjk-patch"/>
              </a:rPr>
              <a:t>,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沿着</a:t>
            </a:r>
            <a:r>
              <a:rPr lang="en-US" altLang="zh-CN" b="1" dirty="0" smtClean="0">
                <a:solidFill>
                  <a:srgbClr val="FF0000"/>
                </a:solidFill>
                <a:latin typeface="Noto Sans SC Black" panose="020B0200000000000000" pitchFamily="34" charset="-122"/>
                <a:ea typeface="Noto Sans SC Black" panose="020B0200000000000000" pitchFamily="34" charset="-122"/>
              </a:rPr>
              <a:t>N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或者</a:t>
            </a:r>
            <a:r>
              <a:rPr lang="en-US" altLang="zh-CN" b="1" dirty="0" smtClean="0">
                <a:solidFill>
                  <a:srgbClr val="FF0000"/>
                </a:solidFill>
                <a:latin typeface="Noto Sans SC Black" panose="020B0200000000000000" pitchFamily="34" charset="-122"/>
                <a:ea typeface="Noto Sans SC Black" panose="020B0200000000000000" pitchFamily="34" charset="-122"/>
              </a:rPr>
              <a:t>Z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方向的</a:t>
            </a: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影响</a:t>
            </a:r>
            <a:r>
              <a:rPr lang="zh-CN" altLang="en-US" dirty="0" smtClean="0">
                <a:solidFill>
                  <a:srgbClr val="0F1115"/>
                </a:solidFill>
                <a:latin typeface="quote-cjk-patch"/>
              </a:rPr>
              <a:t>力相同，在斜向影响力较弱。</a:t>
            </a:r>
            <a:endParaRPr lang="zh-CN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645" y="5559103"/>
            <a:ext cx="3758645" cy="1298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7758" t="33170" r="39351" b="49545"/>
          <a:stretch/>
        </p:blipFill>
        <p:spPr>
          <a:xfrm>
            <a:off x="590212" y="671922"/>
            <a:ext cx="939513" cy="214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53162" t="-1212"/>
          <a:stretch/>
        </p:blipFill>
        <p:spPr>
          <a:xfrm>
            <a:off x="5929646" y="3427686"/>
            <a:ext cx="923369" cy="289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52207" b="-5764"/>
          <a:stretch/>
        </p:blipFill>
        <p:spPr>
          <a:xfrm>
            <a:off x="5920225" y="3053896"/>
            <a:ext cx="942210" cy="302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178" y="54407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rmsd</a:t>
            </a:r>
            <a:r>
              <a:rPr lang="en-US" altLang="zh-CN" dirty="0" smtClean="0"/>
              <a:t>=195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2340</a:t>
            </a:r>
            <a:r>
              <a:rPr lang="zh-CN" altLang="en-US" dirty="0" smtClean="0"/>
              <a:t>个核）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08229" y="55586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rmsd</a:t>
            </a:r>
            <a:r>
              <a:rPr lang="en-US" altLang="zh-CN" dirty="0" smtClean="0"/>
              <a:t>=141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39437"/>
            <a:ext cx="672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参考核实验值和理论值的残差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R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M</a:t>
            </a:r>
            <a:endParaRPr lang="zh-CN" altLang="en-US" sz="2400" b="1" baseline="-25000" dirty="0">
              <a:solidFill>
                <a:srgbClr val="2D1EF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0463"/>
            <a:ext cx="6804280" cy="59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9" y="890987"/>
            <a:ext cx="6485625" cy="1302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0764" y="1311204"/>
            <a:ext cx="309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AKRR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预测的残差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S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M</a:t>
            </a:r>
            <a:endParaRPr lang="zh-CN" altLang="en-US" sz="2400" b="1" baseline="-25000" dirty="0">
              <a:solidFill>
                <a:srgbClr val="2D1EF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10" y="2449333"/>
            <a:ext cx="7933301" cy="11367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700" y="2592131"/>
            <a:ext cx="309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D1EF6"/>
                </a:solidFill>
              </a:rPr>
              <a:t>通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过最小二乘法的最小化损失函数，可求出权重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α</a:t>
            </a:r>
            <a:endParaRPr lang="zh-CN" altLang="en-US" sz="2400" b="1" baseline="-25000" dirty="0">
              <a:solidFill>
                <a:srgbClr val="2D1EF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273" t="78613" r="29611"/>
          <a:stretch/>
        </p:blipFill>
        <p:spPr>
          <a:xfrm>
            <a:off x="4357255" y="3910109"/>
            <a:ext cx="2971800" cy="4603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74168" y="394131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D1EF6"/>
                </a:solidFill>
                <a:latin typeface="quote-cjk-patch"/>
              </a:rPr>
              <a:t>I</a:t>
            </a:r>
            <a:r>
              <a:rPr lang="en-US" altLang="zh-CN" sz="2400" dirty="0">
                <a:solidFill>
                  <a:srgbClr val="2D1EF6"/>
                </a:solidFill>
                <a:latin typeface="quote-cjk-patch"/>
              </a:rPr>
              <a:t> </a:t>
            </a:r>
            <a:r>
              <a:rPr lang="zh-CN" altLang="en-US" sz="2400" dirty="0">
                <a:solidFill>
                  <a:srgbClr val="2D1EF6"/>
                </a:solidFill>
                <a:latin typeface="quote-cjk-patch"/>
              </a:rPr>
              <a:t>表示</a:t>
            </a:r>
            <a:r>
              <a:rPr lang="zh-CN" altLang="en-US" sz="2400" b="1" dirty="0">
                <a:solidFill>
                  <a:srgbClr val="2D1EF6"/>
                </a:solidFill>
                <a:latin typeface="quote-cjk-patch"/>
              </a:rPr>
              <a:t>单位矩阵</a:t>
            </a:r>
            <a:endParaRPr lang="zh-CN" altLang="en-US" sz="2400" dirty="0">
              <a:solidFill>
                <a:srgbClr val="2D1EF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7" y="4611723"/>
            <a:ext cx="5091014" cy="22462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57714" y="5673891"/>
            <a:ext cx="309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2D1EF6"/>
                </a:solidFill>
              </a:rPr>
              <a:t>AKRR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的超参数</a:t>
            </a:r>
            <a:endParaRPr lang="zh-CN" altLang="en-US" sz="2400" b="1" baseline="-25000" dirty="0">
              <a:solidFill>
                <a:srgbClr val="2D1EF6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53553" r="12730" b="80358"/>
          <a:stretch/>
        </p:blipFill>
        <p:spPr>
          <a:xfrm>
            <a:off x="7182174" y="6287282"/>
            <a:ext cx="4927043" cy="5638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172151"/>
            <a:ext cx="309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核函数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:</a:t>
            </a:r>
            <a:endParaRPr lang="zh-CN" altLang="en-US" sz="2400" b="1" baseline="-25000" dirty="0">
              <a:solidFill>
                <a:srgbClr val="2D1EF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67957" y="4776310"/>
                <a:ext cx="743579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𝑴</m:t>
                      </m:r>
                      <m:r>
                        <a:rPr lang="en-US" altLang="zh-CN" sz="3200" b="1" i="1" baseline="30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𝑨𝑲𝑹𝑹</m:t>
                      </m:r>
                      <m:r>
                        <a:rPr lang="en-US" altLang="zh-CN" sz="3200" b="1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𝑵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,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𝒁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)=</m:t>
                      </m:r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𝑴</m:t>
                      </m:r>
                      <m:r>
                        <a:rPr lang="en-US" altLang="zh-CN" sz="3200" b="1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𝒕𝒉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𝑵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,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𝒁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)+</m:t>
                      </m:r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𝑺</m:t>
                      </m:r>
                      <m:r>
                        <a:rPr lang="en-US" altLang="zh-CN" sz="32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𝑴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𝑵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,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𝒁</m:t>
                      </m:r>
                      <m:r>
                        <a:rPr lang="en-US" altLang="zh-C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57" y="4776310"/>
                <a:ext cx="743579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424" y="13429"/>
            <a:ext cx="5267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-apple-system"/>
              </a:rPr>
              <a:t>四、核</a:t>
            </a:r>
            <a:r>
              <a:rPr lang="zh-CN" altLang="en-US" sz="2400" b="1" dirty="0">
                <a:latin typeface="-apple-system"/>
              </a:rPr>
              <a:t>质量与可观测量的关联（</a:t>
            </a:r>
            <a:r>
              <a:rPr lang="en-US" altLang="zh-CN" sz="2400" b="1" dirty="0">
                <a:latin typeface="-apple-system"/>
              </a:rPr>
              <a:t>CMO</a:t>
            </a:r>
            <a:r>
              <a:rPr lang="zh-CN" altLang="en-US" sz="2400" b="1" dirty="0">
                <a:latin typeface="-apple-system"/>
              </a:rPr>
              <a:t>）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33" t="64986" r="17875"/>
          <a:stretch/>
        </p:blipFill>
        <p:spPr>
          <a:xfrm>
            <a:off x="5659581" y="590680"/>
            <a:ext cx="5403273" cy="503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283516"/>
            <a:ext cx="7356764" cy="5574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0680"/>
            <a:ext cx="672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观测量实验值和理论值的残差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Rx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891" y="3006436"/>
            <a:ext cx="4557375" cy="3588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6713" y="1015790"/>
            <a:ext cx="4215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实验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值取自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AME2020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质量表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7023" y="1440955"/>
            <a:ext cx="3304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理论值是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WS4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的质量表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6517"/>
            <a:ext cx="12041308" cy="5280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5547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以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α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衰变能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Q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α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为例，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AKRR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计算的残差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S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M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和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S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Qα 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9" y="595580"/>
            <a:ext cx="10637285" cy="1538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35" y="504061"/>
            <a:ext cx="6401289" cy="536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66" y="6424632"/>
            <a:ext cx="3073633" cy="376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090" y="3759115"/>
            <a:ext cx="7789034" cy="761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397" y="4696387"/>
            <a:ext cx="10390476" cy="59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442" y="5585435"/>
            <a:ext cx="6334214" cy="8391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489745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可得出：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22143" t="87629" r="18374" b="762"/>
          <a:stretch/>
        </p:blipFill>
        <p:spPr>
          <a:xfrm>
            <a:off x="1587386" y="2529556"/>
            <a:ext cx="7798711" cy="4295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55547"/>
            <a:ext cx="11568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以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α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衰变能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Q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α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为例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, 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假设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(N,Z</a:t>
            </a:r>
            <a:r>
              <a:rPr lang="en-US" altLang="zh-CN" sz="2400" b="1" dirty="0">
                <a:solidFill>
                  <a:schemeClr val="accent6"/>
                </a:solidFill>
              </a:rPr>
              <a:t>)</a:t>
            </a:r>
            <a:r>
              <a:rPr lang="zh-CN" altLang="en-US" sz="2400" b="1" dirty="0">
                <a:solidFill>
                  <a:schemeClr val="accent6"/>
                </a:solidFill>
              </a:rPr>
              <a:t> 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为母核，它的实验值和理论计算值的残差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R</a:t>
            </a:r>
            <a:r>
              <a:rPr lang="en-US" altLang="zh-CN" sz="2400" b="1" baseline="-25000" dirty="0" smtClean="0">
                <a:solidFill>
                  <a:srgbClr val="2D1EF6"/>
                </a:solidFill>
              </a:rPr>
              <a:t>Qα 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3" y="3053653"/>
            <a:ext cx="12164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6"/>
                </a:solidFill>
              </a:rPr>
              <a:t>如果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M(N,Z</a:t>
            </a:r>
            <a:r>
              <a:rPr lang="en-US" altLang="zh-CN" sz="2400" b="1" dirty="0">
                <a:solidFill>
                  <a:schemeClr val="accent6"/>
                </a:solidFill>
              </a:rPr>
              <a:t>)</a:t>
            </a:r>
            <a:r>
              <a:rPr lang="zh-CN" altLang="en-US" sz="2400" b="1" dirty="0" smtClean="0">
                <a:solidFill>
                  <a:schemeClr val="accent6"/>
                </a:solidFill>
              </a:rPr>
              <a:t>没有实验值但是有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Q</a:t>
            </a:r>
            <a:r>
              <a:rPr lang="en-US" altLang="zh-CN" sz="2400" b="1" baseline="-25000" dirty="0" smtClean="0">
                <a:solidFill>
                  <a:schemeClr val="accent6"/>
                </a:solidFill>
              </a:rPr>
              <a:t>α</a:t>
            </a:r>
            <a:r>
              <a:rPr lang="zh-CN" altLang="en-US" sz="2400" b="1" dirty="0" smtClean="0">
                <a:solidFill>
                  <a:schemeClr val="accent6"/>
                </a:solidFill>
              </a:rPr>
              <a:t>值，根据上式我们可以计算出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R</a:t>
            </a:r>
            <a:r>
              <a:rPr lang="en-US" altLang="zh-CN" sz="2400" b="1" baseline="-25000" dirty="0" smtClean="0">
                <a:solidFill>
                  <a:schemeClr val="accent6"/>
                </a:solidFill>
              </a:rPr>
              <a:t>M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,</a:t>
            </a:r>
            <a:r>
              <a:rPr lang="zh-CN" altLang="en-US" sz="2400" b="1" dirty="0" smtClean="0">
                <a:solidFill>
                  <a:schemeClr val="accent6"/>
                </a:solidFill>
              </a:rPr>
              <a:t>它包含了</a:t>
            </a:r>
            <a:r>
              <a:rPr lang="en-US" altLang="zh-CN" sz="2400" b="1" dirty="0">
                <a:solidFill>
                  <a:schemeClr val="accent6"/>
                </a:solidFill>
              </a:rPr>
              <a:t>Q</a:t>
            </a:r>
            <a:r>
              <a:rPr lang="en-US" altLang="zh-CN" sz="2400" b="1" baseline="-25000" dirty="0">
                <a:solidFill>
                  <a:schemeClr val="accent6"/>
                </a:solidFill>
              </a:rPr>
              <a:t>α</a:t>
            </a:r>
            <a:r>
              <a:rPr lang="zh-CN" altLang="en-US" sz="2400" b="1" dirty="0" smtClean="0">
                <a:solidFill>
                  <a:schemeClr val="accent6"/>
                </a:solidFill>
              </a:rPr>
              <a:t>的实验信息。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954003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类似的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,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 (N,Z)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 为</a:t>
            </a:r>
            <a:r>
              <a:rPr lang="zh-CN" altLang="en-US" sz="2400" b="1" dirty="0">
                <a:solidFill>
                  <a:srgbClr val="2D1EF6"/>
                </a:solidFill>
              </a:rPr>
              <a:t>子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核</a:t>
            </a:r>
            <a:r>
              <a:rPr lang="zh-CN" altLang="en-US" sz="2400" b="1" dirty="0">
                <a:solidFill>
                  <a:srgbClr val="2D1EF6"/>
                </a:solidFill>
              </a:rPr>
              <a:t>可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得出：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282" y="4734021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取平均值：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283" y="5605216"/>
            <a:ext cx="9324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D1EF6"/>
                </a:solidFill>
              </a:rPr>
              <a:t>可得出</a:t>
            </a:r>
            <a:r>
              <a:rPr lang="en-US" altLang="zh-CN" sz="2400" b="1" dirty="0" smtClean="0">
                <a:solidFill>
                  <a:srgbClr val="2D1EF6"/>
                </a:solidFill>
              </a:rPr>
              <a:t>M</a:t>
            </a:r>
            <a:r>
              <a:rPr lang="zh-CN" altLang="en-US" sz="2400" b="1" dirty="0" smtClean="0">
                <a:solidFill>
                  <a:srgbClr val="2D1EF6"/>
                </a:solidFill>
              </a:rPr>
              <a:t>：</a:t>
            </a:r>
            <a:endParaRPr lang="zh-CN" altLang="en-US" sz="2400" b="1" dirty="0">
              <a:solidFill>
                <a:srgbClr val="2D1E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RhYzY1NDFjYTEzYWRhNDZhOGUwOTdjM2EwMTczN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102308</TotalTime>
  <Words>1290</Words>
  <Application>Microsoft Office PowerPoint</Application>
  <PresentationFormat>自定义</PresentationFormat>
  <Paragraphs>124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WPS</vt:lpstr>
      <vt:lpstr>Graph</vt:lpstr>
      <vt:lpstr>结合多种互补观测量的各向异性核岭回归（AKRR） 方法预测原子核的质量 </vt:lpstr>
      <vt:lpstr>PowerPoint 演示文稿</vt:lpstr>
      <vt:lpstr>PowerPoint 演示文稿</vt:lpstr>
      <vt:lpstr>核岭回归(KRR)=岭回归的稳健性+核方法的非线性能力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   各位老师和同学！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tian</dc:creator>
  <cp:lastModifiedBy>tian</cp:lastModifiedBy>
  <cp:revision>445</cp:revision>
  <dcterms:created xsi:type="dcterms:W3CDTF">2019-06-19T02:08:00Z</dcterms:created>
  <dcterms:modified xsi:type="dcterms:W3CDTF">2025-11-02T01:21:26Z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8ADEB8A6691D4B90B4B0D086D591619F_13</vt:lpwstr>
  </property>
</Properties>
</file>