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696" r:id="rId2"/>
    <p:sldId id="695" r:id="rId3"/>
    <p:sldId id="886" r:id="rId4"/>
    <p:sldId id="888" r:id="rId5"/>
    <p:sldId id="874" r:id="rId6"/>
    <p:sldId id="905" r:id="rId7"/>
    <p:sldId id="906" r:id="rId8"/>
    <p:sldId id="907" r:id="rId9"/>
    <p:sldId id="912" r:id="rId10"/>
    <p:sldId id="909" r:id="rId11"/>
    <p:sldId id="910" r:id="rId12"/>
    <p:sldId id="911" r:id="rId13"/>
    <p:sldId id="871" r:id="rId14"/>
    <p:sldId id="879" r:id="rId15"/>
    <p:sldId id="916" r:id="rId16"/>
    <p:sldId id="917" r:id="rId17"/>
    <p:sldId id="904" r:id="rId18"/>
    <p:sldId id="903" r:id="rId19"/>
    <p:sldId id="915" r:id="rId20"/>
    <p:sldId id="913" r:id="rId21"/>
    <p:sldId id="914" r:id="rId22"/>
    <p:sldId id="918" r:id="rId23"/>
    <p:sldId id="872" r:id="rId24"/>
    <p:sldId id="825" r:id="rId25"/>
    <p:sldId id="75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8D42C6"/>
    <a:srgbClr val="6565D9"/>
    <a:srgbClr val="1DC4FF"/>
    <a:srgbClr val="3BFF3B"/>
    <a:srgbClr val="00CC00"/>
    <a:srgbClr val="00CDC8"/>
    <a:srgbClr val="00FFFF"/>
    <a:srgbClr val="19A2FF"/>
    <a:srgbClr val="01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0" autoAdjust="0"/>
    <p:restoredTop sz="92639" autoAdjust="0"/>
  </p:normalViewPr>
  <p:slideViewPr>
    <p:cSldViewPr>
      <p:cViewPr varScale="1">
        <p:scale>
          <a:sx n="107" d="100"/>
          <a:sy n="107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FB425-DE29-4496-8125-A7B937E01B7F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DC6FD-7433-48A7-A77D-97F0853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29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11C2C-D7C3-47D7-8C6C-E0EC88BC82C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49E7A-C339-4514-9F79-F52B42278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9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and foremost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49E7A-C339-4514-9F79-F52B42278C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49E7A-C339-4514-9F79-F52B42278C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2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49E7A-C339-4514-9F79-F52B42278C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440" y="368"/>
              </a:cxn>
              <a:cxn ang="0">
                <a:pos x="777" y="0"/>
              </a:cxn>
              <a:cxn ang="0">
                <a:pos x="2162" y="0"/>
              </a:cxn>
              <a:cxn ang="0">
                <a:pos x="2265" y="116"/>
              </a:cxn>
              <a:cxn ang="0">
                <a:pos x="5756" y="112"/>
              </a:cxn>
              <a:cxn ang="0">
                <a:pos x="5763" y="567"/>
              </a:cxn>
              <a:cxn ang="0">
                <a:pos x="6" y="556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449" y="370"/>
              </a:cxn>
              <a:cxn ang="0">
                <a:pos x="768" y="1"/>
              </a:cxn>
              <a:cxn ang="0">
                <a:pos x="2158" y="0"/>
              </a:cxn>
              <a:cxn ang="0">
                <a:pos x="2258" y="115"/>
              </a:cxn>
              <a:cxn ang="0">
                <a:pos x="5784" y="115"/>
              </a:cxn>
              <a:cxn ang="0">
                <a:pos x="5779" y="528"/>
              </a:cxn>
              <a:cxn ang="0">
                <a:pos x="0" y="519"/>
              </a:cxn>
              <a:cxn ang="0">
                <a:pos x="0" y="371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A5D4661D-4683-447D-BF97-9DA1C1EF2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alili@zstu.edu.cn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kaku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685800" y="1247834"/>
            <a:ext cx="8763000" cy="3753327"/>
            <a:chOff x="685800" y="1247834"/>
            <a:chExt cx="8763000" cy="3753327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1800285"/>
              <a:ext cx="7924800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rgbClr val="FF0000"/>
                  </a:solidFill>
                </a:rPr>
                <a:t>Recent progress of neural networks in nuclear structures</a:t>
              </a:r>
              <a:endParaRPr lang="en-GB" sz="3200" dirty="0">
                <a:solidFill>
                  <a:srgbClr val="FF0000"/>
                </a:solidFill>
              </a:endParaRPr>
            </a:p>
            <a:p>
              <a:pPr algn="ctr"/>
              <a:endParaRPr lang="en-US" sz="30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en-US" sz="30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en-US" sz="26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en-US" sz="2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sz="2600" b="1" dirty="0" smtClean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Amir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Jalili</a:t>
              </a:r>
              <a:endParaRPr lang="en-US" sz="2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8400" y="1521023"/>
              <a:ext cx="441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600" y="1247834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39" y="1447800"/>
            <a:ext cx="776626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5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1" y="1258128"/>
            <a:ext cx="7925906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3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10" y="5956263"/>
            <a:ext cx="5639587" cy="5811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72" y="2094098"/>
            <a:ext cx="5077534" cy="390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43" y="1343025"/>
            <a:ext cx="5591955" cy="590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10" y="2571119"/>
            <a:ext cx="4363059" cy="619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76" y="4562430"/>
            <a:ext cx="4877481" cy="571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10" y="3997105"/>
            <a:ext cx="4944165" cy="400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505" y="5244102"/>
            <a:ext cx="5611008" cy="600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10" y="3300422"/>
            <a:ext cx="55919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1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05789"/>
            <a:ext cx="7848600" cy="563562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Neural Networks</a:t>
            </a:r>
            <a:r>
              <a:rPr lang="en-US" b="1" dirty="0">
                <a:solidFill>
                  <a:srgbClr val="00FF00"/>
                </a:solidFill>
              </a:rPr>
              <a:t/>
            </a:r>
            <a:br>
              <a:rPr lang="en-US" b="1" dirty="0">
                <a:solidFill>
                  <a:srgbClr val="00FF00"/>
                </a:solidFill>
              </a:rPr>
            </a:b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Input </a:t>
            </a:r>
            <a:r>
              <a:rPr lang="en-US" dirty="0" err="1" smtClean="0">
                <a:solidFill>
                  <a:srgbClr val="FF0000"/>
                </a:solidFill>
              </a:rPr>
              <a:t>layer</a:t>
            </a:r>
            <a:r>
              <a:rPr lang="en-US" dirty="0" err="1" smtClean="0"/>
              <a:t>:Data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Hidden layer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2"/>
                </a:solidFill>
              </a:rPr>
              <a:t>Objective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or activation functions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Outputs layer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2"/>
                </a:solidFill>
              </a:rPr>
              <a:t>Results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And predictions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68450"/>
            <a:ext cx="2981325" cy="468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10734"/>
            <a:ext cx="4800600" cy="30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75" y="1752600"/>
            <a:ext cx="9119749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Physics-Guided versus </a:t>
            </a:r>
            <a:r>
              <a:rPr lang="en-GB" sz="2800" dirty="0">
                <a:solidFill>
                  <a:srgbClr val="FF0000"/>
                </a:solidFill>
              </a:rPr>
              <a:t>Physics-Informed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Physics-Guided</a:t>
            </a:r>
            <a:r>
              <a:rPr lang="en-GB" sz="1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Machine Learning (PGML)?</a:t>
            </a:r>
          </a:p>
          <a:p>
            <a:r>
              <a:rPr lang="en-GB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Physics-Guided Machine Learning leverages physics-based simulations or domain knowledge to augment conventional ML models. Instead of embedding equations into the model architecture, PGML uses physics-based insights to guide feature selection, data augmentation, or hybrid </a:t>
            </a:r>
            <a:r>
              <a:rPr lang="en-GB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GB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strategies</a:t>
            </a:r>
            <a:r>
              <a:rPr lang="en-GB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Physics-Informed</a:t>
            </a:r>
            <a:r>
              <a:rPr lang="en-GB" sz="1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Machine Learning (PIML)?</a:t>
            </a:r>
          </a:p>
          <a:p>
            <a:r>
              <a:rPr lang="en-GB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Physics-Informed Machine Learning integrates physical principles directly into the ML model structure, 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 equations such as conservation laws, differential equations</a:t>
            </a:r>
            <a:r>
              <a:rPr lang="en-GB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thermodynamic constraints into the learning process. This approach enables models to infer </a:t>
            </a:r>
            <a:r>
              <a:rPr lang="en-GB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 with limited data, improving robustness and generalizability.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000528"/>
            <a:ext cx="4724400" cy="2661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62" y="4343400"/>
            <a:ext cx="36004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9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36331"/>
            <a:ext cx="5667375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561"/>
            <a:ext cx="4158683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282" y="2331940"/>
            <a:ext cx="5161659" cy="2837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8" y="4271492"/>
            <a:ext cx="3895406" cy="2586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891" y="4280457"/>
            <a:ext cx="3649585" cy="2798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12" y="3446845"/>
            <a:ext cx="2419350" cy="364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1439215"/>
            <a:ext cx="4938712" cy="68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0944" y="6191971"/>
            <a:ext cx="2851440" cy="29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0800" y="6598864"/>
            <a:ext cx="4905374" cy="1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1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25" y="228600"/>
            <a:ext cx="7606675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897187"/>
            <a:ext cx="7829550" cy="31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80" y="304800"/>
            <a:ext cx="6697680" cy="2763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27624"/>
            <a:ext cx="783684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60" y="0"/>
            <a:ext cx="7658439" cy="3037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9" y="2634460"/>
            <a:ext cx="46101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380" y="2668739"/>
            <a:ext cx="4572000" cy="3476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74" y="4145013"/>
            <a:ext cx="3804226" cy="28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3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5943600" cy="381000"/>
          </a:xfrm>
        </p:spPr>
        <p:txBody>
          <a:bodyPr/>
          <a:lstStyle/>
          <a:p>
            <a:r>
              <a:rPr lang="en-US" b="1" kern="1200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447800" y="1524000"/>
            <a:ext cx="4787900" cy="701677"/>
            <a:chOff x="1447800" y="1779586"/>
            <a:chExt cx="4787900" cy="701677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gray">
            <a:xfrm>
              <a:off x="1752600" y="1779586"/>
              <a:ext cx="4483100" cy="701677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50800" algn="ctr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0" hangingPunct="0"/>
              <a:r>
                <a:rPr lang="en-US" sz="24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Nuclear structure: Properties of NN</a:t>
              </a:r>
              <a:endPara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hangingPunct="0"/>
              <a:endParaRPr lang="en-US" sz="2200" b="1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8" charset="0"/>
              </a:endParaRPr>
            </a:p>
          </p:txBody>
        </p: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1447800" y="2062163"/>
              <a:ext cx="381000" cy="381000"/>
              <a:chOff x="2078" y="1680"/>
              <a:chExt cx="1615" cy="1615"/>
            </a:xfrm>
          </p:grpSpPr>
          <p:sp>
            <p:nvSpPr>
              <p:cNvPr id="21" name="Oval 1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Oval 1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981200" y="2539218"/>
            <a:ext cx="4572000" cy="512763"/>
            <a:chOff x="1981200" y="2717800"/>
            <a:chExt cx="4495800" cy="512763"/>
          </a:xfrm>
        </p:grpSpPr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>
              <a:off x="2286000" y="2717800"/>
              <a:ext cx="4191000" cy="508000"/>
            </a:xfrm>
            <a:prstGeom prst="roundRect">
              <a:avLst>
                <a:gd name="adj" fmla="val 50000"/>
              </a:avLst>
            </a:prstGeom>
            <a:solidFill>
              <a:srgbClr val="32C840"/>
            </a:solidFill>
            <a:ln w="5080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Statistics of AI </a:t>
              </a:r>
              <a:endPara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1981200" y="2849563"/>
              <a:ext cx="381000" cy="381000"/>
              <a:chOff x="2078" y="1680"/>
              <a:chExt cx="1615" cy="1615"/>
            </a:xfrm>
          </p:grpSpPr>
          <p:sp>
            <p:nvSpPr>
              <p:cNvPr id="29" name="Oval 1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Oval 2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2133600" y="3429000"/>
            <a:ext cx="4724400" cy="508000"/>
            <a:chOff x="2133600" y="3611563"/>
            <a:chExt cx="4724400" cy="508000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gray">
            <a:xfrm>
              <a:off x="2438400" y="3611563"/>
              <a:ext cx="4419600" cy="50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paper in AI (1980-1990)</a:t>
              </a:r>
              <a:endPara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25"/>
            <p:cNvGrpSpPr>
              <a:grpSpLocks/>
            </p:cNvGrpSpPr>
            <p:nvPr/>
          </p:nvGrpSpPr>
          <p:grpSpPr bwMode="auto">
            <a:xfrm>
              <a:off x="2133600" y="3687763"/>
              <a:ext cx="381000" cy="381000"/>
              <a:chOff x="2078" y="1680"/>
              <a:chExt cx="1615" cy="1615"/>
            </a:xfrm>
          </p:grpSpPr>
          <p:sp>
            <p:nvSpPr>
              <p:cNvPr id="37" name="Oval 2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2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2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Oval 2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Oval 3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Oval 3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3" name="AutoShape 6"/>
          <p:cNvSpPr>
            <a:spLocks noChangeArrowheads="1"/>
          </p:cNvSpPr>
          <p:nvPr/>
        </p:nvSpPr>
        <p:spPr bwMode="gray">
          <a:xfrm>
            <a:off x="1206500" y="4987914"/>
            <a:ext cx="5029200" cy="508000"/>
          </a:xfrm>
          <a:prstGeom prst="roundRect">
            <a:avLst>
              <a:gd name="adj" fmla="val 50000"/>
            </a:avLst>
          </a:prstGeom>
          <a:solidFill>
            <a:srgbClr val="FF0000">
              <a:alpha val="63000"/>
            </a:srgbClr>
          </a:solidFill>
          <a:ln w="50800" algn="ctr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/>
              <a:t>How </a:t>
            </a:r>
            <a:r>
              <a:rPr lang="en-US" sz="2400" dirty="0" smtClean="0"/>
              <a:t>ML works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24767" y="5067501"/>
            <a:ext cx="355600" cy="381000"/>
            <a:chOff x="3448172" y="6025686"/>
            <a:chExt cx="355600" cy="381000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3448172" y="6025686"/>
              <a:ext cx="355600" cy="38100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45"/>
            <p:cNvSpPr>
              <a:spLocks noChangeArrowheads="1"/>
            </p:cNvSpPr>
            <p:nvPr/>
          </p:nvSpPr>
          <p:spPr bwMode="gray">
            <a:xfrm>
              <a:off x="3505200" y="6086788"/>
              <a:ext cx="241324" cy="259033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04800" y="6289386"/>
            <a:ext cx="4572000" cy="512763"/>
            <a:chOff x="1981200" y="2717800"/>
            <a:chExt cx="4495800" cy="512763"/>
          </a:xfrm>
        </p:grpSpPr>
        <p:sp>
          <p:nvSpPr>
            <p:cNvPr id="61" name="AutoShape 9"/>
            <p:cNvSpPr>
              <a:spLocks noChangeArrowheads="1"/>
            </p:cNvSpPr>
            <p:nvPr/>
          </p:nvSpPr>
          <p:spPr bwMode="gray">
            <a:xfrm>
              <a:off x="2286000" y="2717800"/>
              <a:ext cx="4191000" cy="5080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003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</a:t>
              </a:r>
              <a:endPara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" name="Group 18"/>
            <p:cNvGrpSpPr>
              <a:grpSpLocks/>
            </p:cNvGrpSpPr>
            <p:nvPr/>
          </p:nvGrpSpPr>
          <p:grpSpPr bwMode="auto">
            <a:xfrm>
              <a:off x="1981200" y="2849563"/>
              <a:ext cx="381000" cy="381000"/>
              <a:chOff x="2078" y="1680"/>
              <a:chExt cx="1615" cy="1615"/>
            </a:xfrm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ln w="57150" algn="ctr">
                <a:noFill/>
                <a:round/>
                <a:headEnd/>
                <a:tailEnd/>
              </a:ln>
              <a:effectLst/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2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ln w="9525" algn="ctr">
                <a:noFill/>
                <a:round/>
                <a:headEnd/>
                <a:tailEnd/>
              </a:ln>
              <a:effectLst/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ln w="38100" algn="ctr">
                <a:noFill/>
                <a:round/>
                <a:headEnd/>
                <a:tailEnd/>
              </a:ln>
              <a:effectLst/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ln w="38100" algn="ctr">
                <a:noFill/>
                <a:round/>
                <a:headEnd/>
                <a:tailEnd/>
              </a:ln>
              <a:effectLst/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Oval 2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ln w="38100" algn="ctr">
                <a:noFill/>
                <a:round/>
                <a:headEnd/>
                <a:tailEnd/>
              </a:ln>
              <a:effectLst/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003">
                <a:schemeClr val="lt1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719967" y="5669721"/>
            <a:ext cx="4724400" cy="508000"/>
            <a:chOff x="2133600" y="3611563"/>
            <a:chExt cx="4724400" cy="508000"/>
          </a:xfrm>
        </p:grpSpPr>
        <p:sp>
          <p:nvSpPr>
            <p:cNvPr id="72" name="AutoShape 8"/>
            <p:cNvSpPr>
              <a:spLocks noChangeArrowheads="1"/>
            </p:cNvSpPr>
            <p:nvPr/>
          </p:nvSpPr>
          <p:spPr bwMode="gray">
            <a:xfrm>
              <a:off x="2438400" y="3611563"/>
              <a:ext cx="4419600" cy="5080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 to apply in nuclear system</a:t>
              </a:r>
              <a:endPara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25"/>
            <p:cNvGrpSpPr>
              <a:grpSpLocks/>
            </p:cNvGrpSpPr>
            <p:nvPr/>
          </p:nvGrpSpPr>
          <p:grpSpPr bwMode="auto">
            <a:xfrm>
              <a:off x="2133600" y="3687763"/>
              <a:ext cx="381000" cy="381000"/>
              <a:chOff x="2078" y="1680"/>
              <a:chExt cx="1615" cy="1615"/>
            </a:xfrm>
          </p:grpSpPr>
          <p:sp>
            <p:nvSpPr>
              <p:cNvPr id="74" name="Oval 2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2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2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Oval 2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Oval 3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Oval 3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496908" y="4201324"/>
            <a:ext cx="4572000" cy="512763"/>
            <a:chOff x="1981200" y="2717800"/>
            <a:chExt cx="4495800" cy="512763"/>
          </a:xfrm>
        </p:grpSpPr>
        <p:sp>
          <p:nvSpPr>
            <p:cNvPr id="59" name="AutoShape 9"/>
            <p:cNvSpPr>
              <a:spLocks noChangeArrowheads="1"/>
            </p:cNvSpPr>
            <p:nvPr/>
          </p:nvSpPr>
          <p:spPr bwMode="gray">
            <a:xfrm>
              <a:off x="2286000" y="2717800"/>
              <a:ext cx="4191000" cy="508000"/>
            </a:xfrm>
            <a:prstGeom prst="roundRect">
              <a:avLst>
                <a:gd name="adj" fmla="val 50000"/>
              </a:avLst>
            </a:prstGeom>
            <a:solidFill>
              <a:srgbClr val="8D42C6"/>
            </a:solidFill>
            <a:ln w="5080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and Machine Learning (ML)</a:t>
              </a:r>
              <a:endPara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0" name="Group 18"/>
            <p:cNvGrpSpPr>
              <a:grpSpLocks/>
            </p:cNvGrpSpPr>
            <p:nvPr/>
          </p:nvGrpSpPr>
          <p:grpSpPr bwMode="auto">
            <a:xfrm>
              <a:off x="1981200" y="2849563"/>
              <a:ext cx="381000" cy="381000"/>
              <a:chOff x="2078" y="1680"/>
              <a:chExt cx="1615" cy="1615"/>
            </a:xfrm>
          </p:grpSpPr>
          <p:sp>
            <p:nvSpPr>
              <p:cNvPr id="81" name="Oval 1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Oval 2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Oval 2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1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970" y="3321571"/>
            <a:ext cx="3186953" cy="33760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41" y="76200"/>
            <a:ext cx="7958138" cy="3061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810" y="3169326"/>
            <a:ext cx="3405187" cy="35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7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847"/>
            <a:ext cx="4985315" cy="3233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02" y="3294062"/>
            <a:ext cx="4086718" cy="3386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715" y="0"/>
            <a:ext cx="3549085" cy="3606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318" y="3689965"/>
            <a:ext cx="3703036" cy="29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9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51" y="574820"/>
            <a:ext cx="7668298" cy="3024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766706"/>
            <a:ext cx="443592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1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Optimization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GA: Genetic Algorithm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PSO: Particle Swarm </a:t>
            </a:r>
            <a:r>
              <a:rPr lang="en-US" i="1" dirty="0" smtClean="0">
                <a:solidFill>
                  <a:schemeClr val="tx2"/>
                </a:solidFill>
              </a:rPr>
              <a:t>optimization</a:t>
            </a:r>
          </a:p>
          <a:p>
            <a:r>
              <a:rPr lang="en-US" dirty="0"/>
              <a:t>Common </a:t>
            </a:r>
            <a:r>
              <a:rPr lang="en-US" dirty="0" smtClean="0"/>
              <a:t>ML algorithms: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Neural </a:t>
            </a:r>
            <a:r>
              <a:rPr lang="en-US" i="1" dirty="0">
                <a:solidFill>
                  <a:schemeClr val="tx2"/>
                </a:solidFill>
              </a:rPr>
              <a:t>networks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Support Vector Machines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Random Forests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eXtreme</a:t>
            </a:r>
            <a:r>
              <a:rPr lang="en-US" dirty="0">
                <a:solidFill>
                  <a:schemeClr val="tx2"/>
                </a:solidFill>
              </a:rPr>
              <a:t> Gradient </a:t>
            </a:r>
            <a:r>
              <a:rPr lang="en-US" dirty="0" smtClean="0">
                <a:solidFill>
                  <a:schemeClr val="tx2"/>
                </a:solidFill>
              </a:rPr>
              <a:t>Boosting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Cluster and regression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Hybrid model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>
                <a:solidFill>
                  <a:schemeClr val="tx2"/>
                </a:solidFill>
              </a:rPr>
              <a:pPr/>
              <a:t>23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5138"/>
            <a:ext cx="8229600" cy="533400"/>
          </a:xfrm>
        </p:spPr>
        <p:txBody>
          <a:bodyPr/>
          <a:lstStyle/>
          <a:p>
            <a:r>
              <a:rPr lang="en-US" dirty="0" smtClean="0"/>
              <a:t>Suggestion for prospective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334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Nonlinear dynamic pattern</a:t>
            </a:r>
          </a:p>
          <a:p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New neural networks</a:t>
            </a:r>
          </a:p>
          <a:p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Earthquake prediction by </a:t>
            </a:r>
            <a:r>
              <a:rPr lang="en-US" sz="3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ML+hybrid</a:t>
            </a:r>
            <a:endParaRPr lang="en-US" sz="3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RMT in cosmology (</a:t>
            </a:r>
            <a:r>
              <a:rPr lang="en-US" sz="3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Astro</a:t>
            </a: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New network in stock market</a:t>
            </a:r>
            <a:endParaRPr lang="en-US" sz="3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New network in high energy physics</a:t>
            </a:r>
          </a:p>
          <a:p>
            <a:r>
              <a:rPr lang="en-US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Spectral statistics </a:t>
            </a:r>
            <a:endParaRPr lang="en-US" sz="3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376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998113"/>
            <a:ext cx="7051930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我欠中国人民一份情</a:t>
            </a:r>
            <a:r>
              <a:rPr lang="en-US" dirty="0" smtClean="0"/>
              <a:t>。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"</a:t>
            </a:r>
            <a:r>
              <a:rPr lang="zh-CN" altLang="en-US" b="1" dirty="0">
                <a:solidFill>
                  <a:schemeClr val="tx2"/>
                </a:solidFill>
              </a:rPr>
              <a:t> 现招研究岗位（可远程或现场）：</a:t>
            </a:r>
            <a:r>
              <a:rPr lang="zh-CN" altLang="en-US" dirty="0">
                <a:solidFill>
                  <a:schemeClr val="tx2"/>
                </a:solidFill>
              </a:rPr>
              <a:t> </a:t>
            </a:r>
            <a:r>
              <a:rPr lang="en-US" altLang="zh-CN" dirty="0">
                <a:solidFill>
                  <a:schemeClr val="tx2"/>
                </a:solidFill>
              </a:rPr>
              <a:t>IBM</a:t>
            </a:r>
            <a:r>
              <a:rPr lang="zh-CN" altLang="en-US" dirty="0">
                <a:solidFill>
                  <a:schemeClr val="tx2"/>
                </a:solidFill>
              </a:rPr>
              <a:t>、密度泛函理论（</a:t>
            </a:r>
            <a:r>
              <a:rPr lang="en-US" altLang="zh-CN" dirty="0">
                <a:solidFill>
                  <a:schemeClr val="tx2"/>
                </a:solidFill>
              </a:rPr>
              <a:t>DFT</a:t>
            </a:r>
            <a:r>
              <a:rPr lang="zh-CN" altLang="en-US" dirty="0" smtClean="0">
                <a:solidFill>
                  <a:schemeClr val="tx2"/>
                </a:solidFill>
              </a:rPr>
              <a:t>）、</a:t>
            </a:r>
            <a:endParaRPr lang="en-GB" altLang="zh-CN" dirty="0" smtClean="0">
              <a:solidFill>
                <a:schemeClr val="tx2"/>
              </a:solidFill>
            </a:endParaRPr>
          </a:p>
          <a:p>
            <a:r>
              <a:rPr lang="zh-CN" altLang="en-US" dirty="0" smtClean="0">
                <a:solidFill>
                  <a:schemeClr val="tx2"/>
                </a:solidFill>
              </a:rPr>
              <a:t>                                                        神</a:t>
            </a:r>
            <a:r>
              <a:rPr lang="zh-CN" altLang="en-US" dirty="0">
                <a:solidFill>
                  <a:schemeClr val="tx2"/>
                </a:solidFill>
              </a:rPr>
              <a:t>经网络。 </a:t>
            </a:r>
            <a:r>
              <a:rPr lang="zh-CN" altLang="en-US" b="1" dirty="0">
                <a:solidFill>
                  <a:schemeClr val="tx2"/>
                </a:solidFill>
              </a:rPr>
              <a:t>有意者请联系</a:t>
            </a:r>
            <a:r>
              <a:rPr lang="zh-CN" altLang="en-US" b="1" dirty="0" smtClean="0">
                <a:solidFill>
                  <a:schemeClr val="tx2"/>
                </a:solidFill>
              </a:rPr>
              <a:t>我。 </a:t>
            </a:r>
            <a:endParaRPr lang="en-GB" altLang="zh-CN" b="1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                                                                       jalili@zstu.edu.cn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Phone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19941199753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7258292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For Fifty years, we thought that our brain was a supercomputer or had microchips or super-processors. But we were wrong. These days, we believe that our brain, with those neurons and connections, is the simple artificial intelligence or (Machine learning). Neurons are </a:t>
            </a:r>
            <a:r>
              <a:rPr lang="en-US" sz="2400" dirty="0" smtClean="0">
                <a:solidFill>
                  <a:schemeClr val="tx2"/>
                </a:solidFill>
              </a:rPr>
              <a:t>like </a:t>
            </a:r>
            <a:r>
              <a:rPr lang="en-US" sz="2400" dirty="0">
                <a:solidFill>
                  <a:schemeClr val="tx2"/>
                </a:solidFill>
              </a:rPr>
              <a:t>batteries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b="1" u="sng" dirty="0" err="1">
                <a:solidFill>
                  <a:schemeClr val="tx2"/>
                </a:solidFill>
                <a:hlinkClick r:id="rId2"/>
              </a:rPr>
              <a:t>Michio</a:t>
            </a:r>
            <a:r>
              <a:rPr lang="en-US" sz="2400" b="1" u="sng" dirty="0">
                <a:solidFill>
                  <a:schemeClr val="tx2"/>
                </a:solidFill>
                <a:hlinkClick r:id="rId2"/>
              </a:rPr>
              <a:t> </a:t>
            </a:r>
            <a:r>
              <a:rPr lang="en-US" sz="2400" b="1" u="sng" dirty="0" err="1" smtClean="0">
                <a:solidFill>
                  <a:schemeClr val="tx2"/>
                </a:solidFill>
                <a:hlinkClick r:id="rId2"/>
              </a:rPr>
              <a:t>Kaku</a:t>
            </a:r>
            <a:endParaRPr lang="en-US" sz="2400" b="1" u="sng" dirty="0" smtClean="0">
              <a:solidFill>
                <a:schemeClr val="tx2"/>
              </a:solidFill>
            </a:endParaRPr>
          </a:p>
          <a:p>
            <a:endParaRPr lang="en-US" sz="2400" dirty="0" smtClean="0"/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864" y="3352800"/>
            <a:ext cx="240030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708090"/>
            <a:ext cx="5410200" cy="28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48600" cy="381000"/>
          </a:xfrm>
        </p:spPr>
        <p:txBody>
          <a:bodyPr/>
          <a:lstStyle/>
          <a:p>
            <a:r>
              <a:rPr lang="en-US" b="1" dirty="0"/>
              <a:t>Artificial intelligence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Artificial intelligence</a:t>
            </a:r>
            <a:r>
              <a:rPr lang="en-US" dirty="0"/>
              <a:t> (</a:t>
            </a:r>
            <a:r>
              <a:rPr lang="en-US" b="1" dirty="0"/>
              <a:t>AI</a:t>
            </a:r>
            <a:r>
              <a:rPr lang="en-US" dirty="0"/>
              <a:t>) is the intelligence of machines or </a:t>
            </a:r>
            <a:r>
              <a:rPr lang="en-US" dirty="0" smtClean="0"/>
              <a:t>software.</a:t>
            </a:r>
          </a:p>
          <a:p>
            <a:r>
              <a:rPr lang="en-US" dirty="0" smtClean="0"/>
              <a:t>You will try to create the machine then this machine will try to learn from you. Finally this machine solve your problems.</a:t>
            </a:r>
          </a:p>
          <a:p>
            <a:r>
              <a:rPr lang="en-US" dirty="0" smtClean="0"/>
              <a:t>Pros and cons: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3" y="4673889"/>
            <a:ext cx="177165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64" y="4592205"/>
            <a:ext cx="2324100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027921"/>
            <a:ext cx="41148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4" y="1285875"/>
            <a:ext cx="8801892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2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685800"/>
            <a:ext cx="8305800" cy="59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20" y="1448093"/>
            <a:ext cx="7916380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661D-4683-447D-BF97-9DA1C1EF273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86" y="411956"/>
            <a:ext cx="8110828" cy="60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6457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11124</TotalTime>
  <Words>411</Words>
  <Application>Microsoft Office PowerPoint</Application>
  <PresentationFormat>On-screen Show (4:3)</PresentationFormat>
  <Paragraphs>87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Rounded MT Bold</vt:lpstr>
      <vt:lpstr>Calibri</vt:lpstr>
      <vt:lpstr>Tahoma</vt:lpstr>
      <vt:lpstr>Times New Roman</vt:lpstr>
      <vt:lpstr>Verdana</vt:lpstr>
      <vt:lpstr>Wingdings</vt:lpstr>
      <vt:lpstr>sample</vt:lpstr>
      <vt:lpstr>PowerPoint Presentation</vt:lpstr>
      <vt:lpstr>Outlines</vt:lpstr>
      <vt:lpstr>Statistics</vt:lpstr>
      <vt:lpstr>PowerPoint Presentation</vt:lpstr>
      <vt:lpstr>Artificial intelligence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Networks </vt:lpstr>
      <vt:lpstr>PowerPoint Presentation</vt:lpstr>
      <vt:lpstr>Physics-Guided versus Physics-Informed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Optimization algorithm</vt:lpstr>
      <vt:lpstr>Suggestion for prospective works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Bistability in Quantum Dot and Erbium Doped Fiber  Ring Resonator</dc:title>
  <dc:creator>Dell</dc:creator>
  <cp:lastModifiedBy>Microsoft account</cp:lastModifiedBy>
  <cp:revision>1145</cp:revision>
  <dcterms:created xsi:type="dcterms:W3CDTF">2010-01-10T08:27:37Z</dcterms:created>
  <dcterms:modified xsi:type="dcterms:W3CDTF">2025-10-30T05:27:45Z</dcterms:modified>
</cp:coreProperties>
</file>