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1495" r:id="rId2"/>
    <p:sldId id="1864" r:id="rId3"/>
    <p:sldId id="1865" r:id="rId4"/>
    <p:sldId id="1862" r:id="rId5"/>
    <p:sldId id="1874" r:id="rId6"/>
    <p:sldId id="1875" r:id="rId7"/>
    <p:sldId id="1877" r:id="rId8"/>
    <p:sldId id="1863" r:id="rId9"/>
    <p:sldId id="1902" r:id="rId10"/>
    <p:sldId id="1878" r:id="rId11"/>
    <p:sldId id="1879" r:id="rId12"/>
    <p:sldId id="1890" r:id="rId13"/>
    <p:sldId id="1881" r:id="rId14"/>
    <p:sldId id="1888" r:id="rId15"/>
    <p:sldId id="1882" r:id="rId16"/>
    <p:sldId id="1880" r:id="rId17"/>
    <p:sldId id="1883" r:id="rId18"/>
    <p:sldId id="1901" r:id="rId19"/>
    <p:sldId id="1891" r:id="rId20"/>
    <p:sldId id="1884" r:id="rId21"/>
    <p:sldId id="1871" r:id="rId22"/>
    <p:sldId id="1873" r:id="rId23"/>
    <p:sldId id="1892" r:id="rId24"/>
    <p:sldId id="1886" r:id="rId25"/>
    <p:sldId id="1893" r:id="rId26"/>
    <p:sldId id="1895" r:id="rId27"/>
    <p:sldId id="1896" r:id="rId28"/>
    <p:sldId id="1899" r:id="rId29"/>
    <p:sldId id="1897" r:id="rId30"/>
    <p:sldId id="189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00"/>
    <a:srgbClr val="0000FF"/>
    <a:srgbClr val="FF00FF"/>
    <a:srgbClr val="FF0000"/>
    <a:srgbClr val="0000CC"/>
    <a:srgbClr val="0EE2CE"/>
    <a:srgbClr val="0066FF"/>
    <a:srgbClr val="6240F0"/>
    <a:srgbClr val="FCFC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5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69FD-5A95-477E-8D70-86E458FA076A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AD01-160D-4B61-9EBB-D63E05A3F4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4C43-75A3-4D7B-80B0-7FD9C6E4E2DA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7C40-CCE2-49B1-B05F-FD2599498D11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41D-3975-4364-8DCB-5D17A869470E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CF9-460E-4BE6-8824-18B6278737AE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EB32-FEF2-47C0-A153-4B2CEEE1D370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101-A402-476E-85F7-38985CF98760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364D-801E-42DD-A476-E407D063BF3F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C3BE-3F80-4704-8DC6-B724F309F5C2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6E3-6E86-4465-B2E1-52089A5E0502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53A4-5EEC-489C-A666-6D8C47159497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8BC-8610-403C-83A7-2BA2B98BB6DE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3331-DD20-4D4C-872C-71D59D0585BA}" type="datetime1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8AE3-86A1-4B15-A639-CE1EC74743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12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50.jpeg"/><Relationship Id="rId12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2.jpeg"/><Relationship Id="rId4" Type="http://schemas.openxmlformats.org/officeDocument/2006/relationships/image" Target="../media/image108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3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0078" y="1328702"/>
            <a:ext cx="9083839" cy="1368208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" y="1286743"/>
            <a:ext cx="9143998" cy="13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Ridge Regression, Principal Component Analysis,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and applications in nuclear physics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2921" y="15163"/>
            <a:ext cx="803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第四届全国核物理及核数据中的机器学习应用研讨会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衡阳</a:t>
            </a:r>
            <a:r>
              <a:rPr lang="zh-CN" altLang="en-US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2025-11-02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07" y="3114042"/>
            <a:ext cx="1457672" cy="14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1" y="474269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Xin-Hui Wu  (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吴鑫辉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)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54978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Department of Physics, Fuzhou University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福州大学  物理系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83E404-E657-F518-3B57-678B3718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3126" y="2709262"/>
            <a:ext cx="8952809" cy="871173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" y="2588129"/>
            <a:ext cx="91440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134667C-427B-F8AC-65CF-49AD8969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5827" y="712809"/>
            <a:ext cx="8804361" cy="707886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 Analysis (PCA) is a technique used for identifying a set of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Components (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PCs) that capture the principal features in data.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416" y="4248003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Features correlated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416" y="6130869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Contain redundancy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415" y="4817687"/>
            <a:ext cx="33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Not ordered by importance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3415" y="5324597"/>
            <a:ext cx="293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Need high-dimensional representation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30847" y="4248003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Features uncorrelated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30847" y="4807166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Ordered by importance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30847" y="5366331"/>
            <a:ext cx="293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Reduced-dimensional representation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30846" y="6125795"/>
            <a:ext cx="293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Remove redundancy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4804" y="1969456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Original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86628" y="2405551"/>
                <a:ext cx="2571435" cy="166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8" y="2405551"/>
                <a:ext cx="2571435" cy="1666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5408021" y="1969456"/>
            <a:ext cx="354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Principal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894496" y="2527475"/>
                <a:ext cx="2571435" cy="146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96" y="2527475"/>
                <a:ext cx="2571435" cy="1463927"/>
              </a:xfrm>
              <a:prstGeom prst="rect">
                <a:avLst/>
              </a:prstGeom>
              <a:blipFill rotWithShape="1">
                <a:blip r:embed="rId3"/>
                <a:stretch>
                  <a:fillRect l="-17" t="-12" r="4" b="-30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/>
          <p:nvPr/>
        </p:nvCxnSpPr>
        <p:spPr>
          <a:xfrm>
            <a:off x="4027473" y="3046731"/>
            <a:ext cx="111469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圆角 3"/>
          <p:cNvSpPr/>
          <p:nvPr/>
        </p:nvSpPr>
        <p:spPr>
          <a:xfrm>
            <a:off x="304805" y="1960730"/>
            <a:ext cx="3544388" cy="4676947"/>
          </a:xfrm>
          <a:prstGeom prst="roundRect">
            <a:avLst>
              <a:gd name="adj" fmla="val 5446"/>
            </a:avLst>
          </a:prstGeom>
          <a:noFill/>
          <a:ln w="19050">
            <a:solidFill>
              <a:srgbClr val="0084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303526" y="1960731"/>
            <a:ext cx="3393189" cy="4676946"/>
          </a:xfrm>
          <a:prstGeom prst="roundRect">
            <a:avLst>
              <a:gd name="adj" fmla="val 5733"/>
            </a:avLst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560320" y="1496059"/>
            <a:ext cx="638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I. T. Jolliffe, Principal Component Analysis for Special Types of Data (Springer, New York, 2002)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DC6CD4-2AC0-64E8-9BCF-80AB658B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584" y="6483095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5827" y="712809"/>
            <a:ext cx="8804361" cy="707886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 Analysis (PCA) is a technique used for identifying a set of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Components (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PCs) that capture the maximum features in data.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1605816"/>
            <a:ext cx="7908290" cy="4942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4041F9-9CDF-D7F5-F465-29CDA06D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3519" y="6416511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1"/>
          <p:cNvSpPr txBox="1"/>
          <p:nvPr/>
        </p:nvSpPr>
        <p:spPr>
          <a:xfrm>
            <a:off x="36899" y="687112"/>
            <a:ext cx="89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Step-1:  Data preparation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6059497" y="716534"/>
            <a:ext cx="288233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40000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Step-by-step procedure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82712" y="1882129"/>
                <a:ext cx="2571435" cy="112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2" y="1882129"/>
                <a:ext cx="2571435" cy="1122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04804" y="1352408"/>
            <a:ext cx="31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Input data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21089" y="1352408"/>
            <a:ext cx="35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Center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108492" y="1812056"/>
                <a:ext cx="2018444" cy="96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92" y="1812056"/>
                <a:ext cx="2018444" cy="967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5831996" y="3031355"/>
            <a:ext cx="2571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Focuses on variance, not absolute values.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82711" y="3222144"/>
                <a:ext cx="25714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1" y="3222144"/>
                <a:ext cx="2571435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21"/>
          <p:cNvSpPr txBox="1"/>
          <p:nvPr/>
        </p:nvSpPr>
        <p:spPr>
          <a:xfrm>
            <a:off x="36899" y="3992000"/>
            <a:ext cx="89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Step-2:  Compute covariance matrix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02364" y="4688217"/>
                <a:ext cx="3707787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   ∈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4" y="4688217"/>
                <a:ext cx="3707787" cy="786241"/>
              </a:xfrm>
              <a:prstGeom prst="rect">
                <a:avLst/>
              </a:prstGeom>
              <a:blipFill rotWithShape="1">
                <a:blip r:embed="rId6"/>
                <a:stretch>
                  <a:fillRect l="-12" t="-2" r="12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748937" y="5886985"/>
                <a:ext cx="7936656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covariance between feature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feature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" y="5886985"/>
                <a:ext cx="7936656" cy="391646"/>
              </a:xfrm>
              <a:prstGeom prst="rect">
                <a:avLst/>
              </a:prstGeom>
              <a:blipFill rotWithShape="1">
                <a:blip r:embed="rId7"/>
                <a:stretch>
                  <a:fillRect l="-3" t="-137" r="1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309231" y="4670799"/>
                <a:ext cx="4305182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31" y="4670799"/>
                <a:ext cx="4305182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E37A57F1-0D3E-D86C-CBBE-E61218CC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1"/>
          <p:cNvSpPr txBox="1"/>
          <p:nvPr/>
        </p:nvSpPr>
        <p:spPr>
          <a:xfrm>
            <a:off x="36899" y="687112"/>
            <a:ext cx="89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Step-3:  Diagonalize covariance matrix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04803" y="1300155"/>
                <a:ext cx="7062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Find eigenvalues and eigenvectors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3" y="1300155"/>
                <a:ext cx="7062648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7" r="3" b="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286282" y="1864409"/>
                <a:ext cx="2571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282" y="1864409"/>
                <a:ext cx="257143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" t="-11" r="19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22962" y="2549304"/>
                <a:ext cx="33876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tells how much variance is explained by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2" y="2549304"/>
                <a:ext cx="3387633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64" r="16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046617" y="2549304"/>
                <a:ext cx="33876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Sort eigenvalues: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≥…≥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7" y="2549304"/>
                <a:ext cx="338763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" t="-64" r="5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36899" y="3583009"/>
            <a:ext cx="89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Step-4:  Select top components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09159" y="4432048"/>
                <a:ext cx="8632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Choose the first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components (corresponding to largest eigenvalues).</a:t>
                </a: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9" y="4432048"/>
                <a:ext cx="8632678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6" t="-96" r="5" b="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309159" y="5013496"/>
            <a:ext cx="863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Form 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822962" y="5545765"/>
                <a:ext cx="2571435" cy="115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2" y="5545765"/>
                <a:ext cx="2571435" cy="1156150"/>
              </a:xfrm>
              <a:prstGeom prst="rect">
                <a:avLst/>
              </a:prstGeom>
              <a:blipFill rotWithShape="1">
                <a:blip r:embed="rId8"/>
                <a:stretch>
                  <a:fillRect t="-27" r="13" b="-38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3540136" y="6028671"/>
                <a:ext cx="905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𝑑</m:t>
                      </m:r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36" y="6028671"/>
                <a:ext cx="905689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" t="-154" r="2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4685211" y="5917756"/>
                <a:ext cx="435428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Dimensionality reduction: keep only the first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eigenvectors,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11" y="5917756"/>
                <a:ext cx="4354286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4" t="-30" r="6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4698177" y="5124198"/>
            <a:ext cx="435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Orthogonality: principal components are mutually uncorrelated.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E5D942-108D-1137-574A-FEF07C4E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063" y="6428781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21">
            <a:extLst>
              <a:ext uri="{FF2B5EF4-FFF2-40B4-BE49-F238E27FC236}">
                <a16:creationId xmlns:a16="http://schemas.microsoft.com/office/drawing/2014/main" id="{F1F513A9-893E-91BE-5285-79C71EDC96A1}"/>
              </a:ext>
            </a:extLst>
          </p:cNvPr>
          <p:cNvSpPr txBox="1"/>
          <p:nvPr/>
        </p:nvSpPr>
        <p:spPr>
          <a:xfrm>
            <a:off x="6059497" y="716534"/>
            <a:ext cx="288233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40000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Step-by-step procedure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Principal Component Analysis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1"/>
          <p:cNvSpPr txBox="1"/>
          <p:nvPr/>
        </p:nvSpPr>
        <p:spPr>
          <a:xfrm>
            <a:off x="36900" y="695821"/>
            <a:ext cx="89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Example: Extract principal features of nuclear mass models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871" y="1159116"/>
            <a:ext cx="545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8400"/>
                </a:solidFill>
              </a:rPr>
              <a:t>WXH &amp; P. W. Zhao, </a:t>
            </a:r>
            <a:r>
              <a:rPr lang="en-US" altLang="zh-CN" sz="1400" i="1" dirty="0">
                <a:solidFill>
                  <a:srgbClr val="008400"/>
                </a:solidFill>
              </a:rPr>
              <a:t>Sci. China-Phys. Mech. Astron. </a:t>
            </a:r>
            <a:r>
              <a:rPr lang="en-US" altLang="zh-CN" sz="1400" dirty="0">
                <a:solidFill>
                  <a:srgbClr val="008400"/>
                </a:solidFill>
              </a:rPr>
              <a:t>67, 272011 (2024)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1234" y="1157486"/>
            <a:ext cx="3533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008400"/>
                </a:solidFill>
              </a:rPr>
              <a:t>Y. Y. Huang &amp; WXH, </a:t>
            </a:r>
            <a:r>
              <a:rPr lang="en-US" altLang="zh-CN" sz="1400" i="1" dirty="0" err="1">
                <a:solidFill>
                  <a:srgbClr val="008400"/>
                </a:solidFill>
              </a:rPr>
              <a:t>arXiv</a:t>
            </a:r>
            <a:r>
              <a:rPr lang="en-US" altLang="zh-CN" sz="1400" i="1" dirty="0">
                <a:solidFill>
                  <a:srgbClr val="008400"/>
                </a:solidFill>
              </a:rPr>
              <a:t> : 2510.03020 </a:t>
            </a:r>
            <a:r>
              <a:rPr lang="en-US" altLang="zh-CN" sz="1400" dirty="0">
                <a:solidFill>
                  <a:srgbClr val="008400"/>
                </a:solidFill>
              </a:rPr>
              <a:t>(2025)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871" y="1493142"/>
            <a:ext cx="597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8400"/>
                </a:solidFill>
              </a:rPr>
              <a:t>Giuliani, Godbey, </a:t>
            </a:r>
            <a:r>
              <a:rPr lang="en-US" altLang="zh-CN" sz="1400" dirty="0" err="1">
                <a:solidFill>
                  <a:srgbClr val="008400"/>
                </a:solidFill>
              </a:rPr>
              <a:t>Kejzlar</a:t>
            </a:r>
            <a:r>
              <a:rPr lang="en-US" altLang="zh-CN" sz="1400" dirty="0">
                <a:solidFill>
                  <a:srgbClr val="008400"/>
                </a:solidFill>
              </a:rPr>
              <a:t>, and </a:t>
            </a:r>
            <a:r>
              <a:rPr lang="en-US" altLang="zh-CN" sz="1400" dirty="0" err="1">
                <a:solidFill>
                  <a:srgbClr val="008400"/>
                </a:solidFill>
              </a:rPr>
              <a:t>Nazarewicz</a:t>
            </a:r>
            <a:r>
              <a:rPr lang="en-US" altLang="zh-CN" sz="1400" dirty="0">
                <a:solidFill>
                  <a:srgbClr val="008400"/>
                </a:solidFill>
              </a:rPr>
              <a:t>, </a:t>
            </a:r>
            <a:r>
              <a:rPr lang="en-US" altLang="zh-CN" sz="1400" i="1" dirty="0">
                <a:solidFill>
                  <a:srgbClr val="008400"/>
                </a:solidFill>
              </a:rPr>
              <a:t>Phys. Rev. Res. </a:t>
            </a:r>
            <a:r>
              <a:rPr lang="en-US" altLang="zh-CN" sz="1400" dirty="0">
                <a:solidFill>
                  <a:srgbClr val="008400"/>
                </a:solidFill>
              </a:rPr>
              <a:t>6, 033266 (2024)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59650" y="4651703"/>
            <a:ext cx="327694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759650" y="1920949"/>
            <a:ext cx="0" cy="27307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185717" y="4651703"/>
            <a:ext cx="573933" cy="51941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759650" y="3093613"/>
            <a:ext cx="976734" cy="15391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59649" y="3237990"/>
            <a:ext cx="2677659" cy="14137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59648" y="2271303"/>
            <a:ext cx="1791004" cy="2380399"/>
          </a:xfrm>
          <a:prstGeom prst="straightConnector1">
            <a:avLst/>
          </a:prstGeom>
          <a:ln w="28575">
            <a:solidFill>
              <a:srgbClr val="008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759648" y="3884616"/>
            <a:ext cx="1833153" cy="7481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56280" y="4033852"/>
            <a:ext cx="2383958" cy="59886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56280" y="2351918"/>
            <a:ext cx="834532" cy="22693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 rot="18800604">
            <a:off x="1909249" y="1873150"/>
            <a:ext cx="1282807" cy="244944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56279" y="3070243"/>
            <a:ext cx="1769515" cy="15814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1"/>
          <p:cNvSpPr txBox="1"/>
          <p:nvPr/>
        </p:nvSpPr>
        <p:spPr>
          <a:xfrm>
            <a:off x="882148" y="2296100"/>
            <a:ext cx="71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HFB</a:t>
            </a:r>
          </a:p>
        </p:txBody>
      </p:sp>
      <p:sp>
        <p:nvSpPr>
          <p:cNvPr id="24" name="文本框 21"/>
          <p:cNvSpPr txBox="1"/>
          <p:nvPr/>
        </p:nvSpPr>
        <p:spPr>
          <a:xfrm>
            <a:off x="1195555" y="2811584"/>
            <a:ext cx="8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FRDM</a:t>
            </a:r>
          </a:p>
        </p:txBody>
      </p:sp>
      <p:sp>
        <p:nvSpPr>
          <p:cNvPr id="25" name="文本框 21"/>
          <p:cNvSpPr txBox="1"/>
          <p:nvPr/>
        </p:nvSpPr>
        <p:spPr>
          <a:xfrm>
            <a:off x="2131232" y="4216723"/>
            <a:ext cx="8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FFC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KTUY</a:t>
            </a:r>
          </a:p>
        </p:txBody>
      </p:sp>
      <p:sp>
        <p:nvSpPr>
          <p:cNvPr id="26" name="文本框 21"/>
          <p:cNvSpPr txBox="1"/>
          <p:nvPr/>
        </p:nvSpPr>
        <p:spPr>
          <a:xfrm>
            <a:off x="2516674" y="3648104"/>
            <a:ext cx="8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D1M</a:t>
            </a:r>
          </a:p>
        </p:txBody>
      </p:sp>
      <p:sp>
        <p:nvSpPr>
          <p:cNvPr id="27" name="文本框 21"/>
          <p:cNvSpPr txBox="1"/>
          <p:nvPr/>
        </p:nvSpPr>
        <p:spPr>
          <a:xfrm>
            <a:off x="3441839" y="3062626"/>
            <a:ext cx="8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LDM</a:t>
            </a:r>
          </a:p>
        </p:txBody>
      </p:sp>
      <p:sp>
        <p:nvSpPr>
          <p:cNvPr id="28" name="文本框 21"/>
          <p:cNvSpPr txBox="1"/>
          <p:nvPr/>
        </p:nvSpPr>
        <p:spPr>
          <a:xfrm>
            <a:off x="2477404" y="1987218"/>
            <a:ext cx="623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84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RMF</a:t>
            </a:r>
          </a:p>
        </p:txBody>
      </p:sp>
      <p:sp>
        <p:nvSpPr>
          <p:cNvPr id="29" name="文本框 21"/>
          <p:cNvSpPr txBox="1"/>
          <p:nvPr/>
        </p:nvSpPr>
        <p:spPr>
          <a:xfrm>
            <a:off x="2509386" y="2801591"/>
            <a:ext cx="616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PC1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2510489" y="3104518"/>
            <a:ext cx="987972" cy="68364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1876457" y="2128130"/>
            <a:ext cx="616550" cy="95834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21"/>
          <p:cNvSpPr txBox="1"/>
          <p:nvPr/>
        </p:nvSpPr>
        <p:spPr>
          <a:xfrm>
            <a:off x="1566397" y="1828628"/>
            <a:ext cx="616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PC2</a:t>
            </a:r>
          </a:p>
        </p:txBody>
      </p:sp>
      <p:sp>
        <p:nvSpPr>
          <p:cNvPr id="33" name="文本框 21"/>
          <p:cNvSpPr txBox="1"/>
          <p:nvPr/>
        </p:nvSpPr>
        <p:spPr>
          <a:xfrm>
            <a:off x="3419189" y="3770406"/>
            <a:ext cx="616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PC3</a:t>
            </a:r>
          </a:p>
        </p:txBody>
      </p:sp>
      <p:sp>
        <p:nvSpPr>
          <p:cNvPr id="34" name="文本框 21"/>
          <p:cNvSpPr txBox="1"/>
          <p:nvPr/>
        </p:nvSpPr>
        <p:spPr>
          <a:xfrm>
            <a:off x="712257" y="4802491"/>
            <a:ext cx="332348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Imaginative mass prediction space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04" y="2193958"/>
            <a:ext cx="4309841" cy="284376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0819" y="5291877"/>
            <a:ext cx="8726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nuclear mass models include different types and different degrees of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nuclear many-body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0819" y="6093052"/>
            <a:ext cx="8353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PCA provides a new idea to build nuclear mass tables by extracting and combining the effects included in different models.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2EEE496-AA59-BF2E-41BB-42330EFD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044" y="6492875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Something more: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</a:t>
            </a:r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PCA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1"/>
          <p:cNvSpPr txBox="1"/>
          <p:nvPr/>
        </p:nvSpPr>
        <p:spPr>
          <a:xfrm>
            <a:off x="862207" y="2219333"/>
            <a:ext cx="7888042" cy="830997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40000"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PCA applies PCA in a high-dimensional feature space via the kernel trick.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21"/>
          <p:cNvSpPr txBox="1"/>
          <p:nvPr/>
        </p:nvSpPr>
        <p:spPr>
          <a:xfrm>
            <a:off x="1061555" y="801010"/>
            <a:ext cx="730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Standard PCA addresses linear correlations only.</a:t>
            </a:r>
          </a:p>
        </p:txBody>
      </p:sp>
      <p:sp>
        <p:nvSpPr>
          <p:cNvPr id="9" name="文本框 21"/>
          <p:cNvSpPr txBox="1"/>
          <p:nvPr/>
        </p:nvSpPr>
        <p:spPr>
          <a:xfrm>
            <a:off x="1061554" y="1397594"/>
            <a:ext cx="70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Many datasets exhibit nonlinear features.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035427" y="813976"/>
            <a:ext cx="7229007" cy="10778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" y="2313778"/>
            <a:ext cx="677553" cy="28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988587" y="3384339"/>
                <a:ext cx="3761598" cy="148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4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4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400" b="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t-BR" altLang="zh-CN" sz="240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87" y="3384339"/>
                <a:ext cx="3761598" cy="1486689"/>
              </a:xfrm>
              <a:prstGeom prst="rect">
                <a:avLst/>
              </a:prstGeom>
              <a:blipFill rotWithShape="1">
                <a:blip r:embed="rId3"/>
                <a:stretch>
                  <a:fillRect l="-4" t="-29" b="-40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950276" y="5942000"/>
                <a:ext cx="5730240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=⟨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)⟩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76" y="5942000"/>
                <a:ext cx="5730240" cy="517834"/>
              </a:xfrm>
              <a:prstGeom prst="rect">
                <a:avLst/>
              </a:prstGeom>
              <a:blipFill rotWithShape="1">
                <a:blip r:embed="rId4"/>
                <a:stretch>
                  <a:fillRect l="-3" t="-59" r="3" b="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792219" y="4067140"/>
                <a:ext cx="2109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𝓗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19" y="4067140"/>
                <a:ext cx="210928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" t="-130" r="3" b="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305396" y="3388693"/>
            <a:ext cx="33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Nonlinear mapping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305396" y="3349519"/>
            <a:ext cx="6507971" cy="160258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297638" y="5349374"/>
            <a:ext cx="33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trick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1305396" y="5219083"/>
            <a:ext cx="6507971" cy="140814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8805DE-3A3A-29FC-9157-CC4E1E5D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816" y="6393063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3126" y="2709262"/>
            <a:ext cx="8952809" cy="871173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" y="2631674"/>
            <a:ext cx="9144001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8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KRR &amp; PCA for nuclear orbital-free DFT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4FDCD4-3919-2232-9341-8E751E89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50" y="4212517"/>
            <a:ext cx="1356295" cy="1313105"/>
          </a:xfrm>
          <a:prstGeom prst="rect">
            <a:avLst/>
          </a:prstGeom>
        </p:spPr>
      </p:pic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Nuclei</a:t>
            </a:r>
            <a:r>
              <a:rPr lang="zh-CN" altLang="en-US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– Quantum many-nucleon systems</a:t>
            </a:r>
            <a:endParaRPr lang="zh-CN" altLang="en-US" sz="32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1"/>
          <p:cNvSpPr txBox="1"/>
          <p:nvPr/>
        </p:nvSpPr>
        <p:spPr>
          <a:xfrm>
            <a:off x="36898" y="684330"/>
            <a:ext cx="890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physics studies systems from the lightest nuclei to neutron stars. They are complicated quantum many-body systems consisting of nucleons.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36898" y="3454496"/>
            <a:ext cx="886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Solution of nuclear many-body systems is a long-standing challenge.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1" t="5470" r="27281" b="7816"/>
          <a:stretch>
            <a:fillRect/>
          </a:stretch>
        </p:blipFill>
        <p:spPr>
          <a:xfrm>
            <a:off x="997275" y="1778465"/>
            <a:ext cx="1390438" cy="1374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2" y="1864666"/>
            <a:ext cx="318086" cy="3243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2" y="2762300"/>
            <a:ext cx="318086" cy="31963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2602147" y="2042976"/>
            <a:ext cx="1260020" cy="225004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2147" y="2736362"/>
            <a:ext cx="1263409" cy="170269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5" y="1778465"/>
            <a:ext cx="1466254" cy="1466254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350427" y="4074614"/>
            <a:ext cx="40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force</a:t>
            </a:r>
          </a:p>
        </p:txBody>
      </p:sp>
      <p:sp>
        <p:nvSpPr>
          <p:cNvPr id="12" name="文本框 21"/>
          <p:cNvSpPr txBox="1"/>
          <p:nvPr/>
        </p:nvSpPr>
        <p:spPr>
          <a:xfrm>
            <a:off x="350426" y="5503799"/>
            <a:ext cx="547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Quantum many-body difficulties</a:t>
            </a:r>
          </a:p>
        </p:txBody>
      </p:sp>
      <p:sp>
        <p:nvSpPr>
          <p:cNvPr id="13" name="文本框 21"/>
          <p:cNvSpPr txBox="1"/>
          <p:nvPr/>
        </p:nvSpPr>
        <p:spPr>
          <a:xfrm>
            <a:off x="572807" y="4618470"/>
            <a:ext cx="437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(Residual of complex strong interaction)</a:t>
            </a:r>
          </a:p>
        </p:txBody>
      </p:sp>
      <p:sp>
        <p:nvSpPr>
          <p:cNvPr id="23" name="文本框 21"/>
          <p:cNvSpPr txBox="1"/>
          <p:nvPr/>
        </p:nvSpPr>
        <p:spPr>
          <a:xfrm>
            <a:off x="572807" y="6136454"/>
            <a:ext cx="796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(Computational complexity increases rapidly with particle number)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53" y="4214620"/>
            <a:ext cx="1366284" cy="131310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2163" y="4238074"/>
            <a:ext cx="1313106" cy="1261996"/>
          </a:xfrm>
          <a:prstGeom prst="rect">
            <a:avLst/>
          </a:prstGeom>
        </p:spPr>
      </p:pic>
      <p:sp>
        <p:nvSpPr>
          <p:cNvPr id="34" name="文本框 21"/>
          <p:cNvSpPr txBox="1"/>
          <p:nvPr/>
        </p:nvSpPr>
        <p:spPr>
          <a:xfrm>
            <a:off x="6385610" y="4629138"/>
            <a:ext cx="133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?      ?</a:t>
            </a:r>
            <a:endParaRPr lang="en-US" altLang="zh-CN" sz="2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36816" y="5543114"/>
            <a:ext cx="1766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008400"/>
                </a:solidFill>
              </a:rPr>
              <a:t>p</a:t>
            </a:r>
            <a:r>
              <a:rPr lang="zh-CN" altLang="en-US" sz="1400" dirty="0">
                <a:solidFill>
                  <a:srgbClr val="008400"/>
                </a:solidFill>
              </a:rPr>
              <a:t>hysic</a:t>
            </a:r>
            <a:r>
              <a:rPr lang="en-US" altLang="zh-CN" sz="1400" dirty="0">
                <a:solidFill>
                  <a:srgbClr val="008400"/>
                </a:solidFill>
              </a:rPr>
              <a:t>s.aps.org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DFT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1"/>
          <p:cNvSpPr txBox="1"/>
          <p:nvPr/>
        </p:nvSpPr>
        <p:spPr>
          <a:xfrm>
            <a:off x="36898" y="684330"/>
            <a:ext cx="890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Quantum Many-body difficulties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1"/>
              <p:cNvSpPr txBox="1"/>
              <p:nvPr/>
            </p:nvSpPr>
            <p:spPr>
              <a:xfrm>
                <a:off x="5499096" y="1183900"/>
                <a:ext cx="3099838" cy="430887"/>
              </a:xfrm>
              <a:prstGeom prst="rect">
                <a:avLst/>
              </a:prstGeom>
              <a:noFill/>
              <a:ln>
                <a:solidFill>
                  <a:srgbClr val="0084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Ψ</m:t>
                    </m:r>
                    <m:r>
                      <a:rPr lang="en-US" altLang="zh-C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2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~   </m:t>
                    </m:r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CN" sz="2200" dirty="0">
                  <a:solidFill>
                    <a:srgbClr val="0000FF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096" y="1183900"/>
                <a:ext cx="309983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4" t="-1239" r="-151" b="-1036"/>
                </a:stretch>
              </a:blipFill>
              <a:ln>
                <a:solidFill>
                  <a:srgbClr val="0084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59515" y="1150014"/>
                <a:ext cx="4966727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Ψ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Ψ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i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5" y="1150014"/>
                <a:ext cx="4966727" cy="471539"/>
              </a:xfrm>
              <a:prstGeom prst="rect">
                <a:avLst/>
              </a:prstGeom>
              <a:blipFill rotWithShape="1">
                <a:blip r:embed="rId4"/>
                <a:stretch>
                  <a:fillRect l="-8" t="-6" r="3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21"/>
              <p:cNvSpPr txBox="1"/>
              <p:nvPr/>
            </p:nvSpPr>
            <p:spPr>
              <a:xfrm>
                <a:off x="770467" y="1905139"/>
                <a:ext cx="7793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(ignore spin,</a:t>
                </a:r>
                <a:r>
                  <a:rPr lang="zh-CN" altLang="en-US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isospin),  </a:t>
                </a:r>
                <a:r>
                  <a:rPr lang="zh-CN" altLang="en-US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complexity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~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7" y="1905139"/>
                <a:ext cx="7793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" t="-30" r="7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21"/>
              <p:cNvSpPr txBox="1"/>
              <p:nvPr/>
            </p:nvSpPr>
            <p:spPr>
              <a:xfrm>
                <a:off x="866270" y="2581646"/>
                <a:ext cx="7332573" cy="444994"/>
              </a:xfrm>
              <a:prstGeom prst="rect">
                <a:avLst/>
              </a:prstGeom>
              <a:noFill/>
              <a:ln>
                <a:solidFill>
                  <a:srgbClr val="0084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16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zh-CN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(3×16)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[B]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≈   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[PB]    (Tianhe-1 ~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PB)</a:t>
                </a:r>
              </a:p>
            </p:txBody>
          </p:sp>
        </mc:Choice>
        <mc:Fallback xmlns="">
          <p:sp>
            <p:nvSpPr>
              <p:cNvPr id="18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0" y="2581646"/>
                <a:ext cx="7332573" cy="444994"/>
              </a:xfrm>
              <a:prstGeom prst="rect">
                <a:avLst/>
              </a:prstGeom>
              <a:blipFill rotWithShape="1">
                <a:blip r:embed="rId6"/>
                <a:stretch>
                  <a:fillRect l="-71" t="-1082" r="-64" b="-947"/>
                </a:stretch>
              </a:blipFill>
              <a:ln>
                <a:solidFill>
                  <a:srgbClr val="0084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1"/>
          <p:cNvSpPr txBox="1"/>
          <p:nvPr/>
        </p:nvSpPr>
        <p:spPr>
          <a:xfrm>
            <a:off x="36898" y="3271870"/>
            <a:ext cx="453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Density functional theory (DFT)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74416" y="3264767"/>
            <a:ext cx="26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1998 Nobel prize</a:t>
            </a:r>
            <a:endParaRPr lang="zh-CN" altLang="en-US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92" y="3185038"/>
            <a:ext cx="663224" cy="652612"/>
          </a:xfrm>
          <a:prstGeom prst="rect">
            <a:avLst/>
          </a:prstGeom>
        </p:spPr>
      </p:pic>
      <p:sp>
        <p:nvSpPr>
          <p:cNvPr id="8" name="文本框 21"/>
          <p:cNvSpPr txBox="1"/>
          <p:nvPr/>
        </p:nvSpPr>
        <p:spPr>
          <a:xfrm>
            <a:off x="260428" y="3972947"/>
            <a:ext cx="868141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In 1964, Hohenberg and Kohn proved that the ground-state energy of a quantum many-body system can be expressed as a functional of the particle-number density.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67250" y="4644019"/>
            <a:ext cx="415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err="1">
                <a:solidFill>
                  <a:srgbClr val="008400"/>
                </a:solidFill>
              </a:rPr>
              <a:t>Hohenberg</a:t>
            </a:r>
            <a:r>
              <a:rPr lang="en-US" altLang="zh-CN" sz="1400" dirty="0">
                <a:solidFill>
                  <a:srgbClr val="008400"/>
                </a:solidFill>
              </a:rPr>
              <a:t> and Kohn, Phys. Rev., 136 B864 (1964)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08584" y="5166223"/>
                <a:ext cx="1549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Ψ</m:t>
                      </m:r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4" y="5166223"/>
                <a:ext cx="154915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9" t="-108" r="23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/>
          <p:cNvSpPr/>
          <p:nvPr/>
        </p:nvSpPr>
        <p:spPr>
          <a:xfrm>
            <a:off x="260428" y="5183584"/>
            <a:ext cx="1685977" cy="8309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597307" y="5130448"/>
                <a:ext cx="1263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arg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07" y="5130448"/>
                <a:ext cx="126364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43" t="-61" r="43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4"/>
          <p:cNvSpPr/>
          <p:nvPr/>
        </p:nvSpPr>
        <p:spPr>
          <a:xfrm>
            <a:off x="4608881" y="5160931"/>
            <a:ext cx="4330032" cy="8536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611192" y="5148608"/>
                <a:ext cx="3391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𝜌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kin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𝜌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int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[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]</m:t>
                      </m:r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92" y="5148608"/>
                <a:ext cx="3391383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0" t="-6" r="5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头: 燕尾形 26"/>
          <p:cNvSpPr/>
          <p:nvPr/>
        </p:nvSpPr>
        <p:spPr>
          <a:xfrm>
            <a:off x="2202934" y="5325672"/>
            <a:ext cx="2068125" cy="500781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Hohenberg-Kohn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37722" y="6144352"/>
                <a:ext cx="2575868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-body wavefunction</a:t>
                </a: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2" y="6144352"/>
                <a:ext cx="2575868" cy="498663"/>
              </a:xfrm>
              <a:prstGeom prst="rect">
                <a:avLst/>
              </a:prstGeom>
              <a:blipFill rotWithShape="1">
                <a:blip r:embed="rId11"/>
                <a:stretch>
                  <a:fillRect l="-20" t="-18" r="7" b="-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906851" y="6144352"/>
                <a:ext cx="1811745" cy="49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-body density</a:t>
                </a: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851" y="6144352"/>
                <a:ext cx="1811745" cy="498663"/>
              </a:xfrm>
              <a:prstGeom prst="rect">
                <a:avLst/>
              </a:prstGeom>
              <a:blipFill rotWithShape="1">
                <a:blip r:embed="rId12"/>
                <a:stretch>
                  <a:fillRect l="-4" t="-18" r="9" b="-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208279" y="5544917"/>
                <a:ext cx="1820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𝑁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" y="5544917"/>
                <a:ext cx="1820092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5" t="-26" r="10" b="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5491541" y="5609193"/>
                <a:ext cx="2457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41" y="5609193"/>
                <a:ext cx="2457764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" t="-64" r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0941E7-62C0-53D6-F348-C9A1FF8D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Machine learning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6899" y="678403"/>
            <a:ext cx="890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Machine learning applications in nuclear physics</a:t>
            </a:r>
            <a:endParaRPr lang="zh-CN" altLang="en-US" sz="22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947" y="1472462"/>
            <a:ext cx="425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(Bayesian) neural network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39000" y="1472462"/>
            <a:ext cx="34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Radial basis function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7947" y="2490958"/>
            <a:ext cx="243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Gaussian process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945" y="3652017"/>
            <a:ext cx="34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Decision tree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7945" y="5114254"/>
            <a:ext cx="372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ridge regression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(KRR)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46705" y="2149898"/>
            <a:ext cx="296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Niu &amp; Liang, Phys. Rev. C 106, L021303 (2022)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7532" y="2869286"/>
            <a:ext cx="358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Neufcourt</a:t>
            </a:r>
            <a:r>
              <a:rPr lang="en-US" altLang="zh-CN" sz="1200" dirty="0">
                <a:solidFill>
                  <a:srgbClr val="008400"/>
                </a:solidFill>
              </a:rPr>
              <a:t> et.al., Phys. Rev. Lett., 122, 062502 (2019)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3068" y="4291302"/>
            <a:ext cx="350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Li et.al., Phys. Rev. C 112, 014312 (2025)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26329" y="1891178"/>
            <a:ext cx="3149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Wang et.al., Phys. Rev. C 84, 051303 (2011)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57400" y="2190246"/>
            <a:ext cx="311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Niu</a:t>
            </a:r>
            <a:r>
              <a:rPr lang="en-US" altLang="zh-CN" sz="1200" dirty="0">
                <a:solidFill>
                  <a:srgbClr val="008400"/>
                </a:solidFill>
              </a:rPr>
              <a:t> et.al., Sci. Bull. 63, 759 (2018)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31698" y="2473855"/>
            <a:ext cx="43123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17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Bayesian/uncertainty quantification 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69703" y="2877066"/>
            <a:ext cx="350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Liu et.al., Phys. Rev. C 104, 014315 (2021)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27154" y="3399287"/>
            <a:ext cx="344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Yang &amp; Zhao, Phys. Rev. Lett. 134, 242502 (2025)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7532" y="3181158"/>
            <a:ext cx="358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Gong et.al., Phys. Rev. C, 111, 044912 (2025)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36938" y="3661671"/>
            <a:ext cx="356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Light GBM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30819" y="1887104"/>
            <a:ext cx="397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Pang et al., Nature Communication 9, 210 (2018)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258423" y="4041756"/>
            <a:ext cx="350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Gao et.al., </a:t>
            </a:r>
            <a:r>
              <a:rPr lang="en-US" altLang="zh-CN" sz="1200" dirty="0" err="1">
                <a:solidFill>
                  <a:srgbClr val="008400"/>
                </a:solidFill>
              </a:rPr>
              <a:t>Nucl</a:t>
            </a:r>
            <a:r>
              <a:rPr lang="en-US" altLang="zh-CN" sz="1200" dirty="0">
                <a:solidFill>
                  <a:srgbClr val="008400"/>
                </a:solidFill>
              </a:rPr>
              <a:t>. Sci. Tech. 32, 109 (2021)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258423" y="4293999"/>
            <a:ext cx="350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Liu et.al., Phys. Rev. C 111, 024306 (2025)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898" y="1135833"/>
            <a:ext cx="9107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Boehnlein</a:t>
            </a:r>
            <a:r>
              <a:rPr lang="en-US" altLang="zh-CN" sz="1200" dirty="0">
                <a:solidFill>
                  <a:srgbClr val="00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 Rev. Mod. Phys. 94, 031003 (2022);    He+, Sci. China. Phys. 66, 282001 (2023);   He+, </a:t>
            </a:r>
            <a:r>
              <a:rPr lang="en-US" altLang="zh-CN" sz="1200" dirty="0" err="1">
                <a:solidFill>
                  <a:srgbClr val="00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200" dirty="0">
                <a:solidFill>
                  <a:srgbClr val="00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Sci. Tech. 34, 88 (2023)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66651" y="4030390"/>
            <a:ext cx="3242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Carnini</a:t>
            </a:r>
            <a:r>
              <a:rPr lang="en-US" altLang="zh-CN" sz="1200" dirty="0">
                <a:solidFill>
                  <a:srgbClr val="008400"/>
                </a:solidFill>
              </a:rPr>
              <a:t> &amp; Pastore, J. Phys. G 47, 082001 (2020)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31698" y="5114254"/>
            <a:ext cx="424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Principal component analysis (PCA)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7301" y="5498894"/>
            <a:ext cx="419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 &amp;  P. W. Zhao, Phys. Phys. C 101, 051301 (R) (2020)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6898" y="5815982"/>
            <a:ext cx="4535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Z. X. Ren, and P. W. Zhao, Communications Physics, 8, 316 (2025)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27532" y="5006641"/>
            <a:ext cx="8136913" cy="0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572000" y="5499235"/>
            <a:ext cx="450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 &amp; P. W. Zhao, Sci. China-Phys. Mech. Astron. 67, 272011 (2024)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107108" y="5811013"/>
            <a:ext cx="3943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Giuliani et.al., Phys. Phys. Research 6, 033266 (2024)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914397" y="6251422"/>
            <a:ext cx="1177453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轻便型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2525483" y="6251422"/>
            <a:ext cx="1463040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数值稳定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4428765" y="6251422"/>
            <a:ext cx="1751627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适合小样本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614618" y="6250870"/>
            <a:ext cx="1751627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可解释性强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173841" y="4503530"/>
                <a:ext cx="522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84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CN" sz="2400" dirty="0">
                  <a:solidFill>
                    <a:srgbClr val="00840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41" y="4503530"/>
                <a:ext cx="52214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DC47610-4FAD-2472-652B-8B9A68E9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2962" y="6356351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89BE4D-23FC-5612-24FB-4BEDC5BCD996}"/>
              </a:ext>
            </a:extLst>
          </p:cNvPr>
          <p:cNvSpPr txBox="1"/>
          <p:nvPr/>
        </p:nvSpPr>
        <p:spPr>
          <a:xfrm>
            <a:off x="5269703" y="3141687"/>
            <a:ext cx="350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Zhang &amp; Chen, Phys. Rev. C 108, 024317 (2023)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Kohn-Sham DFT and orbital-free DFT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1"/>
          <p:cNvSpPr txBox="1"/>
          <p:nvPr/>
        </p:nvSpPr>
        <p:spPr>
          <a:xfrm>
            <a:off x="113440" y="688924"/>
            <a:ext cx="3417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Kohn-Sham Scheme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263110" y="1261153"/>
            <a:ext cx="8618565" cy="3847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9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non-interacting many-body system  </a:t>
            </a:r>
            <a:r>
              <a:rPr lang="en-US" altLang="zh-CN" sz="19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simulate  </a:t>
            </a:r>
            <a:r>
              <a:rPr lang="en-US" altLang="zh-CN" sz="19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interacting many-body system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2000" y="777836"/>
            <a:ext cx="436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008400"/>
                </a:solidFill>
              </a:rPr>
              <a:t>Kohn and Sham, Phys. Rev.,</a:t>
            </a:r>
            <a:r>
              <a:rPr lang="zh-CN" altLang="en-US" sz="1600" dirty="0">
                <a:solidFill>
                  <a:srgbClr val="008400"/>
                </a:solidFill>
              </a:rPr>
              <a:t> </a:t>
            </a:r>
            <a:r>
              <a:rPr lang="en-US" altLang="zh-CN" sz="1600" dirty="0">
                <a:solidFill>
                  <a:srgbClr val="008400"/>
                </a:solidFill>
              </a:rPr>
              <a:t>140</a:t>
            </a:r>
            <a:r>
              <a:rPr lang="zh-CN" altLang="en-US" sz="1600" dirty="0">
                <a:solidFill>
                  <a:srgbClr val="008400"/>
                </a:solidFill>
              </a:rPr>
              <a:t> </a:t>
            </a:r>
            <a:r>
              <a:rPr lang="en-US" altLang="zh-CN" sz="1600" dirty="0">
                <a:solidFill>
                  <a:srgbClr val="008400"/>
                </a:solidFill>
              </a:rPr>
              <a:t>A1133 (1965)</a:t>
            </a:r>
          </a:p>
        </p:txBody>
      </p:sp>
      <p:sp>
        <p:nvSpPr>
          <p:cNvPr id="6" name="文本框 21"/>
          <p:cNvSpPr txBox="1"/>
          <p:nvPr/>
        </p:nvSpPr>
        <p:spPr>
          <a:xfrm>
            <a:off x="374469" y="3412819"/>
            <a:ext cx="835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Auxiliary one-body orbitals are introduced.</a:t>
            </a:r>
            <a:endParaRPr lang="en-US" altLang="zh-CN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21"/>
          <p:cNvSpPr txBox="1"/>
          <p:nvPr/>
        </p:nvSpPr>
        <p:spPr>
          <a:xfrm>
            <a:off x="113441" y="3840070"/>
            <a:ext cx="8351522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Orbital-free DFT: express energy solely as a functional of the density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23" y="1749155"/>
            <a:ext cx="4841967" cy="1600462"/>
          </a:xfrm>
          <a:prstGeom prst="rect">
            <a:avLst/>
          </a:prstGeom>
        </p:spPr>
      </p:pic>
      <p:sp>
        <p:nvSpPr>
          <p:cNvPr id="12" name="横卷形 46"/>
          <p:cNvSpPr/>
          <p:nvPr/>
        </p:nvSpPr>
        <p:spPr>
          <a:xfrm>
            <a:off x="270938" y="4640409"/>
            <a:ext cx="8229374" cy="2130801"/>
          </a:xfrm>
          <a:prstGeom prst="horizontalScroll">
            <a:avLst>
              <a:gd name="adj" fmla="val 48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1003281" y="5150944"/>
            <a:ext cx="740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Idealism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Return to the Hohenberg-Kohn theorem.</a:t>
            </a:r>
            <a:endParaRPr lang="en-US" altLang="zh-CN" sz="2200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1053796" y="4728638"/>
            <a:ext cx="492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40000"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Why to do OF-DFT ?</a:t>
            </a:r>
            <a:endParaRPr lang="zh-CN" altLang="en-US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1003281" y="5573028"/>
            <a:ext cx="7779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Realism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Save computational cost.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8" y="4801501"/>
            <a:ext cx="655075" cy="27935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45709" y="6112165"/>
            <a:ext cx="7209040" cy="461665"/>
          </a:xfrm>
          <a:prstGeom prst="rect">
            <a:avLst/>
          </a:prstGeom>
          <a:noFill/>
          <a:ln>
            <a:solidFill>
              <a:srgbClr val="0084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it is </a:t>
            </a:r>
            <a:r>
              <a:rPr lang="en-US" altLang="zh-CN" sz="2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combination of idealism and realism</a:t>
            </a:r>
            <a:r>
              <a:rPr lang="en-US" altLang="zh-CN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6914" y="4219756"/>
            <a:ext cx="726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008400"/>
                </a:solidFill>
              </a:rPr>
              <a:t>Levy et.al, Phys. Rev. A 30, 2745 (1984)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74469" y="2116960"/>
                <a:ext cx="3343479" cy="86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KS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2116960"/>
                <a:ext cx="3343479" cy="864852"/>
              </a:xfrm>
              <a:prstGeom prst="rect">
                <a:avLst/>
              </a:prstGeom>
              <a:blipFill rotWithShape="1">
                <a:blip r:embed="rId5"/>
                <a:stretch>
                  <a:fillRect l="-14" t="-58" r="1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2FFC07-0383-9E1A-9420-7CFD9D50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702" y="6439357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100F-7F1D-43FA-C688-63BEBED6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4FA8A11-B98A-420E-BD2F-30D3E0E191EC}"/>
              </a:ext>
            </a:extLst>
          </p:cNvPr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orbital-Free DFT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4D4D144-4210-3386-E16B-3B414F3F5E4F}"/>
              </a:ext>
            </a:extLst>
          </p:cNvPr>
          <p:cNvCxnSpPr>
            <a:cxnSpLocks/>
          </p:cNvCxnSpPr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1">
            <a:extLst>
              <a:ext uri="{FF2B5EF4-FFF2-40B4-BE49-F238E27FC236}">
                <a16:creationId xmlns:a16="http://schemas.microsoft.com/office/drawing/2014/main" id="{38D0C293-A9BD-2C82-19F8-722E08121BE7}"/>
              </a:ext>
            </a:extLst>
          </p:cNvPr>
          <p:cNvSpPr txBox="1"/>
          <p:nvPr/>
        </p:nvSpPr>
        <p:spPr>
          <a:xfrm>
            <a:off x="36896" y="698963"/>
            <a:ext cx="890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Existing attempts in nuclear OF-DFT</a:t>
            </a:r>
          </a:p>
        </p:txBody>
      </p:sp>
      <p:sp>
        <p:nvSpPr>
          <p:cNvPr id="2" name="文本框 21">
            <a:extLst>
              <a:ext uri="{FF2B5EF4-FFF2-40B4-BE49-F238E27FC236}">
                <a16:creationId xmlns:a16="http://schemas.microsoft.com/office/drawing/2014/main" id="{58A52856-B7C8-2A9F-033E-7EEA0AE65FF2}"/>
              </a:ext>
            </a:extLst>
          </p:cNvPr>
          <p:cNvSpPr txBox="1"/>
          <p:nvPr/>
        </p:nvSpPr>
        <p:spPr>
          <a:xfrm>
            <a:off x="433786" y="1196120"/>
            <a:ext cx="85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Thomas-Fermi functional</a:t>
            </a:r>
            <a:endParaRPr lang="en-US" altLang="zh-CN" sz="20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id="{6D8C7DC5-2991-A563-122A-3F48BEA8B65B}"/>
              </a:ext>
            </a:extLst>
          </p:cNvPr>
          <p:cNvSpPr txBox="1"/>
          <p:nvPr/>
        </p:nvSpPr>
        <p:spPr>
          <a:xfrm>
            <a:off x="433786" y="2653949"/>
            <a:ext cx="85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Extended Thomas-Fermi functionals</a:t>
            </a:r>
            <a:endParaRPr lang="en-US" altLang="zh-CN" sz="20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21">
            <a:extLst>
              <a:ext uri="{FF2B5EF4-FFF2-40B4-BE49-F238E27FC236}">
                <a16:creationId xmlns:a16="http://schemas.microsoft.com/office/drawing/2014/main" id="{FDC0CE50-4392-23DA-7B6C-0397B143302C}"/>
              </a:ext>
            </a:extLst>
          </p:cNvPr>
          <p:cNvSpPr txBox="1"/>
          <p:nvPr/>
        </p:nvSpPr>
        <p:spPr>
          <a:xfrm>
            <a:off x="433786" y="5150414"/>
            <a:ext cx="85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Thomas-Fermi functional + von Weizsäcker functional </a:t>
            </a:r>
            <a:endParaRPr lang="en-US" altLang="zh-CN" sz="20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6584951-B006-8DC9-1E69-C68E80B6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20" y="1652863"/>
            <a:ext cx="4162927" cy="7410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C64110-80A3-A2E3-2E3E-9BF64505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19" y="3152310"/>
            <a:ext cx="8637162" cy="16330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4E91EE5-7909-50A1-B4D1-5E4E49345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16" y="5723030"/>
            <a:ext cx="2713121" cy="3538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EFD8D1-8DC8-A459-7DCF-33E137585BD4}"/>
              </a:ext>
            </a:extLst>
          </p:cNvPr>
          <p:cNvSpPr txBox="1"/>
          <p:nvPr/>
        </p:nvSpPr>
        <p:spPr>
          <a:xfrm>
            <a:off x="788068" y="2316819"/>
            <a:ext cx="803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008400"/>
                </a:solidFill>
              </a:rPr>
              <a:t>Thomas, Math Proc Cambridge, 23, 542 (1927);   Fermi, Rend. Accad. Naz. </a:t>
            </a:r>
            <a:r>
              <a:rPr lang="en-US" altLang="zh-CN" sz="1400" dirty="0" err="1">
                <a:solidFill>
                  <a:srgbClr val="008400"/>
                </a:solidFill>
              </a:rPr>
              <a:t>Lincei</a:t>
            </a:r>
            <a:r>
              <a:rPr lang="en-US" altLang="zh-CN" sz="1400" dirty="0">
                <a:solidFill>
                  <a:srgbClr val="008400"/>
                </a:solidFill>
              </a:rPr>
              <a:t>, 6, 5 (1927)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6E4A18-2D00-E512-152D-AA55BBE9A2B4}"/>
              </a:ext>
            </a:extLst>
          </p:cNvPr>
          <p:cNvSpPr txBox="1"/>
          <p:nvPr/>
        </p:nvSpPr>
        <p:spPr>
          <a:xfrm>
            <a:off x="788068" y="4807447"/>
            <a:ext cx="803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008400"/>
                </a:solidFill>
              </a:rPr>
              <a:t>Brack et al., Phys. Rep., 123, 275 (1985);   </a:t>
            </a:r>
            <a:r>
              <a:rPr lang="en-US" altLang="zh-CN" sz="1400" dirty="0" err="1">
                <a:solidFill>
                  <a:srgbClr val="008400"/>
                </a:solidFill>
              </a:rPr>
              <a:t>Centelles</a:t>
            </a:r>
            <a:r>
              <a:rPr lang="en-US" altLang="zh-CN" sz="1400" dirty="0">
                <a:solidFill>
                  <a:srgbClr val="008400"/>
                </a:solidFill>
              </a:rPr>
              <a:t> et al., </a:t>
            </a:r>
            <a:r>
              <a:rPr lang="de-DE" altLang="zh-CN" sz="1400" dirty="0">
                <a:solidFill>
                  <a:srgbClr val="008400"/>
                </a:solidFill>
              </a:rPr>
              <a:t>Ann. Phys.</a:t>
            </a:r>
            <a:r>
              <a:rPr lang="en-US" altLang="zh-CN" sz="1400" dirty="0">
                <a:solidFill>
                  <a:srgbClr val="008400"/>
                </a:solidFill>
              </a:rPr>
              <a:t>,</a:t>
            </a:r>
            <a:r>
              <a:rPr lang="de-DE" altLang="zh-CN" sz="1400" dirty="0">
                <a:solidFill>
                  <a:srgbClr val="008400"/>
                </a:solidFill>
              </a:rPr>
              <a:t> 322, 363 (2007)</a:t>
            </a:r>
            <a:endParaRPr lang="en-US" altLang="zh-CN" sz="1400" dirty="0">
              <a:solidFill>
                <a:srgbClr val="0084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39A8B0-B1F4-5027-3FF5-68DD31AF2F2E}"/>
              </a:ext>
            </a:extLst>
          </p:cNvPr>
          <p:cNvSpPr txBox="1"/>
          <p:nvPr/>
        </p:nvSpPr>
        <p:spPr>
          <a:xfrm>
            <a:off x="788068" y="6201293"/>
            <a:ext cx="803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008400"/>
                </a:solidFill>
              </a:rPr>
              <a:t>Weizsäcker, Z. </a:t>
            </a:r>
            <a:r>
              <a:rPr lang="en-US" altLang="zh-CN" sz="1400" dirty="0" err="1">
                <a:solidFill>
                  <a:srgbClr val="008400"/>
                </a:solidFill>
              </a:rPr>
              <a:t>Physik</a:t>
            </a:r>
            <a:r>
              <a:rPr lang="en-US" altLang="zh-CN" sz="1400" dirty="0">
                <a:solidFill>
                  <a:srgbClr val="008400"/>
                </a:solidFill>
              </a:rPr>
              <a:t>, 96 431 (1935);   </a:t>
            </a:r>
            <a:r>
              <a:rPr lang="en-US" altLang="zh-CN" sz="1400" dirty="0" err="1">
                <a:solidFill>
                  <a:srgbClr val="008400"/>
                </a:solidFill>
              </a:rPr>
              <a:t>Colò</a:t>
            </a:r>
            <a:r>
              <a:rPr lang="en-US" altLang="zh-CN" sz="1400" dirty="0">
                <a:solidFill>
                  <a:srgbClr val="008400"/>
                </a:solidFill>
              </a:rPr>
              <a:t> and Hagino, </a:t>
            </a:r>
            <a:r>
              <a:rPr lang="de-DE" altLang="zh-CN" sz="1400" dirty="0">
                <a:solidFill>
                  <a:srgbClr val="008400"/>
                </a:solidFill>
              </a:rPr>
              <a:t>Prog. Theor. Exp. Phys., 03D01 (2023)</a:t>
            </a:r>
            <a:endParaRPr lang="en-US" altLang="zh-CN" sz="1400" dirty="0">
              <a:solidFill>
                <a:srgbClr val="008400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DB0ED2-2174-E3ED-E26E-89A923B5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8395" y="6474827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3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orbital-Free DFT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1"/>
          <p:cNvSpPr txBox="1"/>
          <p:nvPr/>
        </p:nvSpPr>
        <p:spPr>
          <a:xfrm>
            <a:off x="36896" y="704979"/>
            <a:ext cx="9060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However, current attempts based on TF and extensions can only provide average nuclear properties similar to the liquid drop model.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427120" y="1488608"/>
            <a:ext cx="851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40000"/>
            </a:pP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poor accuracy; only spherical ground states; densities are smooth; ...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1" y="2224637"/>
            <a:ext cx="4995497" cy="4001534"/>
          </a:xfrm>
          <a:prstGeom prst="rect">
            <a:avLst/>
          </a:prstGeom>
        </p:spPr>
      </p:pic>
      <p:sp>
        <p:nvSpPr>
          <p:cNvPr id="9" name="文本框 21"/>
          <p:cNvSpPr txBox="1"/>
          <p:nvPr/>
        </p:nvSpPr>
        <p:spPr>
          <a:xfrm>
            <a:off x="5353741" y="2257212"/>
            <a:ext cx="36652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40000"/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Lack of quantum shell effects.</a:t>
            </a:r>
            <a:endParaRPr lang="zh-CN" altLang="en-US" sz="2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0269" y="3668361"/>
            <a:ext cx="374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Strutinsky</a:t>
            </a: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-integral method</a:t>
            </a:r>
            <a:endParaRPr lang="zh-CN" altLang="en-US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0269" y="4470091"/>
            <a:ext cx="374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Expectation-value method</a:t>
            </a:r>
            <a:endParaRPr lang="zh-CN" altLang="en-US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5155768" y="3058942"/>
            <a:ext cx="374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Shell correction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71529" y="5398807"/>
            <a:ext cx="3747432" cy="584775"/>
          </a:xfrm>
          <a:prstGeom prst="rect">
            <a:avLst/>
          </a:prstGeom>
          <a:noFill/>
          <a:ln w="28575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 longer an OF-DFT, as it introduces auxiliary one-body orbitals.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8A2C83-311E-144E-37BD-D8FD70532C7A}"/>
              </a:ext>
            </a:extLst>
          </p:cNvPr>
          <p:cNvSpPr txBox="1"/>
          <p:nvPr/>
        </p:nvSpPr>
        <p:spPr>
          <a:xfrm>
            <a:off x="5505505" y="4093198"/>
            <a:ext cx="327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Chu+, Phys. Lett. B, 68, 5 (1977)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B1746C-1E54-E356-145B-45440B502FF5}"/>
              </a:ext>
            </a:extLst>
          </p:cNvPr>
          <p:cNvSpPr txBox="1"/>
          <p:nvPr/>
        </p:nvSpPr>
        <p:spPr>
          <a:xfrm>
            <a:off x="5546611" y="4899364"/>
            <a:ext cx="327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Brack</a:t>
            </a:r>
            <a:r>
              <a:rPr lang="en-US" altLang="zh-CN" sz="1200" dirty="0">
                <a:solidFill>
                  <a:srgbClr val="008400"/>
                </a:solidFill>
              </a:rPr>
              <a:t>+, Phys. Rep., 123, 275 (1985)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1203A3-1A76-0FE3-90AF-A357B34A01A2}"/>
              </a:ext>
            </a:extLst>
          </p:cNvPr>
          <p:cNvSpPr txBox="1"/>
          <p:nvPr/>
        </p:nvSpPr>
        <p:spPr>
          <a:xfrm>
            <a:off x="1414360" y="6278040"/>
            <a:ext cx="351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Centelles</a:t>
            </a:r>
            <a:r>
              <a:rPr lang="en-US" altLang="zh-CN" sz="1200" dirty="0">
                <a:solidFill>
                  <a:srgbClr val="008400"/>
                </a:solidFill>
              </a:rPr>
              <a:t>+, Ann. Phys., 322, 363 (2007)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29284B-939A-1990-9CCF-B147570A29D3}"/>
              </a:ext>
            </a:extLst>
          </p:cNvPr>
          <p:cNvSpPr txBox="1"/>
          <p:nvPr/>
        </p:nvSpPr>
        <p:spPr>
          <a:xfrm>
            <a:off x="6104771" y="1949787"/>
            <a:ext cx="2837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Centelles</a:t>
            </a:r>
            <a:r>
              <a:rPr lang="en-US" altLang="zh-CN" sz="1200" dirty="0">
                <a:solidFill>
                  <a:srgbClr val="008400"/>
                </a:solidFill>
              </a:rPr>
              <a:t>+, Ann. Phys., 322, 363 (2007)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ABFB8E-F384-B3E0-D7DC-4A182AE7536B}"/>
              </a:ext>
            </a:extLst>
          </p:cNvPr>
          <p:cNvSpPr txBox="1"/>
          <p:nvPr/>
        </p:nvSpPr>
        <p:spPr>
          <a:xfrm>
            <a:off x="3157641" y="1945282"/>
            <a:ext cx="300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Brack+, Phys. Rep., 123, 275 (1985)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Nuclear orbital-free DFT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46"/>
          <p:cNvSpPr/>
          <p:nvPr/>
        </p:nvSpPr>
        <p:spPr>
          <a:xfrm>
            <a:off x="285750" y="715513"/>
            <a:ext cx="8554488" cy="2522008"/>
          </a:xfrm>
          <a:prstGeom prst="horizontalScroll">
            <a:avLst>
              <a:gd name="adj" fmla="val 55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900" y="948011"/>
            <a:ext cx="829173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Whether orbital-free DFT can provide a high-accuracy description of atomic nuclei?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6876" y="1921901"/>
            <a:ext cx="785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In principle: Yes, guaranteed by the HK theorem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6877" y="2556052"/>
            <a:ext cx="779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In practice:  No, not yet been achieved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26456" y="3330049"/>
            <a:ext cx="8339290" cy="3260259"/>
            <a:chOff x="117747" y="3347467"/>
            <a:chExt cx="8339290" cy="3260259"/>
          </a:xfrm>
        </p:grpSpPr>
        <p:sp>
          <p:nvSpPr>
            <p:cNvPr id="22" name="文本框 21"/>
            <p:cNvSpPr txBox="1"/>
            <p:nvPr/>
          </p:nvSpPr>
          <p:spPr>
            <a:xfrm>
              <a:off x="1006511" y="4157072"/>
              <a:ext cx="74505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22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OF-EDF</a:t>
              </a:r>
              <a:r>
                <a:rPr lang="zh-CN" altLang="en-US" sz="22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：</a:t>
              </a:r>
              <a:r>
                <a:rPr lang="en-US" altLang="zh-CN" sz="2200" dirty="0">
                  <a:solidFill>
                    <a:srgbClr val="0000FF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Exists in principle</a:t>
              </a:r>
              <a:r>
                <a:rPr lang="zh-CN" altLang="en-US" sz="22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，</a:t>
              </a:r>
              <a:r>
                <a:rPr lang="en-US" altLang="zh-CN" sz="2200" dirty="0">
                  <a:solidFill>
                    <a:srgbClr val="008400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Not established in practice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4024918" y="4685322"/>
              <a:ext cx="0" cy="22544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6257380" y="4676444"/>
              <a:ext cx="0" cy="225441"/>
            </a:xfrm>
            <a:prstGeom prst="straightConnector1">
              <a:avLst/>
            </a:prstGeom>
            <a:ln w="28575">
              <a:solidFill>
                <a:srgbClr val="0084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3603226" y="5092082"/>
              <a:ext cx="481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2400" dirty="0">
                  <a:solidFill>
                    <a:srgbClr val="0000FF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existing</a:t>
              </a:r>
              <a:r>
                <a:rPr lang="zh-CN" altLang="en-US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  </a:t>
              </a:r>
              <a:r>
                <a: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but</a:t>
              </a:r>
              <a:r>
                <a:rPr lang="zh-CN" altLang="en-US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  </a:t>
              </a:r>
              <a:r>
                <a:rPr lang="en-US" altLang="zh-CN" sz="2400" dirty="0">
                  <a:solidFill>
                    <a:srgbClr val="008400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complicated</a:t>
              </a:r>
              <a:r>
                <a:rPr lang="zh-CN" altLang="en-US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  </a:t>
              </a:r>
              <a:r>
                <a: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pattern</a:t>
              </a:r>
            </a:p>
          </p:txBody>
        </p:sp>
        <p:sp>
          <p:nvSpPr>
            <p:cNvPr id="26" name="左大括号 25"/>
            <p:cNvSpPr/>
            <p:nvPr/>
          </p:nvSpPr>
          <p:spPr>
            <a:xfrm rot="16200000">
              <a:off x="5791204" y="3535090"/>
              <a:ext cx="315899" cy="4452151"/>
            </a:xfrm>
            <a:prstGeom prst="leftBrace">
              <a:avLst>
                <a:gd name="adj1" fmla="val 81337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86301" y="6072477"/>
              <a:ext cx="3260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2400" dirty="0">
                  <a:solidFill>
                    <a:srgbClr val="C00000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machine-learning   </a:t>
              </a:r>
              <a:r>
                <a:rPr lang="en-US" altLang="zh-CN" sz="2400" b="1" dirty="0">
                  <a:solidFill>
                    <a:srgbClr val="C00000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rPr>
                <a:t>√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50497" y="4069351"/>
              <a:ext cx="7506540" cy="2538375"/>
            </a:xfrm>
            <a:prstGeom prst="rect">
              <a:avLst/>
            </a:prstGeom>
            <a:noFill/>
            <a:ln w="28575">
              <a:solidFill>
                <a:srgbClr val="008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1031027" y="4661749"/>
                  <a:ext cx="24331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楷体" panose="02010600040101010101" pitchFamily="2" charset="-122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𝐸</m:t>
                      </m:r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楷体" panose="02010600040101010101" pitchFamily="2" charset="-122"/>
                      <a:cs typeface="Arial" panose="020B0604020202020204" pitchFamily="34" charset="0"/>
                    </a:rPr>
                    <a:t> mapping)</a:t>
                  </a:r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27" y="4661749"/>
                  <a:ext cx="2433113" cy="461665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文本框 21"/>
            <p:cNvSpPr txBox="1"/>
            <p:nvPr/>
          </p:nvSpPr>
          <p:spPr>
            <a:xfrm rot="20603099">
              <a:off x="117747" y="3347467"/>
              <a:ext cx="2826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SzPct val="140000"/>
              </a:pPr>
              <a:r>
                <a:rPr lang="en-US" altLang="zh-CN" sz="2800" dirty="0">
                  <a:solidFill>
                    <a:srgbClr val="7030A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Need new ideas</a:t>
              </a:r>
              <a:endPara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416ED0-FD57-D13F-43C8-E8CD7E6C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4922" y="6457213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KRR representation for kinetic energy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30819" y="782198"/>
                <a:ext cx="87110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tot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]=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kin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]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int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9" y="782198"/>
                <a:ext cx="871101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" t="-98" r="5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6156960" y="1436914"/>
            <a:ext cx="383177" cy="26625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57427" y="1681617"/>
            <a:ext cx="348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200" dirty="0" err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Skyrme</a:t>
            </a:r>
            <a:r>
              <a:rPr lang="en-US" altLang="zh-CN" sz="2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interaction energy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005943" y="1403937"/>
            <a:ext cx="388796" cy="299227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43287" y="1690327"/>
            <a:ext cx="348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Kinetic energy</a:t>
            </a:r>
          </a:p>
        </p:txBody>
      </p:sp>
      <p:sp>
        <p:nvSpPr>
          <p:cNvPr id="11" name="文本框 21"/>
          <p:cNvSpPr txBox="1"/>
          <p:nvPr/>
        </p:nvSpPr>
        <p:spPr>
          <a:xfrm>
            <a:off x="36898" y="2317430"/>
            <a:ext cx="890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3"/>
              </a:buBlip>
            </a:pP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Express kinetic energy by KRR function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4" y="2991941"/>
            <a:ext cx="3323585" cy="921667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14" y="2169552"/>
            <a:ext cx="3313126" cy="43543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r="3191"/>
          <a:stretch>
            <a:fillRect/>
          </a:stretch>
        </p:blipFill>
        <p:spPr>
          <a:xfrm>
            <a:off x="339760" y="4365669"/>
            <a:ext cx="4723787" cy="4642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66" y="5282014"/>
            <a:ext cx="4423829" cy="7262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7561" y="6554914"/>
            <a:ext cx="446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Z. X. Ren, and P. W. Zhao, Phys. Rev. C, 105, L031303 (2022)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94739" y="6551042"/>
            <a:ext cx="469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Z. X. Ren, and P. W. Zhao, Communications Physics, 8, 316 (2025)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57241B-792B-46FF-0B4F-E8219A54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4772" y="6252790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Functional derivative meets noise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289133" y="1286457"/>
                <a:ext cx="1263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arg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133" y="1286457"/>
                <a:ext cx="126364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7" t="-126" r="47" b="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圆角 5"/>
          <p:cNvSpPr/>
          <p:nvPr/>
        </p:nvSpPr>
        <p:spPr>
          <a:xfrm>
            <a:off x="2300707" y="1316940"/>
            <a:ext cx="4692276" cy="8536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303018" y="1304617"/>
                <a:ext cx="3804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tot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𝜌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kin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𝜌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int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[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]</m:t>
                      </m:r>
                    </m:oMath>
                  </m:oMathPara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18" y="1304617"/>
                <a:ext cx="380497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" t="-71" r="12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448509" y="1739758"/>
                <a:ext cx="24577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09" y="1739758"/>
                <a:ext cx="245776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9" t="-123" r="6" b="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230818" y="703289"/>
            <a:ext cx="871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5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Ground-state density can be found by a variation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854641" y="2657686"/>
                <a:ext cx="3625215" cy="87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342900" indent="-342900">
                  <a:buSzPct val="120000"/>
                  <a:buBlip>
                    <a:blip r:embed="rId5"/>
                  </a:buBlip>
                  <a:defRPr sz="2400"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 marL="0" indent="0" algn="just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𝛿𝜌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41" y="2657686"/>
                <a:ext cx="3625215" cy="872418"/>
              </a:xfrm>
              <a:prstGeom prst="rect">
                <a:avLst/>
              </a:prstGeom>
              <a:blipFill rotWithShape="1">
                <a:blip r:embed="rId6"/>
                <a:stretch>
                  <a:fillRect l="-9" t="-24" r="9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309159" y="2228777"/>
            <a:ext cx="863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Gradient descent method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1227" y="3725337"/>
            <a:ext cx="269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Kinetic part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53" y="4527946"/>
            <a:ext cx="3625215" cy="674508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2048971" y="5298248"/>
            <a:ext cx="0" cy="385081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663782" y="5758656"/>
                <a:ext cx="3034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zh-CN" sz="2000" b="0" dirty="0">
                    <a:ea typeface="华文楷体" panose="02010600040101010101" pitchFamily="2" charset="-122"/>
                    <a:cs typeface="Arial" panose="020B0604020202020204" pitchFamily="34" charset="0"/>
                  </a:rPr>
                  <a:t>Sum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terms</a:t>
                </a:r>
                <a:r>
                  <a:rPr lang="zh-CN" altLang="en-US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contains terrible noisy.</a:t>
                </a: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2" y="5758656"/>
                <a:ext cx="303484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7" t="-67" r="13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379" y="3543502"/>
            <a:ext cx="4814233" cy="301248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667249" y="6526503"/>
            <a:ext cx="427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Snyder et.al, Phys. Rev. Lett. 108,253002 (2012)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88DAA5-3761-D9C5-4E75-085024A7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283979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Noise Reduction with PCA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0818" y="703289"/>
            <a:ext cx="871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Noise leads to non-convergence</a:t>
            </a:r>
          </a:p>
        </p:txBody>
      </p:sp>
      <p:sp>
        <p:nvSpPr>
          <p:cNvPr id="10" name="弧形 9"/>
          <p:cNvSpPr/>
          <p:nvPr/>
        </p:nvSpPr>
        <p:spPr>
          <a:xfrm rot="16200000">
            <a:off x="2098024" y="1526191"/>
            <a:ext cx="6250499" cy="5991494"/>
          </a:xfrm>
          <a:prstGeom prst="arc">
            <a:avLst>
              <a:gd name="adj1" fmla="val 16273293"/>
              <a:gd name="adj2" fmla="val 20948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89962" y="1366208"/>
            <a:ext cx="221941" cy="2219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140170" y="1459815"/>
            <a:ext cx="221941" cy="2219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116555" y="4061375"/>
            <a:ext cx="221941" cy="2219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01532" y="2687447"/>
            <a:ext cx="221941" cy="22194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弧形 14"/>
          <p:cNvSpPr/>
          <p:nvPr/>
        </p:nvSpPr>
        <p:spPr>
          <a:xfrm rot="16200000">
            <a:off x="2113264" y="1510951"/>
            <a:ext cx="6250499" cy="5991494"/>
          </a:xfrm>
          <a:prstGeom prst="arc">
            <a:avLst>
              <a:gd name="adj1" fmla="val 18257697"/>
              <a:gd name="adj2" fmla="val 19608262"/>
            </a:avLst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星形: 五角 25"/>
          <p:cNvSpPr/>
          <p:nvPr/>
        </p:nvSpPr>
        <p:spPr>
          <a:xfrm>
            <a:off x="3531322" y="1715821"/>
            <a:ext cx="266700" cy="2667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15557002">
            <a:off x="753848" y="4032865"/>
            <a:ext cx="6250499" cy="2902619"/>
          </a:xfrm>
          <a:prstGeom prst="arc">
            <a:avLst>
              <a:gd name="adj1" fmla="val 20863503"/>
              <a:gd name="adj2" fmla="val 2094866"/>
            </a:avLst>
          </a:prstGeom>
          <a:ln w="381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097426" y="1499072"/>
            <a:ext cx="1323919" cy="2430684"/>
          </a:xfrm>
          <a:prstGeom prst="line">
            <a:avLst/>
          </a:prstGeom>
          <a:ln w="28575">
            <a:solidFill>
              <a:srgbClr val="008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48088" y="3646261"/>
            <a:ext cx="350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Gradient descent with noise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80534" y="1435874"/>
            <a:ext cx="175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rgbClr val="0084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PCA-guided step direction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31322" y="1952098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Way to find GS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327968" y="2380582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Density manifold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6369385" y="1864683"/>
            <a:ext cx="160296" cy="3465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0" y="5461312"/>
            <a:ext cx="4674806" cy="86979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30817" y="4584000"/>
            <a:ext cx="43411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Noise Reduction with PCA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398865" y="4866417"/>
            <a:ext cx="3237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Perform PCA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5958707" y="5371354"/>
                <a:ext cx="2028083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𝚫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07" y="5371354"/>
                <a:ext cx="2028083" cy="1113382"/>
              </a:xfrm>
              <a:prstGeom prst="rect">
                <a:avLst/>
              </a:prstGeom>
              <a:blipFill rotWithShape="1">
                <a:blip r:embed="rId4"/>
                <a:stretch>
                  <a:fillRect l="-25" t="-47" r="19" b="-43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/>
          <p:cNvSpPr/>
          <p:nvPr/>
        </p:nvSpPr>
        <p:spPr>
          <a:xfrm>
            <a:off x="2714398" y="3867642"/>
            <a:ext cx="221941" cy="221941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/>
        </p:nvSpPr>
        <p:spPr>
          <a:xfrm rot="9952788">
            <a:off x="2597407" y="735418"/>
            <a:ext cx="6250499" cy="4278957"/>
          </a:xfrm>
          <a:prstGeom prst="arc">
            <a:avLst>
              <a:gd name="adj1" fmla="val 21186372"/>
              <a:gd name="adj2" fmla="val 964718"/>
            </a:avLst>
          </a:prstGeom>
          <a:ln w="38100">
            <a:solidFill>
              <a:srgbClr val="FF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92073" y="2577370"/>
            <a:ext cx="170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Trial density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66084" y="6548898"/>
            <a:ext cx="446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Z. X. Ren, and P. W. Zhao, Phys. Rev. C, 105, L031303 (2022)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F3C003-9094-8562-7949-C9F89F17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630" y="6285830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Stabilizing Iterations via PCA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0818" y="703289"/>
            <a:ext cx="871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Gradient descent method with PCA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1219235"/>
            <a:ext cx="7078823" cy="48474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7250" y="6231863"/>
            <a:ext cx="8524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Iteration process is very robust with the help of PCA!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33E61C-69AE-987F-54F3-AC354E5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ML orbital-free DFT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0818" y="703289"/>
            <a:ext cx="879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ML orbital-free DFT is succeed for both spherical and deformed nuclei.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5" y="1184060"/>
            <a:ext cx="3763323" cy="28303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474" y="1153348"/>
            <a:ext cx="3686873" cy="5362725"/>
          </a:xfrm>
          <a:prstGeom prst="rect">
            <a:avLst/>
          </a:prstGeom>
        </p:spPr>
      </p:pic>
      <p:sp>
        <p:nvSpPr>
          <p:cNvPr id="4" name="文本框 21"/>
          <p:cNvSpPr txBox="1"/>
          <p:nvPr/>
        </p:nvSpPr>
        <p:spPr>
          <a:xfrm>
            <a:off x="265651" y="4494119"/>
            <a:ext cx="457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Hohenberg-Kohn theorem is no longer just a theoretical concept but also a practical entity.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65651" y="5764970"/>
            <a:ext cx="469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Foundation and confidence for </a:t>
            </a: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further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developments of nuclear orbital-free DFT.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1635" y="6546165"/>
            <a:ext cx="513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Z. X. Ren, and P. W. Zhao, Communications Physics, 8, 316 (2025)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6389" y="4070989"/>
            <a:ext cx="446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rgbClr val="008400"/>
                </a:solidFill>
              </a:rPr>
              <a:t>WXH</a:t>
            </a:r>
            <a:r>
              <a:rPr lang="en-US" altLang="zh-CN" sz="1200" dirty="0">
                <a:solidFill>
                  <a:srgbClr val="008400"/>
                </a:solidFill>
              </a:rPr>
              <a:t>, Ren, and Zhao, Phys. Rev. C, 105, L031303 (2022)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51A5A8-ECFE-84DE-1001-9EAC73B1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4680" y="6296171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3126" y="2709262"/>
            <a:ext cx="8952809" cy="871173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" y="2588129"/>
            <a:ext cx="91440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161035-DDF1-7D59-DEAA-B5FCDB8E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Contents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9829" y="948954"/>
            <a:ext cx="79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Blip>
                <a:blip r:embed="rId2"/>
              </a:buBlip>
            </a:pPr>
            <a:r>
              <a:rPr lang="en-US" altLang="zh-CN" sz="3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Ridge Regression (KRR)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9827" y="5613532"/>
            <a:ext cx="791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Blip>
                <a:blip r:embed="rId2"/>
              </a:buBlip>
            </a:pPr>
            <a:r>
              <a:rPr lang="en-US" altLang="zh-CN" sz="3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Summary</a:t>
            </a:r>
            <a:endParaRPr lang="zh-CN" altLang="en-US" sz="32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9828" y="2542197"/>
            <a:ext cx="791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Blip>
                <a:blip r:embed="rId2"/>
              </a:buBlip>
            </a:pPr>
            <a:r>
              <a:rPr lang="en-US" altLang="zh-CN" sz="3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Principal Component Analysis (PCA)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9825" y="4115627"/>
            <a:ext cx="824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Blip>
                <a:blip r:embed="rId2"/>
              </a:buBlip>
            </a:pPr>
            <a:r>
              <a:rPr lang="en-US" altLang="zh-CN" sz="32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 + PCA for nuclear orbital-free DFT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95572A-DD0D-513C-D0A5-FB1006BE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0818" y="703289"/>
            <a:ext cx="871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 and PCA approaches are introduced.</a:t>
            </a:r>
          </a:p>
        </p:txBody>
      </p:sp>
      <p:sp>
        <p:nvSpPr>
          <p:cNvPr id="2" name="文本框 21"/>
          <p:cNvSpPr txBox="1"/>
          <p:nvPr/>
        </p:nvSpPr>
        <p:spPr>
          <a:xfrm>
            <a:off x="579159" y="1358789"/>
            <a:ext cx="836267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KRR: efficient regression method combining ridge regularization with the kernel trick to capture nonlinear features.</a:t>
            </a:r>
          </a:p>
        </p:txBody>
      </p:sp>
      <p:sp>
        <p:nvSpPr>
          <p:cNvPr id="3" name="文本框 21"/>
          <p:cNvSpPr txBox="1"/>
          <p:nvPr/>
        </p:nvSpPr>
        <p:spPr>
          <a:xfrm>
            <a:off x="579159" y="2347212"/>
            <a:ext cx="836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PCA: identifies principal features of data, removes redundancy, and provides reduced-dimensional representations.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0818" y="3396595"/>
            <a:ext cx="871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SzPct val="120000"/>
              <a:buBlip>
                <a:blip r:embed="rId2"/>
              </a:buBlip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just"/>
            <a:r>
              <a:rPr lang="en-US" altLang="zh-CN" sz="23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 + PCA in nuclear OF-DFT</a:t>
            </a:r>
          </a:p>
        </p:txBody>
      </p:sp>
      <p:sp>
        <p:nvSpPr>
          <p:cNvPr id="5" name="文本框 21"/>
          <p:cNvSpPr txBox="1"/>
          <p:nvPr/>
        </p:nvSpPr>
        <p:spPr>
          <a:xfrm>
            <a:off x="579159" y="4008898"/>
            <a:ext cx="836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 represents non-linear kinetic density functionals</a:t>
            </a:r>
          </a:p>
        </p:txBody>
      </p:sp>
      <p:sp>
        <p:nvSpPr>
          <p:cNvPr id="6" name="文本框 21"/>
          <p:cNvSpPr txBox="1"/>
          <p:nvPr/>
        </p:nvSpPr>
        <p:spPr>
          <a:xfrm>
            <a:off x="579159" y="4636437"/>
            <a:ext cx="496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PCA stabilizes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1"/>
              <p:cNvSpPr txBox="1"/>
              <p:nvPr/>
            </p:nvSpPr>
            <p:spPr>
              <a:xfrm>
                <a:off x="762041" y="5178994"/>
                <a:ext cx="6500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making nuclear orbital-free DFT feasible in practice.</a:t>
                </a:r>
              </a:p>
            </p:txBody>
          </p:sp>
        </mc:Choice>
        <mc:Fallback xmlns="">
          <p:sp>
            <p:nvSpPr>
              <p:cNvPr id="7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41" y="5178994"/>
                <a:ext cx="6500908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21"/>
          <p:cNvSpPr txBox="1"/>
          <p:nvPr/>
        </p:nvSpPr>
        <p:spPr>
          <a:xfrm rot="19815406">
            <a:off x="6189275" y="5196648"/>
            <a:ext cx="3559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The   end</a:t>
            </a: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Thanks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BF19FF-98F6-F954-1BC2-E891EFD7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2881" y="6376064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00F7E-D75D-042B-68E2-9FF889BFEE81}"/>
              </a:ext>
            </a:extLst>
          </p:cNvPr>
          <p:cNvSpPr txBox="1"/>
          <p:nvPr/>
        </p:nvSpPr>
        <p:spPr>
          <a:xfrm>
            <a:off x="1192865" y="5789185"/>
            <a:ext cx="4474346" cy="769441"/>
          </a:xfrm>
          <a:prstGeom prst="rect">
            <a:avLst/>
          </a:prstGeom>
          <a:noFill/>
          <a:ln w="28575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First orbital-free DFT incorporating </a:t>
            </a:r>
          </a:p>
          <a:p>
            <a:pPr algn="just"/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nuclear quantum shell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3126" y="2709262"/>
            <a:ext cx="8952809" cy="871173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" y="2588129"/>
            <a:ext cx="91440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Ridge Regression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DB011B0-F637-B794-C436-3B7A683F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2"/>
    </mc:Choice>
    <mc:Fallback xmlns="">
      <p:transition spd="slow" advTm="428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ridge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regression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6899" y="678403"/>
            <a:ext cx="890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Regression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07426" y="1735603"/>
                <a:ext cx="5511670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Data: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6" y="1735603"/>
                <a:ext cx="5511670" cy="517257"/>
              </a:xfrm>
              <a:prstGeom prst="rect">
                <a:avLst/>
              </a:prstGeom>
              <a:blipFill rotWithShape="1">
                <a:blip r:embed="rId3"/>
                <a:stretch>
                  <a:fillRect l="-6" t="-29" r="4" b="-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07425" y="2301112"/>
                <a:ext cx="413405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Goal: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5" y="2301112"/>
                <a:ext cx="4134054" cy="405624"/>
              </a:xfrm>
              <a:prstGeom prst="rect">
                <a:avLst/>
              </a:prstGeom>
              <a:blipFill rotWithShape="1">
                <a:blip r:embed="rId4"/>
                <a:stretch>
                  <a:fillRect l="-8" t="-125" r="13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37946" y="2845946"/>
            <a:ext cx="8503891" cy="4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Linear regression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7945" y="1244966"/>
            <a:ext cx="8503891" cy="4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Data and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07425" y="3441989"/>
                <a:ext cx="806474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…+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𝒘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5" y="3441989"/>
                <a:ext cx="8064740" cy="405624"/>
              </a:xfrm>
              <a:prstGeom prst="rect">
                <a:avLst/>
              </a:prstGeom>
              <a:blipFill rotWithShape="1">
                <a:blip r:embed="rId5"/>
                <a:stretch>
                  <a:fillRect l="-4" t="-71" r="7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07425" y="4563889"/>
                <a:ext cx="8064740" cy="126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𝝓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b="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t-BR" altLang="zh-CN" sz="200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5" y="4563889"/>
                <a:ext cx="8064740" cy="1265346"/>
              </a:xfrm>
              <a:prstGeom prst="rect">
                <a:avLst/>
              </a:prstGeom>
              <a:blipFill rotWithShape="1">
                <a:blip r:embed="rId6"/>
                <a:stretch>
                  <a:fillRect l="-4" t="-11" r="7" b="-38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07424" y="5934534"/>
                <a:ext cx="8176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…+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𝒘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4" y="5934534"/>
                <a:ext cx="817666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4" t="-115" r="1" b="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37945" y="4038032"/>
                <a:ext cx="843422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Project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to a new space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to deal with non-linear problem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5" y="4038032"/>
                <a:ext cx="8434220" cy="405624"/>
              </a:xfrm>
              <a:prstGeom prst="rect">
                <a:avLst/>
              </a:prstGeom>
              <a:blipFill rotWithShape="1">
                <a:blip r:embed="rId8"/>
                <a:stretch>
                  <a:fillRect l="-5" t="-17" r="7" b="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649DB5-2064-ADA8-02EB-5F97710B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ridge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regression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6899" y="678403"/>
            <a:ext cx="890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Optimization and Loss function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29458" y="1250122"/>
                <a:ext cx="2519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58" y="1250122"/>
                <a:ext cx="25198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" t="-96" r="25" b="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00106" y="1924604"/>
                <a:ext cx="6102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determined by minimizing Loss function: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6" y="1924604"/>
                <a:ext cx="610238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" t="-138" r="6" b="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30818" y="2486364"/>
                <a:ext cx="8711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8" y="2486364"/>
                <a:ext cx="871101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" t="-73" r="5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21"/>
          <p:cNvSpPr txBox="1"/>
          <p:nvPr/>
        </p:nvSpPr>
        <p:spPr>
          <a:xfrm>
            <a:off x="36899" y="3152407"/>
            <a:ext cx="890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Ridge regression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102518" y="3872731"/>
                <a:ext cx="5113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||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𝒘</m:t>
                          </m:r>
                          <m: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||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18" y="3872731"/>
                <a:ext cx="511342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" t="-109" r="9" b="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306805" y="4704828"/>
            <a:ext cx="4060658" cy="4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Minimizing Loss function obtains: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33137" y="5486900"/>
                <a:ext cx="3591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𝒘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5486900"/>
                <a:ext cx="359142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" t="-108" r="16" b="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6539" y="4898961"/>
            <a:ext cx="4000239" cy="1280636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411559" y="2128982"/>
            <a:ext cx="2530278" cy="400110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Possible overfitting !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06194" y="3475572"/>
            <a:ext cx="1661185" cy="400110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penalty term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0E457F-8CEA-4935-AAB7-2060DEDE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ridge regression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6899" y="678403"/>
            <a:ext cx="890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Representation and kernel trick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47393" y="1348959"/>
                <a:ext cx="2495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" y="1348959"/>
                <a:ext cx="2495756" cy="461665"/>
              </a:xfrm>
              <a:prstGeom prst="rect">
                <a:avLst/>
              </a:prstGeom>
              <a:blipFill>
                <a:blip r:embed="rId3"/>
                <a:stretch>
                  <a:fillRect l="-732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47393" y="1827191"/>
                <a:ext cx="3605263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" y="1827191"/>
                <a:ext cx="3605263" cy="581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433138" y="1309259"/>
            <a:ext cx="3471109" cy="1132100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832441" y="1678836"/>
                <a:ext cx="50052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41" y="1678836"/>
                <a:ext cx="500520" cy="405624"/>
              </a:xfrm>
              <a:prstGeom prst="rect">
                <a:avLst/>
              </a:prstGeom>
              <a:blipFill rotWithShape="1">
                <a:blip r:embed="rId5"/>
                <a:stretch>
                  <a:fillRect l="-43" t="-131" r="71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332962" y="1622795"/>
                <a:ext cx="4564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𝝓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altLang="zh-CN" sz="24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62" y="1622795"/>
                <a:ext cx="4564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" t="-80" r="8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363169" y="2603849"/>
            <a:ext cx="1918477" cy="40011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77096" y="3111595"/>
                <a:ext cx="8266904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zh-CN" sz="1900" dirty="0">
                    <a:ea typeface="华文楷体" panose="02010600040101010101" pitchFamily="2" charset="-122"/>
                    <a:cs typeface="Arial" panose="020B0604020202020204" pitchFamily="34" charset="0"/>
                  </a:rPr>
                  <a:t>Define:</a:t>
                </a:r>
                <a:r>
                  <a:rPr lang="en-US" altLang="zh-CN" sz="1900" b="1" dirty="0">
                    <a:ea typeface="华文楷体" panose="0201060004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𝐾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Φ</m:t>
                    </m:r>
                    <m:sSup>
                      <m:sSup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900" b="0" i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Φ</m:t>
                        </m:r>
                      </m:e>
                      <m:sup>
                        <m:r>
                          <a:rPr lang="en-US" altLang="zh-CN" sz="19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19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zh-CN" sz="19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matrix), 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9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𝜙</m:t>
                    </m:r>
                    <m:d>
                      <m:d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9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≡</m:t>
                    </m:r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</m:sup>
                    </m:sSup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19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96" y="3111595"/>
                <a:ext cx="8266904" cy="429220"/>
              </a:xfrm>
              <a:prstGeom prst="rect">
                <a:avLst/>
              </a:prstGeom>
              <a:blipFill rotWithShape="1">
                <a:blip r:embed="rId7"/>
                <a:stretch>
                  <a:fillRect l="-2" t="-2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738562" y="3731438"/>
                <a:ext cx="3477127" cy="131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altLang="zh-CN" sz="2000" b="1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华文楷体" panose="02010600040101010101" pitchFamily="2" charset="-122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t-BR" altLang="zh-CN" sz="2000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62" y="3731438"/>
                <a:ext cx="3477127" cy="1316386"/>
              </a:xfrm>
              <a:prstGeom prst="rect">
                <a:avLst/>
              </a:prstGeom>
              <a:blipFill rotWithShape="1">
                <a:blip r:embed="rId8"/>
                <a:stretch>
                  <a:fillRect l="-16" t="-14" r="12" b="-41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433139" y="5187808"/>
            <a:ext cx="406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Representation with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794277" y="5957698"/>
                <a:ext cx="3850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7" y="5957698"/>
                <a:ext cx="3850953" cy="461665"/>
              </a:xfrm>
              <a:prstGeom prst="rect">
                <a:avLst/>
              </a:prstGeom>
              <a:blipFill>
                <a:blip r:embed="rId9"/>
                <a:stretch>
                  <a:fillRect l="-475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0548" y="5155235"/>
            <a:ext cx="3871755" cy="3848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27154" y="2715262"/>
            <a:ext cx="344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Cortes &amp; </a:t>
            </a:r>
            <a:r>
              <a:rPr lang="en-US" altLang="zh-CN" sz="1200" dirty="0" err="1">
                <a:solidFill>
                  <a:srgbClr val="008400"/>
                </a:solidFill>
              </a:rPr>
              <a:t>Vapnik</a:t>
            </a:r>
            <a:r>
              <a:rPr lang="en-US" altLang="zh-CN" sz="1200" dirty="0">
                <a:solidFill>
                  <a:srgbClr val="008400"/>
                </a:solidFill>
              </a:rPr>
              <a:t>, Machine learning, 20, 273 (1995)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7B95E98-FB8F-5356-661D-7AAD0E7E84EA}"/>
                  </a:ext>
                </a:extLst>
              </p:cNvPr>
              <p:cNvSpPr txBox="1"/>
              <p:nvPr/>
            </p:nvSpPr>
            <p:spPr>
              <a:xfrm>
                <a:off x="4924772" y="6179597"/>
                <a:ext cx="3850953" cy="400110"/>
              </a:xfrm>
              <a:prstGeom prst="rect">
                <a:avLst/>
              </a:prstGeom>
              <a:noFill/>
              <a:ln w="19050">
                <a:solidFill>
                  <a:srgbClr val="0084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Avoids computing mapping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rgbClr val="0000FF"/>
                  </a:solidFill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7B95E98-FB8F-5356-661D-7AAD0E7E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72" y="6179597"/>
                <a:ext cx="3850953" cy="400110"/>
              </a:xfrm>
              <a:prstGeom prst="rect">
                <a:avLst/>
              </a:prstGeom>
              <a:blipFill>
                <a:blip r:embed="rId11"/>
                <a:stretch>
                  <a:fillRect l="-1575" t="-5882" r="-315" b="-25000"/>
                </a:stretch>
              </a:blipFill>
              <a:ln w="19050">
                <a:solidFill>
                  <a:srgbClr val="0084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4CE2203-FEFA-1B2A-BB74-ACF5A290A333}"/>
                  </a:ext>
                </a:extLst>
              </p:cNvPr>
              <p:cNvSpPr txBox="1"/>
              <p:nvPr/>
            </p:nvSpPr>
            <p:spPr>
              <a:xfrm>
                <a:off x="5215689" y="2261334"/>
                <a:ext cx="2822322" cy="400110"/>
              </a:xfrm>
              <a:prstGeom prst="rect">
                <a:avLst/>
              </a:prstGeom>
              <a:noFill/>
              <a:ln w="19050">
                <a:solidFill>
                  <a:srgbClr val="0084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How to define map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4CE2203-FEFA-1B2A-BB74-ACF5A290A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89" y="2261334"/>
                <a:ext cx="2822322" cy="400110"/>
              </a:xfrm>
              <a:prstGeom prst="rect">
                <a:avLst/>
              </a:prstGeom>
              <a:blipFill>
                <a:blip r:embed="rId12"/>
                <a:stretch>
                  <a:fillRect l="-1073" t="-5797" r="-644" b="-23188"/>
                </a:stretch>
              </a:blipFill>
              <a:ln w="19050">
                <a:solidFill>
                  <a:srgbClr val="0084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E302044-AE93-24F0-52BD-AA2289F86C1C}"/>
              </a:ext>
            </a:extLst>
          </p:cNvPr>
          <p:cNvSpPr txBox="1"/>
          <p:nvPr/>
        </p:nvSpPr>
        <p:spPr>
          <a:xfrm>
            <a:off x="5433732" y="5599407"/>
            <a:ext cx="344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Boser et al., COLT, 144-152 (1992)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1F9BB5-5866-0F48-423B-1DED02D3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1" y="6386431"/>
            <a:ext cx="2057400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ridge regression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6899" y="678403"/>
            <a:ext cx="453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Pct val="140000"/>
              <a:buBlip>
                <a:blip r:embed="rId2"/>
              </a:buBlip>
            </a:pPr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KRR prediction function 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0819" y="1326521"/>
                <a:ext cx="4341181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Arial" panose="020B0604020202020204" pitchFamily="34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华文楷体" panose="0201060004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9" y="1326521"/>
                <a:ext cx="4341181" cy="1100558"/>
              </a:xfrm>
              <a:prstGeom prst="rect">
                <a:avLst/>
              </a:prstGeom>
              <a:blipFill rotWithShape="1">
                <a:blip r:embed="rId3"/>
                <a:stretch>
                  <a:fillRect l="-7" t="-1" r="15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37947" y="2589278"/>
            <a:ext cx="392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58491" y="1598664"/>
                <a:ext cx="2856411" cy="6595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1" y="1598664"/>
                <a:ext cx="2856411" cy="659543"/>
              </a:xfrm>
              <a:prstGeom prst="rect">
                <a:avLst/>
              </a:prstGeom>
              <a:blipFill>
                <a:blip r:embed="rId4"/>
                <a:stretch>
                  <a:fillRect l="-2132" t="-8257" b="-19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66354" y="3093888"/>
                <a:ext cx="5730240" cy="44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𝐾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=⟨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)⟩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𝜙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𝓗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" y="3093888"/>
                <a:ext cx="5730240" cy="446917"/>
              </a:xfrm>
              <a:prstGeom prst="rect">
                <a:avLst/>
              </a:prstGeom>
              <a:blipFill rotWithShape="1">
                <a:blip r:embed="rId5"/>
                <a:stretch>
                  <a:fillRect l="-9" t="-38" r="9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66354" y="3781523"/>
                <a:ext cx="8377645" cy="44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In practice: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𝐾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is a designed function, i.e., Gaussian Kernel.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" y="3781523"/>
                <a:ext cx="8377645" cy="446917"/>
              </a:xfrm>
              <a:prstGeom prst="rect">
                <a:avLst/>
              </a:prstGeom>
              <a:blipFill rotWithShape="1">
                <a:blip r:embed="rId6"/>
                <a:stretch>
                  <a:fillRect l="-6" t="-22" r="8" b="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37946" y="4498966"/>
                <a:ext cx="392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Weight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6" y="4498966"/>
                <a:ext cx="392504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1" t="-156" r="14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66354" y="5230147"/>
                <a:ext cx="5939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Determined by training data: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" y="5230147"/>
                <a:ext cx="5939247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" t="-72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66354" y="5821984"/>
                <a:ext cx="7776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Control contribution of samples: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encodes the influence of training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on predictions.</a:t>
                </a:r>
                <a:endParaRPr lang="en-US" altLang="zh-CN" sz="2000" b="1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" y="5821984"/>
                <a:ext cx="7776755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" t="-43" r="6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29943" y="4341657"/>
                <a:ext cx="3169919" cy="7354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43" y="4341657"/>
                <a:ext cx="3169919" cy="735443"/>
              </a:xfrm>
              <a:prstGeom prst="rect">
                <a:avLst/>
              </a:prstGeom>
              <a:blipFill rotWithShape="1">
                <a:blip r:embed="rId10"/>
                <a:stretch>
                  <a:fillRect l="-152" t="-713" r="-149" b="-567"/>
                </a:stretch>
              </a:blip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6398CAD-75B0-90EA-9A72-CC19C563C52C}"/>
              </a:ext>
            </a:extLst>
          </p:cNvPr>
          <p:cNvSpPr txBox="1"/>
          <p:nvPr/>
        </p:nvSpPr>
        <p:spPr>
          <a:xfrm>
            <a:off x="4999121" y="833731"/>
            <a:ext cx="394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rgbClr val="008400"/>
                </a:solidFill>
              </a:rPr>
              <a:t>Evgeniou</a:t>
            </a:r>
            <a:r>
              <a:rPr lang="en-US" altLang="zh-CN" sz="1200" dirty="0">
                <a:solidFill>
                  <a:srgbClr val="008400"/>
                </a:solidFill>
              </a:rPr>
              <a:t> et al., Adv. Comput. Math., 13, 1 (2000)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3ED2DE-B2FD-0067-D410-CEBA81D5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8AE3-86A1-4B15-A639-CE1EC747435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1C72FA6-2DD3-C112-540F-4B4EF34A336D}"/>
              </a:ext>
            </a:extLst>
          </p:cNvPr>
          <p:cNvSpPr/>
          <p:nvPr/>
        </p:nvSpPr>
        <p:spPr>
          <a:xfrm>
            <a:off x="7617589" y="1699186"/>
            <a:ext cx="1177453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轻便型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B10A857-10D5-C9A5-05F9-AD7F252F7490}"/>
              </a:ext>
            </a:extLst>
          </p:cNvPr>
          <p:cNvSpPr/>
          <p:nvPr/>
        </p:nvSpPr>
        <p:spPr>
          <a:xfrm>
            <a:off x="7195104" y="5312477"/>
            <a:ext cx="1463040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数值稳定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2478-2827-BBCA-A3E2-DFB7DCAA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34763E4-16B3-29C2-5C2E-1AA54641908C}"/>
              </a:ext>
            </a:extLst>
          </p:cNvPr>
          <p:cNvSpPr/>
          <p:nvPr/>
        </p:nvSpPr>
        <p:spPr>
          <a:xfrm>
            <a:off x="230819" y="62726"/>
            <a:ext cx="8711019" cy="501006"/>
          </a:xfrm>
          <a:prstGeom prst="roundRect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Kernel ridge regression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A49325A-A109-86A2-EA4D-E1C7DC79464B}"/>
              </a:ext>
            </a:extLst>
          </p:cNvPr>
          <p:cNvCxnSpPr/>
          <p:nvPr/>
        </p:nvCxnSpPr>
        <p:spPr>
          <a:xfrm>
            <a:off x="230819" y="629274"/>
            <a:ext cx="8711019" cy="0"/>
          </a:xfrm>
          <a:prstGeom prst="line">
            <a:avLst/>
          </a:prstGeom>
          <a:ln w="76200">
            <a:solidFill>
              <a:srgbClr val="624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21">
                <a:extLst>
                  <a:ext uri="{FF2B5EF4-FFF2-40B4-BE49-F238E27FC236}">
                    <a16:creationId xmlns:a16="http://schemas.microsoft.com/office/drawing/2014/main" id="{F45DF64D-B5DF-05F1-023E-9FC5CA8FA1DE}"/>
                  </a:ext>
                </a:extLst>
              </p:cNvPr>
              <p:cNvSpPr txBox="1"/>
              <p:nvPr/>
            </p:nvSpPr>
            <p:spPr>
              <a:xfrm>
                <a:off x="36899" y="687112"/>
                <a:ext cx="9107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SzPct val="140000"/>
                  <a:buBlip>
                    <a:blip r:embed="rId2"/>
                  </a:buBlip>
                </a:pP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Example: nuclear mass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testbed for ML in nuclear physics 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" y="687112"/>
                <a:ext cx="910710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" t="-9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C1DC47-3254-2521-13FF-0D14DA849980}"/>
                  </a:ext>
                </a:extLst>
              </p:cNvPr>
              <p:cNvSpPr txBox="1"/>
              <p:nvPr/>
            </p:nvSpPr>
            <p:spPr>
              <a:xfrm>
                <a:off x="437946" y="1153186"/>
                <a:ext cx="6250721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Kernel function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𝐾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[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, 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)]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C1DC47-3254-2521-13FF-0D14DA849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6" y="1153186"/>
                <a:ext cx="6250721" cy="424796"/>
              </a:xfrm>
              <a:prstGeom prst="rect">
                <a:avLst/>
              </a:prstGeom>
              <a:blipFill>
                <a:blip r:embed="rId4"/>
                <a:stretch>
                  <a:fillRect l="-878"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6C4AE44-FC05-0369-6ED3-BCA509F80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0403" r="28163" b="5426"/>
          <a:stretch>
            <a:fillRect/>
          </a:stretch>
        </p:blipFill>
        <p:spPr>
          <a:xfrm>
            <a:off x="44847" y="1970047"/>
            <a:ext cx="2704520" cy="26729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AA1A37-A040-1F25-3B1D-1F3260CD8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0529" r="28052" b="6243"/>
          <a:stretch>
            <a:fillRect/>
          </a:stretch>
        </p:blipFill>
        <p:spPr>
          <a:xfrm>
            <a:off x="6243945" y="1969978"/>
            <a:ext cx="2721200" cy="26730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E64F2A-6DDF-47FC-C10E-D7FEF51D34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0529" r="28497" b="6243"/>
          <a:stretch>
            <a:fillRect/>
          </a:stretch>
        </p:blipFill>
        <p:spPr>
          <a:xfrm>
            <a:off x="3129053" y="1969978"/>
            <a:ext cx="2721194" cy="26730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002383C-7C6A-0668-66D3-52CE077B5050}"/>
              </a:ext>
            </a:extLst>
          </p:cNvPr>
          <p:cNvSpPr txBox="1"/>
          <p:nvPr/>
        </p:nvSpPr>
        <p:spPr>
          <a:xfrm>
            <a:off x="3702113" y="1557163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odd-even </a:t>
            </a: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850E58-F6B8-76D6-4D05-3D8EC328598C}"/>
              </a:ext>
            </a:extLst>
          </p:cNvPr>
          <p:cNvSpPr txBox="1"/>
          <p:nvPr/>
        </p:nvSpPr>
        <p:spPr>
          <a:xfrm>
            <a:off x="6564052" y="1557163"/>
            <a:ext cx="244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anisotropic </a:t>
            </a: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3F180E-12E1-537F-020C-D1785109EA5D}"/>
              </a:ext>
            </a:extLst>
          </p:cNvPr>
          <p:cNvSpPr txBox="1"/>
          <p:nvPr/>
        </p:nvSpPr>
        <p:spPr>
          <a:xfrm>
            <a:off x="443674" y="1564118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Gaussian</a:t>
            </a:r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kernel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0A444BA-4203-CCC1-6C02-5EBABFD9AABC}"/>
              </a:ext>
            </a:extLst>
          </p:cNvPr>
          <p:cNvSpPr txBox="1"/>
          <p:nvPr/>
        </p:nvSpPr>
        <p:spPr>
          <a:xfrm>
            <a:off x="28432" y="4632292"/>
            <a:ext cx="305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 &amp; P.W. Zhao, PRC 101, 051301 (R) (2020)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A370F93-5029-0594-ADEB-9EDA193BFF07}"/>
              </a:ext>
            </a:extLst>
          </p:cNvPr>
          <p:cNvSpPr/>
          <p:nvPr/>
        </p:nvSpPr>
        <p:spPr>
          <a:xfrm>
            <a:off x="161724" y="1604092"/>
            <a:ext cx="738711" cy="289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</a:t>
            </a:r>
            <a:endParaRPr lang="zh-CN" altLang="en-US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A1EF7D1-A690-EE76-8CC6-6CC594502B06}"/>
              </a:ext>
            </a:extLst>
          </p:cNvPr>
          <p:cNvSpPr/>
          <p:nvPr/>
        </p:nvSpPr>
        <p:spPr>
          <a:xfrm>
            <a:off x="3170708" y="1604091"/>
            <a:ext cx="983533" cy="289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KRRoe</a:t>
            </a:r>
            <a:endParaRPr lang="zh-CN" altLang="en-US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13A22EE-3FE3-82C8-B74D-6EAE779ADFCD}"/>
              </a:ext>
            </a:extLst>
          </p:cNvPr>
          <p:cNvSpPr/>
          <p:nvPr/>
        </p:nvSpPr>
        <p:spPr>
          <a:xfrm>
            <a:off x="6143236" y="1604091"/>
            <a:ext cx="858566" cy="289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AKRR</a:t>
            </a:r>
            <a:endParaRPr lang="zh-CN" altLang="en-US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0367BE-98B0-67D4-5F67-6C7A74E15AB4}"/>
              </a:ext>
            </a:extLst>
          </p:cNvPr>
          <p:cNvSpPr txBox="1"/>
          <p:nvPr/>
        </p:nvSpPr>
        <p:spPr>
          <a:xfrm>
            <a:off x="2975500" y="4632290"/>
            <a:ext cx="334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L.H. Guo, and Zhao, PLB 819, 136387 (2021)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224555E-F618-5D0E-4E38-02DDD118A7D5}"/>
              </a:ext>
            </a:extLst>
          </p:cNvPr>
          <p:cNvSpPr txBox="1"/>
          <p:nvPr/>
        </p:nvSpPr>
        <p:spPr>
          <a:xfrm>
            <a:off x="6396361" y="4626844"/>
            <a:ext cx="273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 &amp; C. Pan, PRC 110, 034322 (2024)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38F292B-2A20-9379-1F49-B0A6746941E3}"/>
              </a:ext>
            </a:extLst>
          </p:cNvPr>
          <p:cNvSpPr txBox="1"/>
          <p:nvPr/>
        </p:nvSpPr>
        <p:spPr>
          <a:xfrm>
            <a:off x="288548" y="6361636"/>
            <a:ext cx="5161409" cy="400110"/>
          </a:xfrm>
          <a:prstGeom prst="rect">
            <a:avLst/>
          </a:prstGeom>
          <a:noFill/>
          <a:ln w="19050">
            <a:solidFill>
              <a:srgbClr val="0084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可根据研究对象的物理特征设计 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Kernel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函数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49A3869-23CC-85C8-A830-578AF9356569}"/>
              </a:ext>
            </a:extLst>
          </p:cNvPr>
          <p:cNvSpPr/>
          <p:nvPr/>
        </p:nvSpPr>
        <p:spPr>
          <a:xfrm>
            <a:off x="5902135" y="6348103"/>
            <a:ext cx="1751627" cy="413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可解释性强</a:t>
            </a:r>
          </a:p>
        </p:txBody>
      </p:sp>
      <p:sp>
        <p:nvSpPr>
          <p:cNvPr id="37" name="灯片编号占位符 4">
            <a:extLst>
              <a:ext uri="{FF2B5EF4-FFF2-40B4-BE49-F238E27FC236}">
                <a16:creationId xmlns:a16="http://schemas.microsoft.com/office/drawing/2014/main" id="{E62B08DB-5F96-1583-A822-7C4EA8F8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5067" y="6356351"/>
            <a:ext cx="514351" cy="365125"/>
          </a:xfrm>
        </p:spPr>
        <p:txBody>
          <a:bodyPr/>
          <a:lstStyle/>
          <a:p>
            <a:fld id="{A4638AE3-86A1-4B15-A639-CE1EC747435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BF3BF09-5142-3DCE-2B69-91838EA48B9C}"/>
              </a:ext>
            </a:extLst>
          </p:cNvPr>
          <p:cNvSpPr/>
          <p:nvPr/>
        </p:nvSpPr>
        <p:spPr>
          <a:xfrm>
            <a:off x="1806817" y="3950413"/>
            <a:ext cx="888276" cy="3008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EA3C08-E6C3-8BEC-5F4C-FE5F843D3E08}"/>
              </a:ext>
            </a:extLst>
          </p:cNvPr>
          <p:cNvSpPr txBox="1"/>
          <p:nvPr/>
        </p:nvSpPr>
        <p:spPr>
          <a:xfrm>
            <a:off x="1744207" y="3920678"/>
            <a:ext cx="10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199 keV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FD8935A-7D62-E250-038C-33DF1FB4E7E0}"/>
              </a:ext>
            </a:extLst>
          </p:cNvPr>
          <p:cNvSpPr/>
          <p:nvPr/>
        </p:nvSpPr>
        <p:spPr>
          <a:xfrm>
            <a:off x="4921709" y="3963197"/>
            <a:ext cx="888276" cy="3008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ADB699-BCA3-74DC-067D-68206DEAADE9}"/>
              </a:ext>
            </a:extLst>
          </p:cNvPr>
          <p:cNvSpPr txBox="1"/>
          <p:nvPr/>
        </p:nvSpPr>
        <p:spPr>
          <a:xfrm>
            <a:off x="4859099" y="3933462"/>
            <a:ext cx="10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128 keV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06128FE-D5AA-D9A2-14AC-09397F7EB61D}"/>
              </a:ext>
            </a:extLst>
          </p:cNvPr>
          <p:cNvSpPr/>
          <p:nvPr/>
        </p:nvSpPr>
        <p:spPr>
          <a:xfrm>
            <a:off x="8015872" y="3973127"/>
            <a:ext cx="888276" cy="3008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728F407-0B36-C327-C58C-8FBC530CFC81}"/>
              </a:ext>
            </a:extLst>
          </p:cNvPr>
          <p:cNvSpPr txBox="1"/>
          <p:nvPr/>
        </p:nvSpPr>
        <p:spPr>
          <a:xfrm>
            <a:off x="7953262" y="3943392"/>
            <a:ext cx="10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141 keV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23F873-D964-FF29-4FBE-C6E78CF0A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33" y="5391634"/>
            <a:ext cx="3953245" cy="6630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F78A29-0482-F6BC-8109-C90E461BA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566" y="5364625"/>
            <a:ext cx="3173731" cy="688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5CF919-D7D9-8C39-B440-5DC159A31D68}"/>
              </a:ext>
            </a:extLst>
          </p:cNvPr>
          <p:cNvSpPr txBox="1"/>
          <p:nvPr/>
        </p:nvSpPr>
        <p:spPr>
          <a:xfrm>
            <a:off x="732492" y="5042834"/>
            <a:ext cx="334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KRR with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gradient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951839-B772-BDD4-D2B8-36AEE1219C88}"/>
                  </a:ext>
                </a:extLst>
              </p:cNvPr>
              <p:cNvSpPr txBox="1"/>
              <p:nvPr/>
            </p:nvSpPr>
            <p:spPr>
              <a:xfrm>
                <a:off x="4565714" y="5073612"/>
                <a:ext cx="44283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--- </a:t>
                </a:r>
                <a:r>
                  <a:rPr lang="en-US" altLang="zh-CN" sz="1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Multitask learning</a:t>
                </a:r>
                <a:r>
                  <a:rPr lang="en-US" altLang="zh-CN" sz="1800" dirty="0">
                    <a:latin typeface="Arial" panose="020B0604020202020204" pitchFamily="34" charset="0"/>
                    <a:ea typeface="华文楷体" panose="02010600040101010101" pitchFamily="2" charset="-122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951839-B772-BDD4-D2B8-36AEE1219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14" y="5073612"/>
                <a:ext cx="4428309" cy="369332"/>
              </a:xfrm>
              <a:prstGeom prst="rect">
                <a:avLst/>
              </a:prstGeom>
              <a:blipFill>
                <a:blip r:embed="rId10"/>
                <a:stretch>
                  <a:fillRect l="-124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762C256-00F5-7ED2-FDE0-C5EE9EFD2836}"/>
              </a:ext>
            </a:extLst>
          </p:cNvPr>
          <p:cNvSpPr/>
          <p:nvPr/>
        </p:nvSpPr>
        <p:spPr>
          <a:xfrm>
            <a:off x="248048" y="5089886"/>
            <a:ext cx="892990" cy="289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GKRR</a:t>
            </a:r>
            <a:endParaRPr lang="zh-CN" altLang="en-US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12E113C-E8E2-F55A-98F0-4245589ABC7A}"/>
              </a:ext>
            </a:extLst>
          </p:cNvPr>
          <p:cNvSpPr txBox="1"/>
          <p:nvPr/>
        </p:nvSpPr>
        <p:spPr>
          <a:xfrm>
            <a:off x="3880960" y="5983559"/>
            <a:ext cx="5129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8400"/>
                </a:solidFill>
              </a:rPr>
              <a:t>WXH, Y. Y. Lu, and P. W. Zhao, Phys. Lett. B, 834, 137394 (2022)</a:t>
            </a:r>
          </a:p>
        </p:txBody>
      </p:sp>
    </p:spTree>
    <p:extLst>
      <p:ext uri="{BB962C8B-B14F-4D97-AF65-F5344CB8AC3E}">
        <p14:creationId xmlns:p14="http://schemas.microsoft.com/office/powerpoint/2010/main" val="19582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2404</Words>
  <Application>Microsoft Office PowerPoint</Application>
  <PresentationFormat>全屏显示(4:3)</PresentationFormat>
  <Paragraphs>342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等线</vt:lpstr>
      <vt:lpstr>华文楷体</vt:lpstr>
      <vt:lpstr>楷体</vt:lpstr>
      <vt:lpstr>宋体</vt:lpstr>
      <vt:lpstr>Arial</vt:lpstr>
      <vt:lpstr>Bradley Hand ITC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Wuxinhui</dc:creator>
  <cp:lastModifiedBy>Xinhui Wu</cp:lastModifiedBy>
  <cp:revision>6373</cp:revision>
  <dcterms:created xsi:type="dcterms:W3CDTF">2017-09-25T12:01:00Z</dcterms:created>
  <dcterms:modified xsi:type="dcterms:W3CDTF">2025-11-01T20:51:09Z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60796D7228FC4EB2B434E014C8A71340_12</vt:lpwstr>
  </property>
  <property fmtid="{D5CDD505-2E9C-101B-9397-08002B2CF9AE}" pid="3" name="KSOProductBuildVer">
    <vt:lpwstr>2052-12.1.0.21915</vt:lpwstr>
  </property>
</Properties>
</file>