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5" r:id="rId4"/>
    <p:sldMasterId id="2147483699" r:id="rId5"/>
  </p:sldMasterIdLst>
  <p:notesMasterIdLst>
    <p:notesMasterId r:id="rId35"/>
  </p:notesMasterIdLst>
  <p:handoutMasterIdLst>
    <p:handoutMasterId r:id="rId36"/>
  </p:handoutMasterIdLst>
  <p:sldIdLst>
    <p:sldId id="347" r:id="rId6"/>
    <p:sldId id="2773" r:id="rId7"/>
    <p:sldId id="370" r:id="rId8"/>
    <p:sldId id="2776" r:id="rId9"/>
    <p:sldId id="2782" r:id="rId10"/>
    <p:sldId id="2780" r:id="rId11"/>
    <p:sldId id="2781" r:id="rId12"/>
    <p:sldId id="738" r:id="rId13"/>
    <p:sldId id="352" r:id="rId14"/>
    <p:sldId id="427" r:id="rId15"/>
    <p:sldId id="737" r:id="rId16"/>
    <p:sldId id="2783" r:id="rId17"/>
    <p:sldId id="371" r:id="rId18"/>
    <p:sldId id="740" r:id="rId19"/>
    <p:sldId id="742" r:id="rId20"/>
    <p:sldId id="743" r:id="rId21"/>
    <p:sldId id="380" r:id="rId22"/>
    <p:sldId id="2784" r:id="rId23"/>
    <p:sldId id="2786" r:id="rId24"/>
    <p:sldId id="747" r:id="rId25"/>
    <p:sldId id="364" r:id="rId26"/>
    <p:sldId id="2772" r:id="rId27"/>
    <p:sldId id="2785" r:id="rId28"/>
    <p:sldId id="349" r:id="rId29"/>
    <p:sldId id="351" r:id="rId30"/>
    <p:sldId id="350" r:id="rId31"/>
    <p:sldId id="739" r:id="rId32"/>
    <p:sldId id="2771" r:id="rId33"/>
    <p:sldId id="74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FF"/>
    <a:srgbClr val="990000"/>
    <a:srgbClr val="0000FF"/>
    <a:srgbClr val="FFFF00"/>
    <a:srgbClr val="FF2811"/>
    <a:srgbClr val="00B050"/>
    <a:srgbClr val="E32D91"/>
    <a:srgbClr val="FFCC0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5C6C35-82C7-4992-9D67-32ABF6ABC8BE}" v="351" dt="2025-10-31T13:18:39.268"/>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7" autoAdjust="0"/>
    <p:restoredTop sz="95033" autoAdjust="0"/>
  </p:normalViewPr>
  <p:slideViewPr>
    <p:cSldViewPr snapToGrid="0">
      <p:cViewPr varScale="1">
        <p:scale>
          <a:sx n="82" d="100"/>
          <a:sy n="82" d="100"/>
        </p:scale>
        <p:origin x="1267" y="48"/>
      </p:cViewPr>
      <p:guideLst/>
    </p:cSldViewPr>
  </p:slideViewPr>
  <p:notesTextViewPr>
    <p:cViewPr>
      <p:scale>
        <a:sx n="1" d="1"/>
        <a:sy n="1" d="1"/>
      </p:scale>
      <p:origin x="0" y="0"/>
    </p:cViewPr>
  </p:notesTextViewPr>
  <p:notesViewPr>
    <p:cSldViewPr snapToGrid="0" showGuides="1">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08916B-8145-4DD4-A4F0-4944307B25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8868C6-14E0-456B-8627-6ED3D5EA25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37BDEB-D08A-4BCC-82C3-65677B6346BB}" type="datetimeFigureOut">
              <a:rPr lang="en-US" smtClean="0"/>
              <a:t>10/31/2025</a:t>
            </a:fld>
            <a:endParaRPr lang="en-US"/>
          </a:p>
        </p:txBody>
      </p:sp>
      <p:sp>
        <p:nvSpPr>
          <p:cNvPr id="4" name="Footer Placeholder 3">
            <a:extLst>
              <a:ext uri="{FF2B5EF4-FFF2-40B4-BE49-F238E27FC236}">
                <a16:creationId xmlns:a16="http://schemas.microsoft.com/office/drawing/2014/main" id="{420B6480-DE26-42CA-B861-D6EFA45FC7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DDB9B3-0030-40C0-AFA9-FACA7EA513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F12C2-4DB0-4437-81E7-A0C89F24ADC0}" type="slidenum">
              <a:rPr lang="en-US" smtClean="0"/>
              <a:t>‹#›</a:t>
            </a:fld>
            <a:endParaRPr lang="en-US"/>
          </a:p>
        </p:txBody>
      </p:sp>
    </p:spTree>
    <p:extLst>
      <p:ext uri="{BB962C8B-B14F-4D97-AF65-F5344CB8AC3E}">
        <p14:creationId xmlns:p14="http://schemas.microsoft.com/office/powerpoint/2010/main" val="35152927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01:37:44.818"/>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01:50:50.594"/>
    </inkml:context>
    <inkml:brush xml:id="br0">
      <inkml:brushProperty name="width" value="0.05" units="cm"/>
      <inkml:brushProperty name="height" value="0.05" units="cm"/>
      <inkml:brushProperty name="color" value="#E71224"/>
    </inkml:brush>
  </inkml:definitions>
  <inkml:trace contextRef="#ctx0" brushRef="#br0">634 44 24575,'-1'-1'0,"1"-1"0,-1 0 0,0 0 0,1 1 0,-1-1 0,0 1 0,0-1 0,0 0 0,0 1 0,-1 0 0,1-1 0,0 1 0,-1 0 0,1-1 0,-1 1 0,1 0 0,-1 0 0,1 0 0,-1 1 0,0-1 0,1 0 0,-3 0 0,-39-13 0,36 14 0,1 0 0,-1 1 0,1 0 0,0 0 0,-1 0 0,1 0 0,0 1 0,0 0 0,0 0 0,0 1 0,1 0 0,-11 6 0,-68 53 0,57-41 0,-19 15 0,-67 66 0,87-75 0,1 2 0,1 1 0,1 1 0,-20 37 0,34-50 0,0 0 0,1 0 0,1 1 0,0 0 0,2 0 0,0 1 0,2 0 0,0 0 0,-1 31 0,5-37 0,0 0 0,1 0 0,1 0 0,0 0 0,1-1 0,9 23 0,43 78 0,-16-37 0,-20-34 0,2 0 0,1-2 0,3 0 0,1-2 0,41 46 0,-65-82 0,-1-1 0,1 1 0,0-1 0,0 0 0,0 1 0,0-1 0,1-1 0,-1 1 0,1 0 0,-1-1 0,1 1 0,-1-1 0,1 0 0,0-1 0,-1 1 0,1-1 0,0 1 0,0-1 0,0 0 0,-1 0 0,1-1 0,0 1 0,0-1 0,-1 0 0,1 0 0,0 0 0,-1 0 0,1-1 0,-1 1 0,1-1 0,-1 0 0,0 0 0,4-3 0,11-9 0,0 0 0,-1-1 0,0-1 0,18-23 0,-27 31 0,83-106 0,10-9 0,-76 96 40,-1-1 0,25-40 0,-40 55-205,-2 0 0,0-1 0,0 0 0,-1 0 0,-1-1 0,0 1 0,-1-1 0,2-16 0,-4 7-6661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01:50:52.607"/>
    </inkml:context>
    <inkml:brush xml:id="br0">
      <inkml:brushProperty name="width" value="0.05" units="cm"/>
      <inkml:brushProperty name="height" value="0.05" units="cm"/>
      <inkml:brushProperty name="color" value="#E71224"/>
    </inkml:brush>
  </inkml:definitions>
  <inkml:trace contextRef="#ctx0" brushRef="#br0">764 57 24575,'-1'-2'0,"0"1"0,1-1 0,-1 1 0,0-1 0,0 1 0,0-1 0,0 1 0,0-1 0,-1 1 0,1 0 0,0 0 0,-1-1 0,1 1 0,0 0 0,-1 0 0,0 1 0,-2-3 0,-30-12 0,8 9 0,1 2 0,-1 1 0,0 0 0,0 2 0,0 2 0,-42 4 0,56-2 0,0-1 0,0 1 0,0 1 0,0 0 0,1 1 0,0 0 0,0 1 0,0 0 0,0 1 0,1 0 0,-15 13 0,-10 13 0,-50 58 0,75-80 0,-12 16 0,1 1 0,2 1 0,1 1 0,1 0 0,1 1 0,2 1 0,1 1 0,2 0 0,-14 66 0,13-25 0,3 1 0,3 1 0,7 116 0,1-161 0,1 0 0,2-1 0,2 1 0,0-2 0,2 1 0,1-1 0,1 0 0,2-1 0,1 0 0,1-1 0,1-1 0,1-1 0,2 0 0,0-1 0,38 36 0,-48-53 0,0-1 0,1 0 0,0-1 0,-1 0 0,2 0 0,-1-1 0,0 0 0,1-1 0,0 0 0,0-1 0,0 0 0,0-1 0,0 0 0,0 0 0,0-1 0,0-1 0,0 0 0,0-1 0,0 0 0,18-5 0,-10 1 0,0 0 0,0-2 0,-1 0 0,0-1 0,0 0 0,-1-2 0,0 0 0,-1-1 0,0-1 0,25-25 0,21-41 0,-3-2 0,64-116 0,-108 172 0,2-4 0,11-16 0,22-53 0,-43 82 0,-1 0 0,0 0 0,-2-1 0,0 0 0,0 0 0,-2 0 0,1-24 0,-6-79-1365,3 97-5461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01:50:54.43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5T02:32:30.584"/>
    </inkml:context>
    <inkml:brush xml:id="br0">
      <inkml:brushProperty name="width" value="0.05" units="cm"/>
      <inkml:brushProperty name="height" value="0.05" units="cm"/>
      <inkml:brushProperty name="color" value="#E71224"/>
    </inkml:brush>
  </inkml:definitions>
  <inkml:trace contextRef="#ctx0" brushRef="#br0">1 474 24575,'23'0'0,"25"-9"0,32-7 0,39-11 0,27-14 0,24-9 0,11-5 0,2-3 0,-3 0 0,-19 5 0,-31 12 0,-34 12 0,-33 7 0,-28 8-8191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5T02:32:31.024"/>
    </inkml:context>
    <inkml:brush xml:id="br0">
      <inkml:brushProperty name="width" value="0.05" units="cm"/>
      <inkml:brushProperty name="height" value="0.05" units="cm"/>
      <inkml:brushProperty name="color" value="#E71224"/>
    </inkml:brush>
  </inkml:definitions>
  <inkml:trace contextRef="#ctx0" brushRef="#br0">0 501 24575,'5'0'0,"28"0"0,41-9 0,39-12 0,37-12 0,25-13 0,23-13 0,2-6 0,-12 0 0,-28 6 0,-36 8 0,-36 9 0,-27 11 0,-25 11-8191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5T02:32:38.423"/>
    </inkml:context>
    <inkml:brush xml:id="br0">
      <inkml:brushProperty name="width" value="0.05" units="cm"/>
      <inkml:brushProperty name="height" value="0.05" units="cm"/>
      <inkml:brushProperty name="color" value="#E71224"/>
    </inkml:brush>
  </inkml:definitions>
  <inkml:trace contextRef="#ctx0" brushRef="#br0">1 9628 24575,'78'-73'0,"-37"36"0,44-51 0,376-523 0,-229 225 0,-187 296 0,-5-1 0,46-148 0,126-538 0,-53 156 0,-132 513 0,-4-2 0,-5 0 0,5-164 0,19-738 0,-35 711 0,-57-529 0,1 511 0,-13 2 0,-128-380 0,163 612 0,-151-410 0,90 296 0,-117-271 0,170 383 0,-115-261 0,11 75 0,108 212 0,-35-98 0,1 1 0,20 83 62,35 60-348,0 0 1,1 0 0,0-1-1,-11-32 1,15 30-6541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5T02:32:40.348"/>
    </inkml:context>
    <inkml:brush xml:id="br0">
      <inkml:brushProperty name="width" value="0.05" units="cm"/>
      <inkml:brushProperty name="height" value="0.05" units="cm"/>
      <inkml:brushProperty name="color" value="#E71224"/>
    </inkml:brush>
  </inkml:definitions>
  <inkml:trace contextRef="#ctx0" brushRef="#br0">0 55 24575,'1'10'0,"1"0"0,0 0 0,1 0 0,5 17 0,2 4 0,19 128 0,-29-159 0,0 0 0,0 1 0,1-1 0,-1 1 0,0-1 0,0 0 0,0 1 0,0-1 0,0 0 0,1 1 0,-1-1 0,0 0 0,0 0 0,1 1 0,-1-1 0,0 0 0,0 0 0,1 1 0,-1-1 0,0 0 0,1 0 0,-1 0 0,0 1 0,1-1 0,-1 0 0,0 0 0,1 0 0,-1 0 0,0 0 0,1 0 0,-1 0 0,1 0 0,-1 0 0,0 0 0,1 0 0,-1 0 0,0 0 0,1 0 0,-1 0 0,0 0 0,1 0 0,-1-1 0,0 1 0,1 0 0,-1 0 0,0 0 0,1-1 0,-1 1 0,0 0 0,1 0 0,-1 0 0,0-1 0,0 1 0,0 0 0,1-1 0,-1 1 0,0 0 0,0-1 0,16-18 0,-3 1 0,-2-1 0,0 0 0,15-38 0,-23 51 0,-1 0 0,-1-1 0,1 1 0,-1-1 0,0 1 0,0-1 0,-1 0 0,0 0 0,0 1 0,-1-1 0,0 1 0,0-1 0,0 0 0,-1 1 0,0 0 0,0-1 0,-4-6 0,4 9 0,0 1 0,0-1 0,1 0 0,-1 0 0,1 0 0,0 0 0,-1-8 0,2 12 0,0-1 0,0 0 0,1 0 0,-1 0 0,0 0 0,1 0 0,-1 0 0,0 1 0,1-1 0,-1 0 0,1 0 0,-1 1 0,1-1 0,0 0 0,-1 1 0,1-1 0,0 0 0,-1 1 0,1-1 0,0 1 0,0-1 0,-1 1 0,1 0 0,0-1 0,0 1 0,0 0 0,0-1 0,0 1 0,-1 0 0,1 0 0,0 0 0,0 0 0,0 0 0,0 0 0,0 0 0,0 0 0,0 0 0,0 0 0,-1 1 0,1-1 0,0 0 0,0 1 0,1-1 0,12 3 2,-1 1-1,1 0 0,22 9 0,-6-1-1371,-6-4-5456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182BB-4E27-4552-8EE4-33C8EF731305}" type="datetimeFigureOut">
              <a:rPr lang="en-US" smtClean="0"/>
              <a:t>10/31/2025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442E7-1E35-4707-8504-AE37222ED57D}" type="slidenum">
              <a:rPr lang="en-US" smtClean="0"/>
              <a:t>‹#›</a:t>
            </a:fld>
            <a:endParaRPr lang="en-US"/>
          </a:p>
        </p:txBody>
      </p:sp>
    </p:spTree>
    <p:extLst>
      <p:ext uri="{BB962C8B-B14F-4D97-AF65-F5344CB8AC3E}">
        <p14:creationId xmlns:p14="http://schemas.microsoft.com/office/powerpoint/2010/main" val="2471682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8442E7-1E35-4707-8504-AE37222ED57D}" type="slidenum">
              <a:rPr lang="en-US" smtClean="0"/>
              <a:t>1</a:t>
            </a:fld>
            <a:endParaRPr lang="en-US"/>
          </a:p>
        </p:txBody>
      </p:sp>
    </p:spTree>
    <p:extLst>
      <p:ext uri="{BB962C8B-B14F-4D97-AF65-F5344CB8AC3E}">
        <p14:creationId xmlns:p14="http://schemas.microsoft.com/office/powerpoint/2010/main" val="2717463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Artificial neural networks</a:t>
            </a:r>
            <a:r>
              <a:rPr lang="en-US" baseline="0" dirty="0"/>
              <a:t> are an example of a representation of a multivariate function with univariate functions which are adapted to the problem by the choice of parameters. They are often presented with the help of an analogy with a biologic neural network, but I find more useful the following interpretation. We expand a function f in a basis of univariate functions </a:t>
            </a:r>
            <a:r>
              <a:rPr lang="en-US" baseline="0" dirty="0" err="1"/>
              <a:t>sigma_</a:t>
            </a:r>
            <a:r>
              <a:rPr lang="en-US" baseline="0" dirty="0" err="1">
                <a:latin typeface="Symbol" panose="05050102010706020507" pitchFamily="18" charset="2"/>
              </a:rPr>
              <a:t>n</a:t>
            </a:r>
            <a:r>
              <a:rPr lang="en-US" baseline="0" dirty="0"/>
              <a:t> with coefficients </a:t>
            </a:r>
            <a:r>
              <a:rPr lang="en-US" baseline="0" dirty="0" err="1"/>
              <a:t>c_n</a:t>
            </a:r>
            <a:r>
              <a:rPr lang="en-US" baseline="0" dirty="0"/>
              <a:t>. The basis functions depend on all components of x but their arguments are scalars dependent on x as well as on weights w and biases b. This parameterization by w and b makes a flexible, non-direct product basis. This representation goes back to the Kolmogorov theorem of 1957 and since then there was a series of papers relaxing and relaxing restrictions on sigma. As of today, this expression is a universal approximator as long as sigma is smooth and nonlinear, that’s all. Typically sigma is the same for all n and typically it is the sigmoid function but it does not have to be. </a:t>
            </a:r>
          </a:p>
          <a:p>
            <a:r>
              <a:rPr lang="en-US" baseline="0" dirty="0"/>
              <a:t>The parameters w and b and the coefficients c are fitted to reproduce a set of known samples of f. The fit is nonlinear because sigma is nonlinear. </a:t>
            </a:r>
          </a:p>
          <a:p>
            <a:r>
              <a:rPr lang="en-US" baseline="0" dirty="0"/>
              <a:t>This equation expresses a so-called single hidden layer neural network, it can be graphically represented like this, where the arrows to each sigma, which are now called neurons, reflect the formation a single scalar input. These neurons form a hidden later. The outputs are collected in a sum to one or more outputs in the output layer, i.e. one can fit a multi-sheet function or a function and its derivatives by the same NN. These are called output neurons. One can collect the outputs of this last layer of neurons and feed them to yet another layer of neurons and so on, obtaining a multilayer or deep neural network.</a:t>
            </a:r>
            <a:endParaRPr lang="en-US" dirty="0"/>
          </a:p>
        </p:txBody>
      </p:sp>
      <p:sp>
        <p:nvSpPr>
          <p:cNvPr id="4" name="Slide Number Placeholder 3"/>
          <p:cNvSpPr>
            <a:spLocks noGrp="1"/>
          </p:cNvSpPr>
          <p:nvPr>
            <p:ph type="sldNum" sz="quarter" idx="10"/>
          </p:nvPr>
        </p:nvSpPr>
        <p:spPr/>
        <p:txBody>
          <a:bodyPr/>
          <a:lstStyle/>
          <a:p>
            <a:fld id="{0F8442E7-1E35-4707-8504-AE37222ED57D}" type="slidenum">
              <a:rPr lang="en-US" smtClean="0"/>
              <a:t>24</a:t>
            </a:fld>
            <a:endParaRPr lang="en-US"/>
          </a:p>
        </p:txBody>
      </p:sp>
    </p:spTree>
    <p:extLst>
      <p:ext uri="{BB962C8B-B14F-4D97-AF65-F5344CB8AC3E}">
        <p14:creationId xmlns:p14="http://schemas.microsoft.com/office/powerpoint/2010/main" val="3218528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equation</a:t>
            </a:r>
            <a:r>
              <a:rPr lang="en-US" baseline="0" dirty="0"/>
              <a:t> for a general multilayer neural network would then become this. I stress that </a:t>
            </a:r>
            <a:r>
              <a:rPr lang="en-US" sz="1800" dirty="0"/>
              <a:t>a single hidden layer network is already</a:t>
            </a:r>
            <a:r>
              <a:rPr lang="en-US" sz="1800" baseline="0" dirty="0"/>
              <a:t> </a:t>
            </a:r>
            <a:r>
              <a:rPr lang="en-US" sz="1800" dirty="0"/>
              <a:t>a universal approximator. In</a:t>
            </a:r>
            <a:r>
              <a:rPr lang="en-US" sz="1800" baseline="0" dirty="0"/>
              <a:t> many applications </a:t>
            </a:r>
            <a:r>
              <a:rPr lang="en-US" sz="1800" dirty="0"/>
              <a:t>one layer would be sufficient</a:t>
            </a:r>
            <a:r>
              <a:rPr lang="en-US" sz="1800" baseline="0" dirty="0"/>
              <a:t> and </a:t>
            </a:r>
            <a:r>
              <a:rPr lang="en-US" sz="1650" dirty="0"/>
              <a:t>one needs to be sure if one actually needs a deep NN as it comes at a price of a large no. of non-linear parameters. I will show examples</a:t>
            </a:r>
            <a:r>
              <a:rPr lang="en-US" sz="1650" baseline="0" dirty="0"/>
              <a:t> later when one actually needs a deep NN.</a:t>
            </a:r>
          </a:p>
          <a:p>
            <a:r>
              <a:rPr lang="en-US" sz="1650" baseline="0" dirty="0"/>
              <a:t>The fact that sigma can be any function opens new possibilities. We showed for example that with exponential neurons one easily obtains a sum of products representation with a relatively small number of terms. Sum of products representations are very useful because they greatly simplify integration of the function. In fact sum of product representations are required in certain computational methods, for example is some powerful quantum dynamics methods. A more complicated way to get a sum of products are multiplicative neural networks which use error function type of neurons. These are examples of a departure from the orthodox network designs which brings significant advantages. I will show later how with even more drastic changes in the architecture one can realize significant advantages. </a:t>
            </a:r>
            <a:endParaRPr lang="en-US" sz="1650" dirty="0"/>
          </a:p>
          <a:p>
            <a:endParaRPr lang="en-US" dirty="0"/>
          </a:p>
        </p:txBody>
      </p:sp>
      <p:sp>
        <p:nvSpPr>
          <p:cNvPr id="4" name="Slide Number Placeholder 3"/>
          <p:cNvSpPr>
            <a:spLocks noGrp="1"/>
          </p:cNvSpPr>
          <p:nvPr>
            <p:ph type="sldNum" sz="quarter" idx="10"/>
          </p:nvPr>
        </p:nvSpPr>
        <p:spPr/>
        <p:txBody>
          <a:bodyPr/>
          <a:lstStyle/>
          <a:p>
            <a:fld id="{0F8442E7-1E35-4707-8504-AE37222ED57D}" type="slidenum">
              <a:rPr lang="en-US" smtClean="0"/>
              <a:t>25</a:t>
            </a:fld>
            <a:endParaRPr lang="en-US"/>
          </a:p>
        </p:txBody>
      </p:sp>
    </p:spTree>
    <p:extLst>
      <p:ext uri="{BB962C8B-B14F-4D97-AF65-F5344CB8AC3E}">
        <p14:creationId xmlns:p14="http://schemas.microsoft.com/office/powerpoint/2010/main" val="1727327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F8442E7-1E35-4707-8504-AE37222ED57D}" type="slidenum">
              <a:rPr lang="en-US" smtClean="0"/>
              <a:t>26</a:t>
            </a:fld>
            <a:endParaRPr lang="en-US"/>
          </a:p>
        </p:txBody>
      </p:sp>
    </p:spTree>
    <p:extLst>
      <p:ext uri="{BB962C8B-B14F-4D97-AF65-F5344CB8AC3E}">
        <p14:creationId xmlns:p14="http://schemas.microsoft.com/office/powerpoint/2010/main" val="250213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the example of GPR collapse in very high dimension, by replacing the very high dimensional square exponential kernel with an additive kernel, the collapse is avoided, and the model behaves quite accurately for several months after the training was stopped. Eventually, of course, the accuracy drops without retraining, but there is no collapse, no misbehavior. Moreover, reasonable models are achieved with kernel length parameters small enough to preserve the nonlinear nature of the model.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442E7-1E35-4707-8504-AE37222ED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096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また、</a:t>
                </a:r>
                <a:r>
                  <a:rPr kumimoji="1" lang="en-US" altLang="ja-JP" sz="1200" b="0" i="0" kern="1200" dirty="0">
                    <a:solidFill>
                      <a:schemeClr val="tx1"/>
                    </a:solidFill>
                    <a:effectLst/>
                    <a:latin typeface="+mn-lt"/>
                    <a:ea typeface="+mn-ea"/>
                    <a:cs typeface="+mn-cs"/>
                  </a:rPr>
                  <a:t>HDMR</a:t>
                </a:r>
                <a:r>
                  <a:rPr kumimoji="1" lang="ja-JP" altLang="en-US" sz="1200" b="0" i="0" kern="1200" dirty="0">
                    <a:solidFill>
                      <a:schemeClr val="tx1"/>
                    </a:solidFill>
                    <a:effectLst/>
                    <a:latin typeface="+mn-lt"/>
                    <a:ea typeface="+mn-ea"/>
                    <a:cs typeface="+mn-cs"/>
                  </a:rPr>
                  <a:t>の大きな利点の一つは、入力と出力の関係の分析が容易であるということです。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関数</a:t>
                </a:r>
                <a:r>
                  <a:rPr kumimoji="1" lang="en-US" altLang="ja-JP" sz="1200" b="0" i="0" kern="1200" dirty="0">
                    <a:solidFill>
                      <a:schemeClr val="tx1"/>
                    </a:solidFill>
                    <a:effectLst/>
                    <a:latin typeface="+mn-lt"/>
                    <a:ea typeface="+mn-ea"/>
                    <a:cs typeface="+mn-cs"/>
                  </a:rPr>
                  <a:t>f</a:t>
                </a:r>
                <a:r>
                  <a:rPr kumimoji="1" lang="ja-JP" altLang="en-US" sz="1200" b="0" i="0" kern="1200" dirty="0">
                    <a:solidFill>
                      <a:schemeClr val="tx1"/>
                    </a:solidFill>
                    <a:effectLst/>
                    <a:latin typeface="+mn-lt"/>
                    <a:ea typeface="+mn-ea"/>
                    <a:cs typeface="+mn-cs"/>
                  </a:rPr>
                  <a:t>を</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次元の</a:t>
                </a:r>
                <a:r>
                  <a:rPr kumimoji="1" lang="en-US" altLang="ja-JP" sz="1200" b="0" i="0" kern="1200" dirty="0">
                    <a:solidFill>
                      <a:schemeClr val="tx1"/>
                    </a:solidFill>
                    <a:effectLst/>
                    <a:latin typeface="+mn-lt"/>
                    <a:ea typeface="+mn-ea"/>
                    <a:cs typeface="+mn-cs"/>
                  </a:rPr>
                  <a:t>component function</a:t>
                </a:r>
                <a:r>
                  <a:rPr kumimoji="1" lang="ja-JP" altLang="en-US" sz="1200" b="0" i="0" kern="1200" dirty="0">
                    <a:solidFill>
                      <a:schemeClr val="tx1"/>
                    </a:solidFill>
                    <a:effectLst/>
                    <a:latin typeface="+mn-lt"/>
                    <a:ea typeface="+mn-ea"/>
                    <a:cs typeface="+mn-cs"/>
                  </a:rPr>
                  <a:t>の和で表す</a:t>
                </a:r>
                <a:r>
                  <a:rPr kumimoji="1" lang="en-US" altLang="ja-JP" sz="1200" b="0" i="0" kern="1200" dirty="0">
                    <a:solidFill>
                      <a:schemeClr val="tx1"/>
                    </a:solidFill>
                    <a:effectLst/>
                    <a:latin typeface="+mn-lt"/>
                    <a:ea typeface="+mn-ea"/>
                    <a:cs typeface="+mn-cs"/>
                  </a:rPr>
                  <a:t>1-d HDMR kernel</a:t>
                </a:r>
                <a:r>
                  <a:rPr kumimoji="1" lang="ja-JP" altLang="en-US" sz="1200" b="0" i="0" kern="1200" dirty="0">
                    <a:solidFill>
                      <a:schemeClr val="tx1"/>
                    </a:solidFill>
                    <a:effectLst/>
                    <a:latin typeface="+mn-lt"/>
                    <a:ea typeface="+mn-ea"/>
                    <a:cs typeface="+mn-cs"/>
                  </a:rPr>
                  <a:t>では、</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ある入力変数</a:t>
                </a:r>
                <a:r>
                  <a:rPr kumimoji="1" lang="en-US" altLang="ja-JP" sz="1200" b="0" i="0" kern="1200" dirty="0">
                    <a:solidFill>
                      <a:schemeClr val="tx1"/>
                    </a:solidFill>
                    <a:effectLst/>
                    <a:latin typeface="+mn-lt"/>
                    <a:ea typeface="+mn-ea"/>
                    <a:cs typeface="+mn-cs"/>
                  </a:rPr>
                  <a:t>xi</a:t>
                </a:r>
                <a:r>
                  <a:rPr kumimoji="1" lang="ja-JP" altLang="en-US" sz="1200" b="0" i="0" kern="1200" dirty="0">
                    <a:solidFill>
                      <a:schemeClr val="tx1"/>
                    </a:solidFill>
                    <a:effectLst/>
                    <a:latin typeface="+mn-lt"/>
                    <a:ea typeface="+mn-ea"/>
                    <a:cs typeface="+mn-cs"/>
                  </a:rPr>
                  <a:t>とその予測への寄与</a:t>
                </a:r>
                <a:r>
                  <a:rPr kumimoji="1" lang="en-US" altLang="ja-JP" sz="1200" b="0" i="0" kern="1200" dirty="0">
                    <a:solidFill>
                      <a:schemeClr val="tx1"/>
                    </a:solidFill>
                    <a:effectLst/>
                    <a:latin typeface="+mn-lt"/>
                    <a:ea typeface="+mn-ea"/>
                    <a:cs typeface="+mn-cs"/>
                  </a:rPr>
                  <a:t>fi(xi)</a:t>
                </a:r>
                <a:r>
                  <a:rPr kumimoji="1" lang="ja-JP" altLang="en-US" sz="1200" b="0" i="0" kern="1200" dirty="0">
                    <a:solidFill>
                      <a:schemeClr val="tx1"/>
                    </a:solidFill>
                    <a:effectLst/>
                    <a:latin typeface="+mn-lt"/>
                    <a:ea typeface="+mn-ea"/>
                    <a:cs typeface="+mn-cs"/>
                  </a:rPr>
                  <a:t>の関係を簡単に調べることができます。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入力</a:t>
                </a:r>
                <a14:m>
                  <m:oMath xmlns:m="http://schemas.openxmlformats.org/officeDocument/2006/math">
                    <m:sSub>
                      <m:sSubPr>
                        <m:ctrlPr>
                          <a:rPr lang="en-US" altLang="ja-JP" sz="1200" i="1" smtClean="0">
                            <a:solidFill>
                              <a:schemeClr val="tx1"/>
                            </a:solidFill>
                            <a:latin typeface="Cambria Math" panose="02040503050406030204" pitchFamily="18" charset="0"/>
                            <a:ea typeface="+mn-ea"/>
                          </a:rPr>
                        </m:ctrlPr>
                      </m:sSubPr>
                      <m:e>
                        <m:r>
                          <a:rPr lang="en-US" altLang="ja-JP" sz="1200" i="1">
                            <a:solidFill>
                              <a:schemeClr val="tx1"/>
                            </a:solidFill>
                            <a:latin typeface="Cambria Math" panose="02040503050406030204" pitchFamily="18" charset="0"/>
                            <a:ea typeface="+mn-ea"/>
                          </a:rPr>
                          <m:t>𝑥</m:t>
                        </m:r>
                      </m:e>
                      <m:sub>
                        <m:r>
                          <a:rPr lang="en-US" altLang="ja-JP" sz="1200" i="1">
                            <a:solidFill>
                              <a:schemeClr val="tx1"/>
                            </a:solidFill>
                            <a:latin typeface="Cambria Math" panose="02040503050406030204" pitchFamily="18" charset="0"/>
                            <a:ea typeface="+mn-ea"/>
                          </a:rPr>
                          <m:t>𝑖</m:t>
                        </m:r>
                      </m:sub>
                    </m:sSub>
                  </m:oMath>
                </a14:m>
                <a:r>
                  <a:rPr kumimoji="1" lang="ja-JP" altLang="en-US" sz="1200" b="0" i="0" kern="1200" dirty="0">
                    <a:solidFill>
                      <a:schemeClr val="tx1"/>
                    </a:solidFill>
                    <a:effectLst/>
                    <a:latin typeface="+mn-lt"/>
                    <a:ea typeface="+mn-ea"/>
                    <a:cs typeface="+mn-cs"/>
                  </a:rPr>
                  <a:t>と出力</a:t>
                </a:r>
                <a14:m>
                  <m:oMath xmlns:m="http://schemas.openxmlformats.org/officeDocument/2006/math">
                    <m:sSub>
                      <m:sSubPr>
                        <m:ctrlPr>
                          <a:rPr lang="en-US" altLang="ja-JP" sz="1200" i="1" smtClean="0">
                            <a:solidFill>
                              <a:schemeClr val="tx1"/>
                            </a:solidFill>
                            <a:latin typeface="Cambria Math" panose="02040503050406030204" pitchFamily="18" charset="0"/>
                            <a:ea typeface="+mn-ea"/>
                          </a:rPr>
                        </m:ctrlPr>
                      </m:sSubPr>
                      <m:e>
                        <m:r>
                          <a:rPr lang="en-US" altLang="ja-JP" sz="1200" i="1">
                            <a:solidFill>
                              <a:schemeClr val="tx1"/>
                            </a:solidFill>
                            <a:latin typeface="Cambria Math" panose="02040503050406030204" pitchFamily="18" charset="0"/>
                            <a:ea typeface="+mn-ea"/>
                          </a:rPr>
                          <m:t>𝑓</m:t>
                        </m:r>
                      </m:e>
                      <m:sub>
                        <m:r>
                          <a:rPr lang="en-US" altLang="ja-JP" sz="1200" i="1">
                            <a:solidFill>
                              <a:schemeClr val="tx1"/>
                            </a:solidFill>
                            <a:latin typeface="Cambria Math" panose="02040503050406030204" pitchFamily="18" charset="0"/>
                            <a:ea typeface="+mn-ea"/>
                          </a:rPr>
                          <m:t>𝑖</m:t>
                        </m:r>
                      </m:sub>
                    </m:sSub>
                    <m:d>
                      <m:dPr>
                        <m:ctrlPr>
                          <a:rPr lang="en-US" altLang="ja-JP" sz="1200" i="1">
                            <a:solidFill>
                              <a:schemeClr val="tx1"/>
                            </a:solidFill>
                            <a:latin typeface="Cambria Math" panose="02040503050406030204" pitchFamily="18" charset="0"/>
                            <a:ea typeface="+mn-ea"/>
                          </a:rPr>
                        </m:ctrlPr>
                      </m:dPr>
                      <m:e>
                        <m:sSub>
                          <m:sSubPr>
                            <m:ctrlPr>
                              <a:rPr lang="en-US" altLang="ja-JP" sz="1200" i="1">
                                <a:solidFill>
                                  <a:schemeClr val="tx1"/>
                                </a:solidFill>
                                <a:latin typeface="Cambria Math" panose="02040503050406030204" pitchFamily="18" charset="0"/>
                                <a:ea typeface="+mn-ea"/>
                              </a:rPr>
                            </m:ctrlPr>
                          </m:sSubPr>
                          <m:e>
                            <m:r>
                              <a:rPr lang="en-US" altLang="ja-JP" sz="1200" i="1">
                                <a:solidFill>
                                  <a:schemeClr val="tx1"/>
                                </a:solidFill>
                                <a:latin typeface="Cambria Math" panose="02040503050406030204" pitchFamily="18" charset="0"/>
                                <a:ea typeface="+mn-ea"/>
                              </a:rPr>
                              <m:t>𝑥</m:t>
                            </m:r>
                          </m:e>
                          <m:sub>
                            <m:r>
                              <a:rPr lang="en-US" altLang="ja-JP" sz="1200" i="1">
                                <a:solidFill>
                                  <a:schemeClr val="tx1"/>
                                </a:solidFill>
                                <a:latin typeface="Cambria Math" panose="02040503050406030204" pitchFamily="18" charset="0"/>
                                <a:ea typeface="+mn-ea"/>
                              </a:rPr>
                              <m:t>𝑖</m:t>
                            </m:r>
                          </m:sub>
                        </m:sSub>
                      </m:e>
                    </m:d>
                    <m:r>
                      <a:rPr lang="ja-JP" altLang="en-US" sz="1200" i="1">
                        <a:solidFill>
                          <a:schemeClr val="tx1"/>
                        </a:solidFill>
                        <a:latin typeface="Cambria Math" panose="02040503050406030204" pitchFamily="18" charset="0"/>
                        <a:ea typeface="+mn-ea"/>
                      </a:rPr>
                      <m:t>の</m:t>
                    </m:r>
                  </m:oMath>
                </a14:m>
                <a:r>
                  <a:rPr kumimoji="1" lang="ja-JP" altLang="en-US" sz="1200" b="0" i="0" kern="1200" dirty="0">
                    <a:solidFill>
                      <a:schemeClr val="tx1"/>
                    </a:solidFill>
                    <a:effectLst/>
                    <a:latin typeface="+mn-lt"/>
                    <a:ea typeface="+mn-ea"/>
                    <a:cs typeface="+mn-cs"/>
                  </a:rPr>
                  <a:t>関係の複雑さ非線形性に着目して分析を行った結果、</a:t>
                </a:r>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の大小が非線形性に大きく影響していることが分かりました</a:t>
                </a:r>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が小さいとき、直線性が小さい、すなわち予測への寄与が非線形である変数が多く存在しています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一方で、</a:t>
                </a:r>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が</a:t>
                </a:r>
                <a:r>
                  <a:rPr kumimoji="1" lang="en-US" altLang="ja-JP" sz="1200" b="0" i="0" kern="1200" dirty="0">
                    <a:solidFill>
                      <a:schemeClr val="tx1"/>
                    </a:solidFill>
                    <a:effectLst/>
                    <a:latin typeface="+mn-lt"/>
                    <a:ea typeface="+mn-ea"/>
                    <a:cs typeface="+mn-cs"/>
                  </a:rPr>
                  <a:t>10</a:t>
                </a:r>
                <a:r>
                  <a:rPr kumimoji="1" lang="ja-JP" altLang="en-US" sz="1200" b="0" i="0" kern="1200" dirty="0">
                    <a:solidFill>
                      <a:schemeClr val="tx1"/>
                    </a:solidFill>
                    <a:effectLst/>
                    <a:latin typeface="+mn-lt"/>
                    <a:ea typeface="+mn-ea"/>
                    <a:cs typeface="+mn-cs"/>
                  </a:rPr>
                  <a:t>程度まで大きくなると、入力と出力の関係はほぼ完全に直線的になっています。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例として、入力変数である電力需要の予測への寄与を分析しました。</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入力変数である“現在の”電力需要と予測目標の“</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時間後の”電力需要の関係はほぼ直線であると考えられますが、</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電力需要にはピークが存在するため、入力値がピーク付近では傾きが小さくなると考えられます。</a:t>
                </a:r>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が最適値の時、このような関係がモデルでも学習されていることが分かります。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一方で</a:t>
                </a:r>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が小さいとき、入力と出力の関係は必要以上に複雑になっていることが分かり、</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過学習が起こっていると捉えることができます。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また、</a:t>
                </a:r>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が大きいとき、入力と出力の関係は完全に直線となり、電力需要のピークを学習できていません。</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FF0000"/>
                    </a:solidFill>
                  </a:rPr>
                  <a:t>以上のことから、</a:t>
                </a:r>
                <a:r>
                  <a:rPr lang="ja-JP" altLang="en-US" sz="1200" dirty="0"/>
                  <a:t>適切なパラメータを持つ</a:t>
                </a:r>
                <a:r>
                  <a:rPr lang="en-US" altLang="ja-JP" sz="1200" dirty="0"/>
                  <a:t>1-d HDMR kernel GPR</a:t>
                </a:r>
                <a:r>
                  <a:rPr lang="ja-JP" altLang="en-US" sz="1200" dirty="0"/>
                  <a:t>は、</a:t>
                </a:r>
                <a:r>
                  <a:rPr lang="en-US" altLang="ja-JP" sz="1200" dirty="0"/>
                  <a:t> </a:t>
                </a:r>
                <a14:m>
                  <m:oMath xmlns:m="http://schemas.openxmlformats.org/officeDocument/2006/math">
                    <m:sSub>
                      <m:sSubPr>
                        <m:ctrlPr>
                          <a:rPr lang="en-US" altLang="ja-JP" sz="1200" i="1">
                            <a:solidFill>
                              <a:srgbClr val="FF0000"/>
                            </a:solidFill>
                            <a:latin typeface="Cambria Math" panose="02040503050406030204" pitchFamily="18" charset="0"/>
                            <a:ea typeface="+mn-ea"/>
                          </a:rPr>
                        </m:ctrlPr>
                      </m:sSubPr>
                      <m:e>
                        <m:r>
                          <a:rPr lang="en-US" altLang="ja-JP" sz="1200" i="1">
                            <a:solidFill>
                              <a:srgbClr val="FF0000"/>
                            </a:solidFill>
                            <a:latin typeface="Cambria Math" panose="02040503050406030204" pitchFamily="18" charset="0"/>
                            <a:ea typeface="+mn-ea"/>
                          </a:rPr>
                          <m:t>𝑥</m:t>
                        </m:r>
                      </m:e>
                      <m:sub>
                        <m:r>
                          <a:rPr lang="en-US" altLang="ja-JP" sz="1200" i="1">
                            <a:solidFill>
                              <a:srgbClr val="FF0000"/>
                            </a:solidFill>
                            <a:latin typeface="Cambria Math" panose="02040503050406030204" pitchFamily="18" charset="0"/>
                            <a:ea typeface="+mn-ea"/>
                          </a:rPr>
                          <m:t>𝑖</m:t>
                        </m:r>
                      </m:sub>
                    </m:sSub>
                  </m:oMath>
                </a14:m>
                <a:r>
                  <a:rPr lang="ja-JP" altLang="en-US" sz="1200" dirty="0">
                    <a:solidFill>
                      <a:srgbClr val="FF0000"/>
                    </a:solidFill>
                  </a:rPr>
                  <a:t>と</a:t>
                </a:r>
                <a14:m>
                  <m:oMath xmlns:m="http://schemas.openxmlformats.org/officeDocument/2006/math">
                    <m:sSub>
                      <m:sSubPr>
                        <m:ctrlPr>
                          <a:rPr lang="en-US" altLang="ja-JP" sz="1200" i="1">
                            <a:solidFill>
                              <a:srgbClr val="FF0000"/>
                            </a:solidFill>
                            <a:latin typeface="Cambria Math" panose="02040503050406030204" pitchFamily="18" charset="0"/>
                            <a:ea typeface="+mn-ea"/>
                          </a:rPr>
                        </m:ctrlPr>
                      </m:sSubPr>
                      <m:e>
                        <m:r>
                          <a:rPr lang="en-US" altLang="ja-JP" sz="1200" i="1">
                            <a:solidFill>
                              <a:srgbClr val="FF0000"/>
                            </a:solidFill>
                            <a:latin typeface="Cambria Math" panose="02040503050406030204" pitchFamily="18" charset="0"/>
                            <a:ea typeface="+mn-ea"/>
                          </a:rPr>
                          <m:t>𝑓</m:t>
                        </m:r>
                      </m:e>
                      <m:sub>
                        <m:r>
                          <a:rPr lang="en-US" altLang="ja-JP" sz="1200" i="1">
                            <a:solidFill>
                              <a:srgbClr val="FF0000"/>
                            </a:solidFill>
                            <a:latin typeface="Cambria Math" panose="02040503050406030204" pitchFamily="18" charset="0"/>
                            <a:ea typeface="+mn-ea"/>
                          </a:rPr>
                          <m:t>𝑖</m:t>
                        </m:r>
                      </m:sub>
                    </m:sSub>
                    <m:d>
                      <m:dPr>
                        <m:ctrlPr>
                          <a:rPr lang="en-US" altLang="ja-JP" sz="1200" i="1">
                            <a:solidFill>
                              <a:srgbClr val="FF0000"/>
                            </a:solidFill>
                            <a:latin typeface="Cambria Math" panose="02040503050406030204" pitchFamily="18" charset="0"/>
                            <a:ea typeface="+mn-ea"/>
                          </a:rPr>
                        </m:ctrlPr>
                      </m:dPr>
                      <m:e>
                        <m:sSub>
                          <m:sSubPr>
                            <m:ctrlPr>
                              <a:rPr lang="en-US" altLang="ja-JP" sz="1200" i="1">
                                <a:solidFill>
                                  <a:srgbClr val="FF0000"/>
                                </a:solidFill>
                                <a:latin typeface="Cambria Math" panose="02040503050406030204" pitchFamily="18" charset="0"/>
                                <a:ea typeface="+mn-ea"/>
                              </a:rPr>
                            </m:ctrlPr>
                          </m:sSubPr>
                          <m:e>
                            <m:r>
                              <a:rPr lang="en-US" altLang="ja-JP" sz="1200" i="1">
                                <a:solidFill>
                                  <a:srgbClr val="FF0000"/>
                                </a:solidFill>
                                <a:latin typeface="Cambria Math" panose="02040503050406030204" pitchFamily="18" charset="0"/>
                                <a:ea typeface="+mn-ea"/>
                              </a:rPr>
                              <m:t>𝑥</m:t>
                            </m:r>
                          </m:e>
                          <m:sub>
                            <m:r>
                              <a:rPr lang="en-US" altLang="ja-JP" sz="1200" i="1">
                                <a:solidFill>
                                  <a:srgbClr val="FF0000"/>
                                </a:solidFill>
                                <a:latin typeface="Cambria Math" panose="02040503050406030204" pitchFamily="18" charset="0"/>
                                <a:ea typeface="+mn-ea"/>
                              </a:rPr>
                              <m:t>𝑖</m:t>
                            </m:r>
                          </m:sub>
                        </m:sSub>
                      </m:e>
                    </m:d>
                  </m:oMath>
                </a14:m>
                <a:r>
                  <a:rPr lang="ja-JP" altLang="en-US" sz="1200" dirty="0">
                    <a:solidFill>
                      <a:srgbClr val="FF0000"/>
                    </a:solidFill>
                  </a:rPr>
                  <a:t>の非線形な関係を学習できることが分かりました</a:t>
                </a:r>
                <a:endParaRPr lang="en-US" altLang="ja-JP" sz="1200" dirty="0"/>
              </a:p>
              <a:p>
                <a:endParaRPr kumimoji="1" lang="en-US" altLang="ja-JP" sz="1200" b="0" i="0" kern="1200" dirty="0">
                  <a:solidFill>
                    <a:schemeClr val="tx1"/>
                  </a:solidFill>
                  <a:effectLst/>
                  <a:latin typeface="+mn-lt"/>
                  <a:ea typeface="+mn-ea"/>
                  <a:cs typeface="+mn-cs"/>
                </a:endParaRPr>
              </a:p>
            </p:txBody>
          </p:sp>
        </mc:Choice>
        <mc:Fallback xmlns="">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また、</a:t>
                </a:r>
                <a:r>
                  <a:rPr kumimoji="1" lang="en-US" altLang="ja-JP" sz="1200" b="0" i="0" kern="1200" dirty="0">
                    <a:solidFill>
                      <a:schemeClr val="tx1"/>
                    </a:solidFill>
                    <a:effectLst/>
                    <a:latin typeface="+mn-lt"/>
                    <a:ea typeface="+mn-ea"/>
                    <a:cs typeface="+mn-cs"/>
                  </a:rPr>
                  <a:t>HDMR</a:t>
                </a:r>
                <a:r>
                  <a:rPr kumimoji="1" lang="ja-JP" altLang="en-US" sz="1200" b="0" i="0" kern="1200" dirty="0">
                    <a:solidFill>
                      <a:schemeClr val="tx1"/>
                    </a:solidFill>
                    <a:effectLst/>
                    <a:latin typeface="+mn-lt"/>
                    <a:ea typeface="+mn-ea"/>
                    <a:cs typeface="+mn-cs"/>
                  </a:rPr>
                  <a:t>の大きな利点の一つは、入力と出力の関係の分析が容易であるということです。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関数</a:t>
                </a:r>
                <a:r>
                  <a:rPr kumimoji="1" lang="en-US" altLang="ja-JP" sz="1200" b="0" i="0" kern="1200" dirty="0">
                    <a:solidFill>
                      <a:schemeClr val="tx1"/>
                    </a:solidFill>
                    <a:effectLst/>
                    <a:latin typeface="+mn-lt"/>
                    <a:ea typeface="+mn-ea"/>
                    <a:cs typeface="+mn-cs"/>
                  </a:rPr>
                  <a:t>f</a:t>
                </a:r>
                <a:r>
                  <a:rPr kumimoji="1" lang="ja-JP" altLang="en-US" sz="1200" b="0" i="0" kern="1200" dirty="0">
                    <a:solidFill>
                      <a:schemeClr val="tx1"/>
                    </a:solidFill>
                    <a:effectLst/>
                    <a:latin typeface="+mn-lt"/>
                    <a:ea typeface="+mn-ea"/>
                    <a:cs typeface="+mn-cs"/>
                  </a:rPr>
                  <a:t>を</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次元の</a:t>
                </a:r>
                <a:r>
                  <a:rPr kumimoji="1" lang="en-US" altLang="ja-JP" sz="1200" b="0" i="0" kern="1200" dirty="0">
                    <a:solidFill>
                      <a:schemeClr val="tx1"/>
                    </a:solidFill>
                    <a:effectLst/>
                    <a:latin typeface="+mn-lt"/>
                    <a:ea typeface="+mn-ea"/>
                    <a:cs typeface="+mn-cs"/>
                  </a:rPr>
                  <a:t>component function</a:t>
                </a:r>
                <a:r>
                  <a:rPr kumimoji="1" lang="ja-JP" altLang="en-US" sz="1200" b="0" i="0" kern="1200" dirty="0">
                    <a:solidFill>
                      <a:schemeClr val="tx1"/>
                    </a:solidFill>
                    <a:effectLst/>
                    <a:latin typeface="+mn-lt"/>
                    <a:ea typeface="+mn-ea"/>
                    <a:cs typeface="+mn-cs"/>
                  </a:rPr>
                  <a:t>の和で表す</a:t>
                </a:r>
                <a:r>
                  <a:rPr kumimoji="1" lang="en-US" altLang="ja-JP" sz="1200" b="0" i="0" kern="1200" dirty="0">
                    <a:solidFill>
                      <a:schemeClr val="tx1"/>
                    </a:solidFill>
                    <a:effectLst/>
                    <a:latin typeface="+mn-lt"/>
                    <a:ea typeface="+mn-ea"/>
                    <a:cs typeface="+mn-cs"/>
                  </a:rPr>
                  <a:t>1-d HDMR kernel</a:t>
                </a:r>
                <a:r>
                  <a:rPr kumimoji="1" lang="ja-JP" altLang="en-US" sz="1200" b="0" i="0" kern="1200" dirty="0">
                    <a:solidFill>
                      <a:schemeClr val="tx1"/>
                    </a:solidFill>
                    <a:effectLst/>
                    <a:latin typeface="+mn-lt"/>
                    <a:ea typeface="+mn-ea"/>
                    <a:cs typeface="+mn-cs"/>
                  </a:rPr>
                  <a:t>では、</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ある入力変数</a:t>
                </a:r>
                <a:r>
                  <a:rPr kumimoji="1" lang="en-US" altLang="ja-JP" sz="1200" b="0" i="0" kern="1200" dirty="0">
                    <a:solidFill>
                      <a:schemeClr val="tx1"/>
                    </a:solidFill>
                    <a:effectLst/>
                    <a:latin typeface="+mn-lt"/>
                    <a:ea typeface="+mn-ea"/>
                    <a:cs typeface="+mn-cs"/>
                  </a:rPr>
                  <a:t>xi</a:t>
                </a:r>
                <a:r>
                  <a:rPr kumimoji="1" lang="ja-JP" altLang="en-US" sz="1200" b="0" i="0" kern="1200" dirty="0">
                    <a:solidFill>
                      <a:schemeClr val="tx1"/>
                    </a:solidFill>
                    <a:effectLst/>
                    <a:latin typeface="+mn-lt"/>
                    <a:ea typeface="+mn-ea"/>
                    <a:cs typeface="+mn-cs"/>
                  </a:rPr>
                  <a:t>とその予測への寄与</a:t>
                </a:r>
                <a:r>
                  <a:rPr kumimoji="1" lang="en-US" altLang="ja-JP" sz="1200" b="0" i="0" kern="1200" dirty="0">
                    <a:solidFill>
                      <a:schemeClr val="tx1"/>
                    </a:solidFill>
                    <a:effectLst/>
                    <a:latin typeface="+mn-lt"/>
                    <a:ea typeface="+mn-ea"/>
                    <a:cs typeface="+mn-cs"/>
                  </a:rPr>
                  <a:t>fi(xi)</a:t>
                </a:r>
                <a:r>
                  <a:rPr kumimoji="1" lang="ja-JP" altLang="en-US" sz="1200" b="0" i="0" kern="1200" dirty="0">
                    <a:solidFill>
                      <a:schemeClr val="tx1"/>
                    </a:solidFill>
                    <a:effectLst/>
                    <a:latin typeface="+mn-lt"/>
                    <a:ea typeface="+mn-ea"/>
                    <a:cs typeface="+mn-cs"/>
                  </a:rPr>
                  <a:t>の関係を簡単に調べることができます。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入力</a:t>
                </a:r>
                <a:r>
                  <a:rPr lang="en-US" altLang="ja-JP" sz="1200" i="0">
                    <a:solidFill>
                      <a:schemeClr val="tx1"/>
                    </a:solidFill>
                    <a:latin typeface="Cambria Math" panose="02040503050406030204" pitchFamily="18" charset="0"/>
                    <a:ea typeface="+mn-ea"/>
                  </a:rPr>
                  <a:t>𝑥_𝑖</a:t>
                </a:r>
                <a:r>
                  <a:rPr kumimoji="1" lang="ja-JP" altLang="en-US" sz="1200" b="0" i="0" kern="1200" dirty="0">
                    <a:solidFill>
                      <a:schemeClr val="tx1"/>
                    </a:solidFill>
                    <a:effectLst/>
                    <a:latin typeface="+mn-lt"/>
                    <a:ea typeface="+mn-ea"/>
                    <a:cs typeface="+mn-cs"/>
                  </a:rPr>
                  <a:t>と出力</a:t>
                </a:r>
                <a:r>
                  <a:rPr lang="en-US" altLang="ja-JP" sz="1200" i="0">
                    <a:solidFill>
                      <a:schemeClr val="tx1"/>
                    </a:solidFill>
                    <a:latin typeface="Cambria Math" panose="02040503050406030204" pitchFamily="18" charset="0"/>
                    <a:ea typeface="+mn-ea"/>
                  </a:rPr>
                  <a:t>𝑓_𝑖 (𝑥_𝑖 )</a:t>
                </a:r>
                <a:r>
                  <a:rPr lang="ja-JP" altLang="en-US" sz="1200" i="0">
                    <a:solidFill>
                      <a:schemeClr val="tx1"/>
                    </a:solidFill>
                    <a:latin typeface="Cambria Math" panose="02040503050406030204" pitchFamily="18" charset="0"/>
                    <a:ea typeface="+mn-ea"/>
                  </a:rPr>
                  <a:t>の</a:t>
                </a:r>
                <a:r>
                  <a:rPr kumimoji="1" lang="ja-JP" altLang="en-US" sz="1200" b="0" i="0" kern="1200" dirty="0">
                    <a:solidFill>
                      <a:schemeClr val="tx1"/>
                    </a:solidFill>
                    <a:effectLst/>
                    <a:latin typeface="+mn-lt"/>
                    <a:ea typeface="+mn-ea"/>
                    <a:cs typeface="+mn-cs"/>
                  </a:rPr>
                  <a:t>関係の複雑さ非線形性に着目して分析を行った結果、</a:t>
                </a:r>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の大小が非線形性に大きく影響していることが分かりました</a:t>
                </a:r>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が小さいとき、直線性が小さい、すなわち予測への寄与が非線形である変数が多く存在しています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一方で、</a:t>
                </a:r>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が</a:t>
                </a:r>
                <a:r>
                  <a:rPr kumimoji="1" lang="en-US" altLang="ja-JP" sz="1200" b="0" i="0" kern="1200" dirty="0">
                    <a:solidFill>
                      <a:schemeClr val="tx1"/>
                    </a:solidFill>
                    <a:effectLst/>
                    <a:latin typeface="+mn-lt"/>
                    <a:ea typeface="+mn-ea"/>
                    <a:cs typeface="+mn-cs"/>
                  </a:rPr>
                  <a:t>10</a:t>
                </a:r>
                <a:r>
                  <a:rPr kumimoji="1" lang="ja-JP" altLang="en-US" sz="1200" b="0" i="0" kern="1200" dirty="0">
                    <a:solidFill>
                      <a:schemeClr val="tx1"/>
                    </a:solidFill>
                    <a:effectLst/>
                    <a:latin typeface="+mn-lt"/>
                    <a:ea typeface="+mn-ea"/>
                    <a:cs typeface="+mn-cs"/>
                  </a:rPr>
                  <a:t>程度まで大きくなると、入力と出力の関係はほぼ完全に直線的になっています。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例として、入力変数である電力需要の予測への寄与を分析しました。</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入力変数である“現在の”電力需要と予測目標の“</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時間後の”電力需要の関係はほぼ直線であると考えられますが、</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電力需要にはピークが存在するため、入力値がピーク付近では傾きが小さくなると考えられます。</a:t>
                </a:r>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が最適値の時、このような関係がモデルでも学習されていることが分かります。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一方で</a:t>
                </a:r>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が小さいとき、入力と出力の関係は必要以上に複雑になっていることが分かり、</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過学習が起こっていると捉えることができます。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また、</a:t>
                </a:r>
                <a:r>
                  <a:rPr kumimoji="1" lang="en-US" altLang="ja-JP" sz="1200" b="0" i="0" kern="1200" dirty="0">
                    <a:solidFill>
                      <a:schemeClr val="tx1"/>
                    </a:solidFill>
                    <a:effectLst/>
                    <a:latin typeface="+mn-lt"/>
                    <a:ea typeface="+mn-ea"/>
                    <a:cs typeface="+mn-cs"/>
                  </a:rPr>
                  <a:t>length scale</a:t>
                </a:r>
                <a:r>
                  <a:rPr kumimoji="1" lang="ja-JP" altLang="en-US" sz="1200" b="0" i="0" kern="1200" dirty="0">
                    <a:solidFill>
                      <a:schemeClr val="tx1"/>
                    </a:solidFill>
                    <a:effectLst/>
                    <a:latin typeface="+mn-lt"/>
                    <a:ea typeface="+mn-ea"/>
                    <a:cs typeface="+mn-cs"/>
                  </a:rPr>
                  <a:t>が大きいとき、入力と出力の関係は完全に直線となり、電力需要のピークを学習できていません。</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FF0000"/>
                    </a:solidFill>
                  </a:rPr>
                  <a:t>以上のことから、</a:t>
                </a:r>
                <a:r>
                  <a:rPr lang="ja-JP" altLang="en-US" sz="1200" dirty="0"/>
                  <a:t>適切なパラメータを持つ</a:t>
                </a:r>
                <a:r>
                  <a:rPr lang="en-US" altLang="ja-JP" sz="1200" dirty="0"/>
                  <a:t>1-d HDMR kernel GPR</a:t>
                </a:r>
                <a:r>
                  <a:rPr lang="ja-JP" altLang="en-US" sz="1200" dirty="0"/>
                  <a:t>は、</a:t>
                </a:r>
                <a:r>
                  <a:rPr lang="en-US" altLang="ja-JP" sz="1200" dirty="0"/>
                  <a:t> </a:t>
                </a:r>
                <a:r>
                  <a:rPr lang="en-US" altLang="ja-JP" sz="1200" i="0">
                    <a:solidFill>
                      <a:srgbClr val="FF0000"/>
                    </a:solidFill>
                    <a:latin typeface="Cambria Math" panose="02040503050406030204" pitchFamily="18" charset="0"/>
                    <a:ea typeface="+mn-ea"/>
                  </a:rPr>
                  <a:t>𝑥_𝑖</a:t>
                </a:r>
                <a:r>
                  <a:rPr lang="ja-JP" altLang="en-US" sz="1200" dirty="0">
                    <a:solidFill>
                      <a:srgbClr val="FF0000"/>
                    </a:solidFill>
                  </a:rPr>
                  <a:t>と</a:t>
                </a:r>
                <a:r>
                  <a:rPr lang="en-US" altLang="ja-JP" sz="1200" i="0">
                    <a:solidFill>
                      <a:srgbClr val="FF0000"/>
                    </a:solidFill>
                    <a:latin typeface="Cambria Math" panose="02040503050406030204" pitchFamily="18" charset="0"/>
                    <a:ea typeface="+mn-ea"/>
                  </a:rPr>
                  <a:t>𝑓_𝑖 (𝑥_𝑖 )</a:t>
                </a:r>
                <a:r>
                  <a:rPr lang="ja-JP" altLang="en-US" sz="1200" dirty="0">
                    <a:solidFill>
                      <a:srgbClr val="FF0000"/>
                    </a:solidFill>
                  </a:rPr>
                  <a:t>の非線形な関係を学習できることが分かりました</a:t>
                </a:r>
                <a:endParaRPr lang="en-US" altLang="ja-JP" sz="1200" dirty="0"/>
              </a:p>
              <a:p>
                <a:endParaRPr kumimoji="1" lang="en-US" altLang="ja-JP" sz="1200" b="0" i="0" kern="1200" dirty="0">
                  <a:solidFill>
                    <a:schemeClr val="tx1"/>
                  </a:solidFill>
                  <a:effectLst/>
                  <a:latin typeface="+mn-lt"/>
                  <a:ea typeface="+mn-ea"/>
                  <a:cs typeface="+mn-cs"/>
                </a:endParaRPr>
              </a:p>
            </p:txBody>
          </p:sp>
        </mc:Fallback>
      </mc:AlternateContent>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3B2ED-D70A-4E8F-96F9-541B53228F15}" type="slidenum">
              <a:rPr kumimoji="0" lang="ja-JP" altLang="en-US" sz="12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38018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don’t fit any nonlinear parameters of the NN, not only do we gain in speed of the calculation, we also avoid overfitting. The top plot here shows train and test set errors when fitting a three-dimensional interatomic potential energy function of the water molecule. As the number of </a:t>
            </a:r>
            <a:r>
              <a:rPr lang="en-US" dirty="0" err="1"/>
              <a:t>yi</a:t>
            </a:r>
            <a:r>
              <a:rPr lang="en-US" dirty="0"/>
              <a:t>, i.e. the number of neurons, is increased, both errors decrease and then level off. There is no increase in the test set error when the number of neurons is grown beyond optimal. The plot on the bottom right shows what happens with a conventional NN: as expected, after the number of neurons is higher than some optimum, the test error begins to grow substantially.</a:t>
            </a:r>
          </a:p>
          <a:p>
            <a:r>
              <a:rPr lang="en-US" dirty="0"/>
              <a:t>We thus have a method combining the expressive power of a neural network with the robustness of a linear regression. Please see these references for more details such as shapes of obtained neuron activation functions and higher-dimensional examples, as well as examples of using this approach to build an orders of coupling i.e. HDMR representation.</a:t>
            </a:r>
          </a:p>
        </p:txBody>
      </p:sp>
      <p:sp>
        <p:nvSpPr>
          <p:cNvPr id="4" name="Slide Number Placeholder 3"/>
          <p:cNvSpPr>
            <a:spLocks noGrp="1"/>
          </p:cNvSpPr>
          <p:nvPr>
            <p:ph type="sldNum" sz="quarter" idx="5"/>
          </p:nvPr>
        </p:nvSpPr>
        <p:spPr/>
        <p:txBody>
          <a:bodyPr/>
          <a:lstStyle/>
          <a:p>
            <a:fld id="{0F8442E7-1E35-4707-8504-AE37222ED57D}" type="slidenum">
              <a:rPr lang="en-US" smtClean="0"/>
              <a:t>29</a:t>
            </a:fld>
            <a:endParaRPr lang="en-US"/>
          </a:p>
        </p:txBody>
      </p:sp>
    </p:spTree>
    <p:extLst>
      <p:ext uri="{BB962C8B-B14F-4D97-AF65-F5344CB8AC3E}">
        <p14:creationId xmlns:p14="http://schemas.microsoft.com/office/powerpoint/2010/main" val="2640767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we had 32 features in the example of perovskite materials? Are 32 dimensions high or low? – it is high. In multidimensional spaces one is hit by the so-called curse of dimensionality. Imagine you sample some univariate function with rho points for example with 9 points as shown here. You can see from the shape of this particular function that 9 points seem to be enough to reconstruct the function but sampling with 2 or 3 points would not be enough. If one wants to maintain the same density of sampling in D dimensions, the number of sampling points would grow exponentially. This is the curse of dimensionality. Moreover, when one constructs a function with polynomials or Fourier expansions not only the number of required samples grows exponentially but the number of terms in the representation as well. The result of this is that it is impossible to achieve good density of sampling just by adding more data. For example in 20 dimensions a million data points is equivalent to only about 2 data per degree of freedom. If we somehow managed to get 10 times more data, it would only increase the density of sampling to about 2.2 data per degree of freedom. Practically, one therefore always works with extremely sparse data. So yes, 32 dimensions is a lot. In fact, one starts practically feeling this curse of dimensionality from about 6 dimensions and up.</a:t>
            </a:r>
          </a:p>
          <a:p>
            <a:r>
              <a:rPr lang="en-US" baseline="0" dirty="0"/>
              <a:t>The good news is that this horrible scaling strictly speaking only holds for direct product representations. One reason why various machine learning methods work well in multidimensional spaces is because they avoid direct product representations and thereby alleviate the problem of the curse of dimensionality. </a:t>
            </a:r>
          </a:p>
          <a:p>
            <a:r>
              <a:rPr lang="en-US" baseline="0" dirty="0"/>
              <a:t>In multidimensional spaces some intuitions break down. For example, what is local in low-D may not be in high-D. An example is the Gaussian function, which is localized around the mean in the sense that about 70% of the quadrature of this function is within one standard deviation from the mean, in the one-dimensional case. In six dimensions, for example, only 10% of the quadrature is from within one standard deviation. That is, a multidimensional Gaussian function is no longer a localized function by this measure. </a:t>
            </a:r>
          </a:p>
          <a:p>
            <a:r>
              <a:rPr lang="en-US" baseline="0" dirty="0"/>
              <a:t>Working in high dimensionality has also its advantages. For example, there is the concentration of measure whereby as dimension is increased, the width of the distribution of distances between data points collapses. We observed in our own experience that for example neural networks perform better in high-dimensional spaces than in 1, 2, 3 dimensions. This ultimately relates to growing advantages of non-direct product representations in high dimensions.</a:t>
            </a:r>
          </a:p>
          <a:p>
            <a:r>
              <a:rPr lang="en-US" dirty="0"/>
              <a:t>I</a:t>
            </a:r>
            <a:r>
              <a:rPr lang="en-US" baseline="0" dirty="0"/>
              <a:t> now</a:t>
            </a:r>
            <a:r>
              <a:rPr lang="en-US" dirty="0"/>
              <a:t> would</a:t>
            </a:r>
            <a:r>
              <a:rPr lang="en-US" baseline="0" dirty="0"/>
              <a:t> like to ask you: if I have a dataset of e.g. 1 million point in 20D, what is the dimensionality of such a dataset?</a:t>
            </a:r>
          </a:p>
          <a:p>
            <a:r>
              <a:rPr lang="en-US" baseline="0" dirty="0"/>
              <a:t>….</a:t>
            </a:r>
          </a:p>
          <a:p>
            <a:r>
              <a:rPr lang="en-US" baseline="0" dirty="0"/>
              <a:t>One consequence of the low density of sampling is that the dimensionality of the data set is less than the dimensionality of the space. This is obvious when the data are confined to lower-dimensional hypersurfaces or other shapes, but even if the data are not confined to such a sub-dimensional shape, simply by the virtue of low density, the dimensionality is lowered. This ultimately justifies representations with lower-dimensional functions, and I will talk about that next.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442E7-1E35-4707-8504-AE37222ED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28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dimension of the feature space becomes high, both neural networks and Gaussian process regressions eventually suffer from the necessarily low data density. GPR with Matern-type kernels is actually </a:t>
            </a:r>
            <a:r>
              <a:rPr lang="en-US" i="1" dirty="0"/>
              <a:t>bound</a:t>
            </a:r>
            <a:r>
              <a:rPr lang="en-US" dirty="0"/>
              <a:t> to collapse when the dimension of the feature space tends to infinity. This is because the kernel behaves as a product of very many functions each smaller than one. </a:t>
            </a:r>
          </a:p>
          <a:p>
            <a:r>
              <a:rPr lang="en-US" dirty="0"/>
              <a:t>In this example, this is illustrated by fitting the value of Nikkei225 stock index as a function of more than 2300 descriptors: here the value of Nikkei225 one week ahead is predicted from prices of many stocks, commodities and currencies one week prior. Data from 2002 to 2011 were used for training, and the model was then tested on data from 2012 to 2020. We observe that the predicted value will tend to 0 unless the kernel length parameter is set so high that any advantage over simple linear regression is lost.</a:t>
            </a:r>
          </a:p>
        </p:txBody>
      </p:sp>
      <p:sp>
        <p:nvSpPr>
          <p:cNvPr id="4" name="Slide Number Placeholder 3"/>
          <p:cNvSpPr>
            <a:spLocks noGrp="1"/>
          </p:cNvSpPr>
          <p:nvPr>
            <p:ph type="sldNum" sz="quarter" idx="5"/>
          </p:nvPr>
        </p:nvSpPr>
        <p:spPr/>
        <p:txBody>
          <a:bodyPr/>
          <a:lstStyle/>
          <a:p>
            <a:fld id="{0F8442E7-1E35-4707-8504-AE37222ED57D}" type="slidenum">
              <a:rPr lang="en-US" smtClean="0"/>
              <a:t>8</a:t>
            </a:fld>
            <a:endParaRPr lang="en-US"/>
          </a:p>
        </p:txBody>
      </p:sp>
    </p:spTree>
    <p:extLst>
      <p:ext uri="{BB962C8B-B14F-4D97-AF65-F5344CB8AC3E}">
        <p14:creationId xmlns:p14="http://schemas.microsoft.com/office/powerpoint/2010/main" val="237424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F8442E7-1E35-4707-8504-AE37222ED57D}" type="slidenum">
              <a:rPr lang="en-US" smtClean="0"/>
              <a:t>9</a:t>
            </a:fld>
            <a:endParaRPr lang="en-US"/>
          </a:p>
        </p:txBody>
      </p:sp>
    </p:spTree>
    <p:extLst>
      <p:ext uri="{BB962C8B-B14F-4D97-AF65-F5344CB8AC3E}">
        <p14:creationId xmlns:p14="http://schemas.microsoft.com/office/powerpoint/2010/main" val="404659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F8442E7-1E35-4707-8504-AE37222ED57D}" type="slidenum">
              <a:rPr lang="en-US" smtClean="0"/>
              <a:t>10</a:t>
            </a:fld>
            <a:endParaRPr lang="en-US"/>
          </a:p>
        </p:txBody>
      </p:sp>
    </p:spTree>
    <p:extLst>
      <p:ext uri="{BB962C8B-B14F-4D97-AF65-F5344CB8AC3E}">
        <p14:creationId xmlns:p14="http://schemas.microsoft.com/office/powerpoint/2010/main" val="408242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example demonstrates that with a low density of training data, a low-order HDMR not only makes a more reliable model, it makes a more </a:t>
            </a:r>
            <a:r>
              <a:rPr lang="en-US" i="1" dirty="0"/>
              <a:t>accurate</a:t>
            </a:r>
            <a:r>
              <a:rPr lang="en-US" dirty="0"/>
              <a:t> model than full-dimensional machine learning. We learn a 15-dimensional interatomic potential energy function of a UF6 molecule. We use between 2 and 5,000 training data. We use a large test set of 50,000 data to reliably gauge the global quality of the model. We use HDMR-GPR models of different orders small d. </a:t>
            </a:r>
            <a:r>
              <a:rPr lang="en-US" baseline="0" dirty="0"/>
              <a:t>The plots show correlations between predicted and exact function values for the case of 3,000 training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5,000 training data, the best test error is obtained with a full-dimensional 15D model. But with only 2000 training data, the best test set error is obtained with a third-order model.</a:t>
            </a:r>
            <a:r>
              <a:rPr lang="en-US" baseline="0" dirty="0"/>
              <a:t> This is a very sparse dataset, with only about 1.7 data per dimension. With such a low density of sampling it’s impossible to recover the full, capital D,-dimensional function. Low data density also increases the danger of overfitting. All this together argues for representations with lower-dimensional functions such as those based on HDMR.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Ultimately this has to do with the fact that a finite-size dataset in a D-dimensional space is not a D-dimensional object but has a dimension anywhere between 0 and 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442E7-1E35-4707-8504-AE37222ED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238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442E7-1E35-4707-8504-AE37222ED57D}" type="slidenum">
              <a:rPr lang="en-US" smtClean="0"/>
              <a:t>15</a:t>
            </a:fld>
            <a:endParaRPr lang="en-US"/>
          </a:p>
        </p:txBody>
      </p:sp>
    </p:spTree>
    <p:extLst>
      <p:ext uri="{BB962C8B-B14F-4D97-AF65-F5344CB8AC3E}">
        <p14:creationId xmlns:p14="http://schemas.microsoft.com/office/powerpoint/2010/main" val="2698129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442E7-1E35-4707-8504-AE37222ED57D}" type="slidenum">
              <a:rPr lang="en-US" smtClean="0"/>
              <a:t>16</a:t>
            </a:fld>
            <a:endParaRPr lang="en-US"/>
          </a:p>
        </p:txBody>
      </p:sp>
    </p:spTree>
    <p:extLst>
      <p:ext uri="{BB962C8B-B14F-4D97-AF65-F5344CB8AC3E}">
        <p14:creationId xmlns:p14="http://schemas.microsoft.com/office/powerpoint/2010/main" val="2434453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F8442E7-1E35-4707-8504-AE37222ED57D}" type="slidenum">
              <a:rPr lang="en-US" smtClean="0"/>
              <a:t>21</a:t>
            </a:fld>
            <a:endParaRPr lang="en-US"/>
          </a:p>
        </p:txBody>
      </p:sp>
    </p:spTree>
    <p:extLst>
      <p:ext uri="{BB962C8B-B14F-4D97-AF65-F5344CB8AC3E}">
        <p14:creationId xmlns:p14="http://schemas.microsoft.com/office/powerpoint/2010/main" val="2018176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35892" y="3085765"/>
            <a:ext cx="8245163" cy="33381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27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200"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10/31/2025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1" name="Rectangle 1">
            <a:extLst>
              <a:ext uri="{FF2B5EF4-FFF2-40B4-BE49-F238E27FC236}">
                <a16:creationId xmlns:a16="http://schemas.microsoft.com/office/drawing/2014/main" id="{5688E5B1-4139-AD48-BA45-9CE6A55A1ED0}"/>
              </a:ext>
            </a:extLst>
          </p:cNvPr>
          <p:cNvSpPr/>
          <p:nvPr userDrawn="1"/>
        </p:nvSpPr>
        <p:spPr>
          <a:xfrm>
            <a:off x="81945" y="456434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420804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1">
            <a:extLst>
              <a:ext uri="{FF2B5EF4-FFF2-40B4-BE49-F238E27FC236}">
                <a16:creationId xmlns:a16="http://schemas.microsoft.com/office/drawing/2014/main" id="{360596E6-4DE9-A746-9D39-94401D2B4645}"/>
              </a:ext>
            </a:extLst>
          </p:cNvPr>
          <p:cNvSpPr/>
          <p:nvPr userDrawn="1"/>
        </p:nvSpPr>
        <p:spPr>
          <a:xfrm rot="16200000">
            <a:off x="2555801" y="2404428"/>
            <a:ext cx="1270001" cy="9526"/>
          </a:xfrm>
          <a:prstGeom prst="rect">
            <a:avLst/>
          </a:prstGeom>
          <a:solidFill>
            <a:srgbClr val="111111"/>
          </a:solidFill>
          <a:ln w="12700">
            <a:miter lim="400000"/>
          </a:ln>
        </p:spPr>
        <p:txBody>
          <a:bodyPr lIns="19050" tIns="19050" rIns="19050" bIns="19050" anchor="ctr"/>
          <a:lstStyle/>
          <a:p>
            <a:pPr algn="ctr">
              <a:defRPr sz="3200" spc="0">
                <a:solidFill>
                  <a:srgbClr val="000000"/>
                </a:solidFill>
                <a:latin typeface="Helvetica Light"/>
                <a:ea typeface="Helvetica Light"/>
                <a:cs typeface="Helvetica Light"/>
                <a:sym typeface="Helvetica Light"/>
              </a:defRPr>
            </a:pPr>
            <a:endParaRPr lang="en-US" sz="1200" noProof="0" dirty="0"/>
          </a:p>
        </p:txBody>
      </p:sp>
      <p:sp>
        <p:nvSpPr>
          <p:cNvPr id="14" name="Picture Placeholder 13">
            <a:extLst>
              <a:ext uri="{FF2B5EF4-FFF2-40B4-BE49-F238E27FC236}">
                <a16:creationId xmlns:a16="http://schemas.microsoft.com/office/drawing/2014/main" id="{14FCD294-AF1C-5E4C-A4DA-80CFCFA430D2}"/>
              </a:ext>
            </a:extLst>
          </p:cNvPr>
          <p:cNvSpPr>
            <a:spLocks noGrp="1"/>
          </p:cNvSpPr>
          <p:nvPr>
            <p:ph type="pic" sz="quarter" idx="13"/>
          </p:nvPr>
        </p:nvSpPr>
        <p:spPr>
          <a:xfrm>
            <a:off x="729854" y="917462"/>
            <a:ext cx="1653778" cy="4989627"/>
          </a:xfrm>
          <a:custGeom>
            <a:avLst/>
            <a:gdLst>
              <a:gd name="connsiteX0" fmla="*/ 0 w 2205037"/>
              <a:gd name="connsiteY0" fmla="*/ 0 h 4989627"/>
              <a:gd name="connsiteX1" fmla="*/ 2205037 w 2205037"/>
              <a:gd name="connsiteY1" fmla="*/ 0 h 4989627"/>
              <a:gd name="connsiteX2" fmla="*/ 2205037 w 2205037"/>
              <a:gd name="connsiteY2" fmla="*/ 4989627 h 4989627"/>
              <a:gd name="connsiteX3" fmla="*/ 0 w 2205037"/>
              <a:gd name="connsiteY3" fmla="*/ 4989627 h 4989627"/>
              <a:gd name="connsiteX4" fmla="*/ 0 w 2205037"/>
              <a:gd name="connsiteY4" fmla="*/ 4286290 h 4989627"/>
              <a:gd name="connsiteX5" fmla="*/ 809319 w 2205037"/>
              <a:gd name="connsiteY5" fmla="*/ 4286290 h 4989627"/>
              <a:gd name="connsiteX6" fmla="*/ 809319 w 2205037"/>
              <a:gd name="connsiteY6" fmla="*/ 3905289 h 4989627"/>
              <a:gd name="connsiteX7" fmla="*/ 0 w 2205037"/>
              <a:gd name="connsiteY7" fmla="*/ 3905289 h 49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5037" h="4989627">
                <a:moveTo>
                  <a:pt x="0" y="0"/>
                </a:moveTo>
                <a:lnTo>
                  <a:pt x="2205037" y="0"/>
                </a:lnTo>
                <a:lnTo>
                  <a:pt x="2205037" y="4989627"/>
                </a:lnTo>
                <a:lnTo>
                  <a:pt x="0" y="4989627"/>
                </a:lnTo>
                <a:lnTo>
                  <a:pt x="0" y="4286290"/>
                </a:lnTo>
                <a:lnTo>
                  <a:pt x="809319" y="4286290"/>
                </a:lnTo>
                <a:lnTo>
                  <a:pt x="809319" y="3905289"/>
                </a:lnTo>
                <a:lnTo>
                  <a:pt x="0" y="3905289"/>
                </a:lnTo>
                <a:close/>
              </a:path>
            </a:pathLst>
          </a:custGeom>
          <a:solidFill>
            <a:schemeClr val="tx2"/>
          </a:solidFill>
        </p:spPr>
        <p:txBody>
          <a:bodyPr wrap="square">
            <a:noAutofit/>
          </a:bodyPr>
          <a:lstStyle/>
          <a:p>
            <a:r>
              <a:rPr lang="en-US"/>
              <a:t>Click icon to add picture</a:t>
            </a:r>
            <a:endParaRPr lang="en-US" dirty="0"/>
          </a:p>
        </p:txBody>
      </p:sp>
      <p:sp>
        <p:nvSpPr>
          <p:cNvPr id="15" name="Rectangle 1">
            <a:extLst>
              <a:ext uri="{FF2B5EF4-FFF2-40B4-BE49-F238E27FC236}">
                <a16:creationId xmlns:a16="http://schemas.microsoft.com/office/drawing/2014/main" id="{8EDF2123-85B2-F547-8D7A-F0273E1E9E85}"/>
              </a:ext>
            </a:extLst>
          </p:cNvPr>
          <p:cNvSpPr/>
          <p:nvPr userDrawn="1"/>
        </p:nvSpPr>
        <p:spPr>
          <a:xfrm>
            <a:off x="573067" y="4824594"/>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
        <p:nvSpPr>
          <p:cNvPr id="18" name="Title 1">
            <a:extLst>
              <a:ext uri="{FF2B5EF4-FFF2-40B4-BE49-F238E27FC236}">
                <a16:creationId xmlns:a16="http://schemas.microsoft.com/office/drawing/2014/main" id="{51DA15C9-6722-0B47-897A-7DC9AED35B7C}"/>
              </a:ext>
            </a:extLst>
          </p:cNvPr>
          <p:cNvSpPr>
            <a:spLocks noGrp="1"/>
          </p:cNvSpPr>
          <p:nvPr>
            <p:ph type="title" hasCustomPrompt="1"/>
          </p:nvPr>
        </p:nvSpPr>
        <p:spPr>
          <a:xfrm>
            <a:off x="3186038" y="2945526"/>
            <a:ext cx="2209121" cy="1613201"/>
          </a:xfrm>
        </p:spPr>
        <p:txBody>
          <a:bodyPr lIns="0" tIns="0" rIns="0" bIns="0" anchor="b">
            <a:normAutofit/>
          </a:bodyPr>
          <a:lstStyle>
            <a:lvl1pPr>
              <a:defRPr sz="2550"/>
            </a:lvl1pPr>
          </a:lstStyle>
          <a:p>
            <a:r>
              <a:rPr lang="en-US" dirty="0"/>
              <a:t>TITLE GOES HERE</a:t>
            </a:r>
          </a:p>
        </p:txBody>
      </p:sp>
      <p:sp>
        <p:nvSpPr>
          <p:cNvPr id="22" name="Content Placeholder 20">
            <a:extLst>
              <a:ext uri="{FF2B5EF4-FFF2-40B4-BE49-F238E27FC236}">
                <a16:creationId xmlns:a16="http://schemas.microsoft.com/office/drawing/2014/main" id="{5FFB748F-E999-9A4B-B9D8-B6E1C2AE0134}"/>
              </a:ext>
            </a:extLst>
          </p:cNvPr>
          <p:cNvSpPr>
            <a:spLocks noGrp="1"/>
          </p:cNvSpPr>
          <p:nvPr>
            <p:ph sz="quarter" idx="14"/>
          </p:nvPr>
        </p:nvSpPr>
        <p:spPr>
          <a:xfrm>
            <a:off x="5554267" y="2005014"/>
            <a:ext cx="3382565" cy="4027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5821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placeholder.jpg">
            <a:extLst>
              <a:ext uri="{FF2B5EF4-FFF2-40B4-BE49-F238E27FC236}">
                <a16:creationId xmlns:a16="http://schemas.microsoft.com/office/drawing/2014/main" id="{D447DA2F-5DA0-834C-9AFA-DC4F7B4ECCDC}"/>
              </a:ext>
            </a:extLst>
          </p:cNvPr>
          <p:cNvSpPr>
            <a:spLocks noGrp="1"/>
          </p:cNvSpPr>
          <p:nvPr>
            <p:ph type="pic" sz="quarter" idx="13"/>
          </p:nvPr>
        </p:nvSpPr>
        <p:spPr>
          <a:xfrm>
            <a:off x="7596231" y="717551"/>
            <a:ext cx="1547701" cy="4953001"/>
          </a:xfrm>
          <a:prstGeom prst="rect">
            <a:avLst/>
          </a:prstGeom>
          <a:solidFill>
            <a:schemeClr val="tx2"/>
          </a:solidFill>
        </p:spPr>
        <p:txBody>
          <a:bodyPr lIns="91439" tIns="45719" rIns="91439" bIns="45719">
            <a:noAutofit/>
          </a:bodyPr>
          <a:lstStyle/>
          <a:p>
            <a:r>
              <a:rPr lang="en-US" noProof="0"/>
              <a:t>Click icon to add picture</a:t>
            </a:r>
          </a:p>
        </p:txBody>
      </p:sp>
      <p:sp>
        <p:nvSpPr>
          <p:cNvPr id="10" name="Picture Placeholder 9">
            <a:extLst>
              <a:ext uri="{FF2B5EF4-FFF2-40B4-BE49-F238E27FC236}">
                <a16:creationId xmlns:a16="http://schemas.microsoft.com/office/drawing/2014/main" id="{0292654E-1088-3C42-A573-2CBF48FA3324}"/>
              </a:ext>
            </a:extLst>
          </p:cNvPr>
          <p:cNvSpPr>
            <a:spLocks noGrp="1"/>
          </p:cNvSpPr>
          <p:nvPr>
            <p:ph type="pic" sz="quarter" idx="14"/>
          </p:nvPr>
        </p:nvSpPr>
        <p:spPr>
          <a:xfrm>
            <a:off x="955843" y="3168650"/>
            <a:ext cx="2525396" cy="3689350"/>
          </a:xfrm>
          <a:custGeom>
            <a:avLst/>
            <a:gdLst>
              <a:gd name="connsiteX0" fmla="*/ 0 w 3367194"/>
              <a:gd name="connsiteY0" fmla="*/ 0 h 3689350"/>
              <a:gd name="connsiteX1" fmla="*/ 3367194 w 3367194"/>
              <a:gd name="connsiteY1" fmla="*/ 0 h 3689350"/>
              <a:gd name="connsiteX2" fmla="*/ 3367194 w 3367194"/>
              <a:gd name="connsiteY2" fmla="*/ 3689350 h 3689350"/>
              <a:gd name="connsiteX3" fmla="*/ 0 w 3367194"/>
              <a:gd name="connsiteY3" fmla="*/ 3689350 h 3689350"/>
              <a:gd name="connsiteX4" fmla="*/ 0 w 3367194"/>
              <a:gd name="connsiteY4" fmla="*/ 2035101 h 3689350"/>
              <a:gd name="connsiteX5" fmla="*/ 508000 w 3367194"/>
              <a:gd name="connsiteY5" fmla="*/ 2035101 h 3689350"/>
              <a:gd name="connsiteX6" fmla="*/ 508000 w 3367194"/>
              <a:gd name="connsiteY6" fmla="*/ 1654100 h 3689350"/>
              <a:gd name="connsiteX7" fmla="*/ 0 w 3367194"/>
              <a:gd name="connsiteY7" fmla="*/ 1654100 h 36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194" h="3689350">
                <a:moveTo>
                  <a:pt x="0" y="0"/>
                </a:moveTo>
                <a:lnTo>
                  <a:pt x="3367194" y="0"/>
                </a:lnTo>
                <a:lnTo>
                  <a:pt x="3367194" y="3689350"/>
                </a:lnTo>
                <a:lnTo>
                  <a:pt x="0" y="3689350"/>
                </a:lnTo>
                <a:lnTo>
                  <a:pt x="0" y="2035101"/>
                </a:lnTo>
                <a:lnTo>
                  <a:pt x="508000" y="2035101"/>
                </a:lnTo>
                <a:lnTo>
                  <a:pt x="508000" y="1654100"/>
                </a:lnTo>
                <a:lnTo>
                  <a:pt x="0" y="1654100"/>
                </a:lnTo>
                <a:close/>
              </a:path>
            </a:pathLst>
          </a:custGeom>
          <a:solidFill>
            <a:schemeClr val="tx2"/>
          </a:solidFill>
        </p:spPr>
        <p:txBody>
          <a:bodyPr wrap="square" lIns="91439" tIns="45719" rIns="91439" bIns="45719">
            <a:noAutofit/>
          </a:bodyPr>
          <a:lstStyle/>
          <a:p>
            <a:r>
              <a:rPr lang="en-US" noProof="0"/>
              <a:t>Click icon to add picture</a:t>
            </a:r>
          </a:p>
        </p:txBody>
      </p:sp>
      <p:sp>
        <p:nvSpPr>
          <p:cNvPr id="7" name="placeholder.jpg">
            <a:extLst>
              <a:ext uri="{FF2B5EF4-FFF2-40B4-BE49-F238E27FC236}">
                <a16:creationId xmlns:a16="http://schemas.microsoft.com/office/drawing/2014/main" id="{098C8554-580A-2442-9906-28A71B624A68}"/>
              </a:ext>
            </a:extLst>
          </p:cNvPr>
          <p:cNvSpPr>
            <a:spLocks noGrp="1"/>
          </p:cNvSpPr>
          <p:nvPr>
            <p:ph type="pic" sz="quarter" idx="15"/>
          </p:nvPr>
        </p:nvSpPr>
        <p:spPr>
          <a:xfrm>
            <a:off x="955843" y="0"/>
            <a:ext cx="2525396" cy="2667000"/>
          </a:xfrm>
          <a:prstGeom prst="rect">
            <a:avLst/>
          </a:prstGeom>
          <a:solidFill>
            <a:schemeClr val="tx2"/>
          </a:solidFill>
        </p:spPr>
        <p:txBody>
          <a:bodyPr lIns="91439" tIns="45719" rIns="91439" bIns="45719">
            <a:noAutofit/>
          </a:bodyPr>
          <a:lstStyle/>
          <a:p>
            <a:r>
              <a:rPr lang="en-US" noProof="0"/>
              <a:t>Click icon to add picture</a:t>
            </a:r>
          </a:p>
        </p:txBody>
      </p:sp>
      <p:sp>
        <p:nvSpPr>
          <p:cNvPr id="11" name="Rectangle 1">
            <a:extLst>
              <a:ext uri="{FF2B5EF4-FFF2-40B4-BE49-F238E27FC236}">
                <a16:creationId xmlns:a16="http://schemas.microsoft.com/office/drawing/2014/main" id="{4DD41584-4B5C-2B41-B712-6810C565BC56}"/>
              </a:ext>
            </a:extLst>
          </p:cNvPr>
          <p:cNvSpPr/>
          <p:nvPr userDrawn="1"/>
        </p:nvSpPr>
        <p:spPr>
          <a:xfrm>
            <a:off x="574842" y="4822751"/>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
        <p:nvSpPr>
          <p:cNvPr id="12" name="Rectangle 1">
            <a:extLst>
              <a:ext uri="{FF2B5EF4-FFF2-40B4-BE49-F238E27FC236}">
                <a16:creationId xmlns:a16="http://schemas.microsoft.com/office/drawing/2014/main" id="{BCFE255A-D792-824C-B7BD-0F53CCBE9393}"/>
              </a:ext>
            </a:extLst>
          </p:cNvPr>
          <p:cNvSpPr/>
          <p:nvPr userDrawn="1"/>
        </p:nvSpPr>
        <p:spPr>
          <a:xfrm>
            <a:off x="7119981" y="2901950"/>
            <a:ext cx="952501" cy="12700"/>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dirty="0"/>
          </a:p>
        </p:txBody>
      </p:sp>
      <p:sp>
        <p:nvSpPr>
          <p:cNvPr id="13" name="Rectangle 1">
            <a:extLst>
              <a:ext uri="{FF2B5EF4-FFF2-40B4-BE49-F238E27FC236}">
                <a16:creationId xmlns:a16="http://schemas.microsoft.com/office/drawing/2014/main" id="{C5F7BCC5-255A-E040-9CB6-55FC42CEBF16}"/>
              </a:ext>
            </a:extLst>
          </p:cNvPr>
          <p:cNvSpPr/>
          <p:nvPr userDrawn="1"/>
        </p:nvSpPr>
        <p:spPr>
          <a:xfrm rot="16200000">
            <a:off x="2480972" y="2274888"/>
            <a:ext cx="1270001" cy="9525"/>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dirty="0"/>
          </a:p>
        </p:txBody>
      </p:sp>
      <p:sp>
        <p:nvSpPr>
          <p:cNvPr id="16" name="Title 1">
            <a:extLst>
              <a:ext uri="{FF2B5EF4-FFF2-40B4-BE49-F238E27FC236}">
                <a16:creationId xmlns:a16="http://schemas.microsoft.com/office/drawing/2014/main" id="{A015DDBE-BC7A-D046-BEA1-79A44722B1F7}"/>
              </a:ext>
            </a:extLst>
          </p:cNvPr>
          <p:cNvSpPr>
            <a:spLocks noGrp="1"/>
          </p:cNvSpPr>
          <p:nvPr>
            <p:ph type="title" hasCustomPrompt="1"/>
          </p:nvPr>
        </p:nvSpPr>
        <p:spPr>
          <a:xfrm>
            <a:off x="4614363" y="3486001"/>
            <a:ext cx="2743743" cy="1613201"/>
          </a:xfrm>
        </p:spPr>
        <p:txBody>
          <a:bodyPr lIns="0" tIns="0" rIns="0" bIns="0" anchor="ctr">
            <a:normAutofit/>
          </a:bodyPr>
          <a:lstStyle>
            <a:lvl1pPr>
              <a:defRPr sz="2550"/>
            </a:lvl1pPr>
          </a:lstStyle>
          <a:p>
            <a:r>
              <a:rPr lang="en-US" dirty="0"/>
              <a:t>TITLE GOES HERE</a:t>
            </a:r>
          </a:p>
        </p:txBody>
      </p:sp>
    </p:spTree>
    <p:extLst>
      <p:ext uri="{BB962C8B-B14F-4D97-AF65-F5344CB8AC3E}">
        <p14:creationId xmlns:p14="http://schemas.microsoft.com/office/powerpoint/2010/main" val="292679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1">
            <a:extLst>
              <a:ext uri="{FF2B5EF4-FFF2-40B4-BE49-F238E27FC236}">
                <a16:creationId xmlns:a16="http://schemas.microsoft.com/office/drawing/2014/main" id="{D6BDBD8F-0811-E743-8D29-95FBA6111DCA}"/>
              </a:ext>
            </a:extLst>
          </p:cNvPr>
          <p:cNvSpPr/>
          <p:nvPr userDrawn="1"/>
        </p:nvSpPr>
        <p:spPr>
          <a:xfrm>
            <a:off x="3912156" y="-1"/>
            <a:ext cx="5231845" cy="6858001"/>
          </a:xfrm>
          <a:prstGeom prst="rect">
            <a:avLst/>
          </a:prstGeom>
          <a:solidFill>
            <a:schemeClr val="tx2"/>
          </a:solidFill>
          <a:ln w="12700">
            <a:miter lim="400000"/>
          </a:ln>
        </p:spPr>
        <p:txBody>
          <a:bodyPr lIns="19050" tIns="19050" rIns="19050" bIns="19050" anchor="ctr"/>
          <a:lstStyle/>
          <a:p>
            <a:pPr algn="ctr">
              <a:defRPr sz="3200" spc="0">
                <a:solidFill>
                  <a:srgbClr val="FFFFFF"/>
                </a:solidFill>
                <a:latin typeface="Helvetica Light"/>
                <a:ea typeface="Helvetica Light"/>
                <a:cs typeface="Helvetica Light"/>
                <a:sym typeface="Helvetica Light"/>
              </a:defRPr>
            </a:pPr>
            <a:endParaRPr lang="en-US" sz="1200" noProof="0"/>
          </a:p>
        </p:txBody>
      </p:sp>
      <p:sp>
        <p:nvSpPr>
          <p:cNvPr id="6" name="Rectangle 1">
            <a:extLst>
              <a:ext uri="{FF2B5EF4-FFF2-40B4-BE49-F238E27FC236}">
                <a16:creationId xmlns:a16="http://schemas.microsoft.com/office/drawing/2014/main" id="{5D8F780B-398B-314B-87F1-35307B42F72E}"/>
              </a:ext>
            </a:extLst>
          </p:cNvPr>
          <p:cNvSpPr/>
          <p:nvPr userDrawn="1"/>
        </p:nvSpPr>
        <p:spPr>
          <a:xfrm rot="16200000">
            <a:off x="439738" y="2941638"/>
            <a:ext cx="1270001" cy="9525"/>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a:p>
        </p:txBody>
      </p:sp>
      <p:sp>
        <p:nvSpPr>
          <p:cNvPr id="8" name="Rectangle 1">
            <a:extLst>
              <a:ext uri="{FF2B5EF4-FFF2-40B4-BE49-F238E27FC236}">
                <a16:creationId xmlns:a16="http://schemas.microsoft.com/office/drawing/2014/main" id="{D1EE7A36-F988-7C4A-A854-1D7E6E70D021}"/>
              </a:ext>
            </a:extLst>
          </p:cNvPr>
          <p:cNvSpPr/>
          <p:nvPr userDrawn="1"/>
        </p:nvSpPr>
        <p:spPr>
          <a:xfrm>
            <a:off x="3505200" y="604044"/>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9" name="Title 1">
            <a:extLst>
              <a:ext uri="{FF2B5EF4-FFF2-40B4-BE49-F238E27FC236}">
                <a16:creationId xmlns:a16="http://schemas.microsoft.com/office/drawing/2014/main" id="{979BAFF7-5B8A-F446-87E9-6B4851CCF1C0}"/>
              </a:ext>
            </a:extLst>
          </p:cNvPr>
          <p:cNvSpPr>
            <a:spLocks noGrp="1"/>
          </p:cNvSpPr>
          <p:nvPr>
            <p:ph type="title" hasCustomPrompt="1"/>
          </p:nvPr>
        </p:nvSpPr>
        <p:spPr>
          <a:xfrm>
            <a:off x="1069974" y="4035870"/>
            <a:ext cx="2743743" cy="1613201"/>
          </a:xfrm>
        </p:spPr>
        <p:txBody>
          <a:bodyPr lIns="0" tIns="0" rIns="0" bIns="0" anchor="b">
            <a:normAutofit/>
          </a:bodyPr>
          <a:lstStyle>
            <a:lvl1pPr>
              <a:defRPr sz="2550"/>
            </a:lvl1pPr>
          </a:lstStyle>
          <a:p>
            <a:r>
              <a:rPr lang="en-US" dirty="0"/>
              <a:t>TITLE GOES HERE</a:t>
            </a:r>
          </a:p>
        </p:txBody>
      </p:sp>
      <p:sp>
        <p:nvSpPr>
          <p:cNvPr id="11" name="Content Placeholder 10">
            <a:extLst>
              <a:ext uri="{FF2B5EF4-FFF2-40B4-BE49-F238E27FC236}">
                <a16:creationId xmlns:a16="http://schemas.microsoft.com/office/drawing/2014/main" id="{95663095-8E7E-6049-8528-84CCDFA93AF6}"/>
              </a:ext>
            </a:extLst>
          </p:cNvPr>
          <p:cNvSpPr>
            <a:spLocks noGrp="1"/>
          </p:cNvSpPr>
          <p:nvPr>
            <p:ph sz="quarter" idx="13"/>
          </p:nvPr>
        </p:nvSpPr>
        <p:spPr>
          <a:xfrm>
            <a:off x="4512517" y="878178"/>
            <a:ext cx="4006331" cy="5251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494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9E887ACE-210F-4A8A-A033-E24FD239D1BB}"/>
              </a:ext>
            </a:extLst>
          </p:cNvPr>
          <p:cNvSpPr/>
          <p:nvPr userDrawn="1"/>
        </p:nvSpPr>
        <p:spPr>
          <a:xfrm>
            <a:off x="0" y="-1"/>
            <a:ext cx="5231845" cy="6858001"/>
          </a:xfrm>
          <a:prstGeom prst="rect">
            <a:avLst/>
          </a:prstGeom>
          <a:solidFill>
            <a:schemeClr val="tx2"/>
          </a:solidFill>
          <a:ln w="12700">
            <a:miter lim="400000"/>
          </a:ln>
        </p:spPr>
        <p:txBody>
          <a:bodyPr lIns="19050" tIns="19050" rIns="19050" bIns="19050" anchor="ctr"/>
          <a:lstStyle/>
          <a:p>
            <a:pPr algn="ctr">
              <a:defRPr sz="3200" spc="0">
                <a:solidFill>
                  <a:srgbClr val="FFFFFF"/>
                </a:solidFill>
                <a:latin typeface="Helvetica Light"/>
                <a:ea typeface="Helvetica Light"/>
                <a:cs typeface="Helvetica Light"/>
                <a:sym typeface="Helvetica Light"/>
              </a:defRPr>
            </a:pPr>
            <a:endParaRPr lang="en-US" sz="1200" noProof="0"/>
          </a:p>
        </p:txBody>
      </p:sp>
      <p:sp>
        <p:nvSpPr>
          <p:cNvPr id="11" name="Content Placeholder 10">
            <a:extLst>
              <a:ext uri="{FF2B5EF4-FFF2-40B4-BE49-F238E27FC236}">
                <a16:creationId xmlns:a16="http://schemas.microsoft.com/office/drawing/2014/main" id="{95663095-8E7E-6049-8528-84CCDFA93AF6}"/>
              </a:ext>
            </a:extLst>
          </p:cNvPr>
          <p:cNvSpPr>
            <a:spLocks noGrp="1"/>
          </p:cNvSpPr>
          <p:nvPr>
            <p:ph sz="quarter" idx="13"/>
          </p:nvPr>
        </p:nvSpPr>
        <p:spPr>
          <a:xfrm>
            <a:off x="565669" y="878178"/>
            <a:ext cx="4006331" cy="5251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EDE50D6-574B-40AF-946F-D52A04ADE379}" type="datetime1">
              <a:rPr lang="en-US" smtClean="0"/>
              <a:t>10/31/2025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6" name="Rectangle 1">
            <a:extLst>
              <a:ext uri="{FF2B5EF4-FFF2-40B4-BE49-F238E27FC236}">
                <a16:creationId xmlns:a16="http://schemas.microsoft.com/office/drawing/2014/main" id="{5D8F780B-398B-314B-87F1-35307B42F72E}"/>
              </a:ext>
            </a:extLst>
          </p:cNvPr>
          <p:cNvSpPr/>
          <p:nvPr userDrawn="1"/>
        </p:nvSpPr>
        <p:spPr>
          <a:xfrm rot="16200000">
            <a:off x="5336088" y="2941638"/>
            <a:ext cx="1270001" cy="9525"/>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a:p>
        </p:txBody>
      </p:sp>
      <p:sp>
        <p:nvSpPr>
          <p:cNvPr id="8" name="Rectangle 1">
            <a:extLst>
              <a:ext uri="{FF2B5EF4-FFF2-40B4-BE49-F238E27FC236}">
                <a16:creationId xmlns:a16="http://schemas.microsoft.com/office/drawing/2014/main" id="{D1EE7A36-F988-7C4A-A854-1D7E6E70D021}"/>
              </a:ext>
            </a:extLst>
          </p:cNvPr>
          <p:cNvSpPr/>
          <p:nvPr userDrawn="1"/>
        </p:nvSpPr>
        <p:spPr>
          <a:xfrm>
            <a:off x="4861801" y="604044"/>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9" name="Title 1">
            <a:extLst>
              <a:ext uri="{FF2B5EF4-FFF2-40B4-BE49-F238E27FC236}">
                <a16:creationId xmlns:a16="http://schemas.microsoft.com/office/drawing/2014/main" id="{979BAFF7-5B8A-F446-87E9-6B4851CCF1C0}"/>
              </a:ext>
            </a:extLst>
          </p:cNvPr>
          <p:cNvSpPr>
            <a:spLocks noGrp="1"/>
          </p:cNvSpPr>
          <p:nvPr>
            <p:ph type="title" hasCustomPrompt="1"/>
          </p:nvPr>
        </p:nvSpPr>
        <p:spPr>
          <a:xfrm>
            <a:off x="5966324" y="4035870"/>
            <a:ext cx="2743743" cy="1613201"/>
          </a:xfrm>
        </p:spPr>
        <p:txBody>
          <a:bodyPr lIns="0" tIns="0" rIns="0" bIns="0" anchor="b">
            <a:normAutofit/>
          </a:bodyPr>
          <a:lstStyle>
            <a:lvl1pPr>
              <a:defRPr sz="2550"/>
            </a:lvl1pPr>
          </a:lstStyle>
          <a:p>
            <a:r>
              <a:rPr lang="en-US" dirty="0"/>
              <a:t>TITLE GOES HERE</a:t>
            </a:r>
          </a:p>
        </p:txBody>
      </p:sp>
    </p:spTree>
    <p:extLst>
      <p:ext uri="{BB962C8B-B14F-4D97-AF65-F5344CB8AC3E}">
        <p14:creationId xmlns:p14="http://schemas.microsoft.com/office/powerpoint/2010/main" val="2518009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10/31/2025</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5" name="Rectangle 1">
            <a:extLst>
              <a:ext uri="{FF2B5EF4-FFF2-40B4-BE49-F238E27FC236}">
                <a16:creationId xmlns:a16="http://schemas.microsoft.com/office/drawing/2014/main" id="{B5C4D9A4-C8E3-4644-9D63-86142FA59A02}"/>
              </a:ext>
            </a:extLst>
          </p:cNvPr>
          <p:cNvSpPr/>
          <p:nvPr userDrawn="1"/>
        </p:nvSpPr>
        <p:spPr>
          <a:xfrm>
            <a:off x="714375" y="952500"/>
            <a:ext cx="7715250" cy="4953000"/>
          </a:xfrm>
          <a:prstGeom prst="rect">
            <a:avLst/>
          </a:prstGeom>
          <a:solidFill>
            <a:schemeClr val="tx2"/>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6" name="Rectangle 1">
            <a:extLst>
              <a:ext uri="{FF2B5EF4-FFF2-40B4-BE49-F238E27FC236}">
                <a16:creationId xmlns:a16="http://schemas.microsoft.com/office/drawing/2014/main" id="{7047AEE3-4D24-FE4F-BC8C-1050F33A970F}"/>
              </a:ext>
            </a:extLst>
          </p:cNvPr>
          <p:cNvSpPr/>
          <p:nvPr userDrawn="1"/>
        </p:nvSpPr>
        <p:spPr>
          <a:xfrm rot="16200000">
            <a:off x="3932238" y="1106488"/>
            <a:ext cx="1270000" cy="9525"/>
          </a:xfrm>
          <a:prstGeom prst="rect">
            <a:avLst/>
          </a:prstGeom>
          <a:solidFill>
            <a:srgbClr val="24282B"/>
          </a:solidFill>
          <a:ln w="12700">
            <a:miter lim="400000"/>
          </a:ln>
        </p:spPr>
        <p:txBody>
          <a:bodyPr lIns="19050" tIns="19050" rIns="19050" bIns="19050" anchor="ctr"/>
          <a:lstStyle/>
          <a:p>
            <a:pPr algn="ctr" defTabSz="309563" hangingPunct="0">
              <a:defRPr sz="3200" spc="0">
                <a:solidFill>
                  <a:srgbClr val="0433FF"/>
                </a:solidFill>
                <a:latin typeface="Helvetica Light"/>
                <a:ea typeface="Helvetica Light"/>
                <a:cs typeface="Helvetica Light"/>
                <a:sym typeface="Helvetica Light"/>
              </a:defRPr>
            </a:pPr>
            <a:endParaRPr lang="en-US" sz="1200" kern="0" noProof="0" dirty="0">
              <a:solidFill>
                <a:srgbClr val="0433FF"/>
              </a:solidFill>
              <a:latin typeface="Helvetica Light"/>
              <a:sym typeface="Helvetica Light"/>
            </a:endParaRPr>
          </a:p>
        </p:txBody>
      </p:sp>
      <p:sp>
        <p:nvSpPr>
          <p:cNvPr id="7" name="Rectangle 1">
            <a:extLst>
              <a:ext uri="{FF2B5EF4-FFF2-40B4-BE49-F238E27FC236}">
                <a16:creationId xmlns:a16="http://schemas.microsoft.com/office/drawing/2014/main" id="{2B45386C-7F1B-4D47-959C-DE1A73B407E7}"/>
              </a:ext>
            </a:extLst>
          </p:cNvPr>
          <p:cNvSpPr/>
          <p:nvPr userDrawn="1"/>
        </p:nvSpPr>
        <p:spPr>
          <a:xfrm>
            <a:off x="323850" y="136525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8" name="Rectangle 1">
            <a:extLst>
              <a:ext uri="{FF2B5EF4-FFF2-40B4-BE49-F238E27FC236}">
                <a16:creationId xmlns:a16="http://schemas.microsoft.com/office/drawing/2014/main" id="{FB1C5AC5-B8E6-EC4F-8CB9-43E091C422EF}"/>
              </a:ext>
            </a:extLst>
          </p:cNvPr>
          <p:cNvSpPr/>
          <p:nvPr userDrawn="1"/>
        </p:nvSpPr>
        <p:spPr>
          <a:xfrm>
            <a:off x="8048625" y="506538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1" name="Title 1">
            <a:extLst>
              <a:ext uri="{FF2B5EF4-FFF2-40B4-BE49-F238E27FC236}">
                <a16:creationId xmlns:a16="http://schemas.microsoft.com/office/drawing/2014/main" id="{33ACFFFD-2D44-B943-8B58-CC9B7641E79D}"/>
              </a:ext>
            </a:extLst>
          </p:cNvPr>
          <p:cNvSpPr>
            <a:spLocks noGrp="1"/>
          </p:cNvSpPr>
          <p:nvPr>
            <p:ph type="title" hasCustomPrompt="1"/>
          </p:nvPr>
        </p:nvSpPr>
        <p:spPr>
          <a:xfrm>
            <a:off x="1082676" y="3019275"/>
            <a:ext cx="6978650" cy="1613201"/>
          </a:xfrm>
        </p:spPr>
        <p:txBody>
          <a:bodyPr lIns="0" tIns="0" rIns="0" bIns="0" anchor="ctr">
            <a:normAutofit/>
          </a:bodyPr>
          <a:lstStyle>
            <a:lvl1pPr algn="ctr">
              <a:defRPr sz="2550">
                <a:solidFill>
                  <a:schemeClr val="bg1"/>
                </a:solidFill>
              </a:defRPr>
            </a:lvl1pPr>
          </a:lstStyle>
          <a:p>
            <a:r>
              <a:rPr lang="en-US" noProof="0"/>
              <a:t>TITLE GOES HERE</a:t>
            </a:r>
          </a:p>
        </p:txBody>
      </p:sp>
      <p:sp>
        <p:nvSpPr>
          <p:cNvPr id="13" name="Content Placeholder 13">
            <a:extLst>
              <a:ext uri="{FF2B5EF4-FFF2-40B4-BE49-F238E27FC236}">
                <a16:creationId xmlns:a16="http://schemas.microsoft.com/office/drawing/2014/main" id="{8E96E8CE-45C0-D643-B7F3-08C20CF5F760}"/>
              </a:ext>
            </a:extLst>
          </p:cNvPr>
          <p:cNvSpPr>
            <a:spLocks noGrp="1"/>
          </p:cNvSpPr>
          <p:nvPr>
            <p:ph sz="quarter" idx="21" hasCustomPrompt="1"/>
          </p:nvPr>
        </p:nvSpPr>
        <p:spPr>
          <a:xfrm>
            <a:off x="3328126" y="2348318"/>
            <a:ext cx="2487749" cy="269370"/>
          </a:xfrm>
        </p:spPr>
        <p:txBody>
          <a:bodyPr>
            <a:noAutofit/>
          </a:bodyPr>
          <a:lstStyle>
            <a:lvl1pPr marL="0" indent="0" algn="ctr">
              <a:lnSpc>
                <a:spcPct val="80000"/>
              </a:lnSpc>
              <a:buNone/>
              <a:defRPr sz="1200" cap="all" baseline="0">
                <a:solidFill>
                  <a:schemeClr val="bg1"/>
                </a:solidFill>
                <a:latin typeface="+mj-lt"/>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noProof="0"/>
              <a:t>SUBTITLE GOES HERE</a:t>
            </a:r>
          </a:p>
        </p:txBody>
      </p:sp>
    </p:spTree>
    <p:extLst>
      <p:ext uri="{BB962C8B-B14F-4D97-AF65-F5344CB8AC3E}">
        <p14:creationId xmlns:p14="http://schemas.microsoft.com/office/powerpoint/2010/main" val="19526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15" name="Rectangle 1">
            <a:extLst>
              <a:ext uri="{FF2B5EF4-FFF2-40B4-BE49-F238E27FC236}">
                <a16:creationId xmlns:a16="http://schemas.microsoft.com/office/drawing/2014/main" id="{F70F810B-4DED-A045-A1D2-7605E821997B}"/>
              </a:ext>
            </a:extLst>
          </p:cNvPr>
          <p:cNvSpPr/>
          <p:nvPr userDrawn="1"/>
        </p:nvSpPr>
        <p:spPr>
          <a:xfrm>
            <a:off x="0" y="4735652"/>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
        <p:nvSpPr>
          <p:cNvPr id="17" name="Title 1">
            <a:extLst>
              <a:ext uri="{FF2B5EF4-FFF2-40B4-BE49-F238E27FC236}">
                <a16:creationId xmlns:a16="http://schemas.microsoft.com/office/drawing/2014/main" id="{3194DD3B-943C-8740-A545-0DA0E5FD2569}"/>
              </a:ext>
            </a:extLst>
          </p:cNvPr>
          <p:cNvSpPr>
            <a:spLocks noGrp="1"/>
          </p:cNvSpPr>
          <p:nvPr>
            <p:ph type="title" hasCustomPrompt="1"/>
          </p:nvPr>
        </p:nvSpPr>
        <p:spPr>
          <a:xfrm>
            <a:off x="1069974" y="4651968"/>
            <a:ext cx="2743743" cy="997102"/>
          </a:xfrm>
        </p:spPr>
        <p:txBody>
          <a:bodyPr lIns="0" tIns="0" rIns="0" bIns="0" anchor="t">
            <a:normAutofit/>
          </a:bodyPr>
          <a:lstStyle>
            <a:lvl1pPr>
              <a:defRPr sz="2550"/>
            </a:lvl1pPr>
          </a:lstStyle>
          <a:p>
            <a:r>
              <a:rPr lang="en-US" noProof="0"/>
              <a:t>TITLE GOES HERE</a:t>
            </a:r>
          </a:p>
        </p:txBody>
      </p:sp>
      <p:sp>
        <p:nvSpPr>
          <p:cNvPr id="18" name="Rectangle 1">
            <a:extLst>
              <a:ext uri="{FF2B5EF4-FFF2-40B4-BE49-F238E27FC236}">
                <a16:creationId xmlns:a16="http://schemas.microsoft.com/office/drawing/2014/main" id="{93D5DD3F-FCDF-5945-9321-0FABA0771516}"/>
              </a:ext>
            </a:extLst>
          </p:cNvPr>
          <p:cNvSpPr/>
          <p:nvPr userDrawn="1"/>
        </p:nvSpPr>
        <p:spPr>
          <a:xfrm rot="16200000">
            <a:off x="3941763" y="2067005"/>
            <a:ext cx="1270000" cy="9526"/>
          </a:xfrm>
          <a:prstGeom prst="rect">
            <a:avLst/>
          </a:prstGeom>
          <a:solidFill>
            <a:srgbClr val="24282B"/>
          </a:solidFill>
          <a:ln w="12700">
            <a:miter lim="400000"/>
          </a:ln>
        </p:spPr>
        <p:txBody>
          <a:bodyPr lIns="19050" tIns="19050" rIns="19050" bIns="19050" anchor="ctr"/>
          <a:lstStyle/>
          <a:p>
            <a:pPr algn="ctr" defTabSz="309563" hangingPunct="0">
              <a:defRPr sz="3200" spc="0">
                <a:solidFill>
                  <a:srgbClr val="0433FF"/>
                </a:solidFill>
                <a:latin typeface="Helvetica Light"/>
                <a:ea typeface="Helvetica Light"/>
                <a:cs typeface="Helvetica Light"/>
                <a:sym typeface="Helvetica Light"/>
              </a:defRPr>
            </a:pPr>
            <a:endParaRPr lang="en-US" sz="1200" kern="0" noProof="0" dirty="0">
              <a:solidFill>
                <a:srgbClr val="0433FF"/>
              </a:solidFill>
              <a:latin typeface="Helvetica Light"/>
              <a:sym typeface="Helvetica Light"/>
            </a:endParaRPr>
          </a:p>
        </p:txBody>
      </p:sp>
      <p:sp>
        <p:nvSpPr>
          <p:cNvPr id="22" name="Text Placeholder 20">
            <a:extLst>
              <a:ext uri="{FF2B5EF4-FFF2-40B4-BE49-F238E27FC236}">
                <a16:creationId xmlns:a16="http://schemas.microsoft.com/office/drawing/2014/main" id="{B8877488-477F-0041-88BE-F780F1C66A10}"/>
              </a:ext>
            </a:extLst>
          </p:cNvPr>
          <p:cNvSpPr>
            <a:spLocks noGrp="1"/>
          </p:cNvSpPr>
          <p:nvPr>
            <p:ph type="body" sz="quarter" idx="14"/>
          </p:nvPr>
        </p:nvSpPr>
        <p:spPr>
          <a:xfrm>
            <a:off x="4962130" y="0"/>
            <a:ext cx="3746102" cy="685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51314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10/31/2025</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6" name="Rectangle 1">
            <a:extLst>
              <a:ext uri="{FF2B5EF4-FFF2-40B4-BE49-F238E27FC236}">
                <a16:creationId xmlns:a16="http://schemas.microsoft.com/office/drawing/2014/main" id="{8640E59D-783A-C149-B212-716E0C4FE00D}"/>
              </a:ext>
            </a:extLst>
          </p:cNvPr>
          <p:cNvSpPr/>
          <p:nvPr userDrawn="1"/>
        </p:nvSpPr>
        <p:spPr>
          <a:xfrm rot="5400000">
            <a:off x="927863" y="1260477"/>
            <a:ext cx="2540001" cy="19050"/>
          </a:xfrm>
          <a:prstGeom prst="rect">
            <a:avLst/>
          </a:prstGeom>
          <a:solidFill>
            <a:srgbClr val="24282B"/>
          </a:solidFill>
          <a:ln w="12700">
            <a:miter lim="400000"/>
          </a:ln>
        </p:spPr>
        <p:txBody>
          <a:bodyPr lIns="38100" tIns="38100" rIns="38100" bIns="38100" anchor="ctr"/>
          <a:lstStyle/>
          <a:p>
            <a:pPr algn="ctr">
              <a:defRPr sz="3200" spc="0">
                <a:solidFill>
                  <a:srgbClr val="0433FF"/>
                </a:solidFill>
                <a:latin typeface="Helvetica Light"/>
                <a:ea typeface="Helvetica Light"/>
                <a:cs typeface="Helvetica Light"/>
                <a:sym typeface="Helvetica Light"/>
              </a:defRPr>
            </a:pPr>
            <a:endParaRPr lang="en-US" sz="2400" noProof="0"/>
          </a:p>
        </p:txBody>
      </p:sp>
      <p:sp>
        <p:nvSpPr>
          <p:cNvPr id="12" name="Picture Placeholder 11">
            <a:extLst>
              <a:ext uri="{FF2B5EF4-FFF2-40B4-BE49-F238E27FC236}">
                <a16:creationId xmlns:a16="http://schemas.microsoft.com/office/drawing/2014/main" id="{4E9C988F-F5FE-BA4D-BDC5-02CCC5D68FF5}"/>
              </a:ext>
            </a:extLst>
          </p:cNvPr>
          <p:cNvSpPr>
            <a:spLocks noGrp="1"/>
          </p:cNvSpPr>
          <p:nvPr>
            <p:ph type="pic" sz="quarter" idx="13"/>
          </p:nvPr>
        </p:nvSpPr>
        <p:spPr>
          <a:xfrm>
            <a:off x="409575" y="520700"/>
            <a:ext cx="3557588" cy="5816600"/>
          </a:xfrm>
          <a:custGeom>
            <a:avLst/>
            <a:gdLst>
              <a:gd name="connsiteX0" fmla="*/ 0 w 4743450"/>
              <a:gd name="connsiteY0" fmla="*/ 0 h 5816600"/>
              <a:gd name="connsiteX1" fmla="*/ 4743450 w 4743450"/>
              <a:gd name="connsiteY1" fmla="*/ 0 h 5816600"/>
              <a:gd name="connsiteX2" fmla="*/ 4743450 w 4743450"/>
              <a:gd name="connsiteY2" fmla="*/ 285838 h 5816600"/>
              <a:gd name="connsiteX3" fmla="*/ 4406308 w 4743450"/>
              <a:gd name="connsiteY3" fmla="*/ 285838 h 5816600"/>
              <a:gd name="connsiteX4" fmla="*/ 4406308 w 4743450"/>
              <a:gd name="connsiteY4" fmla="*/ 666839 h 5816600"/>
              <a:gd name="connsiteX5" fmla="*/ 4743450 w 4743450"/>
              <a:gd name="connsiteY5" fmla="*/ 666839 h 5816600"/>
              <a:gd name="connsiteX6" fmla="*/ 4743450 w 4743450"/>
              <a:gd name="connsiteY6" fmla="*/ 5816600 h 5816600"/>
              <a:gd name="connsiteX7" fmla="*/ 0 w 4743450"/>
              <a:gd name="connsiteY7" fmla="*/ 581660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5816600">
                <a:moveTo>
                  <a:pt x="0" y="0"/>
                </a:moveTo>
                <a:lnTo>
                  <a:pt x="4743450" y="0"/>
                </a:lnTo>
                <a:lnTo>
                  <a:pt x="4743450" y="285838"/>
                </a:lnTo>
                <a:lnTo>
                  <a:pt x="4406308" y="285838"/>
                </a:lnTo>
                <a:lnTo>
                  <a:pt x="4406308" y="666839"/>
                </a:lnTo>
                <a:lnTo>
                  <a:pt x="4743450" y="666839"/>
                </a:lnTo>
                <a:lnTo>
                  <a:pt x="4743450" y="5816600"/>
                </a:lnTo>
                <a:lnTo>
                  <a:pt x="0" y="5816600"/>
                </a:lnTo>
                <a:close/>
              </a:path>
            </a:pathLst>
          </a:custGeom>
          <a:solidFill>
            <a:schemeClr val="tx2"/>
          </a:solidFill>
        </p:spPr>
        <p:txBody>
          <a:bodyPr wrap="square">
            <a:noAutofit/>
          </a:bodyPr>
          <a:lstStyle>
            <a:lvl1pPr marL="0" indent="0" algn="ctr">
              <a:buNone/>
              <a:defRPr>
                <a:solidFill>
                  <a:schemeClr val="bg1"/>
                </a:solidFill>
              </a:defRPr>
            </a:lvl1pPr>
          </a:lstStyle>
          <a:p>
            <a:r>
              <a:rPr lang="en-US" noProof="0"/>
              <a:t>Click icon to add picture</a:t>
            </a:r>
          </a:p>
        </p:txBody>
      </p:sp>
      <p:sp>
        <p:nvSpPr>
          <p:cNvPr id="14" name="Rectangle 1">
            <a:extLst>
              <a:ext uri="{FF2B5EF4-FFF2-40B4-BE49-F238E27FC236}">
                <a16:creationId xmlns:a16="http://schemas.microsoft.com/office/drawing/2014/main" id="{4E3F3D93-DB12-4C41-A747-8781702C1204}"/>
              </a:ext>
            </a:extLst>
          </p:cNvPr>
          <p:cNvSpPr/>
          <p:nvPr userDrawn="1"/>
        </p:nvSpPr>
        <p:spPr>
          <a:xfrm>
            <a:off x="3714306" y="806539"/>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6" name="Title 1">
            <a:extLst>
              <a:ext uri="{FF2B5EF4-FFF2-40B4-BE49-F238E27FC236}">
                <a16:creationId xmlns:a16="http://schemas.microsoft.com/office/drawing/2014/main" id="{D6C315ED-F22B-A649-80D5-44A63CE74044}"/>
              </a:ext>
            </a:extLst>
          </p:cNvPr>
          <p:cNvSpPr>
            <a:spLocks noGrp="1"/>
          </p:cNvSpPr>
          <p:nvPr>
            <p:ph type="title" hasCustomPrompt="1"/>
          </p:nvPr>
        </p:nvSpPr>
        <p:spPr>
          <a:xfrm>
            <a:off x="4572000" y="702156"/>
            <a:ext cx="4572000" cy="740156"/>
          </a:xfrm>
        </p:spPr>
        <p:txBody>
          <a:bodyPr anchor="t">
            <a:normAutofit/>
          </a:bodyPr>
          <a:lstStyle>
            <a:lvl1pPr>
              <a:defRPr sz="2550"/>
            </a:lvl1pPr>
          </a:lstStyle>
          <a:p>
            <a:r>
              <a:rPr lang="en-US" noProof="0"/>
              <a:t>TITLE GOES HERE</a:t>
            </a:r>
          </a:p>
        </p:txBody>
      </p:sp>
    </p:spTree>
    <p:extLst>
      <p:ext uri="{BB962C8B-B14F-4D97-AF65-F5344CB8AC3E}">
        <p14:creationId xmlns:p14="http://schemas.microsoft.com/office/powerpoint/2010/main" val="28732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10/31/2025</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6" name="Rectangle 1">
            <a:extLst>
              <a:ext uri="{FF2B5EF4-FFF2-40B4-BE49-F238E27FC236}">
                <a16:creationId xmlns:a16="http://schemas.microsoft.com/office/drawing/2014/main" id="{8640E59D-783A-C149-B212-716E0C4FE00D}"/>
              </a:ext>
            </a:extLst>
          </p:cNvPr>
          <p:cNvSpPr/>
          <p:nvPr userDrawn="1"/>
        </p:nvSpPr>
        <p:spPr>
          <a:xfrm rot="5400000">
            <a:off x="927863" y="1260477"/>
            <a:ext cx="2540001" cy="19050"/>
          </a:xfrm>
          <a:prstGeom prst="rect">
            <a:avLst/>
          </a:prstGeom>
          <a:solidFill>
            <a:srgbClr val="24282B"/>
          </a:solidFill>
          <a:ln w="12700">
            <a:miter lim="400000"/>
          </a:ln>
        </p:spPr>
        <p:txBody>
          <a:bodyPr lIns="38100" tIns="38100" rIns="38100" bIns="38100" anchor="ctr"/>
          <a:lstStyle/>
          <a:p>
            <a:pPr algn="ctr">
              <a:defRPr sz="3200" spc="0">
                <a:solidFill>
                  <a:srgbClr val="0433FF"/>
                </a:solidFill>
                <a:latin typeface="Helvetica Light"/>
                <a:ea typeface="Helvetica Light"/>
                <a:cs typeface="Helvetica Light"/>
                <a:sym typeface="Helvetica Light"/>
              </a:defRPr>
            </a:pPr>
            <a:endParaRPr lang="en-US" sz="2400" noProof="0"/>
          </a:p>
        </p:txBody>
      </p:sp>
      <p:sp>
        <p:nvSpPr>
          <p:cNvPr id="12" name="Picture Placeholder 11">
            <a:extLst>
              <a:ext uri="{FF2B5EF4-FFF2-40B4-BE49-F238E27FC236}">
                <a16:creationId xmlns:a16="http://schemas.microsoft.com/office/drawing/2014/main" id="{4E9C988F-F5FE-BA4D-BDC5-02CCC5D68FF5}"/>
              </a:ext>
            </a:extLst>
          </p:cNvPr>
          <p:cNvSpPr>
            <a:spLocks noGrp="1"/>
          </p:cNvSpPr>
          <p:nvPr>
            <p:ph type="pic" sz="quarter" idx="13"/>
          </p:nvPr>
        </p:nvSpPr>
        <p:spPr>
          <a:xfrm>
            <a:off x="409575" y="520700"/>
            <a:ext cx="3557588" cy="5816600"/>
          </a:xfrm>
          <a:custGeom>
            <a:avLst/>
            <a:gdLst>
              <a:gd name="connsiteX0" fmla="*/ 0 w 4743450"/>
              <a:gd name="connsiteY0" fmla="*/ 0 h 5816600"/>
              <a:gd name="connsiteX1" fmla="*/ 4743450 w 4743450"/>
              <a:gd name="connsiteY1" fmla="*/ 0 h 5816600"/>
              <a:gd name="connsiteX2" fmla="*/ 4743450 w 4743450"/>
              <a:gd name="connsiteY2" fmla="*/ 285838 h 5816600"/>
              <a:gd name="connsiteX3" fmla="*/ 4406308 w 4743450"/>
              <a:gd name="connsiteY3" fmla="*/ 285838 h 5816600"/>
              <a:gd name="connsiteX4" fmla="*/ 4406308 w 4743450"/>
              <a:gd name="connsiteY4" fmla="*/ 666839 h 5816600"/>
              <a:gd name="connsiteX5" fmla="*/ 4743450 w 4743450"/>
              <a:gd name="connsiteY5" fmla="*/ 666839 h 5816600"/>
              <a:gd name="connsiteX6" fmla="*/ 4743450 w 4743450"/>
              <a:gd name="connsiteY6" fmla="*/ 5816600 h 5816600"/>
              <a:gd name="connsiteX7" fmla="*/ 0 w 4743450"/>
              <a:gd name="connsiteY7" fmla="*/ 581660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5816600">
                <a:moveTo>
                  <a:pt x="0" y="0"/>
                </a:moveTo>
                <a:lnTo>
                  <a:pt x="4743450" y="0"/>
                </a:lnTo>
                <a:lnTo>
                  <a:pt x="4743450" y="285838"/>
                </a:lnTo>
                <a:lnTo>
                  <a:pt x="4406308" y="285838"/>
                </a:lnTo>
                <a:lnTo>
                  <a:pt x="4406308" y="666839"/>
                </a:lnTo>
                <a:lnTo>
                  <a:pt x="4743450" y="666839"/>
                </a:lnTo>
                <a:lnTo>
                  <a:pt x="4743450" y="5816600"/>
                </a:lnTo>
                <a:lnTo>
                  <a:pt x="0" y="5816600"/>
                </a:lnTo>
                <a:close/>
              </a:path>
            </a:pathLst>
          </a:custGeom>
          <a:solidFill>
            <a:schemeClr val="tx2"/>
          </a:solidFill>
        </p:spPr>
        <p:txBody>
          <a:bodyPr wrap="square">
            <a:noAutofit/>
          </a:bodyPr>
          <a:lstStyle>
            <a:lvl1pPr marL="0" indent="0" algn="ctr">
              <a:buNone/>
              <a:defRPr>
                <a:solidFill>
                  <a:schemeClr val="bg1"/>
                </a:solidFill>
              </a:defRPr>
            </a:lvl1pPr>
          </a:lstStyle>
          <a:p>
            <a:r>
              <a:rPr lang="en-US" noProof="0"/>
              <a:t>Click icon to add picture</a:t>
            </a:r>
          </a:p>
        </p:txBody>
      </p:sp>
      <p:sp>
        <p:nvSpPr>
          <p:cNvPr id="14" name="Rectangle 1">
            <a:extLst>
              <a:ext uri="{FF2B5EF4-FFF2-40B4-BE49-F238E27FC236}">
                <a16:creationId xmlns:a16="http://schemas.microsoft.com/office/drawing/2014/main" id="{4E3F3D93-DB12-4C41-A747-8781702C1204}"/>
              </a:ext>
            </a:extLst>
          </p:cNvPr>
          <p:cNvSpPr/>
          <p:nvPr userDrawn="1"/>
        </p:nvSpPr>
        <p:spPr>
          <a:xfrm>
            <a:off x="3714306" y="806539"/>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6" name="Title 1">
            <a:extLst>
              <a:ext uri="{FF2B5EF4-FFF2-40B4-BE49-F238E27FC236}">
                <a16:creationId xmlns:a16="http://schemas.microsoft.com/office/drawing/2014/main" id="{D6C315ED-F22B-A649-80D5-44A63CE74044}"/>
              </a:ext>
            </a:extLst>
          </p:cNvPr>
          <p:cNvSpPr>
            <a:spLocks noGrp="1"/>
          </p:cNvSpPr>
          <p:nvPr>
            <p:ph type="title" hasCustomPrompt="1"/>
          </p:nvPr>
        </p:nvSpPr>
        <p:spPr>
          <a:xfrm>
            <a:off x="4572000" y="702156"/>
            <a:ext cx="4572000" cy="740156"/>
          </a:xfrm>
        </p:spPr>
        <p:txBody>
          <a:bodyPr anchor="t">
            <a:normAutofit/>
          </a:bodyPr>
          <a:lstStyle>
            <a:lvl1pPr>
              <a:defRPr sz="2550"/>
            </a:lvl1pPr>
          </a:lstStyle>
          <a:p>
            <a:r>
              <a:rPr lang="en-US" noProof="0"/>
              <a:t>TITLE GOES HERE</a:t>
            </a:r>
          </a:p>
        </p:txBody>
      </p:sp>
      <p:sp>
        <p:nvSpPr>
          <p:cNvPr id="9" name="Content Placeholder 8">
            <a:extLst>
              <a:ext uri="{FF2B5EF4-FFF2-40B4-BE49-F238E27FC236}">
                <a16:creationId xmlns:a16="http://schemas.microsoft.com/office/drawing/2014/main" id="{DEE6C881-74AA-8944-AD6A-BA0821ECDCAE}"/>
              </a:ext>
            </a:extLst>
          </p:cNvPr>
          <p:cNvSpPr>
            <a:spLocks noGrp="1"/>
          </p:cNvSpPr>
          <p:nvPr>
            <p:ph sz="quarter" idx="14"/>
          </p:nvPr>
        </p:nvSpPr>
        <p:spPr>
          <a:xfrm>
            <a:off x="4572001" y="1443038"/>
            <a:ext cx="4136231" cy="4894262"/>
          </a:xfrm>
        </p:spPr>
        <p:txBody>
          <a:bodyPr/>
          <a:lstStyle>
            <a:lvl1pPr>
              <a:spcBef>
                <a:spcPts val="750"/>
              </a:spcBef>
              <a:spcAft>
                <a:spcPts val="1125"/>
              </a:spcAft>
              <a:defRPr/>
            </a:lvl1pPr>
            <a:lvl2pPr>
              <a:spcBef>
                <a:spcPts val="750"/>
              </a:spcBef>
              <a:spcAft>
                <a:spcPts val="1125"/>
              </a:spcAft>
              <a:defRPr/>
            </a:lvl2pPr>
            <a:lvl3pPr>
              <a:spcBef>
                <a:spcPts val="750"/>
              </a:spcBef>
              <a:spcAft>
                <a:spcPts val="1125"/>
              </a:spcAft>
              <a:defRPr/>
            </a:lvl3pPr>
            <a:lvl4pPr>
              <a:spcBef>
                <a:spcPts val="750"/>
              </a:spcBef>
              <a:spcAft>
                <a:spcPts val="1125"/>
              </a:spcAft>
              <a:defRPr/>
            </a:lvl4pPr>
            <a:lvl5pPr>
              <a:spcBef>
                <a:spcPts val="750"/>
              </a:spcBef>
              <a:spcAft>
                <a:spcPts val="1125"/>
              </a:spcAf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772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1" name="図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673" y="41336"/>
            <a:ext cx="8592652" cy="6443459"/>
          </a:xfrm>
          <a:prstGeom prst="rect">
            <a:avLst/>
          </a:prstGeom>
        </p:spPr>
      </p:pic>
      <p:sp>
        <p:nvSpPr>
          <p:cNvPr id="4" name="正方形/長方形 3"/>
          <p:cNvSpPr/>
          <p:nvPr userDrawn="1"/>
        </p:nvSpPr>
        <p:spPr>
          <a:xfrm>
            <a:off x="8300312" y="-4242"/>
            <a:ext cx="702078" cy="1194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 name="正方形/長方形 6"/>
          <p:cNvSpPr/>
          <p:nvPr userDrawn="1"/>
        </p:nvSpPr>
        <p:spPr>
          <a:xfrm>
            <a:off x="0" y="-4242"/>
            <a:ext cx="9144000" cy="139180"/>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8" name="直線コネクタ 7"/>
          <p:cNvCxnSpPr/>
          <p:nvPr userDrawn="1"/>
        </p:nvCxnSpPr>
        <p:spPr>
          <a:xfrm>
            <a:off x="381363" y="3909153"/>
            <a:ext cx="838127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タイトル 1"/>
          <p:cNvSpPr>
            <a:spLocks noGrp="1"/>
          </p:cNvSpPr>
          <p:nvPr>
            <p:ph type="ctrTitle"/>
          </p:nvPr>
        </p:nvSpPr>
        <p:spPr>
          <a:xfrm>
            <a:off x="685800" y="1886969"/>
            <a:ext cx="7772400" cy="1470025"/>
          </a:xfrm>
        </p:spPr>
        <p:txBody>
          <a:bodyPr>
            <a:normAutofit/>
          </a:bodyPr>
          <a:lstStyle>
            <a:lvl1pPr algn="ctr">
              <a:defRPr sz="3000" baseline="0">
                <a:solidFill>
                  <a:schemeClr val="accent5">
                    <a:lumMod val="50000"/>
                  </a:schemeClr>
                </a:solidFill>
                <a:latin typeface="+mj-ea"/>
                <a:ea typeface="+mj-ea"/>
              </a:defRPr>
            </a:lvl1pPr>
          </a:lstStyle>
          <a:p>
            <a:r>
              <a:rPr kumimoji="1" lang="ja-JP" altLang="en-US" dirty="0"/>
              <a:t>マスタ タイトルの書式設定</a:t>
            </a:r>
          </a:p>
        </p:txBody>
      </p:sp>
      <p:sp>
        <p:nvSpPr>
          <p:cNvPr id="3" name="サブタイトル 2"/>
          <p:cNvSpPr>
            <a:spLocks noGrp="1"/>
          </p:cNvSpPr>
          <p:nvPr>
            <p:ph type="subTitle" idx="1"/>
          </p:nvPr>
        </p:nvSpPr>
        <p:spPr>
          <a:xfrm>
            <a:off x="1371600" y="4340696"/>
            <a:ext cx="6400800" cy="1464568"/>
          </a:xfrm>
        </p:spPr>
        <p:txBody>
          <a:bodyPr>
            <a:normAutofit/>
          </a:bodyPr>
          <a:lstStyle>
            <a:lvl1pPr marL="0" indent="0" algn="ctr">
              <a:buNone/>
              <a:defRPr sz="2400" baseline="0">
                <a:solidFill>
                  <a:srgbClr val="203864"/>
                </a:solidFill>
                <a:latin typeface="+mj-ea"/>
                <a:ea typeface="+mj-e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dirty="0"/>
              <a:t>マスタ サブタイトルの書式設定</a:t>
            </a:r>
          </a:p>
        </p:txBody>
      </p:sp>
      <p:pic>
        <p:nvPicPr>
          <p:cNvPr id="9" name="図 8" descr="flag_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55802" y="11088"/>
            <a:ext cx="832396" cy="1547220"/>
          </a:xfrm>
          <a:prstGeom prst="rect">
            <a:avLst/>
          </a:prstGeom>
        </p:spPr>
      </p:pic>
      <p:pic>
        <p:nvPicPr>
          <p:cNvPr id="12" name="図 11">
            <a:extLst>
              <a:ext uri="{FF2B5EF4-FFF2-40B4-BE49-F238E27FC236}">
                <a16:creationId xmlns:a16="http://schemas.microsoft.com/office/drawing/2014/main" id="{D51A6ADD-2FE0-3142-9668-10F981E1CC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50342" y="128842"/>
            <a:ext cx="1472946" cy="635862"/>
          </a:xfrm>
          <a:prstGeom prst="rect">
            <a:avLst/>
          </a:prstGeom>
        </p:spPr>
      </p:pic>
    </p:spTree>
    <p:extLst>
      <p:ext uri="{BB962C8B-B14F-4D97-AF65-F5344CB8AC3E}">
        <p14:creationId xmlns:p14="http://schemas.microsoft.com/office/powerpoint/2010/main" val="1872383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1" y="126751"/>
            <a:ext cx="8064896" cy="709963"/>
          </a:xfrm>
        </p:spPr>
        <p:txBody>
          <a:bodyPr bIns="0"/>
          <a:lstStyle/>
          <a:p>
            <a:r>
              <a:rPr kumimoji="1" lang="ja-JP" altLang="en-US" dirty="0"/>
              <a:t>マスタ タイトルの書式設定</a:t>
            </a:r>
          </a:p>
        </p:txBody>
      </p:sp>
      <p:sp>
        <p:nvSpPr>
          <p:cNvPr id="3" name="コンテンツ プレースホルダ 2"/>
          <p:cNvSpPr>
            <a:spLocks noGrp="1"/>
          </p:cNvSpPr>
          <p:nvPr>
            <p:ph idx="1"/>
          </p:nvPr>
        </p:nvSpPr>
        <p:spPr/>
        <p:txBody>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cxnSp>
        <p:nvCxnSpPr>
          <p:cNvPr id="4" name="直線コネクタ 3"/>
          <p:cNvCxnSpPr/>
          <p:nvPr userDrawn="1"/>
        </p:nvCxnSpPr>
        <p:spPr>
          <a:xfrm flipV="1">
            <a:off x="1" y="842403"/>
            <a:ext cx="3347864"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D9DF4E70-E966-8D4E-9B3F-D6257B206B95}"/>
              </a:ext>
            </a:extLst>
          </p:cNvPr>
          <p:cNvPicPr>
            <a:picLocks noChangeAspect="1"/>
          </p:cNvPicPr>
          <p:nvPr userDrawn="1"/>
        </p:nvPicPr>
        <p:blipFill rotWithShape="1">
          <a:blip r:embed="rId2"/>
          <a:srcRect l="-1901" t="-5451" r="-2" b="-1"/>
          <a:stretch/>
        </p:blipFill>
        <p:spPr>
          <a:xfrm>
            <a:off x="6678234" y="6525347"/>
            <a:ext cx="2418420" cy="243961"/>
          </a:xfrm>
          <a:prstGeom prst="rect">
            <a:avLst/>
          </a:prstGeom>
          <a:solidFill>
            <a:schemeClr val="accent1"/>
          </a:solidFill>
        </p:spPr>
      </p:pic>
    </p:spTree>
    <p:extLst>
      <p:ext uri="{BB962C8B-B14F-4D97-AF65-F5344CB8AC3E}">
        <p14:creationId xmlns:p14="http://schemas.microsoft.com/office/powerpoint/2010/main" val="216922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4" y="702156"/>
            <a:ext cx="8272212" cy="740156"/>
          </a:xfrm>
        </p:spPr>
        <p:txBody>
          <a:bodyPr anchor="t">
            <a:normAutofit/>
          </a:bodyPr>
          <a:lstStyle>
            <a:lvl1pPr>
              <a:defRPr sz="2550"/>
            </a:lvl1pPr>
          </a:lstStyle>
          <a:p>
            <a:r>
              <a:rPr lang="en-US"/>
              <a:t>Click to edit Master title style</a:t>
            </a:r>
            <a:endParaRPr lang="en-US" dirty="0"/>
          </a:p>
        </p:txBody>
      </p:sp>
      <p:sp>
        <p:nvSpPr>
          <p:cNvPr id="3" name="Content Placeholder 2"/>
          <p:cNvSpPr>
            <a:spLocks noGrp="1"/>
          </p:cNvSpPr>
          <p:nvPr>
            <p:ph idx="1"/>
          </p:nvPr>
        </p:nvSpPr>
        <p:spPr>
          <a:xfrm>
            <a:off x="435895" y="1890876"/>
            <a:ext cx="8272211" cy="40844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10/31/2025</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3" name="Rectangle 1">
            <a:extLst>
              <a:ext uri="{FF2B5EF4-FFF2-40B4-BE49-F238E27FC236}">
                <a16:creationId xmlns:a16="http://schemas.microsoft.com/office/drawing/2014/main" id="{C8660979-B6F8-480C-AAC7-48903CC3ECFC}"/>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2961648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 タイトルの書式設定</a:t>
            </a:r>
          </a:p>
        </p:txBody>
      </p:sp>
      <p:sp>
        <p:nvSpPr>
          <p:cNvPr id="3" name="コンテンツ プレースホルダ 2"/>
          <p:cNvSpPr>
            <a:spLocks noGrp="1"/>
          </p:cNvSpPr>
          <p:nvPr>
            <p:ph sz="half" idx="1"/>
          </p:nvPr>
        </p:nvSpPr>
        <p:spPr>
          <a:xfrm>
            <a:off x="457200" y="1340768"/>
            <a:ext cx="4038600" cy="496855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340768"/>
            <a:ext cx="4038600" cy="496855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5" name="直線コネクタ 4"/>
          <p:cNvCxnSpPr/>
          <p:nvPr userDrawn="1"/>
        </p:nvCxnSpPr>
        <p:spPr>
          <a:xfrm flipV="1">
            <a:off x="1" y="842403"/>
            <a:ext cx="3347864"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pic>
        <p:nvPicPr>
          <p:cNvPr id="7" name="Picture 16">
            <a:extLst>
              <a:ext uri="{FF2B5EF4-FFF2-40B4-BE49-F238E27FC236}">
                <a16:creationId xmlns:a16="http://schemas.microsoft.com/office/drawing/2014/main" id="{6817D85A-293F-44A1-8D7F-B8EB62FC55D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21284" y="6309321"/>
            <a:ext cx="1822717" cy="548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34257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 タイトルの書式設定</a:t>
            </a:r>
          </a:p>
        </p:txBody>
      </p:sp>
      <p:pic>
        <p:nvPicPr>
          <p:cNvPr id="4" name="Picture 16">
            <a:extLst>
              <a:ext uri="{FF2B5EF4-FFF2-40B4-BE49-F238E27FC236}">
                <a16:creationId xmlns:a16="http://schemas.microsoft.com/office/drawing/2014/main" id="{0892159C-4278-42D6-9F00-18C4E73356D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21284" y="6309321"/>
            <a:ext cx="1822717" cy="548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934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sp>
        <p:nvSpPr>
          <p:cNvPr id="2" name="正方形/長方形 1"/>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350" dirty="0"/>
          </a:p>
        </p:txBody>
      </p:sp>
      <p:pic>
        <p:nvPicPr>
          <p:cNvPr id="5" name="図 4" descr="flag_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5802" y="11088"/>
            <a:ext cx="832396" cy="1547220"/>
          </a:xfrm>
          <a:prstGeom prst="rect">
            <a:avLst/>
          </a:prstGeom>
        </p:spPr>
      </p:pic>
      <p:pic>
        <p:nvPicPr>
          <p:cNvPr id="6" name="図 5">
            <a:extLst>
              <a:ext uri="{FF2B5EF4-FFF2-40B4-BE49-F238E27FC236}">
                <a16:creationId xmlns:a16="http://schemas.microsoft.com/office/drawing/2014/main" id="{834FD066-45C8-BA46-AA64-0E70E5D62C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0342" y="154536"/>
            <a:ext cx="1472946" cy="635862"/>
          </a:xfrm>
          <a:prstGeom prst="rect">
            <a:avLst/>
          </a:prstGeom>
        </p:spPr>
      </p:pic>
    </p:spTree>
    <p:extLst>
      <p:ext uri="{BB962C8B-B14F-4D97-AF65-F5344CB8AC3E}">
        <p14:creationId xmlns:p14="http://schemas.microsoft.com/office/powerpoint/2010/main" val="126672755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ユーザー設定レイアウト">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CC2344-3C51-1546-8129-9C54973DD3EE}"/>
              </a:ext>
            </a:extLst>
          </p:cNvPr>
          <p:cNvSpPr/>
          <p:nvPr userDrawn="1"/>
        </p:nvSpPr>
        <p:spPr>
          <a:xfrm>
            <a:off x="7364896" y="0"/>
            <a:ext cx="1779104" cy="135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正方形/長方形 1"/>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5" name="直線コネクタ 4"/>
          <p:cNvCxnSpPr/>
          <p:nvPr userDrawn="1"/>
        </p:nvCxnSpPr>
        <p:spPr>
          <a:xfrm flipV="1">
            <a:off x="1" y="842403"/>
            <a:ext cx="3347864"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pic>
        <p:nvPicPr>
          <p:cNvPr id="6" name="図 5" descr="flag_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5802" y="11088"/>
            <a:ext cx="832396" cy="1547220"/>
          </a:xfrm>
          <a:prstGeom prst="rect">
            <a:avLst/>
          </a:prstGeom>
        </p:spPr>
      </p:pic>
    </p:spTree>
    <p:extLst>
      <p:ext uri="{BB962C8B-B14F-4D97-AF65-F5344CB8AC3E}">
        <p14:creationId xmlns:p14="http://schemas.microsoft.com/office/powerpoint/2010/main" val="4176190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cxnSp>
        <p:nvCxnSpPr>
          <p:cNvPr id="20" name="Google Shape;20;p4"/>
          <p:cNvCxnSpPr/>
          <p:nvPr/>
        </p:nvCxnSpPr>
        <p:spPr>
          <a:xfrm>
            <a:off x="429200" y="1700769"/>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496667"/>
            <a:ext cx="8520600" cy="9780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958433"/>
            <a:ext cx="8520600" cy="4133100"/>
          </a:xfrm>
          <a:prstGeom prst="rect">
            <a:avLst/>
          </a:prstGeom>
        </p:spPr>
        <p:txBody>
          <a:bodyPr spcFirstLastPara="1" wrap="square" lIns="91425" tIns="91425" rIns="91425" bIns="91425" anchor="t" anchorCtr="0"/>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23" name="Google Shape;2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74064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90CC524-3900-1041-BDBF-D0ABD37D8E8B}"/>
              </a:ext>
            </a:extLst>
          </p:cNvPr>
          <p:cNvSpPr>
            <a:spLocks noGrp="1"/>
          </p:cNvSpPr>
          <p:nvPr>
            <p:ph type="pic" sz="quarter" idx="13"/>
          </p:nvPr>
        </p:nvSpPr>
        <p:spPr>
          <a:xfrm>
            <a:off x="0" y="0"/>
            <a:ext cx="4143375" cy="6858000"/>
          </a:xfrm>
          <a:custGeom>
            <a:avLst/>
            <a:gdLst>
              <a:gd name="connsiteX0" fmla="*/ 0 w 5524500"/>
              <a:gd name="connsiteY0" fmla="*/ 0 h 6858000"/>
              <a:gd name="connsiteX1" fmla="*/ 5524500 w 5524500"/>
              <a:gd name="connsiteY1" fmla="*/ 0 h 6858000"/>
              <a:gd name="connsiteX2" fmla="*/ 5524500 w 5524500"/>
              <a:gd name="connsiteY2" fmla="*/ 806538 h 6858000"/>
              <a:gd name="connsiteX3" fmla="*/ 4952408 w 5524500"/>
              <a:gd name="connsiteY3" fmla="*/ 806538 h 6858000"/>
              <a:gd name="connsiteX4" fmla="*/ 4952408 w 5524500"/>
              <a:gd name="connsiteY4" fmla="*/ 1187539 h 6858000"/>
              <a:gd name="connsiteX5" fmla="*/ 5524500 w 5524500"/>
              <a:gd name="connsiteY5" fmla="*/ 1187539 h 6858000"/>
              <a:gd name="connsiteX6" fmla="*/ 5524500 w 5524500"/>
              <a:gd name="connsiteY6" fmla="*/ 6858000 h 6858000"/>
              <a:gd name="connsiteX7" fmla="*/ 0 w 55245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0" h="6858000">
                <a:moveTo>
                  <a:pt x="0" y="0"/>
                </a:moveTo>
                <a:lnTo>
                  <a:pt x="5524500" y="0"/>
                </a:lnTo>
                <a:lnTo>
                  <a:pt x="5524500" y="806538"/>
                </a:lnTo>
                <a:lnTo>
                  <a:pt x="4952408" y="806538"/>
                </a:lnTo>
                <a:lnTo>
                  <a:pt x="4952408" y="1187539"/>
                </a:lnTo>
                <a:lnTo>
                  <a:pt x="5524500" y="1187539"/>
                </a:lnTo>
                <a:lnTo>
                  <a:pt x="5524500" y="6858000"/>
                </a:lnTo>
                <a:lnTo>
                  <a:pt x="0" y="6858000"/>
                </a:lnTo>
                <a:close/>
              </a:path>
            </a:pathLst>
          </a:custGeom>
          <a:solidFill>
            <a:schemeClr val="tx2"/>
          </a:solidFill>
        </p:spPr>
        <p:txBody>
          <a:bodyPr wrap="square">
            <a:noAutofit/>
          </a:bodyPr>
          <a:lstStyle>
            <a:lvl1pPr marL="0" indent="0" algn="ctr">
              <a:buNone/>
              <a:defRPr>
                <a:solidFill>
                  <a:schemeClr val="bg1"/>
                </a:solidFill>
              </a:defRPr>
            </a:lvl1pPr>
          </a:lstStyle>
          <a:p>
            <a:r>
              <a:rPr lang="en-US"/>
              <a:t>Click icon to add picture</a:t>
            </a:r>
            <a:endParaRPr lang="en-US" dirty="0"/>
          </a:p>
        </p:txBody>
      </p:sp>
      <p:sp>
        <p:nvSpPr>
          <p:cNvPr id="3" name="Content Placeholder 2"/>
          <p:cNvSpPr>
            <a:spLocks noGrp="1"/>
          </p:cNvSpPr>
          <p:nvPr>
            <p:ph idx="1"/>
          </p:nvPr>
        </p:nvSpPr>
        <p:spPr>
          <a:xfrm>
            <a:off x="4667695" y="1890876"/>
            <a:ext cx="4040411" cy="40844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10/31/2025</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itle 1">
            <a:extLst>
              <a:ext uri="{FF2B5EF4-FFF2-40B4-BE49-F238E27FC236}">
                <a16:creationId xmlns:a16="http://schemas.microsoft.com/office/drawing/2014/main" id="{1D49B377-6CF8-9E4B-8973-3F8057D7DF48}"/>
              </a:ext>
            </a:extLst>
          </p:cNvPr>
          <p:cNvSpPr>
            <a:spLocks noGrp="1"/>
          </p:cNvSpPr>
          <p:nvPr>
            <p:ph type="title" hasCustomPrompt="1"/>
          </p:nvPr>
        </p:nvSpPr>
        <p:spPr>
          <a:xfrm>
            <a:off x="4667695" y="702156"/>
            <a:ext cx="4040411" cy="740156"/>
          </a:xfrm>
        </p:spPr>
        <p:txBody>
          <a:bodyPr anchor="t">
            <a:normAutofit/>
          </a:bodyPr>
          <a:lstStyle>
            <a:lvl1pPr>
              <a:defRPr sz="2550"/>
            </a:lvl1pPr>
          </a:lstStyle>
          <a:p>
            <a:r>
              <a:rPr lang="en-US" dirty="0"/>
              <a:t>TITLE GOES HERE</a:t>
            </a:r>
          </a:p>
        </p:txBody>
      </p:sp>
      <p:sp>
        <p:nvSpPr>
          <p:cNvPr id="19" name="Rectangle 1">
            <a:extLst>
              <a:ext uri="{FF2B5EF4-FFF2-40B4-BE49-F238E27FC236}">
                <a16:creationId xmlns:a16="http://schemas.microsoft.com/office/drawing/2014/main" id="{E11F091D-EBC7-D743-82DA-0E177FD421D4}"/>
              </a:ext>
            </a:extLst>
          </p:cNvPr>
          <p:cNvSpPr/>
          <p:nvPr userDrawn="1"/>
        </p:nvSpPr>
        <p:spPr>
          <a:xfrm>
            <a:off x="3714306" y="806539"/>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911834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35894" y="5141975"/>
            <a:ext cx="8272211" cy="12588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435895" y="2393951"/>
            <a:ext cx="8272211" cy="2147467"/>
          </a:xfrm>
        </p:spPr>
        <p:txBody>
          <a:bodyPr anchor="b">
            <a:normAutofit/>
          </a:bodyPr>
          <a:lstStyle>
            <a:lvl1pPr algn="l">
              <a:defRPr sz="27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35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10/31/2025</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1" name="Rectangle 1">
            <a:extLst>
              <a:ext uri="{FF2B5EF4-FFF2-40B4-BE49-F238E27FC236}">
                <a16:creationId xmlns:a16="http://schemas.microsoft.com/office/drawing/2014/main" id="{5DC1E635-F6E7-F248-9B85-120581E81180}"/>
              </a:ext>
            </a:extLst>
          </p:cNvPr>
          <p:cNvSpPr/>
          <p:nvPr userDrawn="1"/>
        </p:nvSpPr>
        <p:spPr>
          <a:xfrm>
            <a:off x="81945" y="555203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661439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5896" y="1956391"/>
            <a:ext cx="2897412" cy="4467523"/>
          </a:xfrm>
        </p:spPr>
        <p:txBody>
          <a:bodyPr anchor="t">
            <a:normAutofit/>
          </a:bodyPr>
          <a:lstStyle>
            <a:lvl1pPr>
              <a:defRPr sz="1200"/>
            </a:lvl1pPr>
            <a:lvl2pPr>
              <a:defRPr sz="1050"/>
            </a:lvl2pPr>
            <a:lvl3pPr>
              <a:defRPr sz="900"/>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520199" y="1956391"/>
            <a:ext cx="5187908" cy="446752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8" name="Title 1">
            <a:extLst>
              <a:ext uri="{FF2B5EF4-FFF2-40B4-BE49-F238E27FC236}">
                <a16:creationId xmlns:a16="http://schemas.microsoft.com/office/drawing/2014/main" id="{4C75DA6C-B626-714A-8BBC-6FDDB6BE4083}"/>
              </a:ext>
            </a:extLst>
          </p:cNvPr>
          <p:cNvSpPr>
            <a:spLocks noGrp="1"/>
          </p:cNvSpPr>
          <p:nvPr>
            <p:ph type="title"/>
          </p:nvPr>
        </p:nvSpPr>
        <p:spPr>
          <a:xfrm>
            <a:off x="435894" y="702156"/>
            <a:ext cx="8272212" cy="740156"/>
          </a:xfrm>
        </p:spPr>
        <p:txBody>
          <a:bodyPr anchor="t">
            <a:normAutofit/>
          </a:bodyPr>
          <a:lstStyle>
            <a:lvl1pPr>
              <a:defRPr sz="2550"/>
            </a:lvl1pPr>
          </a:lstStyle>
          <a:p>
            <a:r>
              <a:rPr lang="en-US"/>
              <a:t>Click to edit Master title style</a:t>
            </a:r>
            <a:endParaRPr lang="en-US" dirty="0"/>
          </a:p>
        </p:txBody>
      </p:sp>
      <p:sp>
        <p:nvSpPr>
          <p:cNvPr id="9" name="Rectangle 1">
            <a:extLst>
              <a:ext uri="{FF2B5EF4-FFF2-40B4-BE49-F238E27FC236}">
                <a16:creationId xmlns:a16="http://schemas.microsoft.com/office/drawing/2014/main" id="{72B4D55A-70C8-E04B-B7E3-3355A1131891}"/>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230166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35894" y="2847885"/>
            <a:ext cx="3568112" cy="557784"/>
          </a:xfrm>
        </p:spPr>
        <p:txBody>
          <a:bodyPr anchor="ctr">
            <a:noAutofit/>
          </a:bodyPr>
          <a:lstStyle>
            <a:lvl1pPr marL="0" indent="0" algn="ctr">
              <a:buNone/>
              <a:defRPr sz="21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 goes here</a:t>
            </a:r>
          </a:p>
        </p:txBody>
      </p:sp>
      <p:sp>
        <p:nvSpPr>
          <p:cNvPr id="4" name="Content Placeholder 3"/>
          <p:cNvSpPr>
            <a:spLocks noGrp="1"/>
          </p:cNvSpPr>
          <p:nvPr>
            <p:ph sz="half" idx="2"/>
          </p:nvPr>
        </p:nvSpPr>
        <p:spPr>
          <a:xfrm>
            <a:off x="435896" y="3523047"/>
            <a:ext cx="3568109" cy="2131499"/>
          </a:xfrm>
        </p:spPr>
        <p:txBody>
          <a:bodyPr anchor="t">
            <a:normAutofit/>
          </a:bodyPr>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953002" y="2847887"/>
            <a:ext cx="3568112" cy="553373"/>
          </a:xfrm>
        </p:spPr>
        <p:txBody>
          <a:bodyPr anchor="ctr">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21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 goes here</a:t>
            </a:r>
          </a:p>
        </p:txBody>
      </p:sp>
      <p:sp>
        <p:nvSpPr>
          <p:cNvPr id="6" name="Content Placeholder 5"/>
          <p:cNvSpPr>
            <a:spLocks noGrp="1"/>
          </p:cNvSpPr>
          <p:nvPr>
            <p:ph sz="quarter" idx="4"/>
          </p:nvPr>
        </p:nvSpPr>
        <p:spPr>
          <a:xfrm>
            <a:off x="4953001" y="3523047"/>
            <a:ext cx="3568113" cy="2131499"/>
          </a:xfrm>
        </p:spPr>
        <p:txBody>
          <a:bodyPr anchor="t">
            <a:normAutofit/>
          </a:bodyPr>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
        <p:nvSpPr>
          <p:cNvPr id="10" name="Title 1">
            <a:extLst>
              <a:ext uri="{FF2B5EF4-FFF2-40B4-BE49-F238E27FC236}">
                <a16:creationId xmlns:a16="http://schemas.microsoft.com/office/drawing/2014/main" id="{73CA278B-C101-7F4E-B11A-7B91B0C8E60A}"/>
              </a:ext>
            </a:extLst>
          </p:cNvPr>
          <p:cNvSpPr>
            <a:spLocks noGrp="1"/>
          </p:cNvSpPr>
          <p:nvPr>
            <p:ph type="title"/>
          </p:nvPr>
        </p:nvSpPr>
        <p:spPr>
          <a:xfrm>
            <a:off x="435894" y="702156"/>
            <a:ext cx="8272212" cy="740156"/>
          </a:xfrm>
        </p:spPr>
        <p:txBody>
          <a:bodyPr anchor="t">
            <a:normAutofit/>
          </a:bodyPr>
          <a:lstStyle>
            <a:lvl1pPr>
              <a:defRPr sz="2550"/>
            </a:lvl1pPr>
          </a:lstStyle>
          <a:p>
            <a:r>
              <a:rPr lang="en-US"/>
              <a:t>Click to edit Master title style</a:t>
            </a:r>
            <a:endParaRPr lang="en-US" dirty="0"/>
          </a:p>
        </p:txBody>
      </p:sp>
      <p:sp>
        <p:nvSpPr>
          <p:cNvPr id="11" name="Rectangle 1">
            <a:extLst>
              <a:ext uri="{FF2B5EF4-FFF2-40B4-BE49-F238E27FC236}">
                <a16:creationId xmlns:a16="http://schemas.microsoft.com/office/drawing/2014/main" id="{FE5F6035-AACE-6847-8AF4-EB3C4D79EE95}"/>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grpSp>
        <p:nvGrpSpPr>
          <p:cNvPr id="13" name="Group 12">
            <a:extLst>
              <a:ext uri="{FF2B5EF4-FFF2-40B4-BE49-F238E27FC236}">
                <a16:creationId xmlns:a16="http://schemas.microsoft.com/office/drawing/2014/main" id="{7D914FC0-3771-6041-9E7C-1C624C85A803}"/>
              </a:ext>
            </a:extLst>
          </p:cNvPr>
          <p:cNvGrpSpPr/>
          <p:nvPr userDrawn="1"/>
        </p:nvGrpSpPr>
        <p:grpSpPr>
          <a:xfrm>
            <a:off x="4097502" y="2250891"/>
            <a:ext cx="762001" cy="3839220"/>
            <a:chOff x="5510085" y="2250891"/>
            <a:chExt cx="1016001" cy="3839220"/>
          </a:xfrm>
        </p:grpSpPr>
        <p:cxnSp>
          <p:nvCxnSpPr>
            <p:cNvPr id="14" name="Straight Connector 13">
              <a:extLst>
                <a:ext uri="{FF2B5EF4-FFF2-40B4-BE49-F238E27FC236}">
                  <a16:creationId xmlns:a16="http://schemas.microsoft.com/office/drawing/2014/main" id="{0AED3128-974C-7F4B-BF36-A3836D1725F6}"/>
                </a:ext>
              </a:extLst>
            </p:cNvPr>
            <p:cNvCxnSpPr/>
            <p:nvPr/>
          </p:nvCxnSpPr>
          <p:spPr>
            <a:xfrm>
              <a:off x="6018085" y="2340176"/>
              <a:ext cx="0" cy="3749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
              <a:extLst>
                <a:ext uri="{FF2B5EF4-FFF2-40B4-BE49-F238E27FC236}">
                  <a16:creationId xmlns:a16="http://schemas.microsoft.com/office/drawing/2014/main" id="{2D2224CB-5DFF-3D4B-816B-1A44228A23EE}"/>
                </a:ext>
              </a:extLst>
            </p:cNvPr>
            <p:cNvSpPr/>
            <p:nvPr/>
          </p:nvSpPr>
          <p:spPr>
            <a:xfrm>
              <a:off x="5510085" y="2250891"/>
              <a:ext cx="1016001" cy="381001"/>
            </a:xfrm>
            <a:prstGeom prst="rect">
              <a:avLst/>
            </a:prstGeom>
            <a:solidFill>
              <a:schemeClr val="accent1"/>
            </a:solidFill>
            <a:ln w="12700">
              <a:miter lim="400000"/>
            </a:ln>
          </p:spPr>
          <p:txBody>
            <a:bodyPr lIns="25400" tIns="25400" rIns="25400" bIns="25400" anchor="ctr"/>
            <a:lstStyle/>
            <a:p>
              <a:pPr algn="ctr" defTabSz="309563" hangingPunct="0">
                <a:defRPr sz="3200" spc="0">
                  <a:solidFill>
                    <a:srgbClr val="FFFFFF"/>
                  </a:solidFill>
                  <a:latin typeface="Helvetica Light"/>
                  <a:ea typeface="Helvetica Light"/>
                  <a:cs typeface="Helvetica Light"/>
                  <a:sym typeface="Helvetica Light"/>
                </a:defRPr>
              </a:pPr>
              <a:r>
                <a:rPr lang="en-US" sz="1200" kern="0" noProof="0">
                  <a:solidFill>
                    <a:srgbClr val="FFFFFF"/>
                  </a:solidFill>
                  <a:latin typeface="Helvetica Light"/>
                  <a:sym typeface="Helvetica Light"/>
                </a:rPr>
                <a:t>VS</a:t>
              </a:r>
            </a:p>
          </p:txBody>
        </p:sp>
      </p:grpSp>
    </p:spTree>
    <p:extLst>
      <p:ext uri="{BB962C8B-B14F-4D97-AF65-F5344CB8AC3E}">
        <p14:creationId xmlns:p14="http://schemas.microsoft.com/office/powerpoint/2010/main" val="330825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4ED54-5B5E-4A04-93D3-5772E3CE3818}" type="datetime1">
              <a:rPr lang="en-US" smtClean="0"/>
              <a:t>10/31/2025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
        <p:nvSpPr>
          <p:cNvPr id="6" name="Title 1">
            <a:extLst>
              <a:ext uri="{FF2B5EF4-FFF2-40B4-BE49-F238E27FC236}">
                <a16:creationId xmlns:a16="http://schemas.microsoft.com/office/drawing/2014/main" id="{E2F4516B-8A37-894B-82AE-60204E6767D9}"/>
              </a:ext>
            </a:extLst>
          </p:cNvPr>
          <p:cNvSpPr>
            <a:spLocks noGrp="1"/>
          </p:cNvSpPr>
          <p:nvPr>
            <p:ph type="title"/>
          </p:nvPr>
        </p:nvSpPr>
        <p:spPr>
          <a:xfrm>
            <a:off x="435894" y="702156"/>
            <a:ext cx="8272212" cy="740156"/>
          </a:xfrm>
        </p:spPr>
        <p:txBody>
          <a:bodyPr anchor="t">
            <a:normAutofit/>
          </a:bodyPr>
          <a:lstStyle>
            <a:lvl1pPr>
              <a:defRPr sz="2550"/>
            </a:lvl1pPr>
          </a:lstStyle>
          <a:p>
            <a:r>
              <a:rPr lang="en-US"/>
              <a:t>Click to edit Master title style</a:t>
            </a:r>
            <a:endParaRPr lang="en-US" dirty="0"/>
          </a:p>
        </p:txBody>
      </p:sp>
      <p:sp>
        <p:nvSpPr>
          <p:cNvPr id="7" name="Rectangle 1">
            <a:extLst>
              <a:ext uri="{FF2B5EF4-FFF2-40B4-BE49-F238E27FC236}">
                <a16:creationId xmlns:a16="http://schemas.microsoft.com/office/drawing/2014/main" id="{CC16CE43-CB3C-7544-B05B-0A9F706D6FD8}"/>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97010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145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ntent Large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EEDEA7C-D9D3-5E4A-A0E6-B7A0ED5E0F89}"/>
              </a:ext>
            </a:extLst>
          </p:cNvPr>
          <p:cNvSpPr>
            <a:spLocks noGrp="1"/>
          </p:cNvSpPr>
          <p:nvPr>
            <p:ph type="pic" sz="quarter" idx="13"/>
          </p:nvPr>
        </p:nvSpPr>
        <p:spPr>
          <a:xfrm>
            <a:off x="3886199" y="0"/>
            <a:ext cx="5257800" cy="6858000"/>
          </a:xfrm>
          <a:custGeom>
            <a:avLst/>
            <a:gdLst>
              <a:gd name="connsiteX0" fmla="*/ 0 w 7010400"/>
              <a:gd name="connsiteY0" fmla="*/ 0 h 6858000"/>
              <a:gd name="connsiteX1" fmla="*/ 7010400 w 7010400"/>
              <a:gd name="connsiteY1" fmla="*/ 0 h 6858000"/>
              <a:gd name="connsiteX2" fmla="*/ 7010400 w 7010400"/>
              <a:gd name="connsiteY2" fmla="*/ 6858000 h 6858000"/>
              <a:gd name="connsiteX3" fmla="*/ 0 w 7010400"/>
              <a:gd name="connsiteY3" fmla="*/ 6858000 h 6858000"/>
              <a:gd name="connsiteX4" fmla="*/ 0 w 7010400"/>
              <a:gd name="connsiteY4" fmla="*/ 2620396 h 6858000"/>
              <a:gd name="connsiteX5" fmla="*/ 508001 w 7010400"/>
              <a:gd name="connsiteY5" fmla="*/ 2620396 h 6858000"/>
              <a:gd name="connsiteX6" fmla="*/ 508001 w 7010400"/>
              <a:gd name="connsiteY6" fmla="*/ 2239395 h 6858000"/>
              <a:gd name="connsiteX7" fmla="*/ 0 w 7010400"/>
              <a:gd name="connsiteY7" fmla="*/ 223939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0400" h="6858000">
                <a:moveTo>
                  <a:pt x="0" y="0"/>
                </a:moveTo>
                <a:lnTo>
                  <a:pt x="7010400" y="0"/>
                </a:lnTo>
                <a:lnTo>
                  <a:pt x="7010400" y="6858000"/>
                </a:lnTo>
                <a:lnTo>
                  <a:pt x="0" y="6858000"/>
                </a:lnTo>
                <a:lnTo>
                  <a:pt x="0" y="2620396"/>
                </a:lnTo>
                <a:lnTo>
                  <a:pt x="508001" y="2620396"/>
                </a:lnTo>
                <a:lnTo>
                  <a:pt x="508001" y="2239395"/>
                </a:lnTo>
                <a:lnTo>
                  <a:pt x="0" y="2239395"/>
                </a:lnTo>
                <a:close/>
              </a:path>
            </a:pathLst>
          </a:custGeom>
          <a:solidFill>
            <a:schemeClr val="tx2"/>
          </a:solidFill>
        </p:spPr>
        <p:txBody>
          <a:bodyPr wrap="square">
            <a:noAutofit/>
          </a:bodyPr>
          <a:lstStyle/>
          <a:p>
            <a:r>
              <a:rPr lang="en-US"/>
              <a:t>Click icon to add picture</a:t>
            </a:r>
            <a:endParaRPr lang="en-US" dirty="0"/>
          </a:p>
        </p:txBody>
      </p:sp>
      <p:sp>
        <p:nvSpPr>
          <p:cNvPr id="2" name="Date Placeholder 1"/>
          <p:cNvSpPr>
            <a:spLocks noGrp="1"/>
          </p:cNvSpPr>
          <p:nvPr>
            <p:ph type="dt" sz="half" idx="10"/>
          </p:nvPr>
        </p:nvSpPr>
        <p:spPr/>
        <p:txBody>
          <a:bodyPr/>
          <a:lstStyle/>
          <a:p>
            <a:fld id="{4EDE50D6-574B-40AF-946F-D52A04ADE379}" type="datetime1">
              <a:rPr lang="en-US" smtClean="0"/>
              <a:t>10/31/2025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12" name="Rectangle 1">
            <a:extLst>
              <a:ext uri="{FF2B5EF4-FFF2-40B4-BE49-F238E27FC236}">
                <a16:creationId xmlns:a16="http://schemas.microsoft.com/office/drawing/2014/main" id="{EF358276-528D-1F4E-804A-4F9FDE93568A}"/>
              </a:ext>
            </a:extLst>
          </p:cNvPr>
          <p:cNvSpPr/>
          <p:nvPr userDrawn="1"/>
        </p:nvSpPr>
        <p:spPr>
          <a:xfrm>
            <a:off x="3505200" y="2239396"/>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
        <p:nvSpPr>
          <p:cNvPr id="15" name="Rectangle 1">
            <a:extLst>
              <a:ext uri="{FF2B5EF4-FFF2-40B4-BE49-F238E27FC236}">
                <a16:creationId xmlns:a16="http://schemas.microsoft.com/office/drawing/2014/main" id="{A6817E56-9BF4-B245-9536-10F7E163D7D9}"/>
              </a:ext>
            </a:extLst>
          </p:cNvPr>
          <p:cNvSpPr/>
          <p:nvPr userDrawn="1"/>
        </p:nvSpPr>
        <p:spPr>
          <a:xfrm>
            <a:off x="435894" y="875830"/>
            <a:ext cx="1905001" cy="25400"/>
          </a:xfrm>
          <a:prstGeom prst="rect">
            <a:avLst/>
          </a:prstGeom>
          <a:solidFill>
            <a:srgbClr val="24282B"/>
          </a:solidFill>
          <a:ln w="12700">
            <a:miter lim="400000"/>
          </a:ln>
        </p:spPr>
        <p:txBody>
          <a:bodyPr lIns="38100" tIns="38100" rIns="38100" bIns="38100" anchor="ctr"/>
          <a:lstStyle/>
          <a:p>
            <a:pPr algn="ctr">
              <a:defRPr sz="3200" spc="0">
                <a:solidFill>
                  <a:srgbClr val="0433FF"/>
                </a:solidFill>
                <a:latin typeface="Helvetica Light"/>
                <a:ea typeface="Helvetica Light"/>
                <a:cs typeface="Helvetica Light"/>
                <a:sym typeface="Helvetica Light"/>
              </a:defRPr>
            </a:pPr>
            <a:endParaRPr lang="en-US" sz="2400" noProof="0" dirty="0"/>
          </a:p>
        </p:txBody>
      </p:sp>
      <p:sp>
        <p:nvSpPr>
          <p:cNvPr id="18" name="Content Placeholder 2">
            <a:extLst>
              <a:ext uri="{FF2B5EF4-FFF2-40B4-BE49-F238E27FC236}">
                <a16:creationId xmlns:a16="http://schemas.microsoft.com/office/drawing/2014/main" id="{A2F758DC-4792-1D42-83A8-ED4E6CD5F7E3}"/>
              </a:ext>
            </a:extLst>
          </p:cNvPr>
          <p:cNvSpPr>
            <a:spLocks noGrp="1"/>
          </p:cNvSpPr>
          <p:nvPr>
            <p:ph sz="half" idx="1"/>
          </p:nvPr>
        </p:nvSpPr>
        <p:spPr>
          <a:xfrm>
            <a:off x="435896" y="2720637"/>
            <a:ext cx="2897412" cy="3634317"/>
          </a:xfrm>
        </p:spPr>
        <p:txBody>
          <a:bodyPr anchor="t">
            <a:normAutofit/>
          </a:bodyPr>
          <a:lstStyle>
            <a:lvl1pPr>
              <a:defRPr sz="1200"/>
            </a:lvl1pPr>
            <a:lvl2pPr>
              <a:defRPr sz="1050"/>
            </a:lvl2pPr>
            <a:lvl3pPr>
              <a:defRPr sz="900"/>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
            <a:extLst>
              <a:ext uri="{FF2B5EF4-FFF2-40B4-BE49-F238E27FC236}">
                <a16:creationId xmlns:a16="http://schemas.microsoft.com/office/drawing/2014/main" id="{2859246A-0674-144E-84D6-29D5891C06F8}"/>
              </a:ext>
            </a:extLst>
          </p:cNvPr>
          <p:cNvSpPr>
            <a:spLocks noGrp="1"/>
          </p:cNvSpPr>
          <p:nvPr>
            <p:ph type="title" hasCustomPrompt="1"/>
          </p:nvPr>
        </p:nvSpPr>
        <p:spPr>
          <a:xfrm>
            <a:off x="435894" y="1304660"/>
            <a:ext cx="2897412" cy="1415976"/>
          </a:xfrm>
        </p:spPr>
        <p:txBody>
          <a:bodyPr anchor="t">
            <a:normAutofit/>
          </a:bodyPr>
          <a:lstStyle>
            <a:lvl1pPr>
              <a:defRPr sz="2550"/>
            </a:lvl1pPr>
          </a:lstStyle>
          <a:p>
            <a:r>
              <a:rPr lang="en-US" dirty="0"/>
              <a:t>Title goes here</a:t>
            </a:r>
          </a:p>
        </p:txBody>
      </p:sp>
    </p:spTree>
    <p:extLst>
      <p:ext uri="{BB962C8B-B14F-4D97-AF65-F5344CB8AC3E}">
        <p14:creationId xmlns:p14="http://schemas.microsoft.com/office/powerpoint/2010/main" val="371828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2336003"/>
            <a:ext cx="8272212" cy="365204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6423915"/>
            <a:ext cx="2133599" cy="365125"/>
          </a:xfrm>
          <a:prstGeom prst="rect">
            <a:avLst/>
          </a:prstGeom>
        </p:spPr>
        <p:txBody>
          <a:bodyPr vert="horz" lIns="91440" tIns="45720" rIns="91440" bIns="45720" rtlCol="0" anchor="ctr"/>
          <a:lstStyle>
            <a:lvl1pPr algn="r">
              <a:defRPr sz="675">
                <a:solidFill>
                  <a:schemeClr val="tx1">
                    <a:lumMod val="75000"/>
                    <a:lumOff val="25000"/>
                  </a:schemeClr>
                </a:solidFill>
              </a:defRPr>
            </a:lvl1pPr>
          </a:lstStyle>
          <a:p>
            <a:fld id="{ED291B17-9318-49DB-B28B-6E5994AE9581}" type="datetime1">
              <a:rPr lang="en-US" smtClean="0"/>
              <a:t>10/31/2025</a:t>
            </a:fld>
            <a:endParaRPr lang="en-US" dirty="0"/>
          </a:p>
        </p:txBody>
      </p:sp>
      <p:sp>
        <p:nvSpPr>
          <p:cNvPr id="5" name="Footer Placeholder 4"/>
          <p:cNvSpPr>
            <a:spLocks noGrp="1"/>
          </p:cNvSpPr>
          <p:nvPr>
            <p:ph type="ftr" sz="quarter" idx="3"/>
          </p:nvPr>
        </p:nvSpPr>
        <p:spPr>
          <a:xfrm>
            <a:off x="435894" y="6423915"/>
            <a:ext cx="5187908" cy="365125"/>
          </a:xfrm>
          <a:prstGeom prst="rect">
            <a:avLst/>
          </a:prstGeom>
        </p:spPr>
        <p:txBody>
          <a:bodyPr vert="horz" lIns="91440" tIns="45720" rIns="91440" bIns="45720" rtlCol="0" anchor="ctr"/>
          <a:lstStyle>
            <a:lvl1pPr algn="l">
              <a:defRPr sz="675"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918725" y="6423915"/>
            <a:ext cx="789383" cy="365125"/>
          </a:xfrm>
          <a:prstGeom prst="rect">
            <a:avLst/>
          </a:prstGeom>
        </p:spPr>
        <p:txBody>
          <a:bodyPr vert="horz" lIns="91440" tIns="45720" rIns="91440" bIns="45720" rtlCol="0" anchor="ctr"/>
          <a:lstStyle>
            <a:lvl1pPr algn="r">
              <a:defRPr sz="675">
                <a:solidFill>
                  <a:schemeClr val="tx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244489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95" r:id="rId3"/>
    <p:sldLayoutId id="2147483676" r:id="rId4"/>
    <p:sldLayoutId id="2147483677" r:id="rId5"/>
    <p:sldLayoutId id="2147483684" r:id="rId6"/>
    <p:sldLayoutId id="2147483678" r:id="rId7"/>
    <p:sldLayoutId id="2147483679" r:id="rId8"/>
    <p:sldLayoutId id="2147483698" r:id="rId9"/>
    <p:sldLayoutId id="2147483697" r:id="rId10"/>
    <p:sldLayoutId id="2147483696" r:id="rId11"/>
    <p:sldLayoutId id="2147483693" r:id="rId12"/>
    <p:sldLayoutId id="2147483694" r:id="rId13"/>
    <p:sldLayoutId id="2147483692" r:id="rId14"/>
    <p:sldLayoutId id="2147483691" r:id="rId15"/>
    <p:sldLayoutId id="2147483689" r:id="rId16"/>
    <p:sldLayoutId id="2147483690" r:id="rId17"/>
  </p:sldLayoutIdLst>
  <p:hf sldNum="0" hdr="0" ftr="0" dt="0"/>
  <p:txStyles>
    <p:titleStyle>
      <a:lvl1pPr algn="l" defTabSz="342900" rtl="0" eaLnBrk="1" latinLnBrk="0" hangingPunct="1">
        <a:spcBef>
          <a:spcPct val="0"/>
        </a:spcBef>
        <a:buNone/>
        <a:defRPr sz="21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350" kern="1200">
          <a:solidFill>
            <a:schemeClr val="tx1">
              <a:lumMod val="75000"/>
              <a:lumOff val="25000"/>
            </a:schemeClr>
          </a:solidFill>
          <a:latin typeface="+mn-lt"/>
          <a:ea typeface="+mn-ea"/>
          <a:cs typeface="+mn-cs"/>
        </a:defRPr>
      </a:lvl1pPr>
      <a:lvl2pPr marL="472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2pPr>
      <a:lvl3pPr marL="675000" indent="-202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3pPr>
      <a:lvl4pPr marL="93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4pPr>
      <a:lvl5pPr marL="120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251521" y="116632"/>
            <a:ext cx="8064896" cy="720080"/>
          </a:xfrm>
          <a:prstGeom prst="rect">
            <a:avLst/>
          </a:prstGeom>
        </p:spPr>
        <p:txBody>
          <a:bodyPr vert="horz" lIns="91440" tIns="45720" rIns="91440" bIns="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467544" y="1268762"/>
            <a:ext cx="8219256" cy="5256585"/>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テキスト ボックス 7"/>
          <p:cNvSpPr txBox="1"/>
          <p:nvPr userDrawn="1"/>
        </p:nvSpPr>
        <p:spPr>
          <a:xfrm>
            <a:off x="7137" y="6423719"/>
            <a:ext cx="48876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BA50868-C88D-6B49-8F6F-2FC5D73B70AB}" type="slidenum">
              <a:rPr kumimoji="1" lang="ja-JP" altLang="en-US" sz="18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endParaRPr>
          </a:p>
        </p:txBody>
      </p:sp>
      <p:sp>
        <p:nvSpPr>
          <p:cNvPr id="9" name="正方形/長方形 8"/>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2" name="図 11" descr="flogs.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398427" y="9248"/>
            <a:ext cx="511256" cy="899472"/>
          </a:xfrm>
          <a:prstGeom prst="rect">
            <a:avLst/>
          </a:prstGeom>
        </p:spPr>
      </p:pic>
    </p:spTree>
    <p:extLst>
      <p:ext uri="{BB962C8B-B14F-4D97-AF65-F5344CB8AC3E}">
        <p14:creationId xmlns:p14="http://schemas.microsoft.com/office/powerpoint/2010/main" val="52768308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hf hdr="0" ftr="0" dt="0"/>
  <p:txStyles>
    <p:titleStyle>
      <a:lvl1pPr algn="l" defTabSz="685800" rtl="0" eaLnBrk="1" latinLnBrk="0" hangingPunct="1">
        <a:spcBef>
          <a:spcPct val="0"/>
        </a:spcBef>
        <a:buNone/>
        <a:defRPr kumimoji="1" sz="2700" kern="1200" baseline="0">
          <a:solidFill>
            <a:schemeClr val="accent5">
              <a:lumMod val="50000"/>
            </a:schemeClr>
          </a:solidFill>
          <a:latin typeface="Verdana" panose="020B0604030504040204" pitchFamily="34" charset="0"/>
          <a:ea typeface="メイリオ" panose="020B0604030504040204" pitchFamily="50" charset="-128"/>
          <a:cs typeface="+mj-cs"/>
        </a:defRPr>
      </a:lvl1pPr>
    </p:titleStyle>
    <p:bodyStyle>
      <a:lvl1pPr marL="257175" indent="-270000" algn="l" defTabSz="685800" rtl="0" eaLnBrk="1" latinLnBrk="0" hangingPunct="1">
        <a:spcBef>
          <a:spcPts val="900"/>
        </a:spcBef>
        <a:buFont typeface="Wingdings" panose="05000000000000000000" pitchFamily="2" charset="2"/>
        <a:buChar char="l"/>
        <a:defRPr kumimoji="1" sz="2400" kern="1200" baseline="0">
          <a:solidFill>
            <a:srgbClr val="203864"/>
          </a:solidFill>
          <a:latin typeface="Verdana" panose="020B0604030504040204" pitchFamily="34" charset="0"/>
          <a:ea typeface="メイリオ" panose="020B0604030504040204" pitchFamily="50" charset="-128"/>
          <a:cs typeface="+mn-cs"/>
        </a:defRPr>
      </a:lvl1pPr>
      <a:lvl2pPr marL="557213" indent="-270000" algn="l" defTabSz="685800" rtl="0" eaLnBrk="1" latinLnBrk="0" hangingPunct="1">
        <a:spcBef>
          <a:spcPts val="150"/>
        </a:spcBef>
        <a:buFont typeface="Wingdings" panose="05000000000000000000" pitchFamily="2" charset="2"/>
        <a:buChar char="n"/>
        <a:defRPr kumimoji="1" sz="2100" kern="1200" baseline="0">
          <a:solidFill>
            <a:schemeClr val="bg2">
              <a:lumMod val="50000"/>
            </a:schemeClr>
          </a:solidFill>
          <a:latin typeface="Verdana" panose="020B0604030504040204" pitchFamily="34" charset="0"/>
          <a:ea typeface="メイリオ" panose="020B0604030504040204" pitchFamily="50" charset="-128"/>
          <a:cs typeface="+mn-cs"/>
        </a:defRPr>
      </a:lvl2pPr>
      <a:lvl3pPr marL="740569" indent="-271463"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3pPr>
      <a:lvl4pPr marL="1012031" indent="-339329"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4pPr>
      <a:lvl5pPr marL="1276350" indent="-332185"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5pPr>
      <a:lvl6pPr marL="18859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0.png"/><Relationship Id="rId5" Type="http://schemas.openxmlformats.org/officeDocument/2006/relationships/image" Target="../media/image91.pn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430.png"/><Relationship Id="rId7" Type="http://schemas.openxmlformats.org/officeDocument/2006/relationships/image" Target="../media/image432.png"/><Relationship Id="rId2" Type="http://schemas.openxmlformats.org/officeDocument/2006/relationships/image" Target="../media/image420.png"/><Relationship Id="rId1" Type="http://schemas.openxmlformats.org/officeDocument/2006/relationships/slideLayout" Target="../slideLayouts/slideLayout7.xml"/><Relationship Id="rId6" Type="http://schemas.openxmlformats.org/officeDocument/2006/relationships/image" Target="../media/image401.png"/><Relationship Id="rId5" Type="http://schemas.openxmlformats.org/officeDocument/2006/relationships/image" Target="../media/image370.png"/><Relationship Id="rId4" Type="http://schemas.openxmlformats.org/officeDocument/2006/relationships/image" Target="../media/image44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customXml" Target="../ink/ink4.xml"/><Relationship Id="rId3" Type="http://schemas.openxmlformats.org/officeDocument/2006/relationships/image" Target="../media/image35.jpeg"/><Relationship Id="rId7" Type="http://schemas.openxmlformats.org/officeDocument/2006/relationships/image" Target="../media/image36.png"/><Relationship Id="rId12"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customXml" Target="../ink/ink3.xml"/><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customXml" Target="../ink/ink1.xml"/><Relationship Id="rId9" Type="http://schemas.openxmlformats.org/officeDocument/2006/relationships/customXml" Target="../ink/ink2.xml"/><Relationship Id="rId14"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80.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image" Target="../media/image52.gif"/><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5.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55.png"/><Relationship Id="rId10" Type="http://schemas.openxmlformats.org/officeDocument/2006/relationships/image" Target="../media/image54.png"/><Relationship Id="rId9" Type="http://schemas.openxmlformats.org/officeDocument/2006/relationships/image" Target="../media/image230.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95.png"/><Relationship Id="rId7" Type="http://schemas.openxmlformats.org/officeDocument/2006/relationships/image" Target="../media/image840.png"/><Relationship Id="rId12" Type="http://schemas.openxmlformats.org/officeDocument/2006/relationships/hyperlink" Target="https://github.com/owen-ren0003/rshdmrgpr" TargetMode="External"/><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870.png"/><Relationship Id="rId4" Type="http://schemas.openxmlformats.org/officeDocument/2006/relationships/image" Target="../media/image800.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41.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0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6.png"/><Relationship Id="rId7" Type="http://schemas.openxmlformats.org/officeDocument/2006/relationships/image" Target="../media/image70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11.png"/><Relationship Id="rId5" Type="http://schemas.openxmlformats.org/officeDocument/2006/relationships/image" Target="../media/image510.png"/><Relationship Id="rId10" Type="http://schemas.openxmlformats.org/officeDocument/2006/relationships/image" Target="../media/image360.png"/><Relationship Id="rId4" Type="http://schemas.openxmlformats.org/officeDocument/2006/relationships/image" Target="../media/image27.png"/><Relationship Id="rId9" Type="http://schemas.openxmlformats.org/officeDocument/2006/relationships/image" Target="../media/image350.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40.png"/><Relationship Id="rId7" Type="http://schemas.openxmlformats.org/officeDocument/2006/relationships/image" Target="../media/image8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90.png"/><Relationship Id="rId4" Type="http://schemas.openxmlformats.org/officeDocument/2006/relationships/image" Target="../media/image242.png"/></Relationships>
</file>

<file path=ppt/slides/_rels/slide26.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90.png"/><Relationship Id="rId3" Type="http://schemas.openxmlformats.org/officeDocument/2006/relationships/image" Target="../media/image381.png"/><Relationship Id="rId21" Type="http://schemas.openxmlformats.org/officeDocument/2006/relationships/customXml" Target="../ink/ink7.xml"/><Relationship Id="rId7" Type="http://schemas.openxmlformats.org/officeDocument/2006/relationships/hyperlink" Target="https://en.wikipedia.org/wiki/Matern_covariance_function" TargetMode="External"/><Relationship Id="rId12" Type="http://schemas.openxmlformats.org/officeDocument/2006/relationships/image" Target="../media/image151.png"/><Relationship Id="rId17" Type="http://schemas.openxmlformats.org/officeDocument/2006/relationships/customXml" Target="../ink/ink5.xml"/><Relationship Id="rId2" Type="http://schemas.openxmlformats.org/officeDocument/2006/relationships/notesSlide" Target="../notesSlides/notesSlide12.xml"/><Relationship Id="rId16" Type="http://schemas.openxmlformats.org/officeDocument/2006/relationships/image" Target="../media/image801.png"/><Relationship Id="rId20"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40.png"/><Relationship Id="rId24" Type="http://schemas.openxmlformats.org/officeDocument/2006/relationships/image" Target="../media/image201.png"/><Relationship Id="rId5" Type="http://schemas.openxmlformats.org/officeDocument/2006/relationships/image" Target="../media/image421.png"/><Relationship Id="rId15" Type="http://schemas.openxmlformats.org/officeDocument/2006/relationships/image" Target="../media/image180.png"/><Relationship Id="rId23" Type="http://schemas.openxmlformats.org/officeDocument/2006/relationships/customXml" Target="../ink/ink8.xml"/><Relationship Id="rId10" Type="http://schemas.openxmlformats.org/officeDocument/2006/relationships/image" Target="../media/image88.png"/><Relationship Id="rId19" Type="http://schemas.openxmlformats.org/officeDocument/2006/relationships/customXml" Target="../ink/ink6.xml"/><Relationship Id="rId4" Type="http://schemas.openxmlformats.org/officeDocument/2006/relationships/image" Target="../media/image600.png"/><Relationship Id="rId9" Type="http://schemas.openxmlformats.org/officeDocument/2006/relationships/image" Target="../media/image100.png"/><Relationship Id="rId14" Type="http://schemas.openxmlformats.org/officeDocument/2006/relationships/image" Target="../media/image170.png"/><Relationship Id="rId22"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1.png"/></Relationships>
</file>

<file path=ppt/slides/_rels/slide28.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460.png"/><Relationship Id="rId7" Type="http://schemas.openxmlformats.org/officeDocument/2006/relationships/image" Target="../media/image29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1.png"/><Relationship Id="rId5" Type="http://schemas.openxmlformats.org/officeDocument/2006/relationships/image" Target="../media/image89.gif"/><Relationship Id="rId4" Type="http://schemas.openxmlformats.org/officeDocument/2006/relationships/image" Target="../media/image491.png"/></Relationships>
</file>

<file path=ppt/slides/_rels/slide29.xml.rels><?xml version="1.0" encoding="UTF-8" standalone="yes"?>
<Relationships xmlns="http://schemas.openxmlformats.org/package/2006/relationships"><Relationship Id="rId3" Type="http://schemas.openxmlformats.org/officeDocument/2006/relationships/image" Target="../media/image90.t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tif"/><Relationship Id="rId7" Type="http://schemas.openxmlformats.org/officeDocument/2006/relationships/image" Target="../media/image16.jpeg"/><Relationship Id="rId2" Type="http://schemas.openxmlformats.org/officeDocument/2006/relationships/image" Target="../media/image11.tif"/><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ti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tif"/><Relationship Id="rId7" Type="http://schemas.openxmlformats.org/officeDocument/2006/relationships/image" Target="../media/image23.ti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tif"/><Relationship Id="rId5" Type="http://schemas.openxmlformats.org/officeDocument/2006/relationships/image" Target="../media/image21.t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jpeg"/><Relationship Id="rId7" Type="http://schemas.openxmlformats.org/officeDocument/2006/relationships/image" Target="../media/image37.png"/><Relationship Id="rId12" Type="http://schemas.openxmlformats.org/officeDocument/2006/relationships/image" Target="../media/image45.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44.png"/><Relationship Id="rId5" Type="http://schemas.openxmlformats.org/officeDocument/2006/relationships/image" Target="../media/image27.emf"/><Relationship Id="rId10" Type="http://schemas.openxmlformats.org/officeDocument/2006/relationships/image" Target="../media/image43.png"/><Relationship Id="rId4" Type="http://schemas.openxmlformats.org/officeDocument/2006/relationships/image" Target="../media/image26.emf"/><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9.emf"/><Relationship Id="rId7" Type="http://schemas.openxmlformats.org/officeDocument/2006/relationships/image" Target="../media/image50.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8.png"/><Relationship Id="rId10" Type="http://schemas.openxmlformats.org/officeDocument/2006/relationships/image" Target="../media/image46.png"/><Relationship Id="rId4" Type="http://schemas.openxmlformats.org/officeDocument/2006/relationships/image" Target="../media/image30.emf"/><Relationship Id="rId9" Type="http://schemas.openxmlformats.org/officeDocument/2006/relationships/image" Target="../media/image33.emf"/></Relationships>
</file>

<file path=ppt/slides/_rels/slide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70.png"/></Relationships>
</file>

<file path=ppt/slides/_rels/slide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11.png"/><Relationship Id="rId4" Type="http://schemas.openxmlformats.org/officeDocument/2006/relationships/image" Target="../media/image2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B34-6337-DE4D-8FD3-A3A0F5766F21}"/>
              </a:ext>
            </a:extLst>
          </p:cNvPr>
          <p:cNvSpPr>
            <a:spLocks noGrp="1"/>
          </p:cNvSpPr>
          <p:nvPr>
            <p:ph type="title"/>
          </p:nvPr>
        </p:nvSpPr>
        <p:spPr>
          <a:xfrm>
            <a:off x="435891" y="1922354"/>
            <a:ext cx="8272211" cy="1986116"/>
          </a:xfrm>
        </p:spPr>
        <p:txBody>
          <a:bodyPr>
            <a:noAutofit/>
          </a:bodyPr>
          <a:lstStyle/>
          <a:p>
            <a:pPr algn="ctr">
              <a:spcBef>
                <a:spcPts val="3600"/>
              </a:spcBef>
            </a:pPr>
            <a:r>
              <a:rPr lang="en-US" sz="3600" dirty="0"/>
              <a:t>Efficient machine learning from sparse data </a:t>
            </a:r>
            <a:br>
              <a:rPr lang="en-US" sz="3600" dirty="0"/>
            </a:br>
            <a:r>
              <a:rPr lang="en-US" sz="3600" dirty="0"/>
              <a:t>in high-</a:t>
            </a:r>
            <a:r>
              <a:rPr lang="en-US" sz="3600" i="1" dirty="0"/>
              <a:t>D</a:t>
            </a:r>
            <a:r>
              <a:rPr lang="en-US" sz="3600" dirty="0"/>
              <a:t> feature spaces</a:t>
            </a:r>
            <a:endParaRPr lang="en-US" sz="1800" i="1" cap="none" dirty="0"/>
          </a:p>
        </p:txBody>
      </p:sp>
      <p:sp>
        <p:nvSpPr>
          <p:cNvPr id="6" name="Text Placeholder 5">
            <a:extLst>
              <a:ext uri="{FF2B5EF4-FFF2-40B4-BE49-F238E27FC236}">
                <a16:creationId xmlns:a16="http://schemas.microsoft.com/office/drawing/2014/main" id="{66210073-5ADD-48A9-A492-6EC6311EA6E2}"/>
              </a:ext>
            </a:extLst>
          </p:cNvPr>
          <p:cNvSpPr>
            <a:spLocks noGrp="1"/>
          </p:cNvSpPr>
          <p:nvPr>
            <p:ph type="body" idx="1"/>
          </p:nvPr>
        </p:nvSpPr>
        <p:spPr>
          <a:xfrm>
            <a:off x="2670501" y="4133840"/>
            <a:ext cx="3802993" cy="576435"/>
          </a:xfrm>
        </p:spPr>
        <p:txBody>
          <a:bodyPr>
            <a:normAutofit/>
          </a:bodyPr>
          <a:lstStyle/>
          <a:p>
            <a:pPr algn="ctr"/>
            <a:r>
              <a:rPr lang="en-US" sz="2800" b="1" cap="none" dirty="0"/>
              <a:t>Sergei Manzhos</a:t>
            </a:r>
            <a:endParaRPr lang="en-US" sz="2000" cap="none" dirty="0"/>
          </a:p>
        </p:txBody>
      </p:sp>
      <p:sp>
        <p:nvSpPr>
          <p:cNvPr id="7" name="TextBox 6">
            <a:extLst>
              <a:ext uri="{FF2B5EF4-FFF2-40B4-BE49-F238E27FC236}">
                <a16:creationId xmlns:a16="http://schemas.microsoft.com/office/drawing/2014/main" id="{69275AA9-D3F2-40A9-9F9D-C7F68D0E0359}"/>
              </a:ext>
            </a:extLst>
          </p:cNvPr>
          <p:cNvSpPr txBox="1"/>
          <p:nvPr/>
        </p:nvSpPr>
        <p:spPr>
          <a:xfrm flipH="1">
            <a:off x="965264" y="5092780"/>
            <a:ext cx="6933150" cy="1323439"/>
          </a:xfrm>
          <a:prstGeom prst="rect">
            <a:avLst/>
          </a:prstGeom>
          <a:noFill/>
        </p:spPr>
        <p:txBody>
          <a:bodyPr wrap="square" rtlCol="0">
            <a:spAutoFit/>
          </a:bodyPr>
          <a:lstStyle/>
          <a:p>
            <a:r>
              <a:rPr lang="en-US" sz="2000" dirty="0">
                <a:solidFill>
                  <a:schemeClr val="bg1"/>
                </a:solidFill>
              </a:rPr>
              <a:t>Ihara-Manzhos Laboratory</a:t>
            </a:r>
          </a:p>
          <a:p>
            <a:r>
              <a:rPr lang="en-US" sz="2000" dirty="0">
                <a:solidFill>
                  <a:srgbClr val="FFFF00"/>
                </a:solidFill>
              </a:rPr>
              <a:t>https://sites.google.com/site/sergeimanzhos/ </a:t>
            </a:r>
          </a:p>
          <a:p>
            <a:r>
              <a:rPr lang="en-US" sz="2000" dirty="0">
                <a:solidFill>
                  <a:srgbClr val="FFFF00"/>
                </a:solidFill>
              </a:rPr>
              <a:t>http://www.chemeng.titech.ac.jp/~iharalab/ </a:t>
            </a:r>
          </a:p>
          <a:p>
            <a:r>
              <a:rPr lang="en-US" sz="2000" dirty="0">
                <a:solidFill>
                  <a:schemeClr val="bg1"/>
                </a:solidFill>
              </a:rPr>
              <a:t>School of Materials and Chemical Technology</a:t>
            </a:r>
          </a:p>
        </p:txBody>
      </p:sp>
      <p:pic>
        <p:nvPicPr>
          <p:cNvPr id="3" name="Picture 2">
            <a:extLst>
              <a:ext uri="{FF2B5EF4-FFF2-40B4-BE49-F238E27FC236}">
                <a16:creationId xmlns:a16="http://schemas.microsoft.com/office/drawing/2014/main" id="{14240240-D5E2-6EDF-1457-9878872713BC}"/>
              </a:ext>
            </a:extLst>
          </p:cNvPr>
          <p:cNvPicPr>
            <a:picLocks noChangeAspect="1"/>
          </p:cNvPicPr>
          <p:nvPr/>
        </p:nvPicPr>
        <p:blipFill>
          <a:blip r:embed="rId3"/>
          <a:stretch>
            <a:fillRect/>
          </a:stretch>
        </p:blipFill>
        <p:spPr>
          <a:xfrm>
            <a:off x="3610401" y="713125"/>
            <a:ext cx="1923194" cy="958465"/>
          </a:xfrm>
          <a:prstGeom prst="rect">
            <a:avLst/>
          </a:prstGeom>
        </p:spPr>
      </p:pic>
      <p:pic>
        <p:nvPicPr>
          <p:cNvPr id="4" name="Picture 3" descr="Environmental Energy Innovation Building | Campus Highlights | Campuses |  About Tokyo Tech | Science Tokyo formerly Tokyo Tech">
            <a:extLst>
              <a:ext uri="{FF2B5EF4-FFF2-40B4-BE49-F238E27FC236}">
                <a16:creationId xmlns:a16="http://schemas.microsoft.com/office/drawing/2014/main" id="{122FB22F-AED6-2350-B03B-1C2639E80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929" y="5162095"/>
            <a:ext cx="1184807" cy="1184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473874"/>
      </p:ext>
    </p:extLst>
  </p:cSld>
  <p:clrMapOvr>
    <a:masterClrMapping/>
  </p:clrMapOvr>
  <mc:AlternateContent xmlns:mc="http://schemas.openxmlformats.org/markup-compatibility/2006" xmlns:p14="http://schemas.microsoft.com/office/powerpoint/2010/main">
    <mc:Choice Requires="p14">
      <p:transition spd="slow" p14:dur="2000" advTm="3998"/>
    </mc:Choice>
    <mc:Fallback xmlns="">
      <p:transition spd="slow" advTm="399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048" y="461847"/>
            <a:ext cx="8272212" cy="968024"/>
          </a:xfrm>
        </p:spPr>
        <p:txBody>
          <a:bodyPr>
            <a:normAutofit/>
          </a:bodyPr>
          <a:lstStyle/>
          <a:p>
            <a:r>
              <a:rPr lang="en-US" dirty="0"/>
              <a:t>HDMR-ML: a powerful tool to work with</a:t>
            </a:r>
            <a:br>
              <a:rPr lang="en-US" dirty="0"/>
            </a:br>
            <a:r>
              <a:rPr lang="en-US" dirty="0"/>
              <a:t>sparse data</a:t>
            </a:r>
          </a:p>
        </p:txBody>
      </p:sp>
      <mc:AlternateContent xmlns:mc="http://schemas.openxmlformats.org/markup-compatibility/2006" xmlns:a14="http://schemas.microsoft.com/office/drawing/2010/main">
        <mc:Choice Requires="a14">
          <p:sp>
            <p:nvSpPr>
              <p:cNvPr id="11" name="Rectangle 10"/>
              <p:cNvSpPr/>
              <p:nvPr/>
            </p:nvSpPr>
            <p:spPr>
              <a:xfrm>
                <a:off x="471822" y="2430562"/>
                <a:ext cx="8248260" cy="112453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𝑓</m:t>
                          </m:r>
                        </m:e>
                        <m:sub>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m:t>
                              </m:r>
                            </m:sub>
                          </m:sSub>
                        </m:sub>
                        <m:sup/>
                      </m:sSub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1</m:t>
                                  </m:r>
                                </m:sub>
                              </m:sSub>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2</m:t>
                                  </m:r>
                                </m:sub>
                              </m:sSub>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m:t>
                                  </m:r>
                                </m:sub>
                              </m:sSub>
                            </m:sub>
                          </m:sSub>
                        </m:e>
                      </m:d>
                      <m:r>
                        <a:rPr lang="en-US" i="0">
                          <a:latin typeface="Cambria Math" panose="02040503050406030204" pitchFamily="18" charset="0"/>
                        </a:rPr>
                        <m:t>=</m:t>
                      </m:r>
                      <m:r>
                        <a:rPr lang="en-US" i="1">
                          <a:latin typeface="Cambria Math" panose="02040503050406030204" pitchFamily="18" charset="0"/>
                        </a:rPr>
                        <m:t>𝑓</m:t>
                      </m:r>
                      <m:r>
                        <a:rPr lang="en-US" i="0">
                          <a:latin typeface="Cambria Math" panose="02040503050406030204" pitchFamily="18" charset="0"/>
                        </a:rPr>
                        <m:t>(</m:t>
                      </m:r>
                      <m:r>
                        <a:rPr lang="en-US" b="1" i="1">
                          <a:latin typeface="Cambria Math" panose="02040503050406030204" pitchFamily="18" charset="0"/>
                        </a:rPr>
                        <m:t>𝒙</m:t>
                      </m:r>
                      <m:r>
                        <a:rPr lang="en-US" b="0" i="0">
                          <a:latin typeface="Cambria Math" panose="02040503050406030204" pitchFamily="18" charset="0"/>
                        </a:rPr>
                        <m:t>)−</m:t>
                      </m:r>
                      <m:nary>
                        <m:naryPr>
                          <m:chr m:val="∑"/>
                          <m:limLoc m:val="undOvr"/>
                          <m:ctrlPr>
                            <a:rPr lang="en-US" b="0" i="1">
                              <a:latin typeface="Cambria Math" panose="02040503050406030204" pitchFamily="18" charset="0"/>
                            </a:rPr>
                          </m:ctrlPr>
                        </m:naryPr>
                        <m:sub>
                          <m:eqArr>
                            <m:eqArrPr>
                              <m:ctrlPr>
                                <a:rPr lang="en-US" b="0" i="1">
                                  <a:latin typeface="Cambria Math" panose="02040503050406030204" pitchFamily="18" charset="0"/>
                                </a:rPr>
                              </m:ctrlPr>
                            </m:eqArrPr>
                            <m:e>
                              <m:r>
                                <a:rPr lang="en-US" b="0" i="0">
                                  <a:latin typeface="Cambria Math" panose="02040503050406030204" pitchFamily="18" charset="0"/>
                                </a:rPr>
                                <m:t>&amp;</m:t>
                              </m:r>
                              <m:d>
                                <m:dPr>
                                  <m:begChr m:val="{"/>
                                  <m:endChr m:val="}"/>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e>
                              </m:d>
                              <m:r>
                                <a:rPr lang="en-US" b="0" i="0">
                                  <a:latin typeface="Cambria Math" panose="02040503050406030204" pitchFamily="18" charset="0"/>
                                </a:rPr>
                                <m:t>∈</m:t>
                              </m:r>
                              <m:d>
                                <m:dPr>
                                  <m:begChr m:val="{"/>
                                  <m:endChr m:val="}"/>
                                  <m:ctrlPr>
                                    <a:rPr lang="en-US" b="0" i="1">
                                      <a:latin typeface="Cambria Math" panose="02040503050406030204" pitchFamily="18" charset="0"/>
                                    </a:rPr>
                                  </m:ctrlPr>
                                </m:dPr>
                                <m:e>
                                  <m:r>
                                    <a:rPr lang="en-US" b="0" i="0">
                                      <a:latin typeface="Cambria Math" panose="02040503050406030204" pitchFamily="18" charset="0"/>
                                    </a:rPr>
                                    <m:t>12…</m:t>
                                  </m:r>
                                  <m:r>
                                    <a:rPr lang="en-US" b="0" i="1">
                                      <a:latin typeface="Cambria Math" panose="02040503050406030204" pitchFamily="18" charset="0"/>
                                    </a:rPr>
                                    <m:t>𝐷</m:t>
                                  </m:r>
                                </m:e>
                              </m:d>
                            </m:e>
                            <m:e>
                              <m:r>
                                <a:rPr lang="en-US" b="0" i="0">
                                  <a:latin typeface="Cambria Math" panose="02040503050406030204" pitchFamily="18" charset="0"/>
                                </a:rPr>
                                <m:t>&amp;</m:t>
                              </m:r>
                              <m:d>
                                <m:dPr>
                                  <m:begChr m:val="{"/>
                                  <m:endChr m:val="}"/>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e>
                              </m:d>
                              <m:r>
                                <a:rPr lang="en-US" b="0" i="0">
                                  <a:latin typeface="Cambria Math" panose="02040503050406030204" pitchFamily="18" charset="0"/>
                                </a:rPr>
                                <m:t>≠</m:t>
                              </m:r>
                              <m:d>
                                <m:dPr>
                                  <m:begChr m:val="{"/>
                                  <m:endChr m:val="}"/>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𝑘</m:t>
                                      </m:r>
                                    </m:e>
                                    <m:sub>
                                      <m:r>
                                        <a:rPr lang="en-US" b="0" i="0">
                                          <a:latin typeface="Cambria Math" panose="02040503050406030204" pitchFamily="18" charset="0"/>
                                        </a:rPr>
                                        <m:t>1</m:t>
                                      </m:r>
                                    </m:sub>
                                  </m:sSub>
                                  <m:sSub>
                                    <m:sSubPr>
                                      <m:ctrlPr>
                                        <a:rPr lang="en-US" b="0" i="1">
                                          <a:latin typeface="Cambria Math" panose="02040503050406030204" pitchFamily="18" charset="0"/>
                                        </a:rPr>
                                      </m:ctrlPr>
                                    </m:sSubPr>
                                    <m:e>
                                      <m:r>
                                        <a:rPr lang="en-US" b="0" i="1">
                                          <a:latin typeface="Cambria Math" panose="02040503050406030204" pitchFamily="18" charset="0"/>
                                        </a:rPr>
                                        <m:t>𝑘</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𝑘</m:t>
                                      </m:r>
                                    </m:e>
                                    <m:sub>
                                      <m:r>
                                        <a:rPr lang="en-US" b="0" i="0">
                                          <a:latin typeface="Cambria Math" panose="02040503050406030204" pitchFamily="18" charset="0"/>
                                        </a:rPr>
                                        <m:t>3</m:t>
                                      </m:r>
                                    </m:sub>
                                  </m:sSub>
                                </m:e>
                              </m:d>
                            </m:e>
                          </m:eqArr>
                        </m:sub>
                        <m:sup>
                          <m:r>
                            <a:rPr lang="en-US" b="0" i="1">
                              <a:latin typeface="Cambria Math" panose="02040503050406030204" pitchFamily="18" charset="0"/>
                            </a:rPr>
                            <m:t>𝐷</m:t>
                          </m:r>
                        </m:sup>
                        <m:e>
                          <m:d>
                            <m:dPr>
                              <m:begChr m:val=""/>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smtClean="0">
                                      <a:solidFill>
                                        <a:srgbClr val="0000FF"/>
                                      </a:solidFill>
                                      <a:latin typeface="Cambria Math" panose="02040503050406030204" pitchFamily="18" charset="0"/>
                                    </a:rPr>
                                    <m:t>𝑁𝑁</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e>
                          </m:d>
                        </m:e>
                      </m:nary>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471822" y="2430562"/>
                <a:ext cx="8248260" cy="112453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11942" y="1407529"/>
                <a:ext cx="8299267" cy="108670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1" i="1">
                              <a:latin typeface="Cambria Math" panose="02040503050406030204" pitchFamily="18" charset="0"/>
                            </a:rPr>
                            <m:t>𝒙</m:t>
                          </m:r>
                        </m:e>
                      </m:d>
                      <m:r>
                        <a:rPr lang="en-US" b="0" i="0">
                          <a:latin typeface="Cambria Math" panose="02040503050406030204" pitchFamily="18" charset="0"/>
                        </a:rPr>
                        <m:t>≈</m:t>
                      </m:r>
                      <m:sSub>
                        <m:sSubPr>
                          <m:ctrlPr>
                            <a:rPr lang="en-US" b="0" i="1" smtClean="0">
                              <a:solidFill>
                                <a:schemeClr val="bg2">
                                  <a:lumMod val="75000"/>
                                </a:schemeClr>
                              </a:solidFill>
                              <a:latin typeface="Cambria Math" panose="02040503050406030204" pitchFamily="18" charset="0"/>
                            </a:rPr>
                          </m:ctrlPr>
                        </m:sSubPr>
                        <m:e>
                          <m:r>
                            <a:rPr lang="en-US" b="0" i="1">
                              <a:solidFill>
                                <a:schemeClr val="bg2">
                                  <a:lumMod val="75000"/>
                                </a:schemeClr>
                              </a:solidFill>
                              <a:latin typeface="Cambria Math" panose="02040503050406030204" pitchFamily="18" charset="0"/>
                            </a:rPr>
                            <m:t>𝑓</m:t>
                          </m:r>
                        </m:e>
                        <m:sub>
                          <m:r>
                            <a:rPr lang="en-US" b="0" i="0">
                              <a:solidFill>
                                <a:schemeClr val="bg2">
                                  <a:lumMod val="75000"/>
                                </a:schemeClr>
                              </a:solidFill>
                              <a:latin typeface="Cambria Math" panose="02040503050406030204" pitchFamily="18" charset="0"/>
                            </a:rPr>
                            <m:t>0</m:t>
                          </m:r>
                        </m:sub>
                      </m:sSub>
                      <m:r>
                        <a:rPr lang="en-US" b="0" i="0">
                          <a:solidFill>
                            <a:schemeClr val="bg2">
                              <a:lumMod val="75000"/>
                            </a:schemeClr>
                          </a:solidFill>
                          <a:latin typeface="Cambria Math" panose="02040503050406030204" pitchFamily="18" charset="0"/>
                        </a:rPr>
                        <m:t>+</m:t>
                      </m:r>
                      <m:nary>
                        <m:naryPr>
                          <m:chr m:val="∑"/>
                          <m:limLoc m:val="undOvr"/>
                          <m:ctrlPr>
                            <a:rPr lang="en-US" b="0" i="1">
                              <a:solidFill>
                                <a:schemeClr val="bg2">
                                  <a:lumMod val="75000"/>
                                </a:schemeClr>
                              </a:solidFill>
                              <a:latin typeface="Cambria Math" panose="02040503050406030204" pitchFamily="18" charset="0"/>
                            </a:rPr>
                          </m:ctrlPr>
                        </m:naryPr>
                        <m:sub>
                          <m:r>
                            <a:rPr lang="en-US" b="0" i="1">
                              <a:solidFill>
                                <a:schemeClr val="bg2">
                                  <a:lumMod val="75000"/>
                                </a:schemeClr>
                              </a:solidFill>
                              <a:latin typeface="Cambria Math" panose="02040503050406030204" pitchFamily="18" charset="0"/>
                            </a:rPr>
                            <m:t>𝑖</m:t>
                          </m:r>
                          <m:r>
                            <a:rPr lang="en-US" b="0" i="0">
                              <a:solidFill>
                                <a:schemeClr val="bg2">
                                  <a:lumMod val="75000"/>
                                </a:schemeClr>
                              </a:solidFill>
                              <a:latin typeface="Cambria Math" panose="02040503050406030204" pitchFamily="18" charset="0"/>
                            </a:rPr>
                            <m:t>=1</m:t>
                          </m:r>
                        </m:sub>
                        <m:sup>
                          <m:r>
                            <a:rPr lang="en-US" b="0" i="1">
                              <a:solidFill>
                                <a:schemeClr val="bg2">
                                  <a:lumMod val="75000"/>
                                </a:schemeClr>
                              </a:solidFill>
                              <a:latin typeface="Cambria Math" panose="02040503050406030204" pitchFamily="18" charset="0"/>
                            </a:rPr>
                            <m:t>𝐷</m:t>
                          </m:r>
                        </m:sup>
                        <m:e>
                          <m:d>
                            <m:dPr>
                              <m:begChr m:val=""/>
                              <m:ctrlPr>
                                <a:rPr lang="en-US" b="0" i="1">
                                  <a:solidFill>
                                    <a:schemeClr val="bg2">
                                      <a:lumMod val="75000"/>
                                    </a:schemeClr>
                                  </a:solidFill>
                                  <a:latin typeface="Cambria Math" panose="02040503050406030204" pitchFamily="18" charset="0"/>
                                </a:rPr>
                              </m:ctrlPr>
                            </m:dPr>
                            <m:e>
                              <m:sSub>
                                <m:sSubPr>
                                  <m:ctrlPr>
                                    <a:rPr lang="en-US" b="0" i="1">
                                      <a:solidFill>
                                        <a:schemeClr val="bg2">
                                          <a:lumMod val="75000"/>
                                        </a:schemeClr>
                                      </a:solidFill>
                                      <a:latin typeface="Cambria Math" panose="02040503050406030204" pitchFamily="18" charset="0"/>
                                    </a:rPr>
                                  </m:ctrlPr>
                                </m:sSubPr>
                                <m:e>
                                  <m:r>
                                    <a:rPr lang="en-US" b="0" i="1">
                                      <a:solidFill>
                                        <a:schemeClr val="bg2">
                                          <a:lumMod val="75000"/>
                                        </a:schemeClr>
                                      </a:solidFill>
                                      <a:latin typeface="Cambria Math" panose="02040503050406030204" pitchFamily="18" charset="0"/>
                                    </a:rPr>
                                    <m:t>𝑓</m:t>
                                  </m:r>
                                </m:e>
                                <m:sub>
                                  <m:r>
                                    <a:rPr lang="en-US" b="0" i="1">
                                      <a:solidFill>
                                        <a:schemeClr val="bg2">
                                          <a:lumMod val="75000"/>
                                        </a:schemeClr>
                                      </a:solidFill>
                                      <a:latin typeface="Cambria Math" panose="02040503050406030204" pitchFamily="18" charset="0"/>
                                    </a:rPr>
                                    <m:t>𝑖</m:t>
                                  </m:r>
                                </m:sub>
                              </m:sSub>
                              <m:r>
                                <a:rPr lang="en-US" b="0" i="0">
                                  <a:solidFill>
                                    <a:schemeClr val="bg2">
                                      <a:lumMod val="75000"/>
                                    </a:schemeClr>
                                  </a:solidFill>
                                  <a:latin typeface="Cambria Math" panose="02040503050406030204" pitchFamily="18" charset="0"/>
                                </a:rPr>
                                <m:t>(</m:t>
                              </m:r>
                              <m:sSub>
                                <m:sSubPr>
                                  <m:ctrlPr>
                                    <a:rPr lang="en-US" b="0" i="1">
                                      <a:solidFill>
                                        <a:schemeClr val="bg2">
                                          <a:lumMod val="75000"/>
                                        </a:schemeClr>
                                      </a:solidFill>
                                      <a:latin typeface="Cambria Math" panose="02040503050406030204" pitchFamily="18" charset="0"/>
                                    </a:rPr>
                                  </m:ctrlPr>
                                </m:sSubPr>
                                <m:e>
                                  <m:r>
                                    <a:rPr lang="en-US" b="0" i="1">
                                      <a:solidFill>
                                        <a:schemeClr val="bg2">
                                          <a:lumMod val="75000"/>
                                        </a:schemeClr>
                                      </a:solidFill>
                                      <a:latin typeface="Cambria Math" panose="02040503050406030204" pitchFamily="18" charset="0"/>
                                    </a:rPr>
                                    <m:t>𝑥</m:t>
                                  </m:r>
                                </m:e>
                                <m:sub>
                                  <m:r>
                                    <a:rPr lang="en-US" b="0" i="1">
                                      <a:solidFill>
                                        <a:schemeClr val="bg2">
                                          <a:lumMod val="75000"/>
                                        </a:schemeClr>
                                      </a:solidFill>
                                      <a:latin typeface="Cambria Math" panose="02040503050406030204" pitchFamily="18" charset="0"/>
                                    </a:rPr>
                                    <m:t>𝑖</m:t>
                                  </m:r>
                                </m:sub>
                              </m:sSub>
                            </m:e>
                          </m:d>
                        </m:e>
                      </m:nary>
                      <m:r>
                        <a:rPr lang="en-US" b="0" i="0">
                          <a:solidFill>
                            <a:schemeClr val="bg2">
                              <a:lumMod val="75000"/>
                            </a:schemeClr>
                          </a:solidFill>
                          <a:latin typeface="Cambria Math" panose="02040503050406030204" pitchFamily="18" charset="0"/>
                        </a:rPr>
                        <m:t>+</m:t>
                      </m:r>
                      <m:nary>
                        <m:naryPr>
                          <m:chr m:val="∑"/>
                          <m:limLoc m:val="undOvr"/>
                          <m:ctrlPr>
                            <a:rPr lang="en-US" b="0" i="1">
                              <a:solidFill>
                                <a:schemeClr val="bg2">
                                  <a:lumMod val="75000"/>
                                </a:schemeClr>
                              </a:solidFill>
                              <a:latin typeface="Cambria Math" panose="02040503050406030204" pitchFamily="18" charset="0"/>
                            </a:rPr>
                          </m:ctrlPr>
                        </m:naryPr>
                        <m:sub>
                          <m:eqArr>
                            <m:eqArrPr>
                              <m:ctrlPr>
                                <a:rPr lang="en-US" b="0" i="1">
                                  <a:solidFill>
                                    <a:schemeClr val="bg2">
                                      <a:lumMod val="75000"/>
                                    </a:schemeClr>
                                  </a:solidFill>
                                  <a:latin typeface="Cambria Math" panose="02040503050406030204" pitchFamily="18" charset="0"/>
                                </a:rPr>
                              </m:ctrlPr>
                            </m:eqArrPr>
                            <m:e>
                              <m:r>
                                <a:rPr lang="en-US" b="0" i="0">
                                  <a:solidFill>
                                    <a:schemeClr val="bg2">
                                      <a:lumMod val="75000"/>
                                    </a:schemeClr>
                                  </a:solidFill>
                                  <a:latin typeface="Cambria Math" panose="02040503050406030204" pitchFamily="18" charset="0"/>
                                </a:rPr>
                                <m:t>&amp;</m:t>
                              </m:r>
                              <m:r>
                                <a:rPr lang="en-US" b="0" i="1">
                                  <a:solidFill>
                                    <a:schemeClr val="bg2">
                                      <a:lumMod val="75000"/>
                                    </a:schemeClr>
                                  </a:solidFill>
                                  <a:latin typeface="Cambria Math" panose="02040503050406030204" pitchFamily="18" charset="0"/>
                                </a:rPr>
                                <m:t>𝑖</m:t>
                              </m:r>
                              <m:r>
                                <a:rPr lang="en-US" b="0" i="0">
                                  <a:solidFill>
                                    <a:schemeClr val="bg2">
                                      <a:lumMod val="75000"/>
                                    </a:schemeClr>
                                  </a:solidFill>
                                  <a:latin typeface="Cambria Math" panose="02040503050406030204" pitchFamily="18" charset="0"/>
                                </a:rPr>
                                <m:t>=1,</m:t>
                              </m:r>
                            </m:e>
                            <m:e>
                              <m:r>
                                <a:rPr lang="en-US" b="0" i="0">
                                  <a:solidFill>
                                    <a:schemeClr val="bg2">
                                      <a:lumMod val="75000"/>
                                    </a:schemeClr>
                                  </a:solidFill>
                                  <a:latin typeface="Cambria Math" panose="02040503050406030204" pitchFamily="18" charset="0"/>
                                </a:rPr>
                                <m:t>&amp;</m:t>
                              </m:r>
                              <m:r>
                                <a:rPr lang="en-US" b="0" i="1">
                                  <a:solidFill>
                                    <a:schemeClr val="bg2">
                                      <a:lumMod val="75000"/>
                                    </a:schemeClr>
                                  </a:solidFill>
                                  <a:latin typeface="Cambria Math" panose="02040503050406030204" pitchFamily="18" charset="0"/>
                                </a:rPr>
                                <m:t>𝑗</m:t>
                              </m:r>
                              <m:r>
                                <a:rPr lang="en-US" b="0" i="0">
                                  <a:solidFill>
                                    <a:schemeClr val="bg2">
                                      <a:lumMod val="75000"/>
                                    </a:schemeClr>
                                  </a:solidFill>
                                  <a:latin typeface="Cambria Math" panose="02040503050406030204" pitchFamily="18" charset="0"/>
                                </a:rPr>
                                <m:t>=</m:t>
                              </m:r>
                              <m:r>
                                <a:rPr lang="en-US" b="0" i="1">
                                  <a:solidFill>
                                    <a:schemeClr val="bg2">
                                      <a:lumMod val="75000"/>
                                    </a:schemeClr>
                                  </a:solidFill>
                                  <a:latin typeface="Cambria Math" panose="02040503050406030204" pitchFamily="18" charset="0"/>
                                </a:rPr>
                                <m:t>𝑖</m:t>
                              </m:r>
                              <m:r>
                                <a:rPr lang="en-US" b="0" i="0">
                                  <a:solidFill>
                                    <a:schemeClr val="bg2">
                                      <a:lumMod val="75000"/>
                                    </a:schemeClr>
                                  </a:solidFill>
                                  <a:latin typeface="Cambria Math" panose="02040503050406030204" pitchFamily="18" charset="0"/>
                                </a:rPr>
                                <m:t>+1</m:t>
                              </m:r>
                            </m:e>
                          </m:eqArr>
                        </m:sub>
                        <m:sup>
                          <m:r>
                            <a:rPr lang="en-US" b="0" i="1">
                              <a:solidFill>
                                <a:schemeClr val="bg2">
                                  <a:lumMod val="75000"/>
                                </a:schemeClr>
                              </a:solidFill>
                              <a:latin typeface="Cambria Math" panose="02040503050406030204" pitchFamily="18" charset="0"/>
                            </a:rPr>
                            <m:t>𝐷</m:t>
                          </m:r>
                        </m:sup>
                        <m:e>
                          <m:d>
                            <m:dPr>
                              <m:begChr m:val=""/>
                              <m:ctrlPr>
                                <a:rPr lang="en-US" b="0" i="1">
                                  <a:solidFill>
                                    <a:schemeClr val="bg2">
                                      <a:lumMod val="75000"/>
                                    </a:schemeClr>
                                  </a:solidFill>
                                  <a:latin typeface="Cambria Math" panose="02040503050406030204" pitchFamily="18" charset="0"/>
                                </a:rPr>
                              </m:ctrlPr>
                            </m:dPr>
                            <m:e>
                              <m:sSub>
                                <m:sSubPr>
                                  <m:ctrlPr>
                                    <a:rPr lang="en-US" b="0" i="1">
                                      <a:solidFill>
                                        <a:schemeClr val="bg2">
                                          <a:lumMod val="75000"/>
                                        </a:schemeClr>
                                      </a:solidFill>
                                      <a:latin typeface="Cambria Math" panose="02040503050406030204" pitchFamily="18" charset="0"/>
                                    </a:rPr>
                                  </m:ctrlPr>
                                </m:sSubPr>
                                <m:e>
                                  <m:r>
                                    <a:rPr lang="en-US" b="0" i="1">
                                      <a:solidFill>
                                        <a:schemeClr val="bg2">
                                          <a:lumMod val="75000"/>
                                        </a:schemeClr>
                                      </a:solidFill>
                                      <a:latin typeface="Cambria Math" panose="02040503050406030204" pitchFamily="18" charset="0"/>
                                    </a:rPr>
                                    <m:t>𝑓</m:t>
                                  </m:r>
                                </m:e>
                                <m:sub>
                                  <m:r>
                                    <a:rPr lang="en-US" b="0" i="1">
                                      <a:solidFill>
                                        <a:schemeClr val="bg2">
                                          <a:lumMod val="75000"/>
                                        </a:schemeClr>
                                      </a:solidFill>
                                      <a:latin typeface="Cambria Math" panose="02040503050406030204" pitchFamily="18" charset="0"/>
                                    </a:rPr>
                                    <m:t>𝑖𝑗</m:t>
                                  </m:r>
                                </m:sub>
                              </m:sSub>
                              <m:r>
                                <a:rPr lang="en-US" b="0" i="0">
                                  <a:solidFill>
                                    <a:schemeClr val="bg2">
                                      <a:lumMod val="75000"/>
                                    </a:schemeClr>
                                  </a:solidFill>
                                  <a:latin typeface="Cambria Math" panose="02040503050406030204" pitchFamily="18" charset="0"/>
                                </a:rPr>
                                <m:t>(</m:t>
                              </m:r>
                              <m:sSub>
                                <m:sSubPr>
                                  <m:ctrlPr>
                                    <a:rPr lang="en-US" b="0" i="1">
                                      <a:solidFill>
                                        <a:schemeClr val="bg2">
                                          <a:lumMod val="75000"/>
                                        </a:schemeClr>
                                      </a:solidFill>
                                      <a:latin typeface="Cambria Math" panose="02040503050406030204" pitchFamily="18" charset="0"/>
                                    </a:rPr>
                                  </m:ctrlPr>
                                </m:sSubPr>
                                <m:e>
                                  <m:r>
                                    <a:rPr lang="en-US" b="0" i="1">
                                      <a:solidFill>
                                        <a:schemeClr val="bg2">
                                          <a:lumMod val="75000"/>
                                        </a:schemeClr>
                                      </a:solidFill>
                                      <a:latin typeface="Cambria Math" panose="02040503050406030204" pitchFamily="18" charset="0"/>
                                    </a:rPr>
                                    <m:t>𝑥</m:t>
                                  </m:r>
                                </m:e>
                                <m:sub>
                                  <m:r>
                                    <a:rPr lang="en-US" b="0" i="1">
                                      <a:solidFill>
                                        <a:schemeClr val="bg2">
                                          <a:lumMod val="75000"/>
                                        </a:schemeClr>
                                      </a:solidFill>
                                      <a:latin typeface="Cambria Math" panose="02040503050406030204" pitchFamily="18" charset="0"/>
                                    </a:rPr>
                                    <m:t>𝑖</m:t>
                                  </m:r>
                                </m:sub>
                              </m:sSub>
                              <m:r>
                                <a:rPr lang="en-US" b="0" i="0">
                                  <a:solidFill>
                                    <a:schemeClr val="bg2">
                                      <a:lumMod val="75000"/>
                                    </a:schemeClr>
                                  </a:solidFill>
                                  <a:latin typeface="Cambria Math" panose="02040503050406030204" pitchFamily="18" charset="0"/>
                                </a:rPr>
                                <m:t>,</m:t>
                              </m:r>
                              <m:sSub>
                                <m:sSubPr>
                                  <m:ctrlPr>
                                    <a:rPr lang="en-US" b="0" i="1">
                                      <a:solidFill>
                                        <a:schemeClr val="bg2">
                                          <a:lumMod val="75000"/>
                                        </a:schemeClr>
                                      </a:solidFill>
                                      <a:latin typeface="Cambria Math" panose="02040503050406030204" pitchFamily="18" charset="0"/>
                                    </a:rPr>
                                  </m:ctrlPr>
                                </m:sSubPr>
                                <m:e>
                                  <m:r>
                                    <a:rPr lang="en-US" b="0" i="1">
                                      <a:solidFill>
                                        <a:schemeClr val="bg2">
                                          <a:lumMod val="75000"/>
                                        </a:schemeClr>
                                      </a:solidFill>
                                      <a:latin typeface="Cambria Math" panose="02040503050406030204" pitchFamily="18" charset="0"/>
                                    </a:rPr>
                                    <m:t>𝑥</m:t>
                                  </m:r>
                                </m:e>
                                <m:sub>
                                  <m:r>
                                    <a:rPr lang="en-US" b="0" i="1">
                                      <a:solidFill>
                                        <a:schemeClr val="bg2">
                                          <a:lumMod val="75000"/>
                                        </a:schemeClr>
                                      </a:solidFill>
                                      <a:latin typeface="Cambria Math" panose="02040503050406030204" pitchFamily="18" charset="0"/>
                                    </a:rPr>
                                    <m:t>𝑗</m:t>
                                  </m:r>
                                </m:sub>
                              </m:sSub>
                            </m:e>
                          </m:d>
                        </m:e>
                      </m:nary>
                      <m:r>
                        <a:rPr lang="en-US" b="0" i="0">
                          <a:solidFill>
                            <a:schemeClr val="bg2">
                              <a:lumMod val="75000"/>
                            </a:schemeClr>
                          </a:solidFill>
                          <a:latin typeface="Cambria Math" panose="02040503050406030204" pitchFamily="18" charset="0"/>
                        </a:rPr>
                        <m:t>+…+</m:t>
                      </m:r>
                      <m:nary>
                        <m:naryPr>
                          <m:chr m:val="∑"/>
                          <m:limLoc m:val="undOvr"/>
                          <m:ctrlPr>
                            <a:rPr lang="en-US" b="0" i="1">
                              <a:latin typeface="Cambria Math" panose="02040503050406030204" pitchFamily="18" charset="0"/>
                            </a:rPr>
                          </m:ctrlPr>
                        </m:naryPr>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up>
                          <m:r>
                            <a:rPr lang="en-US" b="0" i="1">
                              <a:latin typeface="Cambria Math" panose="02040503050406030204" pitchFamily="18" charset="0"/>
                            </a:rPr>
                            <m:t>𝐷</m:t>
                          </m:r>
                        </m:sup>
                        <m:e>
                          <m:d>
                            <m:dPr>
                              <m:begChr m:val=""/>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𝑓</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e>
                          </m:d>
                        </m:e>
                      </m:nary>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411942" y="1407529"/>
                <a:ext cx="8299267" cy="108670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62949" y="3936846"/>
                <a:ext cx="8248260" cy="112453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𝑓</m:t>
                          </m:r>
                        </m:e>
                        <m:sub>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m:t>
                              </m:r>
                            </m:sub>
                          </m:sSub>
                        </m:sub>
                        <m:sup/>
                      </m:sSub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1</m:t>
                                  </m:r>
                                </m:sub>
                              </m:sSub>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2</m:t>
                                  </m:r>
                                </m:sub>
                              </m:sSub>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m:t>
                                  </m:r>
                                </m:sub>
                              </m:sSub>
                            </m:sub>
                          </m:sSub>
                        </m:e>
                      </m:d>
                      <m:r>
                        <a:rPr lang="en-US" i="0">
                          <a:latin typeface="Cambria Math" panose="02040503050406030204" pitchFamily="18" charset="0"/>
                        </a:rPr>
                        <m:t>=</m:t>
                      </m:r>
                      <m:r>
                        <a:rPr lang="en-US" i="1">
                          <a:latin typeface="Cambria Math" panose="02040503050406030204" pitchFamily="18" charset="0"/>
                        </a:rPr>
                        <m:t>𝑓</m:t>
                      </m:r>
                      <m:r>
                        <a:rPr lang="en-US" i="0">
                          <a:latin typeface="Cambria Math" panose="02040503050406030204" pitchFamily="18" charset="0"/>
                        </a:rPr>
                        <m:t>(</m:t>
                      </m:r>
                      <m:r>
                        <a:rPr lang="en-US" b="1" i="1">
                          <a:latin typeface="Cambria Math" panose="02040503050406030204" pitchFamily="18" charset="0"/>
                        </a:rPr>
                        <m:t>𝒙</m:t>
                      </m:r>
                      <m:r>
                        <a:rPr lang="en-US" b="0" i="0">
                          <a:latin typeface="Cambria Math" panose="02040503050406030204" pitchFamily="18" charset="0"/>
                        </a:rPr>
                        <m:t>)−</m:t>
                      </m:r>
                      <m:nary>
                        <m:naryPr>
                          <m:chr m:val="∑"/>
                          <m:limLoc m:val="undOvr"/>
                          <m:ctrlPr>
                            <a:rPr lang="en-US" b="0" i="1">
                              <a:latin typeface="Cambria Math" panose="02040503050406030204" pitchFamily="18" charset="0"/>
                            </a:rPr>
                          </m:ctrlPr>
                        </m:naryPr>
                        <m:sub>
                          <m:eqArr>
                            <m:eqArrPr>
                              <m:ctrlPr>
                                <a:rPr lang="en-US" b="0" i="1">
                                  <a:latin typeface="Cambria Math" panose="02040503050406030204" pitchFamily="18" charset="0"/>
                                </a:rPr>
                              </m:ctrlPr>
                            </m:eqArrPr>
                            <m:e>
                              <m:r>
                                <a:rPr lang="en-US" b="0" i="0">
                                  <a:latin typeface="Cambria Math" panose="02040503050406030204" pitchFamily="18" charset="0"/>
                                </a:rPr>
                                <m:t>&amp;</m:t>
                              </m:r>
                              <m:d>
                                <m:dPr>
                                  <m:begChr m:val="{"/>
                                  <m:endChr m:val="}"/>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e>
                              </m:d>
                              <m:r>
                                <a:rPr lang="en-US" b="0" i="0">
                                  <a:latin typeface="Cambria Math" panose="02040503050406030204" pitchFamily="18" charset="0"/>
                                </a:rPr>
                                <m:t>∈</m:t>
                              </m:r>
                              <m:d>
                                <m:dPr>
                                  <m:begChr m:val="{"/>
                                  <m:endChr m:val="}"/>
                                  <m:ctrlPr>
                                    <a:rPr lang="en-US" b="0" i="1">
                                      <a:latin typeface="Cambria Math" panose="02040503050406030204" pitchFamily="18" charset="0"/>
                                    </a:rPr>
                                  </m:ctrlPr>
                                </m:dPr>
                                <m:e>
                                  <m:r>
                                    <a:rPr lang="en-US" b="0" i="0">
                                      <a:latin typeface="Cambria Math" panose="02040503050406030204" pitchFamily="18" charset="0"/>
                                    </a:rPr>
                                    <m:t>12…</m:t>
                                  </m:r>
                                  <m:r>
                                    <a:rPr lang="en-US" b="0" i="1">
                                      <a:latin typeface="Cambria Math" panose="02040503050406030204" pitchFamily="18" charset="0"/>
                                    </a:rPr>
                                    <m:t>𝐷</m:t>
                                  </m:r>
                                </m:e>
                              </m:d>
                            </m:e>
                            <m:e>
                              <m:r>
                                <a:rPr lang="en-US" b="0" i="0">
                                  <a:latin typeface="Cambria Math" panose="02040503050406030204" pitchFamily="18" charset="0"/>
                                </a:rPr>
                                <m:t>&amp;</m:t>
                              </m:r>
                              <m:d>
                                <m:dPr>
                                  <m:begChr m:val="{"/>
                                  <m:endChr m:val="}"/>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e>
                              </m:d>
                              <m:r>
                                <a:rPr lang="en-US" b="0" i="0">
                                  <a:latin typeface="Cambria Math" panose="02040503050406030204" pitchFamily="18" charset="0"/>
                                </a:rPr>
                                <m:t>≠</m:t>
                              </m:r>
                              <m:d>
                                <m:dPr>
                                  <m:begChr m:val="{"/>
                                  <m:endChr m:val="}"/>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𝑘</m:t>
                                      </m:r>
                                    </m:e>
                                    <m:sub>
                                      <m:r>
                                        <a:rPr lang="en-US" b="0" i="0">
                                          <a:latin typeface="Cambria Math" panose="02040503050406030204" pitchFamily="18" charset="0"/>
                                        </a:rPr>
                                        <m:t>1</m:t>
                                      </m:r>
                                    </m:sub>
                                  </m:sSub>
                                  <m:sSub>
                                    <m:sSubPr>
                                      <m:ctrlPr>
                                        <a:rPr lang="en-US" b="0" i="1">
                                          <a:latin typeface="Cambria Math" panose="02040503050406030204" pitchFamily="18" charset="0"/>
                                        </a:rPr>
                                      </m:ctrlPr>
                                    </m:sSubPr>
                                    <m:e>
                                      <m:r>
                                        <a:rPr lang="en-US" b="0" i="1">
                                          <a:latin typeface="Cambria Math" panose="02040503050406030204" pitchFamily="18" charset="0"/>
                                        </a:rPr>
                                        <m:t>𝑘</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𝑘</m:t>
                                      </m:r>
                                    </m:e>
                                    <m:sub>
                                      <m:r>
                                        <a:rPr lang="en-US" b="0" i="0">
                                          <a:latin typeface="Cambria Math" panose="02040503050406030204" pitchFamily="18" charset="0"/>
                                        </a:rPr>
                                        <m:t>3</m:t>
                                      </m:r>
                                    </m:sub>
                                  </m:sSub>
                                </m:e>
                              </m:d>
                            </m:e>
                          </m:eqArr>
                        </m:sub>
                        <m:sup>
                          <m:r>
                            <a:rPr lang="en-US" b="0" i="1">
                              <a:latin typeface="Cambria Math" panose="02040503050406030204" pitchFamily="18" charset="0"/>
                            </a:rPr>
                            <m:t>𝐷</m:t>
                          </m:r>
                        </m:sup>
                        <m:e>
                          <m:d>
                            <m:dPr>
                              <m:begChr m:val=""/>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smtClean="0">
                                      <a:solidFill>
                                        <a:srgbClr val="FF0000"/>
                                      </a:solidFill>
                                      <a:latin typeface="Cambria Math" panose="02040503050406030204" pitchFamily="18" charset="0"/>
                                    </a:rPr>
                                    <m:t>𝐺𝑃𝑅</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e>
                          </m:d>
                        </m:e>
                      </m:nary>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62949" y="3936846"/>
                <a:ext cx="8248260" cy="11245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2"/>
              <p:cNvSpPr txBox="1">
                <a:spLocks/>
              </p:cNvSpPr>
              <p:nvPr/>
            </p:nvSpPr>
            <p:spPr>
              <a:xfrm>
                <a:off x="361941" y="5396893"/>
                <a:ext cx="8399267" cy="1196674"/>
              </a:xfrm>
              <a:prstGeom prst="rect">
                <a:avLst/>
              </a:prstGeom>
              <a:ln>
                <a:solidFill>
                  <a:schemeClr val="accent1"/>
                </a:solidFill>
              </a:ln>
            </p:spPr>
            <p:txBody>
              <a:bodyPr wrap="square">
                <a:spAutoFit/>
              </a:bodyPr>
              <a:lstStyle>
                <a:lvl1pPr marL="229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350" kern="1200">
                    <a:solidFill>
                      <a:schemeClr val="tx1">
                        <a:lumMod val="75000"/>
                        <a:lumOff val="25000"/>
                      </a:schemeClr>
                    </a:solidFill>
                    <a:latin typeface="+mn-lt"/>
                    <a:ea typeface="+mn-ea"/>
                    <a:cs typeface="+mn-cs"/>
                  </a:defRPr>
                </a:lvl1pPr>
                <a:lvl2pPr marL="472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2pPr>
                <a:lvl3pPr marL="675000" indent="-202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3pPr>
                <a:lvl4pPr marL="93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4pPr>
                <a:lvl5pPr marL="120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a:spcBef>
                    <a:spcPts val="100"/>
                  </a:spcBef>
                  <a:spcAft>
                    <a:spcPts val="100"/>
                  </a:spcAft>
                </a:pPr>
                <a:r>
                  <a:rPr lang="en-US" sz="1700" dirty="0"/>
                  <a:t>Component functions are easier to build from fewer data: HDMR is helpful when data are sparse, </a:t>
                </a:r>
                <a:r>
                  <a:rPr lang="en-US" sz="1700" i="1" dirty="0"/>
                  <a:t>which they always are in high-D </a:t>
                </a:r>
                <a:r>
                  <a:rPr lang="en-US" sz="1700" dirty="0"/>
                  <a:t>(full D-dimensional coupling terms may not be recoverable)</a:t>
                </a:r>
              </a:p>
              <a:p>
                <a:pPr>
                  <a:spcBef>
                    <a:spcPts val="100"/>
                  </a:spcBef>
                  <a:spcAft>
                    <a:spcPts val="100"/>
                  </a:spcAft>
                </a:pPr>
                <a:r>
                  <a:rPr lang="en-US" sz="1700" dirty="0"/>
                  <a:t>Using ML for </a:t>
                </a:r>
                <a14:m>
                  <m:oMath xmlns:m="http://schemas.openxmlformats.org/officeDocument/2006/math">
                    <m:sSub>
                      <m:sSubPr>
                        <m:ctrlPr>
                          <a:rPr lang="en-US" sz="1700" b="0" i="1" smtClean="0">
                            <a:latin typeface="Cambria Math" panose="02040503050406030204" pitchFamily="18" charset="0"/>
                          </a:rPr>
                        </m:ctrlPr>
                      </m:sSubPr>
                      <m:e>
                        <m:r>
                          <a:rPr lang="en-US" sz="1700" b="0" i="1" smtClean="0">
                            <a:latin typeface="Cambria Math" panose="02040503050406030204" pitchFamily="18" charset="0"/>
                          </a:rPr>
                          <m:t>𝑓</m:t>
                        </m:r>
                      </m:e>
                      <m:sub>
                        <m:sSub>
                          <m:sSubPr>
                            <m:ctrlPr>
                              <a:rPr lang="en-US" sz="1700" b="0" i="1" smtClean="0">
                                <a:latin typeface="Cambria Math" panose="02040503050406030204" pitchFamily="18" charset="0"/>
                              </a:rPr>
                            </m:ctrlPr>
                          </m:sSubPr>
                          <m:e>
                            <m:r>
                              <a:rPr lang="en-US" sz="1700" b="0" i="1" smtClean="0">
                                <a:latin typeface="Cambria Math" panose="02040503050406030204" pitchFamily="18" charset="0"/>
                              </a:rPr>
                              <m:t>𝑖</m:t>
                            </m:r>
                          </m:e>
                          <m:sub>
                            <m:r>
                              <a:rPr lang="en-US" sz="1700" b="0" i="1" smtClean="0">
                                <a:latin typeface="Cambria Math" panose="02040503050406030204" pitchFamily="18" charset="0"/>
                              </a:rPr>
                              <m:t>1</m:t>
                            </m:r>
                          </m:sub>
                        </m:sSub>
                        <m:r>
                          <a:rPr lang="en-US" sz="1700" b="0" i="1" smtClean="0">
                            <a:latin typeface="Cambria Math" panose="02040503050406030204" pitchFamily="18" charset="0"/>
                          </a:rPr>
                          <m:t>,</m:t>
                        </m:r>
                        <m:sSub>
                          <m:sSubPr>
                            <m:ctrlPr>
                              <a:rPr lang="en-US" sz="1700" b="0" i="1" smtClean="0">
                                <a:latin typeface="Cambria Math" panose="02040503050406030204" pitchFamily="18" charset="0"/>
                              </a:rPr>
                            </m:ctrlPr>
                          </m:sSubPr>
                          <m:e>
                            <m:r>
                              <a:rPr lang="en-US" sz="1700" b="0" i="1" smtClean="0">
                                <a:latin typeface="Cambria Math" panose="02040503050406030204" pitchFamily="18" charset="0"/>
                              </a:rPr>
                              <m:t>𝑖</m:t>
                            </m:r>
                          </m:e>
                          <m:sub>
                            <m:r>
                              <a:rPr lang="en-US" sz="1700" b="0" i="1" smtClean="0">
                                <a:latin typeface="Cambria Math" panose="02040503050406030204" pitchFamily="18" charset="0"/>
                              </a:rPr>
                              <m:t>2</m:t>
                            </m:r>
                          </m:sub>
                        </m:sSub>
                        <m:r>
                          <a:rPr lang="en-US" sz="1700" b="0" i="1" smtClean="0">
                            <a:latin typeface="Cambria Math" panose="02040503050406030204" pitchFamily="18" charset="0"/>
                          </a:rPr>
                          <m:t>,…,</m:t>
                        </m:r>
                        <m:sSub>
                          <m:sSubPr>
                            <m:ctrlPr>
                              <a:rPr lang="en-US" sz="1700" b="0" i="1" smtClean="0">
                                <a:latin typeface="Cambria Math" panose="02040503050406030204" pitchFamily="18" charset="0"/>
                              </a:rPr>
                            </m:ctrlPr>
                          </m:sSubPr>
                          <m:e>
                            <m:r>
                              <a:rPr lang="en-US" sz="1700" b="0" i="1" smtClean="0">
                                <a:latin typeface="Cambria Math" panose="02040503050406030204" pitchFamily="18" charset="0"/>
                              </a:rPr>
                              <m:t>𝑖</m:t>
                            </m:r>
                          </m:e>
                          <m:sub>
                            <m:r>
                              <a:rPr lang="en-US" sz="1700" b="0" i="1" smtClean="0">
                                <a:latin typeface="Cambria Math" panose="02040503050406030204" pitchFamily="18" charset="0"/>
                              </a:rPr>
                              <m:t>𝑑</m:t>
                            </m:r>
                          </m:sub>
                        </m:sSub>
                      </m:sub>
                    </m:sSub>
                  </m:oMath>
                </a14:m>
                <a:r>
                  <a:rPr lang="en-US" sz="1700" dirty="0"/>
                  <a:t> simplifies greatly their calculation (avoids debilitating </a:t>
                </a:r>
                <a14:m>
                  <m:oMath xmlns:m="http://schemas.openxmlformats.org/officeDocument/2006/math">
                    <m:r>
                      <a:rPr lang="en-US" sz="1700" b="0" i="1" smtClean="0">
                        <a:latin typeface="Cambria Math" panose="02040503050406030204" pitchFamily="18" charset="0"/>
                      </a:rPr>
                      <m:t>𝐷</m:t>
                    </m:r>
                    <m:r>
                      <a:rPr lang="en-US" sz="1700" b="0" i="1" smtClean="0">
                        <a:latin typeface="Cambria Math" panose="02040503050406030204" pitchFamily="18" charset="0"/>
                      </a:rPr>
                      <m:t>−</m:t>
                    </m:r>
                    <m:r>
                      <a:rPr lang="en-US" sz="1700" b="0" i="1" smtClean="0">
                        <a:latin typeface="Cambria Math" panose="02040503050406030204" pitchFamily="18" charset="0"/>
                      </a:rPr>
                      <m:t>𝑑</m:t>
                    </m:r>
                  </m:oMath>
                </a14:m>
                <a:r>
                  <a:rPr lang="en-US" sz="1700" dirty="0"/>
                  <a:t> dimensional integrals which formally express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𝑓</m:t>
                        </m:r>
                      </m:e>
                      <m:sub>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a:latin typeface="Cambria Math" panose="02040503050406030204" pitchFamily="18" charset="0"/>
                              </a:rPr>
                              <m:t>1</m:t>
                            </m:r>
                          </m:sub>
                        </m:sSub>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a:latin typeface="Cambria Math" panose="02040503050406030204" pitchFamily="18" charset="0"/>
                              </a:rPr>
                              <m:t>2</m:t>
                            </m:r>
                          </m:sub>
                        </m:sSub>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𝑑</m:t>
                            </m:r>
                          </m:sub>
                        </m:sSub>
                      </m:sub>
                    </m:sSub>
                  </m:oMath>
                </a14:m>
                <a:r>
                  <a:rPr lang="en-US" sz="1700" dirty="0"/>
                  <a:t>)</a:t>
                </a:r>
              </a:p>
            </p:txBody>
          </p:sp>
        </mc:Choice>
        <mc:Fallback xmlns="">
          <p:sp>
            <p:nvSpPr>
              <p:cNvPr id="14" name="Content Placeholder 2"/>
              <p:cNvSpPr txBox="1">
                <a:spLocks noRot="1" noChangeAspect="1" noMove="1" noResize="1" noEditPoints="1" noAdjustHandles="1" noChangeArrowheads="1" noChangeShapeType="1" noTextEdit="1"/>
              </p:cNvSpPr>
              <p:nvPr/>
            </p:nvSpPr>
            <p:spPr>
              <a:xfrm>
                <a:off x="361941" y="5396893"/>
                <a:ext cx="8399267" cy="1196674"/>
              </a:xfrm>
              <a:prstGeom prst="rect">
                <a:avLst/>
              </a:prstGeom>
              <a:blipFill>
                <a:blip r:embed="rId6"/>
                <a:stretch>
                  <a:fillRect l="-145" t="-503" r="-145" b="-4523"/>
                </a:stretch>
              </a:blipFill>
              <a:ln>
                <a:solidFill>
                  <a:schemeClr val="accent1"/>
                </a:solidFill>
              </a:ln>
            </p:spPr>
            <p:txBody>
              <a:bodyPr/>
              <a:lstStyle/>
              <a:p>
                <a:r>
                  <a:rPr lang="en-US">
                    <a:noFill/>
                  </a:rPr>
                  <a:t> </a:t>
                </a:r>
              </a:p>
            </p:txBody>
          </p:sp>
        </mc:Fallback>
      </mc:AlternateContent>
      <p:sp>
        <p:nvSpPr>
          <p:cNvPr id="15" name="Rectangle 14"/>
          <p:cNvSpPr/>
          <p:nvPr/>
        </p:nvSpPr>
        <p:spPr>
          <a:xfrm>
            <a:off x="5162210" y="3514696"/>
            <a:ext cx="3740126" cy="584775"/>
          </a:xfrm>
          <a:prstGeom prst="rect">
            <a:avLst/>
          </a:prstGeom>
        </p:spPr>
        <p:txBody>
          <a:bodyPr wrap="none">
            <a:spAutoFit/>
          </a:bodyPr>
          <a:lstStyle/>
          <a:p>
            <a:pPr algn="r"/>
            <a:r>
              <a:rPr lang="en-US" sz="1600" i="1" dirty="0" err="1">
                <a:solidFill>
                  <a:srgbClr val="0000FF"/>
                </a:solidFill>
                <a:latin typeface="Times New Roman" panose="02020603050405020304" pitchFamily="18" charset="0"/>
                <a:ea typeface="Yu Mincho" panose="02020400000000000000" pitchFamily="18" charset="-128"/>
              </a:rPr>
              <a:t>Comput</a:t>
            </a:r>
            <a:r>
              <a:rPr lang="en-US" sz="1600" i="1" dirty="0">
                <a:solidFill>
                  <a:srgbClr val="0000FF"/>
                </a:solidFill>
                <a:latin typeface="Times New Roman" panose="02020603050405020304" pitchFamily="18" charset="0"/>
                <a:ea typeface="Yu Mincho" panose="02020400000000000000" pitchFamily="18" charset="-128"/>
              </a:rPr>
              <a:t> </a:t>
            </a:r>
            <a:r>
              <a:rPr lang="en-US" sz="1600" i="1" dirty="0" err="1">
                <a:solidFill>
                  <a:srgbClr val="0000FF"/>
                </a:solidFill>
                <a:latin typeface="Times New Roman" panose="02020603050405020304" pitchFamily="18" charset="0"/>
                <a:ea typeface="Yu Mincho" panose="02020400000000000000" pitchFamily="18" charset="-128"/>
              </a:rPr>
              <a:t>Phys</a:t>
            </a:r>
            <a:r>
              <a:rPr lang="en-US" sz="1600" i="1" dirty="0">
                <a:solidFill>
                  <a:srgbClr val="0000FF"/>
                </a:solidFill>
                <a:latin typeface="Times New Roman" panose="02020603050405020304" pitchFamily="18" charset="0"/>
                <a:ea typeface="Yu Mincho" panose="02020400000000000000" pitchFamily="18" charset="-128"/>
              </a:rPr>
              <a:t> </a:t>
            </a:r>
            <a:r>
              <a:rPr lang="en-US" sz="1600" i="1" dirty="0" err="1">
                <a:solidFill>
                  <a:srgbClr val="0000FF"/>
                </a:solidFill>
                <a:latin typeface="Times New Roman" panose="02020603050405020304" pitchFamily="18" charset="0"/>
                <a:ea typeface="Yu Mincho" panose="02020400000000000000" pitchFamily="18" charset="-128"/>
              </a:rPr>
              <a:t>Commun</a:t>
            </a:r>
            <a:r>
              <a:rPr lang="en-US" sz="1600" i="1" dirty="0">
                <a:solidFill>
                  <a:srgbClr val="0000FF"/>
                </a:solidFill>
                <a:latin typeface="Times New Roman" panose="02020603050405020304" pitchFamily="18" charset="0"/>
                <a:ea typeface="Yu Mincho" panose="02020400000000000000" pitchFamily="18" charset="-128"/>
              </a:rPr>
              <a:t> </a:t>
            </a:r>
            <a:r>
              <a:rPr lang="en-US" sz="1600" b="1" dirty="0">
                <a:solidFill>
                  <a:srgbClr val="0000FF"/>
                </a:solidFill>
                <a:latin typeface="Times New Roman" panose="02020603050405020304" pitchFamily="18" charset="0"/>
                <a:ea typeface="Yu Mincho" panose="02020400000000000000" pitchFamily="18" charset="-128"/>
              </a:rPr>
              <a:t>180</a:t>
            </a:r>
            <a:r>
              <a:rPr lang="en-US" sz="1600" i="1" dirty="0">
                <a:solidFill>
                  <a:srgbClr val="0000FF"/>
                </a:solidFill>
                <a:latin typeface="Times New Roman" panose="02020603050405020304" pitchFamily="18" charset="0"/>
                <a:ea typeface="Yu Mincho" panose="02020400000000000000" pitchFamily="18" charset="-128"/>
              </a:rPr>
              <a:t> </a:t>
            </a:r>
            <a:r>
              <a:rPr lang="en-US" sz="1600" dirty="0">
                <a:solidFill>
                  <a:srgbClr val="0000FF"/>
                </a:solidFill>
                <a:latin typeface="Times New Roman" panose="02020603050405020304" pitchFamily="18" charset="0"/>
                <a:ea typeface="Yu Mincho" panose="02020400000000000000" pitchFamily="18" charset="-128"/>
              </a:rPr>
              <a:t>(2009) 2002</a:t>
            </a:r>
          </a:p>
          <a:p>
            <a:pPr algn="r"/>
            <a:r>
              <a:rPr lang="en-US" sz="1600" i="1" dirty="0">
                <a:solidFill>
                  <a:srgbClr val="0000FF"/>
                </a:solidFill>
                <a:latin typeface="Times New Roman" panose="02020603050405020304" pitchFamily="18" charset="0"/>
                <a:ea typeface="Yu Mincho" panose="02020400000000000000" pitchFamily="18" charset="-128"/>
              </a:rPr>
              <a:t>Chem Rev</a:t>
            </a:r>
            <a:r>
              <a:rPr lang="en-US" sz="1600" dirty="0">
                <a:solidFill>
                  <a:srgbClr val="0000FF"/>
                </a:solidFill>
                <a:latin typeface="Times New Roman" panose="02020603050405020304" pitchFamily="18" charset="0"/>
                <a:ea typeface="Yu Mincho" panose="02020400000000000000" pitchFamily="18" charset="-128"/>
              </a:rPr>
              <a:t> </a:t>
            </a:r>
            <a:r>
              <a:rPr lang="en-US" sz="1600" b="1" dirty="0">
                <a:solidFill>
                  <a:srgbClr val="0000FF"/>
                </a:solidFill>
                <a:latin typeface="Times New Roman" panose="02020603050405020304" pitchFamily="18" charset="0"/>
                <a:ea typeface="Yu Mincho" panose="02020400000000000000" pitchFamily="18" charset="-128"/>
              </a:rPr>
              <a:t>121</a:t>
            </a:r>
            <a:r>
              <a:rPr lang="en-US" sz="1600" dirty="0">
                <a:solidFill>
                  <a:srgbClr val="0000FF"/>
                </a:solidFill>
                <a:latin typeface="Times New Roman" panose="02020603050405020304" pitchFamily="18" charset="0"/>
                <a:ea typeface="Yu Mincho" panose="02020400000000000000" pitchFamily="18" charset="-128"/>
              </a:rPr>
              <a:t> (2021) 10187 &amp; refs therein</a:t>
            </a:r>
            <a:endParaRPr lang="en-US" sz="1600" dirty="0">
              <a:solidFill>
                <a:srgbClr val="0000FF"/>
              </a:solidFill>
            </a:endParaRPr>
          </a:p>
        </p:txBody>
      </p:sp>
      <p:sp>
        <p:nvSpPr>
          <p:cNvPr id="16" name="Rectangle 15"/>
          <p:cNvSpPr/>
          <p:nvPr/>
        </p:nvSpPr>
        <p:spPr>
          <a:xfrm>
            <a:off x="141034" y="4800225"/>
            <a:ext cx="5788127" cy="584775"/>
          </a:xfrm>
          <a:prstGeom prst="rect">
            <a:avLst/>
          </a:prstGeom>
        </p:spPr>
        <p:txBody>
          <a:bodyPr wrap="square">
            <a:spAutoFit/>
          </a:bodyPr>
          <a:lstStyle/>
          <a:p>
            <a:r>
              <a:rPr lang="en-US" sz="1600" i="1" dirty="0">
                <a:solidFill>
                  <a:srgbClr val="FF0000"/>
                </a:solidFill>
                <a:latin typeface="Times New Roman" panose="02020603050405020304" pitchFamily="18" charset="0"/>
                <a:ea typeface="Yu Mincho" panose="02020400000000000000" pitchFamily="18" charset="-128"/>
              </a:rPr>
              <a:t>J Phys Chem A </a:t>
            </a:r>
            <a:r>
              <a:rPr lang="en-US" sz="1600" b="1" dirty="0">
                <a:solidFill>
                  <a:srgbClr val="FF0000"/>
                </a:solidFill>
                <a:latin typeface="Times New Roman" panose="02020603050405020304" pitchFamily="18" charset="0"/>
                <a:ea typeface="Yu Mincho" panose="02020400000000000000" pitchFamily="18" charset="-128"/>
              </a:rPr>
              <a:t>124</a:t>
            </a:r>
            <a:r>
              <a:rPr lang="en-US" sz="1600" i="1" dirty="0">
                <a:solidFill>
                  <a:srgbClr val="FF0000"/>
                </a:solidFill>
                <a:latin typeface="Times New Roman" panose="02020603050405020304" pitchFamily="18" charset="0"/>
                <a:ea typeface="Yu Mincho" panose="02020400000000000000" pitchFamily="18" charset="-128"/>
              </a:rPr>
              <a:t> </a:t>
            </a:r>
            <a:r>
              <a:rPr lang="en-US" sz="1600" dirty="0">
                <a:solidFill>
                  <a:srgbClr val="FF0000"/>
                </a:solidFill>
                <a:latin typeface="Times New Roman" panose="02020603050405020304" pitchFamily="18" charset="0"/>
                <a:ea typeface="Yu Mincho" panose="02020400000000000000" pitchFamily="18" charset="-128"/>
              </a:rPr>
              <a:t>(2020) 7598</a:t>
            </a:r>
          </a:p>
          <a:p>
            <a:r>
              <a:rPr lang="en-US" sz="1600" i="1" dirty="0" err="1">
                <a:solidFill>
                  <a:srgbClr val="FF0000"/>
                </a:solidFill>
                <a:latin typeface="Times New Roman" panose="02020603050405020304" pitchFamily="18" charset="0"/>
                <a:ea typeface="Yu Mincho" panose="02020400000000000000" pitchFamily="18" charset="-128"/>
              </a:rPr>
              <a:t>Comput</a:t>
            </a:r>
            <a:r>
              <a:rPr lang="en-US" sz="1600" i="1" dirty="0">
                <a:solidFill>
                  <a:srgbClr val="FF0000"/>
                </a:solidFill>
                <a:latin typeface="Times New Roman" panose="02020603050405020304" pitchFamily="18" charset="0"/>
                <a:ea typeface="Yu Mincho" panose="02020400000000000000" pitchFamily="18" charset="-128"/>
              </a:rPr>
              <a:t> Phys </a:t>
            </a:r>
            <a:r>
              <a:rPr lang="en-US" sz="1600" i="1" dirty="0" err="1">
                <a:solidFill>
                  <a:srgbClr val="FF0000"/>
                </a:solidFill>
                <a:latin typeface="Times New Roman" panose="02020603050405020304" pitchFamily="18" charset="0"/>
                <a:ea typeface="Yu Mincho" panose="02020400000000000000" pitchFamily="18" charset="-128"/>
              </a:rPr>
              <a:t>Commun</a:t>
            </a:r>
            <a:r>
              <a:rPr lang="en-US" sz="1600" i="1" dirty="0">
                <a:solidFill>
                  <a:srgbClr val="FF0000"/>
                </a:solidFill>
                <a:latin typeface="Times New Roman" panose="02020603050405020304" pitchFamily="18" charset="0"/>
                <a:ea typeface="Yu Mincho" panose="02020400000000000000" pitchFamily="18" charset="-128"/>
              </a:rPr>
              <a:t> </a:t>
            </a:r>
            <a:r>
              <a:rPr lang="en-US" sz="1600" b="1" dirty="0">
                <a:solidFill>
                  <a:srgbClr val="FF0000"/>
                </a:solidFill>
                <a:latin typeface="Times New Roman" panose="02020603050405020304" pitchFamily="18" charset="0"/>
                <a:ea typeface="Yu Mincho" panose="02020400000000000000" pitchFamily="18" charset="-128"/>
              </a:rPr>
              <a:t>271</a:t>
            </a:r>
            <a:r>
              <a:rPr lang="en-US" sz="1600" dirty="0">
                <a:solidFill>
                  <a:srgbClr val="FF0000"/>
                </a:solidFill>
                <a:latin typeface="Times New Roman" panose="02020603050405020304" pitchFamily="18" charset="0"/>
                <a:ea typeface="Yu Mincho" panose="02020400000000000000" pitchFamily="18" charset="-128"/>
              </a:rPr>
              <a:t> (2022) 108220 (with example of KED)</a:t>
            </a:r>
          </a:p>
        </p:txBody>
      </p:sp>
      <p:sp>
        <p:nvSpPr>
          <p:cNvPr id="9" name="Rounded Rectangular Callout 8"/>
          <p:cNvSpPr/>
          <p:nvPr/>
        </p:nvSpPr>
        <p:spPr>
          <a:xfrm>
            <a:off x="562949" y="3358967"/>
            <a:ext cx="2880749" cy="546651"/>
          </a:xfrm>
          <a:prstGeom prst="wedgeRoundRectCallout">
            <a:avLst>
              <a:gd name="adj1" fmla="val 76960"/>
              <a:gd name="adj2" fmla="val -36603"/>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Cycle through all functions until convergence</a:t>
            </a:r>
          </a:p>
        </p:txBody>
      </p:sp>
      <p:sp>
        <p:nvSpPr>
          <p:cNvPr id="3" name="Slide Number Placeholder 2">
            <a:extLst>
              <a:ext uri="{FF2B5EF4-FFF2-40B4-BE49-F238E27FC236}">
                <a16:creationId xmlns:a16="http://schemas.microsoft.com/office/drawing/2014/main" id="{009A8C1D-0989-4490-A126-8B39C8D5DF61}"/>
              </a:ext>
            </a:extLst>
          </p:cNvPr>
          <p:cNvSpPr>
            <a:spLocks noGrp="1"/>
          </p:cNvSpPr>
          <p:nvPr>
            <p:ph type="sldNum" sz="quarter" idx="12"/>
          </p:nvPr>
        </p:nvSpPr>
        <p:spPr/>
        <p:txBody>
          <a:bodyPr/>
          <a:lstStyle/>
          <a:p>
            <a:fld id="{3A98EE3D-8CD1-4C3F-BD1C-C98C9596463C}" type="slidenum">
              <a:rPr lang="en-US" smtClean="0"/>
              <a:t>10</a:t>
            </a:fld>
            <a:endParaRPr lang="en-US" dirty="0"/>
          </a:p>
        </p:txBody>
      </p:sp>
      <p:sp>
        <p:nvSpPr>
          <p:cNvPr id="5" name="TextBox 4">
            <a:extLst>
              <a:ext uri="{FF2B5EF4-FFF2-40B4-BE49-F238E27FC236}">
                <a16:creationId xmlns:a16="http://schemas.microsoft.com/office/drawing/2014/main" id="{C963B092-FFEE-938C-CC9E-BF10522CDD9F}"/>
              </a:ext>
            </a:extLst>
          </p:cNvPr>
          <p:cNvSpPr txBox="1"/>
          <p:nvPr/>
        </p:nvSpPr>
        <p:spPr>
          <a:xfrm>
            <a:off x="2924115" y="1000772"/>
            <a:ext cx="5807943" cy="369332"/>
          </a:xfrm>
          <a:prstGeom prst="rect">
            <a:avLst/>
          </a:prstGeom>
          <a:noFill/>
        </p:spPr>
        <p:txBody>
          <a:bodyPr wrap="square">
            <a:spAutoFit/>
          </a:bodyPr>
          <a:lstStyle/>
          <a:p>
            <a:r>
              <a:rPr lang="en-US" sz="1800" dirty="0">
                <a:solidFill>
                  <a:srgbClr val="FF0000"/>
                </a:solidFill>
              </a:rPr>
              <a:t>Review: </a:t>
            </a:r>
            <a:r>
              <a:rPr lang="en-US" sz="1800" i="1" dirty="0">
                <a:solidFill>
                  <a:srgbClr val="FF0000"/>
                </a:solidFill>
              </a:rPr>
              <a:t>Artificial Intelligence Chemistry</a:t>
            </a:r>
            <a:r>
              <a:rPr lang="en-US" sz="1800" dirty="0">
                <a:solidFill>
                  <a:srgbClr val="FF0000"/>
                </a:solidFill>
              </a:rPr>
              <a:t> </a:t>
            </a:r>
            <a:r>
              <a:rPr lang="en-US" sz="1800" b="1" dirty="0">
                <a:solidFill>
                  <a:srgbClr val="FF0000"/>
                </a:solidFill>
              </a:rPr>
              <a:t>1</a:t>
            </a:r>
            <a:r>
              <a:rPr lang="en-US" sz="1800" dirty="0">
                <a:solidFill>
                  <a:srgbClr val="FF0000"/>
                </a:solidFill>
              </a:rPr>
              <a:t>, 100008 (2023)</a:t>
            </a:r>
            <a:endParaRPr lang="en-US" dirty="0"/>
          </a:p>
        </p:txBody>
      </p:sp>
    </p:spTree>
    <p:extLst>
      <p:ext uri="{BB962C8B-B14F-4D97-AF65-F5344CB8AC3E}">
        <p14:creationId xmlns:p14="http://schemas.microsoft.com/office/powerpoint/2010/main" val="2550178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9AFD-EB9C-BCAF-197E-41664D5A3C03}"/>
              </a:ext>
            </a:extLst>
          </p:cNvPr>
          <p:cNvSpPr>
            <a:spLocks noGrp="1"/>
          </p:cNvSpPr>
          <p:nvPr>
            <p:ph type="title"/>
          </p:nvPr>
        </p:nvSpPr>
        <p:spPr>
          <a:xfrm>
            <a:off x="394501" y="415569"/>
            <a:ext cx="8272212" cy="740156"/>
          </a:xfrm>
        </p:spPr>
        <p:txBody>
          <a:bodyPr>
            <a:normAutofit fontScale="90000"/>
          </a:bodyPr>
          <a:lstStyle/>
          <a:p>
            <a:r>
              <a:rPr lang="en-US" dirty="0"/>
              <a:t>HDMR representation achieved via </a:t>
            </a:r>
            <a:br>
              <a:rPr lang="en-US" dirty="0"/>
            </a:br>
            <a:r>
              <a:rPr lang="en-US" dirty="0"/>
              <a:t>GPR kernel design</a:t>
            </a:r>
          </a:p>
        </p:txBody>
      </p:sp>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FD196345-EA7C-1990-B260-3B40E349CAA7}"/>
                  </a:ext>
                </a:extLst>
              </p:cNvPr>
              <p:cNvSpPr/>
              <p:nvPr/>
            </p:nvSpPr>
            <p:spPr>
              <a:xfrm>
                <a:off x="278578" y="4306905"/>
                <a:ext cx="4900572" cy="416974"/>
              </a:xfrm>
              <a:prstGeom prst="rect">
                <a:avLst/>
              </a:prstGeom>
            </p:spPr>
            <p:txBody>
              <a:bodyPr wrap="none">
                <a:spAutoFit/>
              </a:bodyPr>
              <a:lstStyle/>
              <a:p>
                <a:r>
                  <a:rPr lang="en-US" altLang="ja-JP" sz="2000" dirty="0"/>
                  <a:t>In the simplest case </a:t>
                </a:r>
                <a14:m>
                  <m:oMath xmlns:m="http://schemas.openxmlformats.org/officeDocument/2006/math">
                    <m:r>
                      <a:rPr lang="en-US" altLang="ja-JP" sz="2000" i="1" smtClean="0">
                        <a:latin typeface="Cambria Math" panose="02040503050406030204" pitchFamily="18" charset="0"/>
                      </a:rPr>
                      <m:t>𝑘</m:t>
                    </m:r>
                    <m:d>
                      <m:dPr>
                        <m:ctrlPr>
                          <a:rPr lang="en-US" altLang="ja-JP" sz="2000" i="1">
                            <a:latin typeface="Cambria Math" panose="02040503050406030204" pitchFamily="18" charset="0"/>
                          </a:rPr>
                        </m:ctrlPr>
                      </m:dPr>
                      <m:e>
                        <m:r>
                          <a:rPr lang="en-US" altLang="ja-JP" sz="2000" b="1" i="1">
                            <a:latin typeface="Cambria Math" panose="02040503050406030204" pitchFamily="18" charset="0"/>
                          </a:rPr>
                          <m:t>𝒙</m:t>
                        </m:r>
                        <m:r>
                          <a:rPr lang="en-US" altLang="ja-JP" sz="2000" b="1" i="1">
                            <a:latin typeface="Cambria Math" panose="02040503050406030204" pitchFamily="18" charset="0"/>
                          </a:rPr>
                          <m:t>,</m:t>
                        </m:r>
                        <m:sSup>
                          <m:sSupPr>
                            <m:ctrlPr>
                              <a:rPr lang="en-US" altLang="ja-JP" sz="2000" b="1" i="1">
                                <a:latin typeface="Cambria Math" panose="02040503050406030204" pitchFamily="18" charset="0"/>
                              </a:rPr>
                            </m:ctrlPr>
                          </m:sSupPr>
                          <m:e>
                            <m:r>
                              <a:rPr lang="en-US" altLang="ja-JP" sz="2000" b="1" i="1">
                                <a:latin typeface="Cambria Math" panose="02040503050406030204" pitchFamily="18" charset="0"/>
                              </a:rPr>
                              <m:t>𝒙</m:t>
                            </m:r>
                          </m:e>
                          <m:sup>
                            <m:r>
                              <a:rPr lang="en-US" altLang="ja-JP" sz="2000" b="1" i="1">
                                <a:latin typeface="Cambria Math" panose="02040503050406030204" pitchFamily="18" charset="0"/>
                              </a:rPr>
                              <m:t>′</m:t>
                            </m:r>
                          </m:sup>
                        </m:sSup>
                      </m:e>
                    </m:d>
                    <m:r>
                      <a:rPr lang="en-US" altLang="ja-JP" sz="2000" b="0" i="1" smtClean="0">
                        <a:latin typeface="Cambria Math" panose="02040503050406030204" pitchFamily="18" charset="0"/>
                      </a:rPr>
                      <m:t>=</m:t>
                    </m:r>
                    <m:nary>
                      <m:naryPr>
                        <m:chr m:val="∑"/>
                        <m:limLoc m:val="undOvr"/>
                        <m:ctrlPr>
                          <a:rPr lang="en-US" sz="2000" b="0" i="1">
                            <a:latin typeface="Cambria Math" panose="02040503050406030204" pitchFamily="18" charset="0"/>
                          </a:rPr>
                        </m:ctrlPr>
                      </m:naryPr>
                      <m:sub>
                        <m:r>
                          <a:rPr lang="en-US" sz="2000" b="0" i="1">
                            <a:latin typeface="Cambria Math" panose="02040503050406030204" pitchFamily="18" charset="0"/>
                          </a:rPr>
                          <m:t>𝑖</m:t>
                        </m:r>
                        <m:r>
                          <a:rPr lang="en-US" sz="2000" b="0" i="0">
                            <a:latin typeface="Cambria Math" panose="02040503050406030204" pitchFamily="18" charset="0"/>
                          </a:rPr>
                          <m:t>=1</m:t>
                        </m:r>
                      </m:sub>
                      <m:sup>
                        <m:r>
                          <a:rPr lang="en-US" sz="2000" b="0" i="1">
                            <a:latin typeface="Cambria Math" panose="02040503050406030204" pitchFamily="18" charset="0"/>
                          </a:rPr>
                          <m:t>𝐷</m:t>
                        </m:r>
                      </m:sup>
                      <m:e>
                        <m:d>
                          <m:dPr>
                            <m:begChr m:val=""/>
                            <m:ctrlPr>
                              <a:rPr lang="en-US" sz="2000" b="0" i="1">
                                <a:latin typeface="Cambria Math" panose="02040503050406030204" pitchFamily="18" charset="0"/>
                              </a:rPr>
                            </m:ctrlPr>
                          </m:dPr>
                          <m:e>
                            <m:sSub>
                              <m:sSubPr>
                                <m:ctrlPr>
                                  <a:rPr lang="en-US" sz="2000" b="0" i="1">
                                    <a:latin typeface="Cambria Math" panose="02040503050406030204" pitchFamily="18" charset="0"/>
                                  </a:rPr>
                                </m:ctrlPr>
                              </m:sSubPr>
                              <m:e>
                                <m:r>
                                  <a:rPr lang="en-US" sz="2000" b="0" i="1" smtClean="0">
                                    <a:latin typeface="Cambria Math" panose="02040503050406030204" pitchFamily="18" charset="0"/>
                                  </a:rPr>
                                  <m:t>𝑘</m:t>
                                </m:r>
                              </m:e>
                              <m:sub>
                                <m:r>
                                  <a:rPr lang="en-US" sz="2000" b="0" i="1">
                                    <a:latin typeface="Cambria Math" panose="02040503050406030204" pitchFamily="18" charset="0"/>
                                  </a:rPr>
                                  <m:t>𝑖</m:t>
                                </m:r>
                              </m:sub>
                            </m:sSub>
                            <m:r>
                              <a:rPr lang="en-US" sz="2000" b="0" i="0">
                                <a:latin typeface="Cambria Math" panose="02040503050406030204" pitchFamily="18" charset="0"/>
                              </a:rPr>
                              <m:t>(</m:t>
                            </m:r>
                            <m:sSub>
                              <m:sSubPr>
                                <m:ctrlPr>
                                  <a:rPr lang="en-US" sz="2000" b="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rPr>
                                  <m:t>𝑖</m:t>
                                </m:r>
                              </m:sub>
                            </m:sSub>
                            <m:r>
                              <a:rPr lang="en-US" sz="2000" b="0" i="1" smtClean="0">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i="1">
                                    <a:latin typeface="Cambria Math" panose="02040503050406030204" pitchFamily="18" charset="0"/>
                                  </a:rPr>
                                  <m:t>𝑖</m:t>
                                </m:r>
                              </m:sub>
                            </m:sSub>
                            <m:r>
                              <a:rPr lang="en-US" altLang="ja-JP" sz="2000" b="0" i="1" smtClean="0">
                                <a:latin typeface="Cambria Math" panose="02040503050406030204" pitchFamily="18" charset="0"/>
                              </a:rPr>
                              <m:t>′</m:t>
                            </m:r>
                          </m:e>
                        </m:d>
                      </m:e>
                    </m:nary>
                  </m:oMath>
                </a14:m>
                <a:endParaRPr lang="en-US" dirty="0"/>
              </a:p>
            </p:txBody>
          </p:sp>
        </mc:Choice>
        <mc:Fallback xmlns="">
          <p:sp>
            <p:nvSpPr>
              <p:cNvPr id="3" name="Rectangle 3">
                <a:extLst>
                  <a:ext uri="{FF2B5EF4-FFF2-40B4-BE49-F238E27FC236}">
                    <a16:creationId xmlns:a16="http://schemas.microsoft.com/office/drawing/2014/main" id="{FD196345-EA7C-1990-B260-3B40E349CAA7}"/>
                  </a:ext>
                </a:extLst>
              </p:cNvPr>
              <p:cNvSpPr>
                <a:spLocks noRot="1" noChangeAspect="1" noMove="1" noResize="1" noEditPoints="1" noAdjustHandles="1" noChangeArrowheads="1" noChangeShapeType="1" noTextEdit="1"/>
              </p:cNvSpPr>
              <p:nvPr/>
            </p:nvSpPr>
            <p:spPr>
              <a:xfrm>
                <a:off x="278578" y="4306905"/>
                <a:ext cx="4900572" cy="416974"/>
              </a:xfrm>
              <a:prstGeom prst="rect">
                <a:avLst/>
              </a:prstGeom>
              <a:blipFill>
                <a:blip r:embed="rId2"/>
                <a:stretch>
                  <a:fillRect l="-1368" t="-119118" r="-11816" b="-183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83C7AEE-6A64-EA89-D830-FF880CF05F25}"/>
                  </a:ext>
                </a:extLst>
              </p:cNvPr>
              <p:cNvSpPr txBox="1"/>
              <p:nvPr/>
            </p:nvSpPr>
            <p:spPr>
              <a:xfrm>
                <a:off x="278578" y="1198930"/>
                <a:ext cx="6307395" cy="9323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m:t>
                      </m:r>
                      <m:d>
                        <m:dPr>
                          <m:ctrlPr>
                            <a:rPr lang="en-US" i="1">
                              <a:solidFill>
                                <a:srgbClr val="836967"/>
                              </a:solidFill>
                              <a:latin typeface="Cambria Math" panose="02040503050406030204" pitchFamily="18" charset="0"/>
                            </a:rPr>
                          </m:ctrlPr>
                        </m:dPr>
                        <m:e>
                          <m:r>
                            <a:rPr lang="en-US" b="1" i="1">
                              <a:latin typeface="Cambria Math" panose="02040503050406030204" pitchFamily="18" charset="0"/>
                            </a:rPr>
                            <m:t>𝒙</m:t>
                          </m:r>
                          <m:r>
                            <a:rPr lang="en-US" b="0" i="0">
                              <a:latin typeface="Cambria Math" panose="02040503050406030204" pitchFamily="18" charset="0"/>
                            </a:rPr>
                            <m:t>,</m:t>
                          </m:r>
                          <m:sSup>
                            <m:sSupPr>
                              <m:ctrlPr>
                                <a:rPr lang="en-US" b="0" i="1">
                                  <a:solidFill>
                                    <a:srgbClr val="836967"/>
                                  </a:solidFill>
                                  <a:latin typeface="Cambria Math" panose="02040503050406030204" pitchFamily="18" charset="0"/>
                                </a:rPr>
                              </m:ctrlPr>
                            </m:sSupPr>
                            <m:e>
                              <m:r>
                                <a:rPr lang="en-US" b="1" i="1">
                                  <a:latin typeface="Cambria Math" panose="02040503050406030204" pitchFamily="18" charset="0"/>
                                </a:rPr>
                                <m:t>𝒙</m:t>
                              </m:r>
                            </m:e>
                            <m:sup>
                              <m:r>
                                <a:rPr lang="en-US" b="0" i="0">
                                  <a:latin typeface="Cambria Math" panose="02040503050406030204" pitchFamily="18" charset="0"/>
                                </a:rPr>
                                <m:t>′</m:t>
                              </m:r>
                            </m:sup>
                          </m:sSup>
                        </m:e>
                      </m:d>
                      <m:r>
                        <a:rPr lang="en-US" b="0" i="0">
                          <a:latin typeface="Cambria Math" panose="02040503050406030204" pitchFamily="18" charset="0"/>
                        </a:rPr>
                        <m:t>=</m:t>
                      </m:r>
                      <m:nary>
                        <m:naryPr>
                          <m:chr m:val="∑"/>
                          <m:limLoc m:val="undOvr"/>
                          <m:ctrlPr>
                            <a:rPr lang="en-US" b="0" i="1">
                              <a:latin typeface="Cambria Math" panose="02040503050406030204" pitchFamily="18" charset="0"/>
                            </a:rPr>
                          </m:ctrlPr>
                        </m:naryPr>
                        <m:sub>
                          <m:d>
                            <m:dPr>
                              <m:begChr m:val="{"/>
                              <m:endChr m:val="}"/>
                              <m:ctrlPr>
                                <a:rPr lang="en-US" b="0" i="1">
                                  <a:solidFill>
                                    <a:srgbClr val="836967"/>
                                  </a:solidFill>
                                  <a:latin typeface="Cambria Math" panose="02040503050406030204" pitchFamily="18" charset="0"/>
                                </a:rPr>
                              </m:ctrlPr>
                            </m:dPr>
                            <m:e>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e>
                          </m:d>
                          <m:r>
                            <a:rPr lang="en-US" b="0" i="0">
                              <a:latin typeface="Cambria Math" panose="02040503050406030204" pitchFamily="18" charset="0"/>
                            </a:rPr>
                            <m:t>∈</m:t>
                          </m:r>
                          <m:d>
                            <m:dPr>
                              <m:begChr m:val="{"/>
                              <m:endChr m:val="}"/>
                              <m:ctrlPr>
                                <a:rPr lang="en-US" b="0" i="1">
                                  <a:solidFill>
                                    <a:srgbClr val="836967"/>
                                  </a:solidFill>
                                  <a:latin typeface="Cambria Math" panose="02040503050406030204" pitchFamily="18" charset="0"/>
                                </a:rPr>
                              </m:ctrlPr>
                            </m:dPr>
                            <m:e>
                              <m:r>
                                <a:rPr lang="en-US" b="0" i="0">
                                  <a:latin typeface="Cambria Math" panose="02040503050406030204" pitchFamily="18" charset="0"/>
                                </a:rPr>
                                <m:t>12…</m:t>
                              </m:r>
                              <m:r>
                                <a:rPr lang="en-US" b="0" i="1">
                                  <a:latin typeface="Cambria Math" panose="02040503050406030204" pitchFamily="18" charset="0"/>
                                </a:rPr>
                                <m:t>𝐷</m:t>
                              </m:r>
                            </m:e>
                          </m:d>
                        </m:sub>
                        <m:sup/>
                        <m:e>
                          <m:sSub>
                            <m:sSubPr>
                              <m:ctrlPr>
                                <a:rPr lang="en-US" b="0" i="1" smtClean="0">
                                  <a:solidFill>
                                    <a:schemeClr val="tx1">
                                      <a:lumMod val="50000"/>
                                      <a:lumOff val="50000"/>
                                    </a:schemeClr>
                                  </a:solidFill>
                                  <a:latin typeface="Cambria Math" panose="02040503050406030204" pitchFamily="18" charset="0"/>
                                </a:rPr>
                              </m:ctrlPr>
                            </m:sSubPr>
                            <m:e>
                              <m:r>
                                <a:rPr lang="en-US" b="0" i="1">
                                  <a:solidFill>
                                    <a:schemeClr val="tx1">
                                      <a:lumMod val="50000"/>
                                      <a:lumOff val="50000"/>
                                    </a:schemeClr>
                                  </a:solidFill>
                                  <a:latin typeface="Cambria Math" panose="02040503050406030204" pitchFamily="18" charset="0"/>
                                </a:rPr>
                                <m:t>𝐴</m:t>
                              </m:r>
                            </m:e>
                            <m:sub>
                              <m:sSub>
                                <m:sSubPr>
                                  <m:ctrlPr>
                                    <a:rPr lang="en-US" b="0" i="1">
                                      <a:solidFill>
                                        <a:schemeClr val="tx1">
                                          <a:lumMod val="50000"/>
                                          <a:lumOff val="50000"/>
                                        </a:schemeClr>
                                      </a:solidFill>
                                      <a:latin typeface="Cambria Math" panose="02040503050406030204" pitchFamily="18" charset="0"/>
                                    </a:rPr>
                                  </m:ctrlPr>
                                </m:sSubPr>
                                <m:e>
                                  <m:r>
                                    <a:rPr lang="en-US" b="0" i="1">
                                      <a:solidFill>
                                        <a:schemeClr val="tx1">
                                          <a:lumMod val="50000"/>
                                          <a:lumOff val="50000"/>
                                        </a:schemeClr>
                                      </a:solidFill>
                                      <a:latin typeface="Cambria Math" panose="02040503050406030204" pitchFamily="18" charset="0"/>
                                    </a:rPr>
                                    <m:t>𝑖</m:t>
                                  </m:r>
                                </m:e>
                                <m:sub>
                                  <m:r>
                                    <a:rPr lang="en-US" b="0" i="0">
                                      <a:solidFill>
                                        <a:schemeClr val="tx1">
                                          <a:lumMod val="50000"/>
                                          <a:lumOff val="50000"/>
                                        </a:schemeClr>
                                      </a:solidFill>
                                      <a:latin typeface="Cambria Math" panose="02040503050406030204" pitchFamily="18" charset="0"/>
                                    </a:rPr>
                                    <m:t>1</m:t>
                                  </m:r>
                                </m:sub>
                              </m:sSub>
                              <m:sSub>
                                <m:sSubPr>
                                  <m:ctrlPr>
                                    <a:rPr lang="en-US" b="0" i="1">
                                      <a:solidFill>
                                        <a:schemeClr val="tx1">
                                          <a:lumMod val="50000"/>
                                          <a:lumOff val="50000"/>
                                        </a:schemeClr>
                                      </a:solidFill>
                                      <a:latin typeface="Cambria Math" panose="02040503050406030204" pitchFamily="18" charset="0"/>
                                    </a:rPr>
                                  </m:ctrlPr>
                                </m:sSubPr>
                                <m:e>
                                  <m:r>
                                    <a:rPr lang="en-US" b="0" i="1">
                                      <a:solidFill>
                                        <a:schemeClr val="tx1">
                                          <a:lumMod val="50000"/>
                                          <a:lumOff val="50000"/>
                                        </a:schemeClr>
                                      </a:solidFill>
                                      <a:latin typeface="Cambria Math" panose="02040503050406030204" pitchFamily="18" charset="0"/>
                                    </a:rPr>
                                    <m:t>𝑖</m:t>
                                  </m:r>
                                </m:e>
                                <m:sub>
                                  <m:r>
                                    <a:rPr lang="en-US" b="0" i="0">
                                      <a:solidFill>
                                        <a:schemeClr val="tx1">
                                          <a:lumMod val="50000"/>
                                          <a:lumOff val="50000"/>
                                        </a:schemeClr>
                                      </a:solidFill>
                                      <a:latin typeface="Cambria Math" panose="02040503050406030204" pitchFamily="18" charset="0"/>
                                    </a:rPr>
                                    <m:t>2</m:t>
                                  </m:r>
                                </m:sub>
                              </m:sSub>
                              <m:r>
                                <a:rPr lang="en-US" b="0" i="0">
                                  <a:solidFill>
                                    <a:schemeClr val="tx1">
                                      <a:lumMod val="50000"/>
                                      <a:lumOff val="50000"/>
                                    </a:schemeClr>
                                  </a:solidFill>
                                  <a:latin typeface="Cambria Math" panose="02040503050406030204" pitchFamily="18" charset="0"/>
                                </a:rPr>
                                <m:t>…</m:t>
                              </m:r>
                              <m:sSub>
                                <m:sSubPr>
                                  <m:ctrlPr>
                                    <a:rPr lang="en-US" b="0" i="1">
                                      <a:solidFill>
                                        <a:schemeClr val="tx1">
                                          <a:lumMod val="50000"/>
                                          <a:lumOff val="50000"/>
                                        </a:schemeClr>
                                      </a:solidFill>
                                      <a:latin typeface="Cambria Math" panose="02040503050406030204" pitchFamily="18" charset="0"/>
                                    </a:rPr>
                                  </m:ctrlPr>
                                </m:sSubPr>
                                <m:e>
                                  <m:r>
                                    <a:rPr lang="en-US" b="0" i="1">
                                      <a:solidFill>
                                        <a:schemeClr val="tx1">
                                          <a:lumMod val="50000"/>
                                          <a:lumOff val="50000"/>
                                        </a:schemeClr>
                                      </a:solidFill>
                                      <a:latin typeface="Cambria Math" panose="02040503050406030204" pitchFamily="18" charset="0"/>
                                    </a:rPr>
                                    <m:t>𝑖</m:t>
                                  </m:r>
                                </m:e>
                                <m:sub>
                                  <m:r>
                                    <a:rPr lang="en-US" b="0" i="1">
                                      <a:solidFill>
                                        <a:schemeClr val="tx1">
                                          <a:lumMod val="50000"/>
                                          <a:lumOff val="50000"/>
                                        </a:schemeClr>
                                      </a:solidFill>
                                      <a:latin typeface="Cambria Math" panose="02040503050406030204" pitchFamily="18" charset="0"/>
                                    </a:rPr>
                                    <m:t>𝑑</m:t>
                                  </m:r>
                                </m:sub>
                              </m:sSub>
                            </m:sub>
                          </m:sSub>
                          <m:sSubSup>
                            <m:sSubSupPr>
                              <m:ctrlPr>
                                <a:rPr lang="en-US" b="0" i="1">
                                  <a:solidFill>
                                    <a:srgbClr val="836967"/>
                                  </a:solidFill>
                                  <a:latin typeface="Cambria Math" panose="02040503050406030204" pitchFamily="18" charset="0"/>
                                </a:rPr>
                              </m:ctrlPr>
                            </m:sSubSupPr>
                            <m:e>
                              <m:r>
                                <a:rPr lang="en-US" b="0" i="1">
                                  <a:latin typeface="Cambria Math" panose="02040503050406030204" pitchFamily="18" charset="0"/>
                                </a:rPr>
                                <m:t>𝑘</m:t>
                              </m:r>
                            </m:e>
                            <m: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up/>
                          </m:sSubSup>
                          <m:d>
                            <m:dPr>
                              <m:ctrlPr>
                                <a:rPr lang="en-US" b="0" i="1">
                                  <a:solidFill>
                                    <a:srgbClr val="836967"/>
                                  </a:solidFill>
                                  <a:latin typeface="Cambria Math" panose="02040503050406030204" pitchFamily="18" charset="0"/>
                                </a:rPr>
                              </m:ctrlPr>
                            </m:dPr>
                            <m:e>
                              <m:sSub>
                                <m:sSubPr>
                                  <m:ctrlPr>
                                    <a:rPr lang="en-US" b="0" i="1">
                                      <a:solidFill>
                                        <a:srgbClr val="836967"/>
                                      </a:solidFill>
                                      <a:latin typeface="Cambria Math" panose="02040503050406030204" pitchFamily="18" charset="0"/>
                                    </a:rPr>
                                  </m:ctrlPr>
                                </m:sSubPr>
                                <m:e>
                                  <m:r>
                                    <a:rPr lang="en-US" b="1" i="1">
                                      <a:latin typeface="Cambria Math" panose="02040503050406030204" pitchFamily="18" charset="0"/>
                                    </a:rPr>
                                    <m:t>𝒙</m:t>
                                  </m:r>
                                </m:e>
                                <m:sub>
                                  <m:sSub>
                                    <m:sSubPr>
                                      <m:ctrlPr>
                                        <a:rPr lang="en-US" b="1"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1"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1" i="1">
                                      <a:latin typeface="Cambria Math" panose="02040503050406030204" pitchFamily="18" charset="0"/>
                                    </a:rPr>
                                    <m:t>𝒙</m:t>
                                  </m:r>
                                  <m:r>
                                    <a:rPr lang="en-US" b="0" i="0">
                                      <a:latin typeface="Cambria Math" panose="02040503050406030204" pitchFamily="18" charset="0"/>
                                    </a:rPr>
                                    <m:t>′</m:t>
                                  </m:r>
                                </m:e>
                                <m: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e>
                          </m:d>
                        </m:e>
                      </m:nary>
                    </m:oMath>
                  </m:oMathPara>
                </a14:m>
                <a:endParaRPr lang="en-US" dirty="0"/>
              </a:p>
            </p:txBody>
          </p:sp>
        </mc:Choice>
        <mc:Fallback xmlns="">
          <p:sp>
            <p:nvSpPr>
              <p:cNvPr id="5" name="TextBox 4">
                <a:extLst>
                  <a:ext uri="{FF2B5EF4-FFF2-40B4-BE49-F238E27FC236}">
                    <a16:creationId xmlns:a16="http://schemas.microsoft.com/office/drawing/2014/main" id="{D83C7AEE-6A64-EA89-D830-FF880CF05F25}"/>
                  </a:ext>
                </a:extLst>
              </p:cNvPr>
              <p:cNvSpPr txBox="1">
                <a:spLocks noRot="1" noChangeAspect="1" noMove="1" noResize="1" noEditPoints="1" noAdjustHandles="1" noChangeArrowheads="1" noChangeShapeType="1" noTextEdit="1"/>
              </p:cNvSpPr>
              <p:nvPr/>
            </p:nvSpPr>
            <p:spPr>
              <a:xfrm>
                <a:off x="278578" y="1198930"/>
                <a:ext cx="6307395" cy="93230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FEBB918-ACC6-8FF8-2886-6804656B6E31}"/>
                  </a:ext>
                </a:extLst>
              </p:cNvPr>
              <p:cNvSpPr txBox="1"/>
              <p:nvPr/>
            </p:nvSpPr>
            <p:spPr>
              <a:xfrm>
                <a:off x="394501" y="4723879"/>
                <a:ext cx="3667432" cy="984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836967"/>
                          </a:solidFill>
                          <a:latin typeface="Cambria Math" panose="02040503050406030204" pitchFamily="18" charset="0"/>
                        </a:rPr>
                        <m:t>𝑓</m:t>
                      </m:r>
                      <m:d>
                        <m:dPr>
                          <m:ctrlPr>
                            <a:rPr lang="en-US" i="1">
                              <a:solidFill>
                                <a:srgbClr val="836967"/>
                              </a:solidFill>
                              <a:latin typeface="Cambria Math" panose="02040503050406030204" pitchFamily="18" charset="0"/>
                            </a:rPr>
                          </m:ctrlPr>
                        </m:dPr>
                        <m:e>
                          <m:r>
                            <a:rPr lang="en-US" b="1" i="1">
                              <a:latin typeface="Cambria Math" panose="02040503050406030204" pitchFamily="18" charset="0"/>
                            </a:rPr>
                            <m:t>𝒙</m:t>
                          </m:r>
                        </m:e>
                      </m:d>
                      <m:r>
                        <a:rPr lang="en-US" b="0" i="1" smtClean="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𝐷</m:t>
                          </m:r>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nary>
                      <m:r>
                        <a:rPr lang="en-US" b="0" i="1" smtClean="0">
                          <a:latin typeface="Cambria Math" panose="02040503050406030204" pitchFamily="18" charset="0"/>
                        </a:rPr>
                        <m:t>=</m:t>
                      </m:r>
                      <m:d>
                        <m:dPr>
                          <m:ctrlPr>
                            <a:rPr lang="en-US" b="0" i="1">
                              <a:solidFill>
                                <a:srgbClr val="836967"/>
                              </a:solidFill>
                              <a:latin typeface="Cambria Math" panose="02040503050406030204" pitchFamily="18" charset="0"/>
                            </a:rPr>
                          </m:ctrlPr>
                        </m:dPr>
                        <m:e>
                          <m:nary>
                            <m:naryPr>
                              <m:chr m:val="∑"/>
                              <m:limLoc m:val="undOvr"/>
                              <m:ctrlPr>
                                <a:rPr lang="en-US" b="0" i="1">
                                  <a:latin typeface="Cambria Math" panose="02040503050406030204" pitchFamily="18" charset="0"/>
                                </a:rPr>
                              </m:ctrlPr>
                            </m:naryPr>
                            <m:sub>
                              <m:r>
                                <a:rPr lang="en-US" b="0" i="1">
                                  <a:latin typeface="Cambria Math" panose="02040503050406030204" pitchFamily="18" charset="0"/>
                                </a:rPr>
                                <m:t>𝑖</m:t>
                              </m:r>
                              <m:r>
                                <a:rPr lang="en-US" b="0" i="0">
                                  <a:latin typeface="Cambria Math" panose="02040503050406030204" pitchFamily="18" charset="0"/>
                                </a:rPr>
                                <m:t>=1</m:t>
                              </m:r>
                            </m:sub>
                            <m:sup>
                              <m:r>
                                <a:rPr lang="en-US" b="0" i="1">
                                  <a:latin typeface="Cambria Math" panose="02040503050406030204" pitchFamily="18" charset="0"/>
                                </a:rPr>
                                <m:t>𝐷</m:t>
                              </m:r>
                            </m:sup>
                            <m:e>
                              <m:sSubSup>
                                <m:sSubSupPr>
                                  <m:ctrlPr>
                                    <a:rPr lang="en-US" b="0" i="1">
                                      <a:solidFill>
                                        <a:srgbClr val="836967"/>
                                      </a:solidFill>
                                      <a:latin typeface="Cambria Math" panose="02040503050406030204" pitchFamily="18" charset="0"/>
                                    </a:rPr>
                                  </m:ctrlPr>
                                </m:sSubSupPr>
                                <m:e>
                                  <m:r>
                                    <a:rPr lang="en-US" b="1" i="1">
                                      <a:latin typeface="Cambria Math" panose="02040503050406030204" pitchFamily="18" charset="0"/>
                                    </a:rPr>
                                    <m:t>𝑲</m:t>
                                  </m:r>
                                </m:e>
                                <m:sub>
                                  <m:r>
                                    <a:rPr lang="en-US" b="0" i="1">
                                      <a:latin typeface="Cambria Math" panose="02040503050406030204" pitchFamily="18" charset="0"/>
                                    </a:rPr>
                                    <m:t>𝑖</m:t>
                                  </m:r>
                                </m:sub>
                                <m:sup>
                                  <m:r>
                                    <a:rPr lang="en-US" b="0" i="0">
                                      <a:latin typeface="Cambria Math" panose="02040503050406030204" pitchFamily="18" charset="0"/>
                                    </a:rPr>
                                    <m:t>∗</m:t>
                                  </m:r>
                                </m:sup>
                              </m:sSubSup>
                            </m:e>
                          </m:nary>
                        </m:e>
                      </m:d>
                      <m:r>
                        <a:rPr lang="en-US" b="1" i="1">
                          <a:latin typeface="Cambria Math" panose="02040503050406030204" pitchFamily="18" charset="0"/>
                        </a:rPr>
                        <m:t>𝒄</m:t>
                      </m:r>
                      <m:r>
                        <a:rPr lang="en-US" b="0" i="0">
                          <a:latin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BFEBB918-ACC6-8FF8-2886-6804656B6E31}"/>
                  </a:ext>
                </a:extLst>
              </p:cNvPr>
              <p:cNvSpPr txBox="1">
                <a:spLocks noRot="1" noChangeAspect="1" noMove="1" noResize="1" noEditPoints="1" noAdjustHandles="1" noChangeArrowheads="1" noChangeShapeType="1" noTextEdit="1"/>
              </p:cNvSpPr>
              <p:nvPr/>
            </p:nvSpPr>
            <p:spPr>
              <a:xfrm>
                <a:off x="394501" y="4723879"/>
                <a:ext cx="3667432" cy="98405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1C66101-4E03-C51D-10C5-30F1AE6E477B}"/>
                  </a:ext>
                </a:extLst>
              </p:cNvPr>
              <p:cNvSpPr txBox="1"/>
              <p:nvPr/>
            </p:nvSpPr>
            <p:spPr>
              <a:xfrm>
                <a:off x="5411411" y="4419496"/>
                <a:ext cx="2286000" cy="10381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1" i="1" smtClean="0">
                              <a:solidFill>
                                <a:srgbClr val="836967"/>
                              </a:solidFill>
                              <a:latin typeface="Cambria Math" panose="02040503050406030204" pitchFamily="18" charset="0"/>
                            </a:rPr>
                          </m:ctrlPr>
                        </m:sSupPr>
                        <m:e>
                          <m:r>
                            <a:rPr lang="en-US" b="1" i="1">
                              <a:latin typeface="Cambria Math" panose="02040503050406030204" pitchFamily="18" charset="0"/>
                            </a:rPr>
                            <m:t>𝒄</m:t>
                          </m:r>
                        </m:e>
                        <m:sup>
                          <m:r>
                            <a:rPr lang="en-US" b="0" i="0">
                              <a:latin typeface="Cambria Math" panose="02040503050406030204" pitchFamily="18" charset="0"/>
                            </a:rPr>
                            <m:t>′</m:t>
                          </m:r>
                        </m:sup>
                      </m:sSup>
                      <m:r>
                        <a:rPr lang="en-US" b="0" i="0">
                          <a:latin typeface="Cambria Math" panose="02040503050406030204" pitchFamily="18" charset="0"/>
                        </a:rPr>
                        <m:t>=</m:t>
                      </m:r>
                      <m:sSup>
                        <m:sSupPr>
                          <m:ctrlPr>
                            <a:rPr lang="en-US" b="0" i="1">
                              <a:solidFill>
                                <a:srgbClr val="836967"/>
                              </a:solidFill>
                              <a:latin typeface="Cambria Math" panose="02040503050406030204" pitchFamily="18" charset="0"/>
                            </a:rPr>
                          </m:ctrlPr>
                        </m:sSupPr>
                        <m:e>
                          <m:d>
                            <m:dPr>
                              <m:ctrlPr>
                                <a:rPr lang="en-US" b="0" i="1">
                                  <a:solidFill>
                                    <a:srgbClr val="836967"/>
                                  </a:solidFill>
                                  <a:latin typeface="Cambria Math" panose="02040503050406030204" pitchFamily="18" charset="0"/>
                                </a:rPr>
                              </m:ctrlPr>
                            </m:dPr>
                            <m:e>
                              <m:nary>
                                <m:naryPr>
                                  <m:chr m:val="∑"/>
                                  <m:limLoc m:val="undOvr"/>
                                  <m:ctrlPr>
                                    <a:rPr lang="en-US" b="0" i="1">
                                      <a:latin typeface="Cambria Math" panose="02040503050406030204" pitchFamily="18" charset="0"/>
                                    </a:rPr>
                                  </m:ctrlPr>
                                </m:naryPr>
                                <m:sub>
                                  <m:r>
                                    <a:rPr lang="en-US" b="0" i="1">
                                      <a:latin typeface="Cambria Math" panose="02040503050406030204" pitchFamily="18" charset="0"/>
                                    </a:rPr>
                                    <m:t>𝑖</m:t>
                                  </m:r>
                                  <m:r>
                                    <a:rPr lang="en-US" b="0" i="0">
                                      <a:latin typeface="Cambria Math" panose="02040503050406030204" pitchFamily="18" charset="0"/>
                                    </a:rPr>
                                    <m:t>=1</m:t>
                                  </m:r>
                                </m:sub>
                                <m:sup>
                                  <m:r>
                                    <a:rPr lang="en-US" b="0" i="1">
                                      <a:latin typeface="Cambria Math" panose="02040503050406030204" pitchFamily="18" charset="0"/>
                                    </a:rPr>
                                    <m:t>𝐷</m:t>
                                  </m:r>
                                </m:sup>
                                <m:e>
                                  <m:sSubSup>
                                    <m:sSubSupPr>
                                      <m:ctrlPr>
                                        <a:rPr lang="en-US" b="0" i="1">
                                          <a:solidFill>
                                            <a:srgbClr val="836967"/>
                                          </a:solidFill>
                                          <a:latin typeface="Cambria Math" panose="02040503050406030204" pitchFamily="18" charset="0"/>
                                        </a:rPr>
                                      </m:ctrlPr>
                                    </m:sSubSupPr>
                                    <m:e>
                                      <m:r>
                                        <a:rPr lang="en-US" b="1" i="1">
                                          <a:latin typeface="Cambria Math" panose="02040503050406030204" pitchFamily="18" charset="0"/>
                                        </a:rPr>
                                        <m:t>𝑲</m:t>
                                      </m:r>
                                    </m:e>
                                    <m:sub>
                                      <m:r>
                                        <a:rPr lang="en-US" b="0" i="1">
                                          <a:latin typeface="Cambria Math" panose="02040503050406030204" pitchFamily="18" charset="0"/>
                                        </a:rPr>
                                        <m:t>𝑖</m:t>
                                      </m:r>
                                    </m:sub>
                                    <m:sup/>
                                  </m:sSubSup>
                                </m:e>
                              </m:nary>
                            </m:e>
                          </m:d>
                        </m:e>
                        <m:sup>
                          <m:r>
                            <a:rPr lang="en-US" b="0" i="0">
                              <a:latin typeface="Cambria Math" panose="02040503050406030204" pitchFamily="18" charset="0"/>
                            </a:rPr>
                            <m:t>−1</m:t>
                          </m:r>
                        </m:sup>
                      </m:sSup>
                      <m:r>
                        <a:rPr lang="en-US" b="1" i="1" smtClean="0">
                          <a:latin typeface="Cambria Math" panose="02040503050406030204" pitchFamily="18" charset="0"/>
                        </a:rPr>
                        <m:t>𝒕</m:t>
                      </m:r>
                    </m:oMath>
                  </m:oMathPara>
                </a14:m>
                <a:endParaRPr lang="en-US" dirty="0"/>
              </a:p>
            </p:txBody>
          </p:sp>
        </mc:Choice>
        <mc:Fallback xmlns="">
          <p:sp>
            <p:nvSpPr>
              <p:cNvPr id="8" name="TextBox 7">
                <a:extLst>
                  <a:ext uri="{FF2B5EF4-FFF2-40B4-BE49-F238E27FC236}">
                    <a16:creationId xmlns:a16="http://schemas.microsoft.com/office/drawing/2014/main" id="{51C66101-4E03-C51D-10C5-30F1AE6E477B}"/>
                  </a:ext>
                </a:extLst>
              </p:cNvPr>
              <p:cNvSpPr txBox="1">
                <a:spLocks noRot="1" noChangeAspect="1" noMove="1" noResize="1" noEditPoints="1" noAdjustHandles="1" noChangeArrowheads="1" noChangeShapeType="1" noTextEdit="1"/>
              </p:cNvSpPr>
              <p:nvPr/>
            </p:nvSpPr>
            <p:spPr>
              <a:xfrm>
                <a:off x="5411411" y="4419496"/>
                <a:ext cx="2286000" cy="103816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C1D8FE-824A-1B6B-9FEB-09E26949F21C}"/>
                  </a:ext>
                </a:extLst>
              </p:cNvPr>
              <p:cNvSpPr txBox="1"/>
              <p:nvPr/>
            </p:nvSpPr>
            <p:spPr>
              <a:xfrm>
                <a:off x="3914056" y="5325591"/>
                <a:ext cx="5343833" cy="506870"/>
              </a:xfrm>
              <a:prstGeom prst="rect">
                <a:avLst/>
              </a:prstGeom>
              <a:noFill/>
            </p:spPr>
            <p:txBody>
              <a:bodyPr wrap="square">
                <a:spAutoFit/>
              </a:bodyPr>
              <a:lstStyle/>
              <a:p>
                <a14:m>
                  <m:oMath xmlns:m="http://schemas.openxmlformats.org/officeDocument/2006/math">
                    <m:sSubSup>
                      <m:sSubSupPr>
                        <m:ctrlPr>
                          <a:rPr lang="en-US" i="1">
                            <a:effectLst/>
                            <a:latin typeface="Cambria Math" panose="02040503050406030204" pitchFamily="18" charset="0"/>
                          </a:rPr>
                        </m:ctrlPr>
                      </m:sSubSupPr>
                      <m:e>
                        <m:r>
                          <a:rPr lang="en-US" sz="1800" b="1" i="1">
                            <a:effectLst/>
                            <a:latin typeface="Cambria Math" panose="02040503050406030204" pitchFamily="18" charset="0"/>
                            <a:ea typeface="Yu Mincho" panose="02020400000000000000" pitchFamily="18" charset="-128"/>
                            <a:cs typeface="Times New Roman" panose="02020603050405020304" pitchFamily="18" charset="0"/>
                          </a:rPr>
                          <m:t>𝑲</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sub>
                      <m:sup>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up>
                    </m:sSubSup>
                  </m:oMath>
                </a14:m>
                <a:r>
                  <a:rPr lang="en-US" sz="1800" dirty="0">
                    <a:effectLst/>
                    <a:latin typeface="Times New Roman" panose="02020603050405020304" pitchFamily="18" charset="0"/>
                    <a:ea typeface="Yu Mincho" panose="02020400000000000000" pitchFamily="18" charset="-128"/>
                  </a:rPr>
                  <a:t> is a row vector with elements </a:t>
                </a:r>
                <a14:m>
                  <m:oMath xmlns:m="http://schemas.openxmlformats.org/officeDocument/2006/math">
                    <m:sSubSup>
                      <m:sSubSupPr>
                        <m:ctrlPr>
                          <a:rPr lang="en-US" i="1">
                            <a:effectLst/>
                            <a:latin typeface="Cambria Math" panose="02040503050406030204" pitchFamily="18" charset="0"/>
                          </a:rPr>
                        </m:ctrlPr>
                      </m:sSubSup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𝑘</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sub>
                      <m:sup/>
                    </m:sSubSup>
                    <m:d>
                      <m:dPr>
                        <m:ctrlPr>
                          <a:rPr lang="en-US" i="1">
                            <a:effectLst/>
                            <a:latin typeface="Cambria Math" panose="02040503050406030204" pitchFamily="18" charset="0"/>
                          </a:rPr>
                        </m:ctrlPr>
                      </m:dPr>
                      <m:e>
                        <m:sSub>
                          <m:sSubPr>
                            <m:ctrlPr>
                              <a:rPr lang="en-US" i="1">
                                <a:effectLst/>
                                <a:latin typeface="Cambria Math" panose="02040503050406030204" pitchFamily="18" charset="0"/>
                              </a:rPr>
                            </m:ctrlPr>
                          </m:sSub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sub>
                        </m:sSub>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SubSup>
                          <m:sSubSupPr>
                            <m:ctrlPr>
                              <a:rPr lang="en-US" b="1" i="1">
                                <a:effectLst/>
                                <a:latin typeface="Cambria Math" panose="02040503050406030204" pitchFamily="18" charset="0"/>
                              </a:rPr>
                            </m:ctrlPr>
                          </m:sSubSup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sub>
                          <m:sup>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𝑛</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up>
                        </m:sSubSup>
                      </m:e>
                    </m:d>
                  </m:oMath>
                </a14:m>
                <a:r>
                  <a:rPr lang="en-US" sz="1800" dirty="0">
                    <a:effectLst/>
                    <a:latin typeface="Times New Roman" panose="02020603050405020304" pitchFamily="18" charset="0"/>
                    <a:ea typeface="Yu Mincho" panose="02020400000000000000" pitchFamily="18" charset="-128"/>
                  </a:rPr>
                  <a:t> </a:t>
                </a:r>
                <a:endParaRPr lang="en-US" dirty="0"/>
              </a:p>
            </p:txBody>
          </p:sp>
        </mc:Choice>
        <mc:Fallback xmlns="">
          <p:sp>
            <p:nvSpPr>
              <p:cNvPr id="10" name="TextBox 9">
                <a:extLst>
                  <a:ext uri="{FF2B5EF4-FFF2-40B4-BE49-F238E27FC236}">
                    <a16:creationId xmlns:a16="http://schemas.microsoft.com/office/drawing/2014/main" id="{1AC1D8FE-824A-1B6B-9FEB-09E26949F21C}"/>
                  </a:ext>
                </a:extLst>
              </p:cNvPr>
              <p:cNvSpPr txBox="1">
                <a:spLocks noRot="1" noChangeAspect="1" noMove="1" noResize="1" noEditPoints="1" noAdjustHandles="1" noChangeArrowheads="1" noChangeShapeType="1" noTextEdit="1"/>
              </p:cNvSpPr>
              <p:nvPr/>
            </p:nvSpPr>
            <p:spPr>
              <a:xfrm>
                <a:off x="3914056" y="5325591"/>
                <a:ext cx="5343833" cy="506870"/>
              </a:xfrm>
              <a:prstGeom prst="rect">
                <a:avLst/>
              </a:prstGeom>
              <a:blipFill>
                <a:blip r:embed="rId6"/>
                <a:stretch>
                  <a:fillRect b="-4819"/>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F27A0AE4-F57F-AC2F-3A01-F7336470A1DA}"/>
              </a:ext>
            </a:extLst>
          </p:cNvPr>
          <p:cNvSpPr/>
          <p:nvPr/>
        </p:nvSpPr>
        <p:spPr>
          <a:xfrm>
            <a:off x="394501" y="5869764"/>
            <a:ext cx="5242910" cy="830997"/>
          </a:xfrm>
          <a:prstGeom prst="rect">
            <a:avLst/>
          </a:prstGeom>
        </p:spPr>
        <p:txBody>
          <a:bodyPr wrap="none">
            <a:spAutoFit/>
          </a:bodyPr>
          <a:lstStyle/>
          <a:p>
            <a:r>
              <a:rPr lang="sv-SE" sz="1600" dirty="0">
                <a:latin typeface="Times New Roman" panose="02020603050405020304" pitchFamily="18" charset="0"/>
                <a:ea typeface="Yu Mincho" panose="02020400000000000000" pitchFamily="18" charset="-128"/>
              </a:rPr>
              <a:t>Duvenaud et al. </a:t>
            </a:r>
            <a:r>
              <a:rPr lang="sv-SE" sz="1600" i="1" dirty="0">
                <a:latin typeface="Times New Roman" panose="02020603050405020304" pitchFamily="18" charset="0"/>
                <a:ea typeface="Yu Mincho" panose="02020400000000000000" pitchFamily="18" charset="-128"/>
              </a:rPr>
              <a:t>Adv Neural Inf Process Syst</a:t>
            </a:r>
            <a:r>
              <a:rPr lang="sv-SE" sz="1600" dirty="0">
                <a:latin typeface="Times New Roman" panose="02020603050405020304" pitchFamily="18" charset="0"/>
                <a:ea typeface="Yu Mincho" panose="02020400000000000000" pitchFamily="18" charset="-128"/>
              </a:rPr>
              <a:t> (2011) 226–234</a:t>
            </a:r>
            <a:r>
              <a:rPr lang="sv-SE" sz="1600" dirty="0">
                <a:solidFill>
                  <a:srgbClr val="FF0000"/>
                </a:solidFill>
                <a:latin typeface="Times New Roman" panose="02020603050405020304" pitchFamily="18" charset="0"/>
                <a:ea typeface="Yu Mincho" panose="02020400000000000000" pitchFamily="18" charset="-128"/>
              </a:rPr>
              <a:t> </a:t>
            </a:r>
            <a:endParaRPr lang="en-US" sz="1600" dirty="0">
              <a:solidFill>
                <a:srgbClr val="FF0000"/>
              </a:solidFill>
              <a:latin typeface="Times New Roman" panose="02020603050405020304" pitchFamily="18" charset="0"/>
              <a:ea typeface="Yu Mincho" panose="02020400000000000000" pitchFamily="18" charset="-128"/>
            </a:endParaRPr>
          </a:p>
          <a:p>
            <a:r>
              <a:rPr lang="en-US" sz="1600" dirty="0">
                <a:solidFill>
                  <a:srgbClr val="FF0000"/>
                </a:solidFill>
                <a:latin typeface="Times New Roman" panose="02020603050405020304" pitchFamily="18" charset="0"/>
                <a:ea typeface="Yu Mincho" panose="02020400000000000000" pitchFamily="18" charset="-128"/>
              </a:rPr>
              <a:t>Manzhos et al.</a:t>
            </a:r>
            <a:r>
              <a:rPr lang="en-US" sz="1600" i="1" dirty="0">
                <a:solidFill>
                  <a:srgbClr val="FF0000"/>
                </a:solidFill>
                <a:latin typeface="Times New Roman" panose="02020603050405020304" pitchFamily="18" charset="0"/>
                <a:ea typeface="Yu Mincho" panose="02020400000000000000" pitchFamily="18" charset="-128"/>
              </a:rPr>
              <a:t> Machin Learn Sci Technol </a:t>
            </a:r>
            <a:r>
              <a:rPr lang="en-US" sz="1600" b="1" dirty="0">
                <a:solidFill>
                  <a:srgbClr val="FF0000"/>
                </a:solidFill>
                <a:latin typeface="Times New Roman" panose="02020603050405020304" pitchFamily="18" charset="0"/>
                <a:ea typeface="Yu Mincho" panose="02020400000000000000" pitchFamily="18" charset="-128"/>
              </a:rPr>
              <a:t>2</a:t>
            </a:r>
            <a:r>
              <a:rPr lang="en-US" sz="1600" dirty="0">
                <a:solidFill>
                  <a:srgbClr val="FF0000"/>
                </a:solidFill>
                <a:latin typeface="Times New Roman" panose="02020603050405020304" pitchFamily="18" charset="0"/>
                <a:ea typeface="Yu Mincho" panose="02020400000000000000" pitchFamily="18" charset="-128"/>
              </a:rPr>
              <a:t> (2022) 01LT02</a:t>
            </a:r>
          </a:p>
          <a:p>
            <a:r>
              <a:rPr lang="sv-SE" sz="1600" dirty="0">
                <a:latin typeface="Times New Roman" panose="02020603050405020304" pitchFamily="18" charset="0"/>
                <a:ea typeface="Yu Mincho" panose="02020400000000000000" pitchFamily="18" charset="-128"/>
              </a:rPr>
              <a:t>Rassmussen GPR books also talks about additive kernels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77883A8-3D51-93C5-DE64-60E3F498EE5D}"/>
                  </a:ext>
                </a:extLst>
              </p:cNvPr>
              <p:cNvSpPr txBox="1"/>
              <p:nvPr/>
            </p:nvSpPr>
            <p:spPr>
              <a:xfrm>
                <a:off x="2655531" y="2057719"/>
                <a:ext cx="6307394" cy="17722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𝑓</m:t>
                      </m:r>
                      <m:d>
                        <m:dPr>
                          <m:ctrlPr>
                            <a:rPr lang="en-US" i="1">
                              <a:solidFill>
                                <a:srgbClr val="836967"/>
                              </a:solidFill>
                              <a:latin typeface="Cambria Math" panose="02040503050406030204" pitchFamily="18" charset="0"/>
                            </a:rPr>
                          </m:ctrlPr>
                        </m:dPr>
                        <m:e>
                          <m:r>
                            <a:rPr lang="en-US" b="1" i="1">
                              <a:latin typeface="Cambria Math" panose="02040503050406030204" pitchFamily="18" charset="0"/>
                            </a:rPr>
                            <m:t>𝒙</m:t>
                          </m:r>
                        </m:e>
                      </m:d>
                      <m:r>
                        <a:rPr lang="en-US" b="0" i="0">
                          <a:latin typeface="Cambria Math" panose="02040503050406030204" pitchFamily="18" charset="0"/>
                        </a:rPr>
                        <m:t>=</m:t>
                      </m:r>
                      <m:nary>
                        <m:naryPr>
                          <m:chr m:val="∑"/>
                          <m:limLoc m:val="undOvr"/>
                          <m:ctrlPr>
                            <a:rPr lang="en-US" b="0" i="1">
                              <a:latin typeface="Cambria Math" panose="02040503050406030204" pitchFamily="18" charset="0"/>
                            </a:rPr>
                          </m:ctrlPr>
                        </m:naryPr>
                        <m:sub>
                          <m:d>
                            <m:dPr>
                              <m:begChr m:val="{"/>
                              <m:endChr m:val="}"/>
                              <m:ctrlPr>
                                <a:rPr lang="en-US" b="0" i="1">
                                  <a:solidFill>
                                    <a:srgbClr val="836967"/>
                                  </a:solidFill>
                                  <a:latin typeface="Cambria Math" panose="02040503050406030204" pitchFamily="18" charset="0"/>
                                </a:rPr>
                              </m:ctrlPr>
                            </m:dPr>
                            <m:e>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e>
                          </m:d>
                          <m:r>
                            <a:rPr lang="en-US" b="0" i="0">
                              <a:latin typeface="Cambria Math" panose="02040503050406030204" pitchFamily="18" charset="0"/>
                            </a:rPr>
                            <m:t>∈</m:t>
                          </m:r>
                          <m:d>
                            <m:dPr>
                              <m:begChr m:val="{"/>
                              <m:endChr m:val="}"/>
                              <m:ctrlPr>
                                <a:rPr lang="en-US" b="0" i="1">
                                  <a:solidFill>
                                    <a:srgbClr val="836967"/>
                                  </a:solidFill>
                                  <a:latin typeface="Cambria Math" panose="02040503050406030204" pitchFamily="18" charset="0"/>
                                </a:rPr>
                              </m:ctrlPr>
                            </m:dPr>
                            <m:e>
                              <m:r>
                                <a:rPr lang="en-US" b="0" i="0">
                                  <a:latin typeface="Cambria Math" panose="02040503050406030204" pitchFamily="18" charset="0"/>
                                </a:rPr>
                                <m:t>12…</m:t>
                              </m:r>
                              <m:r>
                                <a:rPr lang="en-US" b="0" i="1">
                                  <a:latin typeface="Cambria Math" panose="02040503050406030204" pitchFamily="18" charset="0"/>
                                </a:rPr>
                                <m:t>𝐷</m:t>
                              </m:r>
                            </m:e>
                          </m:d>
                        </m:sub>
                        <m:sup/>
                        <m:e>
                          <m:sSub>
                            <m:sSubPr>
                              <m:ctrlPr>
                                <a:rPr lang="en-US" b="0" i="1" smtClean="0">
                                  <a:solidFill>
                                    <a:schemeClr val="tx1">
                                      <a:lumMod val="50000"/>
                                      <a:lumOff val="50000"/>
                                    </a:schemeClr>
                                  </a:solidFill>
                                  <a:latin typeface="Cambria Math" panose="02040503050406030204" pitchFamily="18" charset="0"/>
                                </a:rPr>
                              </m:ctrlPr>
                            </m:sSubPr>
                            <m:e>
                              <m:r>
                                <a:rPr lang="en-US" b="0" i="1">
                                  <a:solidFill>
                                    <a:schemeClr val="tx1">
                                      <a:lumMod val="50000"/>
                                      <a:lumOff val="50000"/>
                                    </a:schemeClr>
                                  </a:solidFill>
                                  <a:latin typeface="Cambria Math" panose="02040503050406030204" pitchFamily="18" charset="0"/>
                                </a:rPr>
                                <m:t>𝐴</m:t>
                              </m:r>
                            </m:e>
                            <m:sub>
                              <m:sSub>
                                <m:sSubPr>
                                  <m:ctrlPr>
                                    <a:rPr lang="en-US" b="0" i="1">
                                      <a:solidFill>
                                        <a:schemeClr val="tx1">
                                          <a:lumMod val="50000"/>
                                          <a:lumOff val="50000"/>
                                        </a:schemeClr>
                                      </a:solidFill>
                                      <a:latin typeface="Cambria Math" panose="02040503050406030204" pitchFamily="18" charset="0"/>
                                    </a:rPr>
                                  </m:ctrlPr>
                                </m:sSubPr>
                                <m:e>
                                  <m:r>
                                    <a:rPr lang="en-US" b="0" i="1">
                                      <a:solidFill>
                                        <a:schemeClr val="tx1">
                                          <a:lumMod val="50000"/>
                                          <a:lumOff val="50000"/>
                                        </a:schemeClr>
                                      </a:solidFill>
                                      <a:latin typeface="Cambria Math" panose="02040503050406030204" pitchFamily="18" charset="0"/>
                                    </a:rPr>
                                    <m:t>𝑖</m:t>
                                  </m:r>
                                </m:e>
                                <m:sub>
                                  <m:r>
                                    <a:rPr lang="en-US" b="0" i="0">
                                      <a:solidFill>
                                        <a:schemeClr val="tx1">
                                          <a:lumMod val="50000"/>
                                          <a:lumOff val="50000"/>
                                        </a:schemeClr>
                                      </a:solidFill>
                                      <a:latin typeface="Cambria Math" panose="02040503050406030204" pitchFamily="18" charset="0"/>
                                    </a:rPr>
                                    <m:t>1</m:t>
                                  </m:r>
                                </m:sub>
                              </m:sSub>
                              <m:sSub>
                                <m:sSubPr>
                                  <m:ctrlPr>
                                    <a:rPr lang="en-US" b="0" i="1">
                                      <a:solidFill>
                                        <a:schemeClr val="tx1">
                                          <a:lumMod val="50000"/>
                                          <a:lumOff val="50000"/>
                                        </a:schemeClr>
                                      </a:solidFill>
                                      <a:latin typeface="Cambria Math" panose="02040503050406030204" pitchFamily="18" charset="0"/>
                                    </a:rPr>
                                  </m:ctrlPr>
                                </m:sSubPr>
                                <m:e>
                                  <m:r>
                                    <a:rPr lang="en-US" b="0" i="1">
                                      <a:solidFill>
                                        <a:schemeClr val="tx1">
                                          <a:lumMod val="50000"/>
                                          <a:lumOff val="50000"/>
                                        </a:schemeClr>
                                      </a:solidFill>
                                      <a:latin typeface="Cambria Math" panose="02040503050406030204" pitchFamily="18" charset="0"/>
                                    </a:rPr>
                                    <m:t>𝑖</m:t>
                                  </m:r>
                                </m:e>
                                <m:sub>
                                  <m:r>
                                    <a:rPr lang="en-US" b="0" i="0">
                                      <a:solidFill>
                                        <a:schemeClr val="tx1">
                                          <a:lumMod val="50000"/>
                                          <a:lumOff val="50000"/>
                                        </a:schemeClr>
                                      </a:solidFill>
                                      <a:latin typeface="Cambria Math" panose="02040503050406030204" pitchFamily="18" charset="0"/>
                                    </a:rPr>
                                    <m:t>2</m:t>
                                  </m:r>
                                </m:sub>
                              </m:sSub>
                              <m:r>
                                <a:rPr lang="en-US" b="0" i="0">
                                  <a:solidFill>
                                    <a:schemeClr val="tx1">
                                      <a:lumMod val="50000"/>
                                      <a:lumOff val="50000"/>
                                    </a:schemeClr>
                                  </a:solidFill>
                                  <a:latin typeface="Cambria Math" panose="02040503050406030204" pitchFamily="18" charset="0"/>
                                </a:rPr>
                                <m:t>…</m:t>
                              </m:r>
                              <m:sSub>
                                <m:sSubPr>
                                  <m:ctrlPr>
                                    <a:rPr lang="en-US" b="0" i="1">
                                      <a:solidFill>
                                        <a:schemeClr val="tx1">
                                          <a:lumMod val="50000"/>
                                          <a:lumOff val="50000"/>
                                        </a:schemeClr>
                                      </a:solidFill>
                                      <a:latin typeface="Cambria Math" panose="02040503050406030204" pitchFamily="18" charset="0"/>
                                    </a:rPr>
                                  </m:ctrlPr>
                                </m:sSubPr>
                                <m:e>
                                  <m:r>
                                    <a:rPr lang="en-US" b="0" i="1">
                                      <a:solidFill>
                                        <a:schemeClr val="tx1">
                                          <a:lumMod val="50000"/>
                                          <a:lumOff val="50000"/>
                                        </a:schemeClr>
                                      </a:solidFill>
                                      <a:latin typeface="Cambria Math" panose="02040503050406030204" pitchFamily="18" charset="0"/>
                                    </a:rPr>
                                    <m:t>𝑖</m:t>
                                  </m:r>
                                </m:e>
                                <m:sub>
                                  <m:r>
                                    <a:rPr lang="en-US" b="0" i="1">
                                      <a:solidFill>
                                        <a:schemeClr val="tx1">
                                          <a:lumMod val="50000"/>
                                          <a:lumOff val="50000"/>
                                        </a:schemeClr>
                                      </a:solidFill>
                                      <a:latin typeface="Cambria Math" panose="02040503050406030204" pitchFamily="18" charset="0"/>
                                    </a:rPr>
                                    <m:t>𝑑</m:t>
                                  </m:r>
                                </m:sub>
                              </m:sSub>
                            </m:sub>
                          </m:sSub>
                          <m:nary>
                            <m:naryPr>
                              <m:chr m:val="∑"/>
                              <m:limLoc m:val="undOvr"/>
                              <m:ctrlPr>
                                <a:rPr lang="en-US" b="0" i="1">
                                  <a:latin typeface="Cambria Math" panose="02040503050406030204" pitchFamily="18" charset="0"/>
                                </a:rPr>
                              </m:ctrlPr>
                            </m:naryPr>
                            <m:sub>
                              <m:r>
                                <a:rPr lang="en-US" b="0" i="1">
                                  <a:latin typeface="Cambria Math" panose="02040503050406030204" pitchFamily="18" charset="0"/>
                                </a:rPr>
                                <m:t>𝑛</m:t>
                              </m:r>
                              <m:r>
                                <a:rPr lang="en-US" b="0" i="0">
                                  <a:latin typeface="Cambria Math" panose="02040503050406030204" pitchFamily="18" charset="0"/>
                                </a:rPr>
                                <m:t>=1</m:t>
                              </m:r>
                            </m:sub>
                            <m:sup>
                              <m:r>
                                <a:rPr lang="en-US" b="0" i="1">
                                  <a:latin typeface="Cambria Math" panose="02040503050406030204" pitchFamily="18" charset="0"/>
                                </a:rPr>
                                <m:t>𝑀</m:t>
                              </m:r>
                            </m:sup>
                            <m:e>
                              <m:sSubSup>
                                <m:sSubSupPr>
                                  <m:ctrlPr>
                                    <a:rPr lang="en-US" b="0" i="1">
                                      <a:solidFill>
                                        <a:srgbClr val="836967"/>
                                      </a:solidFill>
                                      <a:latin typeface="Cambria Math" panose="02040503050406030204" pitchFamily="18" charset="0"/>
                                    </a:rPr>
                                  </m:ctrlPr>
                                </m:sSubSupPr>
                                <m:e>
                                  <m:r>
                                    <a:rPr lang="en-US" b="0" i="1">
                                      <a:latin typeface="Cambria Math" panose="02040503050406030204" pitchFamily="18" charset="0"/>
                                    </a:rPr>
                                    <m:t>𝑘</m:t>
                                  </m:r>
                                </m:e>
                                <m: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up/>
                              </m:sSubSup>
                              <m:d>
                                <m:dPr>
                                  <m:ctrlPr>
                                    <a:rPr lang="en-US" b="0" i="1">
                                      <a:solidFill>
                                        <a:srgbClr val="836967"/>
                                      </a:solidFill>
                                      <a:latin typeface="Cambria Math" panose="02040503050406030204" pitchFamily="18" charset="0"/>
                                    </a:rPr>
                                  </m:ctrlPr>
                                </m:dPr>
                                <m:e>
                                  <m:sSub>
                                    <m:sSubPr>
                                      <m:ctrlPr>
                                        <a:rPr lang="en-US" b="0" i="1">
                                          <a:solidFill>
                                            <a:srgbClr val="836967"/>
                                          </a:solidFill>
                                          <a:latin typeface="Cambria Math" panose="02040503050406030204" pitchFamily="18" charset="0"/>
                                        </a:rPr>
                                      </m:ctrlPr>
                                    </m:sSubPr>
                                    <m:e>
                                      <m:r>
                                        <a:rPr lang="en-US" b="1" i="1">
                                          <a:latin typeface="Cambria Math" panose="02040503050406030204" pitchFamily="18" charset="0"/>
                                        </a:rPr>
                                        <m:t>𝒙</m:t>
                                      </m:r>
                                    </m:e>
                                    <m:sub>
                                      <m:sSub>
                                        <m:sSubPr>
                                          <m:ctrlPr>
                                            <a:rPr lang="en-US" b="1"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1"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r>
                                    <a:rPr lang="en-US" b="0" i="0">
                                      <a:latin typeface="Cambria Math" panose="02040503050406030204" pitchFamily="18" charset="0"/>
                                    </a:rPr>
                                    <m:t>,</m:t>
                                  </m:r>
                                  <m:sSubSup>
                                    <m:sSubSupPr>
                                      <m:ctrlPr>
                                        <a:rPr lang="en-US" b="0" i="1">
                                          <a:solidFill>
                                            <a:srgbClr val="836967"/>
                                          </a:solidFill>
                                          <a:latin typeface="Cambria Math" panose="02040503050406030204" pitchFamily="18" charset="0"/>
                                        </a:rPr>
                                      </m:ctrlPr>
                                    </m:sSubSupPr>
                                    <m:e>
                                      <m:r>
                                        <a:rPr lang="en-US" b="1" i="1">
                                          <a:latin typeface="Cambria Math" panose="02040503050406030204" pitchFamily="18" charset="0"/>
                                        </a:rPr>
                                        <m:t>𝒙</m:t>
                                      </m:r>
                                    </m:e>
                                    <m:sub>
                                      <m:sSub>
                                        <m:sSubPr>
                                          <m:ctrlPr>
                                            <a:rPr lang="en-US" b="1"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1"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up>
                                      <m:d>
                                        <m:dPr>
                                          <m:ctrlPr>
                                            <a:rPr lang="en-US" b="0" i="1">
                                              <a:latin typeface="Cambria Math" panose="02040503050406030204" pitchFamily="18" charset="0"/>
                                            </a:rPr>
                                          </m:ctrlPr>
                                        </m:dPr>
                                        <m:e>
                                          <m:r>
                                            <a:rPr lang="en-US" b="0" i="1">
                                              <a:latin typeface="Cambria Math" panose="02040503050406030204" pitchFamily="18" charset="0"/>
                                            </a:rPr>
                                            <m:t>𝑛</m:t>
                                          </m:r>
                                        </m:e>
                                      </m:d>
                                    </m:sup>
                                  </m:sSubSup>
                                </m:e>
                              </m:d>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𝑐</m:t>
                                  </m:r>
                                </m:e>
                                <m:sub>
                                  <m:r>
                                    <a:rPr lang="en-US" b="0" i="1">
                                      <a:latin typeface="Cambria Math" panose="02040503050406030204" pitchFamily="18" charset="0"/>
                                    </a:rPr>
                                    <m:t>𝑛</m:t>
                                  </m:r>
                                </m:sub>
                              </m:sSub>
                            </m:e>
                          </m:nary>
                        </m:e>
                      </m:nary>
                      <m:r>
                        <a:rPr lang="en-US" b="0" i="0">
                          <a:latin typeface="Cambria Math" panose="02040503050406030204" pitchFamily="18" charset="0"/>
                        </a:rPr>
                        <m:t>≡</m:t>
                      </m:r>
                      <m:nary>
                        <m:naryPr>
                          <m:chr m:val="∑"/>
                          <m:limLoc m:val="undOvr"/>
                          <m:ctrlPr>
                            <a:rPr lang="en-US" b="0" i="1">
                              <a:latin typeface="Cambria Math" panose="02040503050406030204" pitchFamily="18" charset="0"/>
                            </a:rPr>
                          </m:ctrlPr>
                        </m:naryPr>
                        <m:sub>
                          <m:d>
                            <m:dPr>
                              <m:begChr m:val="{"/>
                              <m:endChr m:val="}"/>
                              <m:ctrlPr>
                                <a:rPr lang="en-US" b="0" i="1">
                                  <a:solidFill>
                                    <a:srgbClr val="836967"/>
                                  </a:solidFill>
                                  <a:latin typeface="Cambria Math" panose="02040503050406030204" pitchFamily="18" charset="0"/>
                                </a:rPr>
                              </m:ctrlPr>
                            </m:dPr>
                            <m:e>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e>
                          </m:d>
                          <m:r>
                            <a:rPr lang="en-US" b="0" i="0">
                              <a:latin typeface="Cambria Math" panose="02040503050406030204" pitchFamily="18" charset="0"/>
                            </a:rPr>
                            <m:t>∈</m:t>
                          </m:r>
                          <m:d>
                            <m:dPr>
                              <m:begChr m:val="{"/>
                              <m:endChr m:val="}"/>
                              <m:ctrlPr>
                                <a:rPr lang="en-US" b="0" i="1">
                                  <a:solidFill>
                                    <a:srgbClr val="836967"/>
                                  </a:solidFill>
                                  <a:latin typeface="Cambria Math" panose="02040503050406030204" pitchFamily="18" charset="0"/>
                                </a:rPr>
                              </m:ctrlPr>
                            </m:dPr>
                            <m:e>
                              <m:r>
                                <a:rPr lang="en-US" b="0" i="0">
                                  <a:latin typeface="Cambria Math" panose="02040503050406030204" pitchFamily="18" charset="0"/>
                                </a:rPr>
                                <m:t>12…</m:t>
                              </m:r>
                              <m:r>
                                <a:rPr lang="en-US" b="0" i="1">
                                  <a:latin typeface="Cambria Math" panose="02040503050406030204" pitchFamily="18" charset="0"/>
                                </a:rPr>
                                <m:t>𝐷</m:t>
                              </m:r>
                            </m:e>
                          </m:d>
                        </m:sub>
                        <m:sup/>
                        <m:e>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𝐵</m:t>
                              </m:r>
                            </m:e>
                            <m: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sSubSup>
                            <m:sSubSupPr>
                              <m:ctrlPr>
                                <a:rPr lang="en-US" b="0" i="1">
                                  <a:solidFill>
                                    <a:srgbClr val="836967"/>
                                  </a:solidFill>
                                  <a:latin typeface="Cambria Math" panose="02040503050406030204" pitchFamily="18" charset="0"/>
                                </a:rPr>
                              </m:ctrlPr>
                            </m:sSubSupPr>
                            <m:e>
                              <m:r>
                                <a:rPr lang="en-US" b="0" i="1">
                                  <a:latin typeface="Cambria Math" panose="02040503050406030204" pitchFamily="18" charset="0"/>
                                </a:rPr>
                                <m:t>𝑓</m:t>
                              </m:r>
                            </m:e>
                            <m: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up>
                              <m:r>
                                <a:rPr lang="en-US" b="0" i="0">
                                  <a:latin typeface="Cambria Math" panose="02040503050406030204" pitchFamily="18" charset="0"/>
                                </a:rPr>
                                <m:t>~</m:t>
                              </m:r>
                            </m:sup>
                          </m:sSubSup>
                          <m:d>
                            <m:dPr>
                              <m:ctrlPr>
                                <a:rPr lang="en-US" b="0" i="1">
                                  <a:solidFill>
                                    <a:srgbClr val="836967"/>
                                  </a:solidFill>
                                  <a:latin typeface="Cambria Math" panose="02040503050406030204" pitchFamily="18" charset="0"/>
                                </a:rPr>
                              </m:ctrlPr>
                            </m:dPr>
                            <m:e>
                              <m:sSub>
                                <m:sSubPr>
                                  <m:ctrlPr>
                                    <a:rPr lang="en-US" b="0" i="1">
                                      <a:solidFill>
                                        <a:srgbClr val="836967"/>
                                      </a:solidFill>
                                      <a:latin typeface="Cambria Math" panose="02040503050406030204" pitchFamily="18" charset="0"/>
                                    </a:rPr>
                                  </m:ctrlPr>
                                </m:sSubPr>
                                <m:e>
                                  <m:r>
                                    <a:rPr lang="en-US" b="1" i="1">
                                      <a:latin typeface="Cambria Math" panose="02040503050406030204" pitchFamily="18" charset="0"/>
                                    </a:rPr>
                                    <m:t>𝒙</m:t>
                                  </m:r>
                                </m:e>
                                <m:sub>
                                  <m:sSub>
                                    <m:sSubPr>
                                      <m:ctrlPr>
                                        <a:rPr lang="en-US" b="1"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1"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e>
                          </m:d>
                        </m:e>
                      </m:nary>
                    </m:oMath>
                  </m:oMathPara>
                </a14:m>
                <a:endParaRPr lang="en-US" dirty="0"/>
              </a:p>
            </p:txBody>
          </p:sp>
        </mc:Choice>
        <mc:Fallback xmlns="">
          <p:sp>
            <p:nvSpPr>
              <p:cNvPr id="13" name="TextBox 12">
                <a:extLst>
                  <a:ext uri="{FF2B5EF4-FFF2-40B4-BE49-F238E27FC236}">
                    <a16:creationId xmlns:a16="http://schemas.microsoft.com/office/drawing/2014/main" id="{A77883A8-3D51-93C5-DE64-60E3F498EE5D}"/>
                  </a:ext>
                </a:extLst>
              </p:cNvPr>
              <p:cNvSpPr txBox="1">
                <a:spLocks noRot="1" noChangeAspect="1" noMove="1" noResize="1" noEditPoints="1" noAdjustHandles="1" noChangeArrowheads="1" noChangeShapeType="1" noTextEdit="1"/>
              </p:cNvSpPr>
              <p:nvPr/>
            </p:nvSpPr>
            <p:spPr>
              <a:xfrm>
                <a:off x="2655531" y="2057719"/>
                <a:ext cx="6307394" cy="177228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3CAE37B-5D99-52D7-4494-D35DC8AB6C22}"/>
                  </a:ext>
                </a:extLst>
              </p:cNvPr>
              <p:cNvSpPr txBox="1"/>
              <p:nvPr/>
            </p:nvSpPr>
            <p:spPr>
              <a:xfrm>
                <a:off x="4685889" y="3760891"/>
                <a:ext cx="4572000" cy="4419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836967"/>
                              </a:solidFill>
                              <a:latin typeface="Cambria Math" panose="02040503050406030204" pitchFamily="18" charset="0"/>
                            </a:rPr>
                          </m:ctrlPr>
                        </m:sSubSupPr>
                        <m:e>
                          <m:r>
                            <a:rPr lang="en-US" i="1">
                              <a:latin typeface="Cambria Math" panose="02040503050406030204" pitchFamily="18" charset="0"/>
                            </a:rPr>
                            <m:t>𝑓</m:t>
                          </m:r>
                        </m:e>
                        <m:sub>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1</m:t>
                              </m:r>
                            </m:sub>
                          </m:sSub>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m:t>
                              </m:r>
                            </m:sub>
                          </m:sSub>
                        </m:sub>
                        <m:sup/>
                      </m:sSubSup>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𝑥</m:t>
                              </m:r>
                            </m:e>
                            <m:sub>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1</m:t>
                                  </m:r>
                                </m:sub>
                              </m:sSub>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𝑥</m:t>
                              </m:r>
                            </m:e>
                            <m:sub>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𝑘</m:t>
                                  </m:r>
                                </m:e>
                                <m:sub>
                                  <m:r>
                                    <a:rPr lang="en-US" i="0">
                                      <a:latin typeface="Cambria Math" panose="02040503050406030204" pitchFamily="18" charset="0"/>
                                    </a:rPr>
                                    <m:t>2</m:t>
                                  </m:r>
                                </m:sub>
                              </m:sSub>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𝑥</m:t>
                              </m:r>
                            </m:e>
                            <m:sub>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m:t>
                                  </m:r>
                                </m:sub>
                              </m:sSub>
                            </m:sub>
                          </m:sSub>
                        </m:e>
                      </m:d>
                      <m:r>
                        <a:rPr lang="en-US" i="0">
                          <a:latin typeface="Cambria Math" panose="02040503050406030204" pitchFamily="18" charset="0"/>
                        </a:rPr>
                        <m:t>=</m:t>
                      </m:r>
                      <m:sSubSup>
                        <m:sSubSupPr>
                          <m:ctrlPr>
                            <a:rPr lang="en-US" i="1">
                              <a:solidFill>
                                <a:srgbClr val="836967"/>
                              </a:solidFill>
                              <a:latin typeface="Cambria Math" panose="02040503050406030204" pitchFamily="18" charset="0"/>
                            </a:rPr>
                          </m:ctrlPr>
                        </m:sSubSupPr>
                        <m:e>
                          <m:r>
                            <a:rPr lang="en-US" b="1" i="1">
                              <a:latin typeface="Cambria Math" panose="02040503050406030204" pitchFamily="18" charset="0"/>
                            </a:rPr>
                            <m:t>𝑲</m:t>
                          </m:r>
                        </m:e>
                        <m:sub>
                          <m:sSub>
                            <m:sSubPr>
                              <m:ctrlPr>
                                <a:rPr lang="en-US" b="1"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Sub>
                            <m:sSubPr>
                              <m:ctrlPr>
                                <a:rPr lang="en-US" b="1"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up>
                          <m:r>
                            <a:rPr lang="en-US" b="0" i="0">
                              <a:latin typeface="Cambria Math" panose="02040503050406030204" pitchFamily="18" charset="0"/>
                            </a:rPr>
                            <m:t>∗</m:t>
                          </m:r>
                        </m:sup>
                      </m:sSubSup>
                      <m:r>
                        <a:rPr lang="en-US" b="1" i="1">
                          <a:latin typeface="Cambria Math" panose="02040503050406030204" pitchFamily="18" charset="0"/>
                        </a:rPr>
                        <m:t>𝒄</m:t>
                      </m:r>
                    </m:oMath>
                  </m:oMathPara>
                </a14:m>
                <a:endParaRPr lang="en-US" dirty="0"/>
              </a:p>
            </p:txBody>
          </p:sp>
        </mc:Choice>
        <mc:Fallback xmlns="">
          <p:sp>
            <p:nvSpPr>
              <p:cNvPr id="15" name="TextBox 14">
                <a:extLst>
                  <a:ext uri="{FF2B5EF4-FFF2-40B4-BE49-F238E27FC236}">
                    <a16:creationId xmlns:a16="http://schemas.microsoft.com/office/drawing/2014/main" id="{A3CAE37B-5D99-52D7-4494-D35DC8AB6C22}"/>
                  </a:ext>
                </a:extLst>
              </p:cNvPr>
              <p:cNvSpPr txBox="1">
                <a:spLocks noRot="1" noChangeAspect="1" noMove="1" noResize="1" noEditPoints="1" noAdjustHandles="1" noChangeArrowheads="1" noChangeShapeType="1" noTextEdit="1"/>
              </p:cNvSpPr>
              <p:nvPr/>
            </p:nvSpPr>
            <p:spPr>
              <a:xfrm>
                <a:off x="4685889" y="3760891"/>
                <a:ext cx="4572000" cy="441916"/>
              </a:xfrm>
              <a:prstGeom prst="rect">
                <a:avLst/>
              </a:prstGeom>
              <a:blipFill>
                <a:blip r:embed="rId8"/>
                <a:stretch>
                  <a:fillRect b="-4167"/>
                </a:stretch>
              </a:blipFill>
            </p:spPr>
            <p:txBody>
              <a:bodyPr/>
              <a:lstStyle/>
              <a:p>
                <a:r>
                  <a:rPr lang="en-US">
                    <a:noFill/>
                  </a:rPr>
                  <a:t> </a:t>
                </a:r>
              </a:p>
            </p:txBody>
          </p:sp>
        </mc:Fallback>
      </mc:AlternateContent>
      <p:sp>
        <p:nvSpPr>
          <p:cNvPr id="4" name="Rounded Rectangular Callout 8">
            <a:extLst>
              <a:ext uri="{FF2B5EF4-FFF2-40B4-BE49-F238E27FC236}">
                <a16:creationId xmlns:a16="http://schemas.microsoft.com/office/drawing/2014/main" id="{A0EE3D36-4993-E8F2-64DC-4DD46438BBD8}"/>
              </a:ext>
            </a:extLst>
          </p:cNvPr>
          <p:cNvSpPr/>
          <p:nvPr/>
        </p:nvSpPr>
        <p:spPr>
          <a:xfrm>
            <a:off x="347465" y="2477659"/>
            <a:ext cx="2013102" cy="1060529"/>
          </a:xfrm>
          <a:prstGeom prst="wedgeRoundRectCallout">
            <a:avLst>
              <a:gd name="adj1" fmla="val 102846"/>
              <a:gd name="adj2" fmla="val -108917"/>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Amplitudes of individual terms are unimportant and can be omitted</a:t>
            </a:r>
          </a:p>
        </p:txBody>
      </p:sp>
      <p:sp>
        <p:nvSpPr>
          <p:cNvPr id="9" name="Rounded Rectangular Callout 8">
            <a:extLst>
              <a:ext uri="{FF2B5EF4-FFF2-40B4-BE49-F238E27FC236}">
                <a16:creationId xmlns:a16="http://schemas.microsoft.com/office/drawing/2014/main" id="{93EBD231-9D6A-3944-65C5-008940166A2E}"/>
              </a:ext>
            </a:extLst>
          </p:cNvPr>
          <p:cNvSpPr/>
          <p:nvPr/>
        </p:nvSpPr>
        <p:spPr>
          <a:xfrm>
            <a:off x="6069820" y="5861479"/>
            <a:ext cx="2679679" cy="847566"/>
          </a:xfrm>
          <a:prstGeom prst="wedgeRoundRectCallout">
            <a:avLst>
              <a:gd name="adj1" fmla="val -57865"/>
              <a:gd name="adj2" fmla="val -49754"/>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If the </a:t>
            </a:r>
            <a:r>
              <a:rPr lang="en-US"/>
              <a:t>kernel is </a:t>
            </a:r>
            <a:r>
              <a:rPr lang="en-US" dirty="0"/>
              <a:t>in HDMR form the final function representation also is</a:t>
            </a:r>
          </a:p>
        </p:txBody>
      </p:sp>
    </p:spTree>
    <p:extLst>
      <p:ext uri="{BB962C8B-B14F-4D97-AF65-F5344CB8AC3E}">
        <p14:creationId xmlns:p14="http://schemas.microsoft.com/office/powerpoint/2010/main" val="495575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0AD7B-61B8-F513-61A0-26F9CD1974FC}"/>
              </a:ext>
            </a:extLst>
          </p:cNvPr>
          <p:cNvSpPr>
            <a:spLocks noGrp="1"/>
          </p:cNvSpPr>
          <p:nvPr>
            <p:ph type="title"/>
          </p:nvPr>
        </p:nvSpPr>
        <p:spPr>
          <a:xfrm>
            <a:off x="420750" y="345711"/>
            <a:ext cx="8272212" cy="740156"/>
          </a:xfrm>
        </p:spPr>
        <p:txBody>
          <a:bodyPr>
            <a:normAutofit fontScale="90000"/>
          </a:bodyPr>
          <a:lstStyle/>
          <a:p>
            <a:r>
              <a:rPr lang="en-US" dirty="0"/>
              <a:t>Use of </a:t>
            </a:r>
            <a:r>
              <a:rPr lang="en-US" dirty="0" err="1"/>
              <a:t>hdmr</a:t>
            </a:r>
            <a:r>
              <a:rPr lang="en-US" dirty="0"/>
              <a:t> to Generate synthetic data to help tune hyperparameters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E3244E6-AFA8-DE19-1CFA-1BFEF3DDAD2B}"/>
                  </a:ext>
                </a:extLst>
              </p:cNvPr>
              <p:cNvSpPr/>
              <p:nvPr/>
            </p:nvSpPr>
            <p:spPr>
              <a:xfrm>
                <a:off x="326167" y="1142779"/>
                <a:ext cx="6007608" cy="8658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𝑓</m:t>
                      </m:r>
                      <m:d>
                        <m:dPr>
                          <m:ctrlPr>
                            <a:rPr lang="en-US" sz="1400" i="1">
                              <a:latin typeface="Cambria Math" panose="02040503050406030204" pitchFamily="18" charset="0"/>
                            </a:rPr>
                          </m:ctrlPr>
                        </m:dPr>
                        <m:e>
                          <m:r>
                            <a:rPr lang="en-US" sz="1400" b="1" i="1">
                              <a:latin typeface="Cambria Math" panose="02040503050406030204" pitchFamily="18" charset="0"/>
                            </a:rPr>
                            <m:t>𝒙</m:t>
                          </m:r>
                        </m:e>
                      </m:d>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𝑓</m:t>
                          </m:r>
                        </m:e>
                        <m:sub>
                          <m:r>
                            <a:rPr lang="en-US" sz="1400" b="0" i="0">
                              <a:latin typeface="Cambria Math" panose="02040503050406030204" pitchFamily="18" charset="0"/>
                            </a:rPr>
                            <m:t>0</m:t>
                          </m:r>
                        </m:sub>
                      </m:sSub>
                      <m:r>
                        <a:rPr lang="en-US" sz="1400" b="0" i="0">
                          <a:latin typeface="Cambria Math" panose="02040503050406030204" pitchFamily="18" charset="0"/>
                        </a:rPr>
                        <m:t>+</m:t>
                      </m:r>
                      <m:nary>
                        <m:naryPr>
                          <m:chr m:val="∑"/>
                          <m:limLoc m:val="undOvr"/>
                          <m:ctrlPr>
                            <a:rPr lang="en-US" sz="1400" b="0" i="1">
                              <a:latin typeface="Cambria Math" panose="02040503050406030204" pitchFamily="18" charset="0"/>
                            </a:rPr>
                          </m:ctrlPr>
                        </m:naryPr>
                        <m:sub>
                          <m:r>
                            <a:rPr lang="en-US" sz="1400" b="0" i="1">
                              <a:latin typeface="Cambria Math" panose="02040503050406030204" pitchFamily="18" charset="0"/>
                            </a:rPr>
                            <m:t>𝑖</m:t>
                          </m:r>
                          <m:r>
                            <a:rPr lang="en-US" sz="1400" b="0" i="0">
                              <a:latin typeface="Cambria Math" panose="02040503050406030204" pitchFamily="18" charset="0"/>
                            </a:rPr>
                            <m:t>=1</m:t>
                          </m:r>
                        </m:sub>
                        <m:sup>
                          <m:r>
                            <a:rPr lang="en-US" sz="1400" b="0" i="1">
                              <a:latin typeface="Cambria Math" panose="02040503050406030204" pitchFamily="18" charset="0"/>
                            </a:rPr>
                            <m:t>𝐷</m:t>
                          </m:r>
                        </m:sup>
                        <m:e>
                          <m:d>
                            <m:dPr>
                              <m:begChr m:val=""/>
                              <m:ctrlPr>
                                <a:rPr lang="en-US" sz="1400" b="0" i="1">
                                  <a:latin typeface="Cambria Math" panose="02040503050406030204" pitchFamily="18" charset="0"/>
                                </a:rPr>
                              </m:ctrlPr>
                            </m:dPr>
                            <m:e>
                              <m:sSub>
                                <m:sSubPr>
                                  <m:ctrlPr>
                                    <a:rPr lang="en-US" sz="1400" b="0" i="1">
                                      <a:latin typeface="Cambria Math" panose="02040503050406030204" pitchFamily="18" charset="0"/>
                                    </a:rPr>
                                  </m:ctrlPr>
                                </m:sSubPr>
                                <m:e>
                                  <m:r>
                                    <a:rPr lang="en-US" sz="1400" b="0" i="1">
                                      <a:latin typeface="Cambria Math" panose="02040503050406030204" pitchFamily="18" charset="0"/>
                                    </a:rPr>
                                    <m:t>𝑓</m:t>
                                  </m:r>
                                </m:e>
                                <m:sub>
                                  <m:r>
                                    <a:rPr lang="en-US" sz="1400" b="0" i="1">
                                      <a:latin typeface="Cambria Math" panose="02040503050406030204" pitchFamily="18" charset="0"/>
                                    </a:rPr>
                                    <m:t>𝑖</m:t>
                                  </m:r>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𝑥</m:t>
                                  </m:r>
                                </m:e>
                                <m:sub>
                                  <m:r>
                                    <a:rPr lang="en-US" sz="1400" b="0" i="1">
                                      <a:latin typeface="Cambria Math" panose="02040503050406030204" pitchFamily="18" charset="0"/>
                                    </a:rPr>
                                    <m:t>𝑖</m:t>
                                  </m:r>
                                </m:sub>
                              </m:sSub>
                            </m:e>
                          </m:d>
                        </m:e>
                      </m:nary>
                      <m:r>
                        <a:rPr lang="en-US" sz="1400" b="0" i="0">
                          <a:latin typeface="Cambria Math" panose="02040503050406030204" pitchFamily="18" charset="0"/>
                        </a:rPr>
                        <m:t>+</m:t>
                      </m:r>
                      <m:nary>
                        <m:naryPr>
                          <m:chr m:val="∑"/>
                          <m:limLoc m:val="undOvr"/>
                          <m:ctrlPr>
                            <a:rPr lang="en-US" sz="1400" b="0" i="1">
                              <a:latin typeface="Cambria Math" panose="02040503050406030204" pitchFamily="18" charset="0"/>
                            </a:rPr>
                          </m:ctrlPr>
                        </m:naryPr>
                        <m:sub>
                          <m:eqArr>
                            <m:eqArrPr>
                              <m:ctrlPr>
                                <a:rPr lang="en-US" sz="1400" b="0" i="1">
                                  <a:latin typeface="Cambria Math" panose="02040503050406030204" pitchFamily="18" charset="0"/>
                                </a:rPr>
                              </m:ctrlPr>
                            </m:eqArrPr>
                            <m:e>
                              <m:r>
                                <a:rPr lang="en-US" sz="1400" b="0" i="0">
                                  <a:latin typeface="Cambria Math" panose="02040503050406030204" pitchFamily="18" charset="0"/>
                                </a:rPr>
                                <m:t>&amp;</m:t>
                              </m:r>
                              <m:r>
                                <a:rPr lang="en-US" sz="1400" b="0" i="1">
                                  <a:latin typeface="Cambria Math" panose="02040503050406030204" pitchFamily="18" charset="0"/>
                                </a:rPr>
                                <m:t>𝑖</m:t>
                              </m:r>
                              <m:r>
                                <a:rPr lang="en-US" sz="1400" b="0" i="0">
                                  <a:latin typeface="Cambria Math" panose="02040503050406030204" pitchFamily="18" charset="0"/>
                                </a:rPr>
                                <m:t>=1,</m:t>
                              </m:r>
                            </m:e>
                            <m:e>
                              <m:r>
                                <a:rPr lang="en-US" sz="1400" b="0" i="0">
                                  <a:latin typeface="Cambria Math" panose="02040503050406030204" pitchFamily="18" charset="0"/>
                                </a:rPr>
                                <m:t>&amp;</m:t>
                              </m:r>
                              <m:r>
                                <a:rPr lang="en-US" sz="1400" b="0" i="1">
                                  <a:latin typeface="Cambria Math" panose="02040503050406030204" pitchFamily="18" charset="0"/>
                                </a:rPr>
                                <m:t>𝑗</m:t>
                              </m:r>
                              <m:r>
                                <a:rPr lang="en-US" sz="1400" b="0" i="0">
                                  <a:latin typeface="Cambria Math" panose="02040503050406030204" pitchFamily="18" charset="0"/>
                                </a:rPr>
                                <m:t>=</m:t>
                              </m:r>
                              <m:r>
                                <a:rPr lang="en-US" sz="1400" b="0" i="1">
                                  <a:latin typeface="Cambria Math" panose="02040503050406030204" pitchFamily="18" charset="0"/>
                                </a:rPr>
                                <m:t>𝑖</m:t>
                              </m:r>
                              <m:r>
                                <a:rPr lang="en-US" sz="1400" b="0" i="0">
                                  <a:latin typeface="Cambria Math" panose="02040503050406030204" pitchFamily="18" charset="0"/>
                                </a:rPr>
                                <m:t>+1</m:t>
                              </m:r>
                            </m:e>
                          </m:eqArr>
                        </m:sub>
                        <m:sup>
                          <m:r>
                            <a:rPr lang="en-US" sz="1400" b="0" i="1">
                              <a:latin typeface="Cambria Math" panose="02040503050406030204" pitchFamily="18" charset="0"/>
                            </a:rPr>
                            <m:t>𝐷</m:t>
                          </m:r>
                        </m:sup>
                        <m:e>
                          <m:d>
                            <m:dPr>
                              <m:begChr m:val=""/>
                              <m:ctrlPr>
                                <a:rPr lang="en-US" sz="1400" b="0" i="1">
                                  <a:latin typeface="Cambria Math" panose="02040503050406030204" pitchFamily="18" charset="0"/>
                                </a:rPr>
                              </m:ctrlPr>
                            </m:dPr>
                            <m:e>
                              <m:sSub>
                                <m:sSubPr>
                                  <m:ctrlPr>
                                    <a:rPr lang="en-US" sz="1400" b="0" i="1">
                                      <a:latin typeface="Cambria Math" panose="02040503050406030204" pitchFamily="18" charset="0"/>
                                    </a:rPr>
                                  </m:ctrlPr>
                                </m:sSubPr>
                                <m:e>
                                  <m:r>
                                    <a:rPr lang="en-US" sz="1400" b="0" i="1">
                                      <a:latin typeface="Cambria Math" panose="02040503050406030204" pitchFamily="18" charset="0"/>
                                    </a:rPr>
                                    <m:t>𝑓</m:t>
                                  </m:r>
                                </m:e>
                                <m:sub>
                                  <m:r>
                                    <a:rPr lang="en-US" sz="1400" b="0" i="1">
                                      <a:latin typeface="Cambria Math" panose="02040503050406030204" pitchFamily="18" charset="0"/>
                                    </a:rPr>
                                    <m:t>𝑖𝑗</m:t>
                                  </m:r>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𝑥</m:t>
                                  </m:r>
                                </m:e>
                                <m:sub>
                                  <m:r>
                                    <a:rPr lang="en-US" sz="1400" b="0" i="1">
                                      <a:latin typeface="Cambria Math" panose="02040503050406030204" pitchFamily="18" charset="0"/>
                                    </a:rPr>
                                    <m:t>𝑖</m:t>
                                  </m:r>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𝑥</m:t>
                                  </m:r>
                                </m:e>
                                <m:sub>
                                  <m:r>
                                    <a:rPr lang="en-US" sz="1400" b="0" i="1">
                                      <a:latin typeface="Cambria Math" panose="02040503050406030204" pitchFamily="18" charset="0"/>
                                    </a:rPr>
                                    <m:t>𝑗</m:t>
                                  </m:r>
                                </m:sub>
                              </m:sSub>
                            </m:e>
                          </m:d>
                        </m:e>
                      </m:nary>
                      <m:r>
                        <a:rPr lang="en-US" sz="1400" b="0" i="0">
                          <a:latin typeface="Cambria Math" panose="02040503050406030204" pitchFamily="18" charset="0"/>
                        </a:rPr>
                        <m:t>+</m:t>
                      </m:r>
                      <m:nary>
                        <m:naryPr>
                          <m:chr m:val="∑"/>
                          <m:limLoc m:val="undOvr"/>
                          <m:ctrlPr>
                            <a:rPr lang="en-US" sz="1400" b="0" i="1">
                              <a:latin typeface="Cambria Math" panose="02040503050406030204" pitchFamily="18" charset="0"/>
                            </a:rPr>
                          </m:ctrlPr>
                        </m:naryPr>
                        <m:sub>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1</m:t>
                              </m:r>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2</m:t>
                              </m:r>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1">
                                  <a:latin typeface="Cambria Math" panose="02040503050406030204" pitchFamily="18" charset="0"/>
                                </a:rPr>
                                <m:t>𝑑</m:t>
                              </m:r>
                            </m:sub>
                          </m:sSub>
                        </m:sub>
                        <m:sup>
                          <m:r>
                            <a:rPr lang="en-US" sz="1400" b="0" i="1">
                              <a:latin typeface="Cambria Math" panose="02040503050406030204" pitchFamily="18" charset="0"/>
                            </a:rPr>
                            <m:t>𝐷</m:t>
                          </m:r>
                        </m:sup>
                        <m:e>
                          <m:d>
                            <m:dPr>
                              <m:begChr m:val=""/>
                              <m:ctrlPr>
                                <a:rPr lang="en-US" sz="1400" b="0" i="1">
                                  <a:latin typeface="Cambria Math" panose="02040503050406030204" pitchFamily="18" charset="0"/>
                                </a:rPr>
                              </m:ctrlPr>
                            </m:dPr>
                            <m:e>
                              <m:sSub>
                                <m:sSubPr>
                                  <m:ctrlPr>
                                    <a:rPr lang="en-US" sz="1400" b="0" i="1">
                                      <a:latin typeface="Cambria Math" panose="02040503050406030204" pitchFamily="18" charset="0"/>
                                    </a:rPr>
                                  </m:ctrlPr>
                                </m:sSubPr>
                                <m:e>
                                  <m:r>
                                    <a:rPr lang="en-US" sz="1400" b="0" i="1">
                                      <a:latin typeface="Cambria Math" panose="02040503050406030204" pitchFamily="18" charset="0"/>
                                    </a:rPr>
                                    <m:t>𝑓</m:t>
                                  </m:r>
                                </m:e>
                                <m:sub>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1</m:t>
                                      </m:r>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2</m:t>
                                      </m:r>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1" smtClean="0">
                                          <a:solidFill>
                                            <a:srgbClr val="FF0000"/>
                                          </a:solidFill>
                                          <a:latin typeface="Cambria Math" panose="02040503050406030204" pitchFamily="18" charset="0"/>
                                        </a:rPr>
                                        <m:t>𝑑</m:t>
                                      </m:r>
                                    </m:sub>
                                  </m:sSub>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𝑥</m:t>
                                  </m:r>
                                </m:e>
                                <m:sub>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1</m:t>
                                      </m:r>
                                    </m:sub>
                                  </m:sSub>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𝑥</m:t>
                                  </m:r>
                                </m:e>
                                <m:sub>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2</m:t>
                                      </m:r>
                                    </m:sub>
                                  </m:sSub>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𝑥</m:t>
                                  </m:r>
                                </m:e>
                                <m:sub>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1">
                                          <a:latin typeface="Cambria Math" panose="02040503050406030204" pitchFamily="18" charset="0"/>
                                        </a:rPr>
                                        <m:t>𝑑</m:t>
                                      </m:r>
                                    </m:sub>
                                  </m:sSub>
                                </m:sub>
                              </m:sSub>
                            </m:e>
                          </m:d>
                          <m:r>
                            <a:rPr lang="en-US" sz="1400" b="0" i="1" smtClean="0">
                              <a:solidFill>
                                <a:schemeClr val="bg1">
                                  <a:lumMod val="50000"/>
                                </a:schemeClr>
                              </a:solidFill>
                              <a:latin typeface="Cambria Math" panose="02040503050406030204" pitchFamily="18" charset="0"/>
                            </a:rPr>
                            <m:t>+…</m:t>
                          </m:r>
                        </m:e>
                      </m:nary>
                    </m:oMath>
                  </m:oMathPara>
                </a14:m>
                <a:endParaRPr lang="en-US" sz="1400" dirty="0"/>
              </a:p>
            </p:txBody>
          </p:sp>
        </mc:Choice>
        <mc:Fallback xmlns="">
          <p:sp>
            <p:nvSpPr>
              <p:cNvPr id="4" name="Rectangle 3">
                <a:extLst>
                  <a:ext uri="{FF2B5EF4-FFF2-40B4-BE49-F238E27FC236}">
                    <a16:creationId xmlns:a16="http://schemas.microsoft.com/office/drawing/2014/main" id="{0E3244E6-AFA8-DE19-1CFA-1BFEF3DDAD2B}"/>
                  </a:ext>
                </a:extLst>
              </p:cNvPr>
              <p:cNvSpPr>
                <a:spLocks noRot="1" noChangeAspect="1" noMove="1" noResize="1" noEditPoints="1" noAdjustHandles="1" noChangeArrowheads="1" noChangeShapeType="1" noTextEdit="1"/>
              </p:cNvSpPr>
              <p:nvPr/>
            </p:nvSpPr>
            <p:spPr>
              <a:xfrm>
                <a:off x="326167" y="1142779"/>
                <a:ext cx="6007608" cy="865814"/>
              </a:xfrm>
              <a:prstGeom prst="rect">
                <a:avLst/>
              </a:prstGeom>
              <a:blipFill>
                <a:blip r:embed="rId2"/>
                <a:stretch>
                  <a:fillRect/>
                </a:stretch>
              </a:blipFill>
            </p:spPr>
            <p:txBody>
              <a:bodyPr/>
              <a:lstStyle/>
              <a:p>
                <a:r>
                  <a:rPr lang="en-US">
                    <a:noFill/>
                  </a:rPr>
                  <a:t> </a:t>
                </a:r>
              </a:p>
            </p:txBody>
          </p:sp>
        </mc:Fallback>
      </mc:AlternateContent>
      <p:sp>
        <p:nvSpPr>
          <p:cNvPr id="5" name="Rectangular Callout 6">
            <a:extLst>
              <a:ext uri="{FF2B5EF4-FFF2-40B4-BE49-F238E27FC236}">
                <a16:creationId xmlns:a16="http://schemas.microsoft.com/office/drawing/2014/main" id="{2F68FF61-0917-FD51-6248-3AFD458703E7}"/>
              </a:ext>
            </a:extLst>
          </p:cNvPr>
          <p:cNvSpPr/>
          <p:nvPr/>
        </p:nvSpPr>
        <p:spPr>
          <a:xfrm>
            <a:off x="326166" y="2098588"/>
            <a:ext cx="2776584" cy="450522"/>
          </a:xfrm>
          <a:prstGeom prst="wedgeRectCallout">
            <a:avLst>
              <a:gd name="adj1" fmla="val 7900"/>
              <a:gd name="adj2" fmla="val -9444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Low-order terms can be reliably determined from few data</a:t>
            </a:r>
            <a:endParaRPr lang="en-US" sz="1600" baseline="-25000" dirty="0"/>
          </a:p>
        </p:txBody>
      </p:sp>
      <p:pic>
        <p:nvPicPr>
          <p:cNvPr id="2050" name="Picture 2">
            <a:extLst>
              <a:ext uri="{FF2B5EF4-FFF2-40B4-BE49-F238E27FC236}">
                <a16:creationId xmlns:a16="http://schemas.microsoft.com/office/drawing/2014/main" id="{9ED8428C-2D51-AF7C-2160-385602070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407" y="1756520"/>
            <a:ext cx="2651284" cy="146787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12">
            <a:extLst>
              <a:ext uri="{FF2B5EF4-FFF2-40B4-BE49-F238E27FC236}">
                <a16:creationId xmlns:a16="http://schemas.microsoft.com/office/drawing/2014/main" id="{2759ABD5-2F54-2B8D-E098-96F71AF72387}"/>
              </a:ext>
            </a:extLst>
          </p:cNvPr>
          <p:cNvSpPr/>
          <p:nvPr/>
        </p:nvSpPr>
        <p:spPr>
          <a:xfrm>
            <a:off x="6387362" y="765771"/>
            <a:ext cx="2374331" cy="933837"/>
          </a:xfrm>
          <a:prstGeom prst="wedgeRoundRectCallout">
            <a:avLst>
              <a:gd name="adj1" fmla="val -10375"/>
              <a:gd name="adj2" fmla="val 63426"/>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Relative uncertainties of NN parameters in an HDMR-NN fit of H</a:t>
            </a:r>
            <a:r>
              <a:rPr lang="en-US" sz="1400" baseline="-25000" dirty="0"/>
              <a:t>2</a:t>
            </a:r>
            <a:r>
              <a:rPr lang="en-US" sz="1400" dirty="0"/>
              <a:t>O</a:t>
            </a:r>
            <a:r>
              <a:rPr lang="en-US" sz="1400" baseline="-25000" dirty="0"/>
              <a:t>2</a:t>
            </a:r>
            <a:r>
              <a:rPr lang="en-US" sz="1400" dirty="0"/>
              <a:t> PES (</a:t>
            </a:r>
            <a:r>
              <a:rPr lang="de-DE" sz="1400" i="1" dirty="0"/>
              <a:t>J. Chem. Phys</a:t>
            </a:r>
            <a:r>
              <a:rPr lang="de-DE" sz="1400" dirty="0"/>
              <a:t>. </a:t>
            </a:r>
            <a:r>
              <a:rPr lang="de-DE" sz="1400" b="1" dirty="0"/>
              <a:t>125</a:t>
            </a:r>
            <a:r>
              <a:rPr lang="de-DE" sz="1400" dirty="0"/>
              <a:t> (</a:t>
            </a:r>
            <a:r>
              <a:rPr lang="de-DE" sz="1400" dirty="0">
                <a:solidFill>
                  <a:srgbClr val="FFFF00"/>
                </a:solidFill>
              </a:rPr>
              <a:t>2006</a:t>
            </a:r>
            <a:r>
              <a:rPr lang="de-DE" sz="1400" dirty="0"/>
              <a:t>) 084109</a:t>
            </a:r>
            <a:r>
              <a:rPr lang="en-US" sz="1400" dirty="0"/>
              <a:t>)</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A3EFE85-DB08-2E06-4781-CBC3E94C1D6E}"/>
                  </a:ext>
                </a:extLst>
              </p14:cNvPr>
              <p14:cNvContentPartPr/>
              <p14:nvPr/>
            </p14:nvContentPartPr>
            <p14:xfrm>
              <a:off x="2862584" y="2974909"/>
              <a:ext cx="360" cy="360"/>
            </p14:xfrm>
          </p:contentPart>
        </mc:Choice>
        <mc:Fallback xmlns="">
          <p:pic>
            <p:nvPicPr>
              <p:cNvPr id="8" name="Ink 7">
                <a:extLst>
                  <a:ext uri="{FF2B5EF4-FFF2-40B4-BE49-F238E27FC236}">
                    <a16:creationId xmlns:a16="http://schemas.microsoft.com/office/drawing/2014/main" id="{4A3EFE85-DB08-2E06-4781-CBC3E94C1D6E}"/>
                  </a:ext>
                </a:extLst>
              </p:cNvPr>
              <p:cNvPicPr/>
              <p:nvPr/>
            </p:nvPicPr>
            <p:blipFill>
              <a:blip r:embed="rId5"/>
              <a:stretch>
                <a:fillRect/>
              </a:stretch>
            </p:blipFill>
            <p:spPr>
              <a:xfrm>
                <a:off x="2853584" y="2966269"/>
                <a:ext cx="18000" cy="18000"/>
              </a:xfrm>
              <a:prstGeom prst="rect">
                <a:avLst/>
              </a:prstGeom>
            </p:spPr>
          </p:pic>
        </mc:Fallback>
      </mc:AlternateContent>
      <p:sp>
        <p:nvSpPr>
          <p:cNvPr id="10" name="TextBox 9">
            <a:extLst>
              <a:ext uri="{FF2B5EF4-FFF2-40B4-BE49-F238E27FC236}">
                <a16:creationId xmlns:a16="http://schemas.microsoft.com/office/drawing/2014/main" id="{DFB0DB71-4214-8BE6-3921-F24A99FD538E}"/>
              </a:ext>
            </a:extLst>
          </p:cNvPr>
          <p:cNvSpPr txBox="1"/>
          <p:nvPr/>
        </p:nvSpPr>
        <p:spPr>
          <a:xfrm>
            <a:off x="278310" y="6283519"/>
            <a:ext cx="2364306" cy="307777"/>
          </a:xfrm>
          <a:prstGeom prst="rect">
            <a:avLst/>
          </a:prstGeom>
          <a:noFill/>
        </p:spPr>
        <p:txBody>
          <a:bodyPr wrap="square">
            <a:spAutoFit/>
          </a:bodyPr>
          <a:lstStyle/>
          <a:p>
            <a:r>
              <a:rPr lang="en-US" sz="1400" b="0" i="1" dirty="0">
                <a:solidFill>
                  <a:srgbClr val="0000FF"/>
                </a:solidFill>
                <a:effectLst/>
                <a:latin typeface="Times New Roman" panose="02020603050405020304" pitchFamily="18" charset="0"/>
                <a:cs typeface="Times New Roman" panose="02020603050405020304" pitchFamily="18" charset="0"/>
              </a:rPr>
              <a:t>J. Math. Chem.,</a:t>
            </a:r>
            <a:r>
              <a:rPr lang="en-US" sz="1400" b="0" i="0" dirty="0">
                <a:solidFill>
                  <a:srgbClr val="0000FF"/>
                </a:solidFill>
                <a:effectLst/>
                <a:latin typeface="Times New Roman" panose="02020603050405020304" pitchFamily="18" charset="0"/>
                <a:cs typeface="Times New Roman" panose="02020603050405020304" pitchFamily="18" charset="0"/>
              </a:rPr>
              <a:t> </a:t>
            </a:r>
            <a:r>
              <a:rPr lang="en-US" sz="1400" b="1" i="0" dirty="0">
                <a:solidFill>
                  <a:srgbClr val="0000FF"/>
                </a:solidFill>
                <a:effectLst/>
                <a:latin typeface="Times New Roman" panose="02020603050405020304" pitchFamily="18" charset="0"/>
                <a:cs typeface="Times New Roman" panose="02020603050405020304" pitchFamily="18" charset="0"/>
              </a:rPr>
              <a:t>61</a:t>
            </a:r>
            <a:r>
              <a:rPr lang="en-US" sz="1400" b="0" i="0" dirty="0">
                <a:solidFill>
                  <a:srgbClr val="0000FF"/>
                </a:solidFill>
                <a:effectLst/>
                <a:latin typeface="Times New Roman" panose="02020603050405020304" pitchFamily="18" charset="0"/>
                <a:cs typeface="Times New Roman" panose="02020603050405020304" pitchFamily="18" charset="0"/>
              </a:rPr>
              <a:t>, 7 (2023) </a:t>
            </a:r>
            <a:endParaRPr lang="en-US" sz="1400" dirty="0">
              <a:solidFill>
                <a:srgbClr val="0000FF"/>
              </a:solidFill>
              <a:latin typeface="Times New Roman" panose="02020603050405020304" pitchFamily="18" charset="0"/>
              <a:cs typeface="Times New Roman" panose="02020603050405020304" pitchFamily="18" charset="0"/>
            </a:endParaRPr>
          </a:p>
        </p:txBody>
      </p:sp>
      <p:sp>
        <p:nvSpPr>
          <p:cNvPr id="11" name="Rectangular Callout 6">
            <a:extLst>
              <a:ext uri="{FF2B5EF4-FFF2-40B4-BE49-F238E27FC236}">
                <a16:creationId xmlns:a16="http://schemas.microsoft.com/office/drawing/2014/main" id="{28ABD52F-7F1C-061E-2D16-56F736DA19D3}"/>
              </a:ext>
            </a:extLst>
          </p:cNvPr>
          <p:cNvSpPr/>
          <p:nvPr/>
        </p:nvSpPr>
        <p:spPr>
          <a:xfrm>
            <a:off x="4885286" y="3340670"/>
            <a:ext cx="3975405" cy="764988"/>
          </a:xfrm>
          <a:prstGeom prst="wedgeRectCallout">
            <a:avLst>
              <a:gd name="adj1" fmla="val 41069"/>
              <a:gd name="adj2" fmla="val -7794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Higher order terms may not be recoverable </a:t>
            </a:r>
          </a:p>
          <a:p>
            <a:pPr marL="285750" indent="-285750">
              <a:buFont typeface="Arial" panose="020B0604020202020204" pitchFamily="34" charset="0"/>
              <a:buChar char="•"/>
            </a:pPr>
            <a:r>
              <a:rPr lang="en-US" sz="1600" dirty="0">
                <a:solidFill>
                  <a:srgbClr val="FFFF00"/>
                </a:solidFill>
              </a:rPr>
              <a:t>Achievable quality of fit is limited by the density of sampling</a:t>
            </a:r>
          </a:p>
        </p:txBody>
      </p:sp>
      <p:pic>
        <p:nvPicPr>
          <p:cNvPr id="12" name="Picture 2" descr="Uranium hexafluoride | F6U | ChemSpider">
            <a:extLst>
              <a:ext uri="{FF2B5EF4-FFF2-40B4-BE49-F238E27FC236}">
                <a16:creationId xmlns:a16="http://schemas.microsoft.com/office/drawing/2014/main" id="{D732B2EE-36C8-ED13-16D7-D9D7E79297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909" y="1818507"/>
            <a:ext cx="933837" cy="9338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g. 1">
            <a:extLst>
              <a:ext uri="{FF2B5EF4-FFF2-40B4-BE49-F238E27FC236}">
                <a16:creationId xmlns:a16="http://schemas.microsoft.com/office/drawing/2014/main" id="{907A7158-249D-85F0-C562-792008B3EC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668" y="2824960"/>
            <a:ext cx="4341241" cy="33507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3611BB-C35A-405E-24CC-7D61CFA58A5A}"/>
              </a:ext>
            </a:extLst>
          </p:cNvPr>
          <p:cNvSpPr txBox="1"/>
          <p:nvPr/>
        </p:nvSpPr>
        <p:spPr>
          <a:xfrm>
            <a:off x="740579" y="3310966"/>
            <a:ext cx="601447" cy="369332"/>
          </a:xfrm>
          <a:prstGeom prst="rect">
            <a:avLst/>
          </a:prstGeom>
          <a:noFill/>
        </p:spPr>
        <p:txBody>
          <a:bodyPr wrap="none" rtlCol="0">
            <a:spAutoFit/>
          </a:bodyPr>
          <a:lstStyle/>
          <a:p>
            <a:r>
              <a:rPr lang="en-US" dirty="0"/>
              <a:t>RBF</a:t>
            </a:r>
          </a:p>
        </p:txBody>
      </p:sp>
      <p:sp>
        <p:nvSpPr>
          <p:cNvPr id="14" name="TextBox 13">
            <a:extLst>
              <a:ext uri="{FF2B5EF4-FFF2-40B4-BE49-F238E27FC236}">
                <a16:creationId xmlns:a16="http://schemas.microsoft.com/office/drawing/2014/main" id="{8595D830-0EBF-FD78-60F1-24A299620C19}"/>
              </a:ext>
            </a:extLst>
          </p:cNvPr>
          <p:cNvSpPr txBox="1"/>
          <p:nvPr/>
        </p:nvSpPr>
        <p:spPr>
          <a:xfrm>
            <a:off x="729585" y="3009650"/>
            <a:ext cx="3595894" cy="2308324"/>
          </a:xfrm>
          <a:prstGeom prst="rect">
            <a:avLst/>
          </a:prstGeom>
          <a:noFill/>
        </p:spPr>
        <p:txBody>
          <a:bodyPr wrap="square" rtlCol="0">
            <a:spAutoFit/>
          </a:bodyPr>
          <a:lstStyle/>
          <a:p>
            <a:r>
              <a:rPr lang="en-US" dirty="0"/>
              <a:t>Manual                         ref: </a:t>
            </a:r>
            <a:r>
              <a:rPr lang="en-US" i="1" dirty="0"/>
              <a:t>d</a:t>
            </a:r>
            <a:r>
              <a:rPr lang="en-US" dirty="0"/>
              <a:t>=1</a:t>
            </a:r>
          </a:p>
          <a:p>
            <a:endParaRPr lang="en-US" dirty="0"/>
          </a:p>
          <a:p>
            <a:endParaRPr lang="en-US" dirty="0"/>
          </a:p>
          <a:p>
            <a:endParaRPr lang="en-US" dirty="0"/>
          </a:p>
          <a:p>
            <a:endParaRPr lang="en-US" dirty="0"/>
          </a:p>
          <a:p>
            <a:endParaRPr lang="en-US" sz="1400" dirty="0"/>
          </a:p>
          <a:p>
            <a:endParaRPr lang="en-US" i="1" dirty="0"/>
          </a:p>
          <a:p>
            <a:r>
              <a:rPr lang="en-US" i="1" dirty="0"/>
              <a:t>l</a:t>
            </a:r>
            <a:r>
              <a:rPr lang="en-US" i="1" baseline="-25000" dirty="0"/>
              <a:t>opt</a:t>
            </a:r>
            <a:r>
              <a:rPr lang="en-US" dirty="0"/>
              <a:t> of </a:t>
            </a:r>
            <a:r>
              <a:rPr lang="en-US" i="1" dirty="0"/>
              <a:t>ref</a:t>
            </a:r>
          </a:p>
        </p:txBody>
      </p:sp>
      <p:pic>
        <p:nvPicPr>
          <p:cNvPr id="2056" name="Picture 8" descr="Fig. 2">
            <a:extLst>
              <a:ext uri="{FF2B5EF4-FFF2-40B4-BE49-F238E27FC236}">
                <a16:creationId xmlns:a16="http://schemas.microsoft.com/office/drawing/2014/main" id="{203DCF1B-7686-1E15-24BA-674B218FAE2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6341"/>
          <a:stretch/>
        </p:blipFill>
        <p:spPr bwMode="auto">
          <a:xfrm>
            <a:off x="2527532" y="4390777"/>
            <a:ext cx="5803900" cy="2308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9CA2639-7409-E004-4B26-0EE759465742}"/>
              </a:ext>
            </a:extLst>
          </p:cNvPr>
          <p:cNvSpPr txBox="1"/>
          <p:nvPr/>
        </p:nvSpPr>
        <p:spPr>
          <a:xfrm>
            <a:off x="4224528" y="5724144"/>
            <a:ext cx="660758" cy="369332"/>
          </a:xfrm>
          <a:prstGeom prst="rect">
            <a:avLst/>
          </a:prstGeom>
          <a:noFill/>
        </p:spPr>
        <p:txBody>
          <a:bodyPr wrap="none" rtlCol="0">
            <a:spAutoFit/>
          </a:bodyPr>
          <a:lstStyle/>
          <a:p>
            <a:r>
              <a:rPr lang="en-US" dirty="0"/>
              <a:t>MLE</a:t>
            </a:r>
          </a:p>
        </p:txBody>
      </p:sp>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F58950C8-4550-6D14-55D0-2508131369B0}"/>
                  </a:ext>
                </a:extLst>
              </p14:cNvPr>
              <p14:cNvContentPartPr/>
              <p14:nvPr/>
            </p14:nvContentPartPr>
            <p14:xfrm>
              <a:off x="2423592" y="5452128"/>
              <a:ext cx="321120" cy="462960"/>
            </p14:xfrm>
          </p:contentPart>
        </mc:Choice>
        <mc:Fallback xmlns="">
          <p:pic>
            <p:nvPicPr>
              <p:cNvPr id="16" name="Ink 15">
                <a:extLst>
                  <a:ext uri="{FF2B5EF4-FFF2-40B4-BE49-F238E27FC236}">
                    <a16:creationId xmlns:a16="http://schemas.microsoft.com/office/drawing/2014/main" id="{F58950C8-4550-6D14-55D0-2508131369B0}"/>
                  </a:ext>
                </a:extLst>
              </p:cNvPr>
              <p:cNvPicPr/>
              <p:nvPr/>
            </p:nvPicPr>
            <p:blipFill>
              <a:blip r:embed="rId10"/>
              <a:stretch>
                <a:fillRect/>
              </a:stretch>
            </p:blipFill>
            <p:spPr>
              <a:xfrm>
                <a:off x="2414592" y="5443128"/>
                <a:ext cx="338760" cy="480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B4283EC0-9280-A75C-8CF6-44431121061E}"/>
                  </a:ext>
                </a:extLst>
              </p14:cNvPr>
              <p14:cNvContentPartPr/>
              <p14:nvPr/>
            </p14:nvContentPartPr>
            <p14:xfrm>
              <a:off x="5339592" y="5502528"/>
              <a:ext cx="386280" cy="554400"/>
            </p14:xfrm>
          </p:contentPart>
        </mc:Choice>
        <mc:Fallback xmlns="">
          <p:pic>
            <p:nvPicPr>
              <p:cNvPr id="17" name="Ink 16">
                <a:extLst>
                  <a:ext uri="{FF2B5EF4-FFF2-40B4-BE49-F238E27FC236}">
                    <a16:creationId xmlns:a16="http://schemas.microsoft.com/office/drawing/2014/main" id="{B4283EC0-9280-A75C-8CF6-44431121061E}"/>
                  </a:ext>
                </a:extLst>
              </p:cNvPr>
              <p:cNvPicPr/>
              <p:nvPr/>
            </p:nvPicPr>
            <p:blipFill>
              <a:blip r:embed="rId12"/>
              <a:stretch>
                <a:fillRect/>
              </a:stretch>
            </p:blipFill>
            <p:spPr>
              <a:xfrm>
                <a:off x="5330592" y="5493528"/>
                <a:ext cx="403920" cy="572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55BB08B0-CD4E-73A5-30A1-1B806D03DBB0}"/>
                  </a:ext>
                </a:extLst>
              </p14:cNvPr>
              <p14:cNvContentPartPr/>
              <p14:nvPr/>
            </p14:nvContentPartPr>
            <p14:xfrm>
              <a:off x="8988552" y="5412888"/>
              <a:ext cx="360" cy="360"/>
            </p14:xfrm>
          </p:contentPart>
        </mc:Choice>
        <mc:Fallback xmlns="">
          <p:pic>
            <p:nvPicPr>
              <p:cNvPr id="18" name="Ink 17">
                <a:extLst>
                  <a:ext uri="{FF2B5EF4-FFF2-40B4-BE49-F238E27FC236}">
                    <a16:creationId xmlns:a16="http://schemas.microsoft.com/office/drawing/2014/main" id="{55BB08B0-CD4E-73A5-30A1-1B806D03DBB0}"/>
                  </a:ext>
                </a:extLst>
              </p:cNvPr>
              <p:cNvPicPr/>
              <p:nvPr/>
            </p:nvPicPr>
            <p:blipFill>
              <a:blip r:embed="rId14"/>
              <a:stretch>
                <a:fillRect/>
              </a:stretch>
            </p:blipFill>
            <p:spPr>
              <a:xfrm>
                <a:off x="8979552" y="5404248"/>
                <a:ext cx="18000" cy="18000"/>
              </a:xfrm>
              <a:prstGeom prst="rect">
                <a:avLst/>
              </a:prstGeom>
            </p:spPr>
          </p:pic>
        </mc:Fallback>
      </mc:AlternateContent>
    </p:spTree>
    <p:extLst>
      <p:ext uri="{BB962C8B-B14F-4D97-AF65-F5344CB8AC3E}">
        <p14:creationId xmlns:p14="http://schemas.microsoft.com/office/powerpoint/2010/main" val="1204410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21" y="486125"/>
            <a:ext cx="8861779" cy="874396"/>
          </a:xfrm>
        </p:spPr>
        <p:txBody>
          <a:bodyPr>
            <a:normAutofit fontScale="90000"/>
          </a:bodyPr>
          <a:lstStyle/>
          <a:p>
            <a:r>
              <a:rPr lang="en-US" dirty="0"/>
              <a:t>With Sparse data only low-order terms are recoverable : example of UF6 interatomic potential</a:t>
            </a:r>
          </a:p>
        </p:txBody>
      </p:sp>
      <mc:AlternateContent xmlns:mc="http://schemas.openxmlformats.org/markup-compatibility/2006" xmlns:a14="http://schemas.microsoft.com/office/drawing/2010/main">
        <mc:Choice Requires="a14">
          <p:sp>
            <p:nvSpPr>
              <p:cNvPr id="3" name="Rectangle 2"/>
              <p:cNvSpPr/>
              <p:nvPr/>
            </p:nvSpPr>
            <p:spPr>
              <a:xfrm>
                <a:off x="704969" y="1360521"/>
                <a:ext cx="4334585" cy="1265603"/>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sub>
                          </m:sSub>
                        </m:sup>
                      </m:sSup>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d>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chr m:val="∑"/>
                          <m:limLoc m:val="undOv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sup>
                        <m:e>
                          <m:d>
                            <m:dPr>
                              <m:beg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Sup>
                                <m:sSub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up>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𝐺𝑃𝑅</m:t>
                                  </m:r>
                                </m:sup>
                              </m:sSubSup>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e>
                                  </m:d>
                                </m:sup>
                              </m:sSubSup>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up>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e>
                                  </m:d>
                                </m:sup>
                              </m:sSubSup>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𝑑</m:t>
                                  </m:r>
                                </m:sub>
                                <m:sup>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e>
                                  </m:d>
                                </m:sup>
                              </m:sSubSup>
                            </m:e>
                          </m:d>
                        </m:e>
                      </m:nary>
                    </m:oMath>
                  </m:oMathPara>
                </a14:m>
                <a:endPar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15(=</m:t>
                      </m:r>
                      <m:r>
                        <a:rPr kumimoji="0" lang="en-US" sz="20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𝐷</m:t>
                      </m:r>
                      <m:r>
                        <a:rPr kumimoji="0" lang="en-US" sz="20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𝑚𝑜𝑑𝑒𝑠</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𝑜𝑓</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𝑣𝑖𝑏𝑟𝑎𝑡𝑖𝑜𝑛</m:t>
                      </m:r>
                    </m:oMath>
                  </m:oMathPara>
                </a14:m>
                <a:endParaRPr kumimoji="0" lang="en-US" sz="20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704969" y="1360521"/>
                <a:ext cx="4334585" cy="1265603"/>
              </a:xfrm>
              <a:prstGeom prst="rect">
                <a:avLst/>
              </a:prstGeom>
              <a:blipFill>
                <a:blip r:embed="rId3"/>
                <a:stretch>
                  <a:fillRect b="-3846"/>
                </a:stretch>
              </a:blipFill>
            </p:spPr>
            <p:txBody>
              <a:bodyPr/>
              <a:lstStyle/>
              <a:p>
                <a:r>
                  <a:rPr lang="en-US">
                    <a:noFill/>
                  </a:rPr>
                  <a:t> </a:t>
                </a:r>
              </a:p>
            </p:txBody>
          </p:sp>
        </mc:Fallback>
      </mc:AlternateContent>
      <p:sp>
        <p:nvSpPr>
          <p:cNvPr id="4" name="Rectangle 3"/>
          <p:cNvSpPr/>
          <p:nvPr/>
        </p:nvSpPr>
        <p:spPr>
          <a:xfrm>
            <a:off x="5466502" y="6252396"/>
            <a:ext cx="31386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imes New Roman" panose="02020603050405020304" pitchFamily="18" charset="0"/>
                <a:ea typeface="Yu Mincho" panose="02020400000000000000" pitchFamily="18" charset="-128"/>
                <a:cs typeface="+mn-cs"/>
              </a:rPr>
              <a:t>J Phys Chem A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Yu Mincho" panose="02020400000000000000" pitchFamily="18" charset="-128"/>
                <a:cs typeface="+mn-cs"/>
              </a:rPr>
              <a:t>2020,</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Yu Mincho" panose="02020400000000000000" pitchFamily="18" charset="-128"/>
                <a:cs typeface="+mn-cs"/>
              </a:rPr>
              <a:t> </a:t>
            </a:r>
            <a:r>
              <a:rPr kumimoji="0" lang="en-US" sz="1800" b="0" i="1" u="none" strike="noStrike" kern="1200" cap="none" spc="0" normalizeH="0" baseline="0" noProof="0" dirty="0">
                <a:ln>
                  <a:noFill/>
                </a:ln>
                <a:solidFill>
                  <a:srgbClr val="FF0000"/>
                </a:solidFill>
                <a:effectLst/>
                <a:uLnTx/>
                <a:uFillTx/>
                <a:latin typeface="Times New Roman" panose="02020603050405020304" pitchFamily="18" charset="0"/>
                <a:ea typeface="Yu Mincho" panose="02020400000000000000" pitchFamily="18" charset="-128"/>
                <a:cs typeface="+mn-cs"/>
              </a:rPr>
              <a:t>124</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Yu Mincho" panose="02020400000000000000" pitchFamily="18" charset="-128"/>
                <a:cs typeface="+mn-cs"/>
              </a:rPr>
              <a:t>, 7598</a:t>
            </a:r>
            <a:endParaRPr kumimoji="0" lang="en-US" sz="1800" b="0" i="0" u="none" strike="noStrike" kern="1200" cap="none" spc="0" normalizeH="0" baseline="0" noProof="0" dirty="0">
              <a:ln>
                <a:noFill/>
              </a:ln>
              <a:solidFill>
                <a:srgbClr val="FF0000"/>
              </a:solidFill>
              <a:effectLst/>
              <a:uLnTx/>
              <a:uFillTx/>
              <a:latin typeface="Garamond" panose="02020404030301010803"/>
              <a:ea typeface="+mn-ea"/>
              <a:cs typeface="+mn-cs"/>
            </a:endParaRPr>
          </a:p>
        </p:txBody>
      </p:sp>
      <p:pic>
        <p:nvPicPr>
          <p:cNvPr id="10" name="Picture 9"/>
          <p:cNvPicPr>
            <a:picLocks noChangeAspect="1"/>
          </p:cNvPicPr>
          <p:nvPr/>
        </p:nvPicPr>
        <p:blipFill>
          <a:blip r:embed="rId4"/>
          <a:stretch>
            <a:fillRect/>
          </a:stretch>
        </p:blipFill>
        <p:spPr>
          <a:xfrm>
            <a:off x="502420" y="3072034"/>
            <a:ext cx="4245550" cy="1444914"/>
          </a:xfrm>
          <a:prstGeom prst="rect">
            <a:avLst/>
          </a:prstGeom>
        </p:spPr>
      </p:pic>
      <p:pic>
        <p:nvPicPr>
          <p:cNvPr id="11" name="Picture 10">
            <a:extLst>
              <a:ext uri="{FF2B5EF4-FFF2-40B4-BE49-F238E27FC236}">
                <a16:creationId xmlns:a16="http://schemas.microsoft.com/office/drawing/2014/main" id="{18FD964F-E267-419F-841C-B95D08EA2CCF}"/>
              </a:ext>
              <a:ext uri="{147F2762-F138-4A5C-976F-8EAC2B608ADB}">
                <a16:predDERef xmlns:a16="http://schemas.microsoft.com/office/drawing/2014/main" pred="{B5DAD728-CAF8-4EFB-B96A-DE078B03D4EC}"/>
              </a:ext>
            </a:extLst>
          </p:cNvPr>
          <p:cNvPicPr>
            <a:picLocks noChangeAspect="1"/>
          </p:cNvPicPr>
          <p:nvPr/>
        </p:nvPicPr>
        <p:blipFill>
          <a:blip r:embed="rId5"/>
          <a:stretch>
            <a:fillRect/>
          </a:stretch>
        </p:blipFill>
        <p:spPr>
          <a:xfrm>
            <a:off x="5384962" y="1415506"/>
            <a:ext cx="2361766" cy="1478414"/>
          </a:xfrm>
          <a:prstGeom prst="rect">
            <a:avLst/>
          </a:prstGeom>
        </p:spPr>
      </p:pic>
      <p:pic>
        <p:nvPicPr>
          <p:cNvPr id="12" name="Picture 11">
            <a:extLst>
              <a:ext uri="{FF2B5EF4-FFF2-40B4-BE49-F238E27FC236}">
                <a16:creationId xmlns:a16="http://schemas.microsoft.com/office/drawing/2014/main" id="{87B180C9-7678-4573-BCC0-AEB0CD3EEDC4}"/>
              </a:ext>
              <a:ext uri="{147F2762-F138-4A5C-976F-8EAC2B608ADB}">
                <a16:predDERef xmlns:a16="http://schemas.microsoft.com/office/drawing/2014/main" pred="{18FD964F-E267-419F-841C-B95D08EA2CCF}"/>
              </a:ext>
            </a:extLst>
          </p:cNvPr>
          <p:cNvPicPr>
            <a:picLocks noChangeAspect="1"/>
          </p:cNvPicPr>
          <p:nvPr/>
        </p:nvPicPr>
        <p:blipFill>
          <a:blip r:embed="rId6"/>
          <a:stretch>
            <a:fillRect/>
          </a:stretch>
        </p:blipFill>
        <p:spPr>
          <a:xfrm>
            <a:off x="6415799" y="2427474"/>
            <a:ext cx="2469655" cy="1543050"/>
          </a:xfrm>
          <a:prstGeom prst="rect">
            <a:avLst/>
          </a:prstGeom>
        </p:spPr>
      </p:pic>
      <p:pic>
        <p:nvPicPr>
          <p:cNvPr id="13" name="Picture 12">
            <a:extLst>
              <a:ext uri="{FF2B5EF4-FFF2-40B4-BE49-F238E27FC236}">
                <a16:creationId xmlns:a16="http://schemas.microsoft.com/office/drawing/2014/main" id="{1010C954-DAFA-4E84-BC10-FEAF064AD8E9}"/>
              </a:ext>
              <a:ext uri="{147F2762-F138-4A5C-976F-8EAC2B608ADB}">
                <a16:predDERef xmlns:a16="http://schemas.microsoft.com/office/drawing/2014/main" pred="{87B180C9-7678-4573-BCC0-AEB0CD3EEDC4}"/>
              </a:ext>
            </a:extLst>
          </p:cNvPr>
          <p:cNvPicPr>
            <a:picLocks noChangeAspect="1"/>
          </p:cNvPicPr>
          <p:nvPr/>
        </p:nvPicPr>
        <p:blipFill>
          <a:blip r:embed="rId7"/>
          <a:stretch>
            <a:fillRect/>
          </a:stretch>
        </p:blipFill>
        <p:spPr>
          <a:xfrm>
            <a:off x="5207159" y="3970524"/>
            <a:ext cx="2417280" cy="1506531"/>
          </a:xfrm>
          <a:prstGeom prst="rect">
            <a:avLst/>
          </a:prstGeom>
        </p:spPr>
      </p:pic>
      <p:pic>
        <p:nvPicPr>
          <p:cNvPr id="14" name="Picture 13">
            <a:extLst>
              <a:ext uri="{FF2B5EF4-FFF2-40B4-BE49-F238E27FC236}">
                <a16:creationId xmlns:a16="http://schemas.microsoft.com/office/drawing/2014/main" id="{B9A11DC5-2415-43D8-B65A-87180DEABA3E}"/>
              </a:ext>
              <a:ext uri="{147F2762-F138-4A5C-976F-8EAC2B608ADB}">
                <a16:predDERef xmlns:a16="http://schemas.microsoft.com/office/drawing/2014/main" pred="{1010C954-DAFA-4E84-BC10-FEAF064AD8E9}"/>
              </a:ext>
            </a:extLst>
          </p:cNvPr>
          <p:cNvPicPr>
            <a:picLocks noChangeAspect="1"/>
          </p:cNvPicPr>
          <p:nvPr/>
        </p:nvPicPr>
        <p:blipFill>
          <a:blip r:embed="rId8"/>
          <a:stretch>
            <a:fillRect/>
          </a:stretch>
        </p:blipFill>
        <p:spPr>
          <a:xfrm>
            <a:off x="6363313" y="4821446"/>
            <a:ext cx="2316762" cy="1443885"/>
          </a:xfrm>
          <a:prstGeom prst="rect">
            <a:avLst/>
          </a:prstGeom>
        </p:spPr>
      </p:pic>
      <p:sp>
        <p:nvSpPr>
          <p:cNvPr id="15" name="TextBox 14"/>
          <p:cNvSpPr txBox="1"/>
          <p:nvPr/>
        </p:nvSpPr>
        <p:spPr>
          <a:xfrm>
            <a:off x="7737628" y="1481901"/>
            <a:ext cx="651140" cy="36933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aramond" panose="02020404030301010803"/>
                <a:ea typeface="+mn-ea"/>
                <a:cs typeface="+mn-cs"/>
              </a:rPr>
              <a:t>d</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aramond" panose="02020404030301010803"/>
                <a:ea typeface="+mn-ea"/>
                <a:cs typeface="+mn-cs"/>
              </a:rPr>
              <a:t>d</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aramond" panose="02020404030301010803"/>
                <a:ea typeface="+mn-ea"/>
                <a:cs typeface="+mn-cs"/>
              </a:rPr>
              <a:t>d</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aramond" panose="02020404030301010803"/>
                <a:ea typeface="+mn-ea"/>
                <a:cs typeface="+mn-cs"/>
              </a:rPr>
              <a:t>d</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16" name="Rounded Rectangular Callout 15"/>
          <p:cNvSpPr/>
          <p:nvPr/>
        </p:nvSpPr>
        <p:spPr>
          <a:xfrm>
            <a:off x="160666" y="2545946"/>
            <a:ext cx="1310357" cy="514799"/>
          </a:xfrm>
          <a:prstGeom prst="wedgeRoundRectCallout">
            <a:avLst>
              <a:gd name="adj1" fmla="val 40305"/>
              <a:gd name="adj2" fmla="val 640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rPr>
              <a:t>Test set of 50,000 pts</a:t>
            </a:r>
          </a:p>
        </p:txBody>
      </p:sp>
      <p:sp>
        <p:nvSpPr>
          <p:cNvPr id="5" name="TextBox 4"/>
          <p:cNvSpPr txBox="1"/>
          <p:nvPr/>
        </p:nvSpPr>
        <p:spPr>
          <a:xfrm>
            <a:off x="1420518" y="3023200"/>
            <a:ext cx="713657"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Garamond" panose="02020404030301010803"/>
                <a:ea typeface="+mn-ea"/>
                <a:cs typeface="+mn-cs"/>
              </a:rPr>
              <a:t>, cm</a:t>
            </a:r>
            <a:r>
              <a:rPr kumimoji="0" lang="en-US" sz="1900" b="0" i="0" u="none" strike="noStrike" kern="1200" cap="none" spc="0" normalizeH="0" baseline="30000" noProof="0" dirty="0">
                <a:ln>
                  <a:noFill/>
                </a:ln>
                <a:solidFill>
                  <a:prstClr val="black"/>
                </a:solidFill>
                <a:effectLst/>
                <a:uLnTx/>
                <a:uFillTx/>
                <a:latin typeface="Garamond" panose="02020404030301010803"/>
                <a:ea typeface="+mn-ea"/>
                <a:cs typeface="+mn-cs"/>
              </a:rPr>
              <a:t>-1</a:t>
            </a:r>
          </a:p>
        </p:txBody>
      </p:sp>
      <p:pic>
        <p:nvPicPr>
          <p:cNvPr id="1026" name="Picture 2" descr="Uranium hexafluoride | F6U | ChemSpid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9554" y="2776533"/>
            <a:ext cx="1161497" cy="116149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11684" y="4900538"/>
            <a:ext cx="4912900" cy="1569660"/>
          </a:xfrm>
          <a:prstGeom prst="rect">
            <a:avLst/>
          </a:prstGeom>
          <a:ln>
            <a:solidFill>
              <a:schemeClr val="accent1"/>
            </a:solidFill>
          </a:ln>
        </p:spPr>
        <p:txBody>
          <a:bodyPr wrap="square">
            <a:spAutoFit/>
          </a:bodyPr>
          <a:lstStyle>
            <a:lvl1pPr marL="229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350" kern="1200">
                <a:solidFill>
                  <a:schemeClr val="tx1">
                    <a:lumMod val="75000"/>
                    <a:lumOff val="25000"/>
                  </a:schemeClr>
                </a:solidFill>
                <a:latin typeface="+mn-lt"/>
                <a:ea typeface="+mn-ea"/>
                <a:cs typeface="+mn-cs"/>
              </a:defRPr>
            </a:lvl1pPr>
            <a:lvl2pPr marL="472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2pPr>
            <a:lvl3pPr marL="675000" indent="-202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3pPr>
            <a:lvl4pPr marL="93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4pPr>
            <a:lvl5pPr marL="120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marL="229500" marR="0" lvl="0" indent="-229500" algn="l" defTabSz="342900" rtl="0" eaLnBrk="1" fontAlgn="auto" latinLnBrk="0" hangingPunct="1">
              <a:lnSpc>
                <a:spcPct val="100000"/>
              </a:lnSpc>
              <a:spcBef>
                <a:spcPts val="0"/>
              </a:spcBef>
              <a:spcAft>
                <a:spcPts val="0"/>
              </a:spcAft>
              <a:buClr>
                <a:srgbClr val="E32D91"/>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With 2000 points in 15D space </a:t>
            </a:r>
          </a:p>
          <a:p>
            <a:pPr marL="472500" marR="0" lvl="1" indent="-229500" algn="l" defTabSz="342900" rtl="0" eaLnBrk="1" fontAlgn="auto" latinLnBrk="0" hangingPunct="1">
              <a:lnSpc>
                <a:spcPct val="100000"/>
              </a:lnSpc>
              <a:spcBef>
                <a:spcPts val="0"/>
              </a:spcBef>
              <a:spcAft>
                <a:spcPts val="0"/>
              </a:spcAft>
              <a:buClr>
                <a:srgbClr val="E32D91"/>
              </a:buClr>
              <a:buSzPct val="92000"/>
              <a:buFont typeface="Wingdings 2" panose="05020102010507070707" pitchFamily="18" charset="2"/>
              <a:buChar char=""/>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1.66 data per degree of freedom</a:t>
            </a:r>
          </a:p>
          <a:p>
            <a:pPr marL="472500" marR="0" lvl="1" indent="-229500" algn="l" defTabSz="342900" rtl="0" eaLnBrk="1" fontAlgn="auto" latinLnBrk="0" hangingPunct="1">
              <a:lnSpc>
                <a:spcPct val="100000"/>
              </a:lnSpc>
              <a:spcBef>
                <a:spcPts val="0"/>
              </a:spcBef>
              <a:spcAft>
                <a:spcPts val="0"/>
              </a:spcAft>
              <a:buClr>
                <a:srgbClr val="E32D91"/>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rmse(3</a:t>
            </a:r>
            <a:r>
              <a:rPr kumimoji="0" lang="en-US" sz="1800" b="0" i="1"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d</a:t>
            </a:r>
            <a:r>
              <a:rPr kumimoji="0" lang="en-US" sz="180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-HDMR-GPR) &lt; RMSE(full-D GPR)</a:t>
            </a:r>
          </a:p>
          <a:p>
            <a:pPr marL="229500" marR="0" lvl="0" indent="-229500" algn="l" defTabSz="342900" rtl="0" eaLnBrk="1" fontAlgn="auto" latinLnBrk="0" hangingPunct="1">
              <a:lnSpc>
                <a:spcPct val="100000"/>
              </a:lnSpc>
              <a:spcBef>
                <a:spcPts val="0"/>
              </a:spcBef>
              <a:spcAft>
                <a:spcPts val="0"/>
              </a:spcAft>
              <a:buClr>
                <a:srgbClr val="E32D91"/>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0000FF"/>
                </a:solidFill>
                <a:effectLst/>
                <a:uLnTx/>
                <a:uFillTx/>
                <a:latin typeface="Garamond" panose="02020404030301010803"/>
                <a:ea typeface="+mn-ea"/>
                <a:cs typeface="+mn-cs"/>
              </a:rPr>
              <a:t>A finite dataset in D-dimensional space is not a D-dimensional object </a:t>
            </a:r>
            <a:endParaRPr kumimoji="0" lang="en-US" sz="1800" b="0" i="0" u="none" strike="noStrike" kern="1200" cap="none" spc="0" normalizeH="0" baseline="0" noProof="0" dirty="0">
              <a:ln>
                <a:noFill/>
              </a:ln>
              <a:solidFill>
                <a:srgbClr val="0000FF"/>
              </a:solidFill>
              <a:effectLst/>
              <a:uLnTx/>
              <a:uFillTx/>
              <a:latin typeface="Garamond" panose="02020404030301010803"/>
              <a:ea typeface="+mn-ea"/>
              <a:cs typeface="+mn-cs"/>
            </a:endParaRPr>
          </a:p>
        </p:txBody>
      </p:sp>
      <p:sp>
        <p:nvSpPr>
          <p:cNvPr id="6" name="Oval 5">
            <a:extLst>
              <a:ext uri="{FF2B5EF4-FFF2-40B4-BE49-F238E27FC236}">
                <a16:creationId xmlns:a16="http://schemas.microsoft.com/office/drawing/2014/main" id="{35A35D64-8257-576D-B6C1-36B207B8D510}"/>
              </a:ext>
            </a:extLst>
          </p:cNvPr>
          <p:cNvSpPr/>
          <p:nvPr/>
        </p:nvSpPr>
        <p:spPr>
          <a:xfrm>
            <a:off x="2637442" y="3344109"/>
            <a:ext cx="574681" cy="3128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Oval 6">
            <a:extLst>
              <a:ext uri="{FF2B5EF4-FFF2-40B4-BE49-F238E27FC236}">
                <a16:creationId xmlns:a16="http://schemas.microsoft.com/office/drawing/2014/main" id="{BDE525CD-E284-51E0-5F96-67986B5D5B11}"/>
              </a:ext>
            </a:extLst>
          </p:cNvPr>
          <p:cNvSpPr/>
          <p:nvPr/>
        </p:nvSpPr>
        <p:spPr>
          <a:xfrm>
            <a:off x="4173289" y="4153096"/>
            <a:ext cx="574681" cy="3128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373713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Planes of Symmetry of the Cube | LSU Math">
            <a:extLst>
              <a:ext uri="{FF2B5EF4-FFF2-40B4-BE49-F238E27FC236}">
                <a16:creationId xmlns:a16="http://schemas.microsoft.com/office/drawing/2014/main" id="{1BDDCD82-7FD0-199A-6807-B3186D1BD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818" y="1091135"/>
            <a:ext cx="3359865" cy="33598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F3AB28-7257-4500-DC73-7E631937BA21}"/>
              </a:ext>
            </a:extLst>
          </p:cNvPr>
          <p:cNvSpPr>
            <a:spLocks noGrp="1"/>
          </p:cNvSpPr>
          <p:nvPr>
            <p:ph type="title"/>
          </p:nvPr>
        </p:nvSpPr>
        <p:spPr>
          <a:xfrm>
            <a:off x="435894" y="339536"/>
            <a:ext cx="8272212" cy="740156"/>
          </a:xfrm>
        </p:spPr>
        <p:txBody>
          <a:bodyPr>
            <a:normAutofit fontScale="90000"/>
          </a:bodyPr>
          <a:lstStyle/>
          <a:p>
            <a:r>
              <a:rPr lang="en-US" dirty="0"/>
              <a:t>How to deal with overfitting and non-linear optimization? - Beyond traditional NN</a:t>
            </a:r>
          </a:p>
        </p:txBody>
      </p:sp>
      <p:sp>
        <p:nvSpPr>
          <p:cNvPr id="4" name="Content Placeholder 2">
            <a:extLst>
              <a:ext uri="{FF2B5EF4-FFF2-40B4-BE49-F238E27FC236}">
                <a16:creationId xmlns:a16="http://schemas.microsoft.com/office/drawing/2014/main" id="{83100424-80AC-5C5A-379B-BE962714F6D5}"/>
              </a:ext>
            </a:extLst>
          </p:cNvPr>
          <p:cNvSpPr txBox="1">
            <a:spLocks/>
          </p:cNvSpPr>
          <p:nvPr/>
        </p:nvSpPr>
        <p:spPr>
          <a:xfrm>
            <a:off x="435894" y="4884121"/>
            <a:ext cx="7715048" cy="1765488"/>
          </a:xfrm>
          <a:prstGeom prst="rect">
            <a:avLst/>
          </a:prstGeom>
          <a:ln>
            <a:solidFill>
              <a:schemeClr val="accent1"/>
            </a:solidFill>
          </a:ln>
        </p:spPr>
        <p:txBody>
          <a:bodyPr vert="horz" lIns="91440" tIns="45720" rIns="91440" bIns="45720" rtlCol="0" anchor="ctr">
            <a:normAutofit/>
          </a:bodyPr>
          <a:lstStyle>
            <a:lvl1pPr marL="229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350" kern="1200">
                <a:solidFill>
                  <a:schemeClr val="tx1">
                    <a:lumMod val="75000"/>
                    <a:lumOff val="25000"/>
                  </a:schemeClr>
                </a:solidFill>
                <a:latin typeface="+mn-lt"/>
                <a:ea typeface="+mn-ea"/>
                <a:cs typeface="+mn-cs"/>
              </a:defRPr>
            </a:lvl1pPr>
            <a:lvl2pPr marL="472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2pPr>
            <a:lvl3pPr marL="675000" indent="-202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3pPr>
            <a:lvl4pPr marL="93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4pPr>
            <a:lvl5pPr marL="120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a:spcBef>
                <a:spcPts val="200"/>
              </a:spcBef>
              <a:spcAft>
                <a:spcPts val="200"/>
              </a:spcAft>
            </a:pPr>
            <a:r>
              <a:rPr lang="en-US" sz="2000" dirty="0"/>
              <a:t>Avoid non-linear optimization</a:t>
            </a:r>
          </a:p>
          <a:p>
            <a:pPr>
              <a:spcBef>
                <a:spcPts val="200"/>
              </a:spcBef>
              <a:spcAft>
                <a:spcPts val="200"/>
              </a:spcAft>
            </a:pPr>
            <a:r>
              <a:rPr lang="en-US" sz="2000" dirty="0"/>
              <a:t>No particular advantage using the same activation function for all neurons if parameters are not optimized</a:t>
            </a:r>
          </a:p>
          <a:p>
            <a:pPr lvl="1">
              <a:spcBef>
                <a:spcPts val="200"/>
              </a:spcBef>
              <a:spcAft>
                <a:spcPts val="200"/>
              </a:spcAft>
            </a:pPr>
            <a:r>
              <a:rPr lang="en-US" sz="1600" dirty="0"/>
              <a:t>Can optimize neuron activation functions for a particular problem</a:t>
            </a:r>
          </a:p>
          <a:p>
            <a:pPr lvl="1">
              <a:spcBef>
                <a:spcPts val="200"/>
              </a:spcBef>
              <a:spcAft>
                <a:spcPts val="200"/>
              </a:spcAft>
            </a:pPr>
            <a:r>
              <a:rPr lang="en-US" sz="1600" dirty="0"/>
              <a:t>This makes sense if we can build cheaply… which we can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938524A-C3AB-8464-37A5-B4811A7A7551}"/>
                  </a:ext>
                </a:extLst>
              </p:cNvPr>
              <p:cNvSpPr txBox="1"/>
              <p:nvPr/>
            </p:nvSpPr>
            <p:spPr>
              <a:xfrm>
                <a:off x="740694" y="2325321"/>
                <a:ext cx="182552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𝜎</m:t>
                      </m:r>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𝒘</m:t>
                              </m:r>
                            </m:e>
                            <m:sub>
                              <m:r>
                                <a:rPr lang="en-US" sz="2000" b="1" i="1">
                                  <a:latin typeface="Cambria Math" panose="02040503050406030204" pitchFamily="18" charset="0"/>
                                </a:rPr>
                                <m:t>𝒏</m:t>
                              </m:r>
                            </m:sub>
                          </m:sSub>
                          <m:r>
                            <a:rPr lang="en-US" sz="2000" b="1" i="1">
                              <a:latin typeface="Cambria Math" panose="02040503050406030204" pitchFamily="18" charset="0"/>
                            </a:rPr>
                            <m:t>𝒙</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𝑛</m:t>
                              </m:r>
                            </m:sub>
                          </m:sSub>
                        </m:e>
                      </m:d>
                    </m:oMath>
                  </m:oMathPara>
                </a14:m>
                <a:endParaRPr lang="en-US" sz="2000" dirty="0"/>
              </a:p>
            </p:txBody>
          </p:sp>
        </mc:Choice>
        <mc:Fallback xmlns="">
          <p:sp>
            <p:nvSpPr>
              <p:cNvPr id="5" name="TextBox 4">
                <a:extLst>
                  <a:ext uri="{FF2B5EF4-FFF2-40B4-BE49-F238E27FC236}">
                    <a16:creationId xmlns:a16="http://schemas.microsoft.com/office/drawing/2014/main" id="{6938524A-C3AB-8464-37A5-B4811A7A7551}"/>
                  </a:ext>
                </a:extLst>
              </p:cNvPr>
              <p:cNvSpPr txBox="1">
                <a:spLocks noRot="1" noChangeAspect="1" noMove="1" noResize="1" noEditPoints="1" noAdjustHandles="1" noChangeArrowheads="1" noChangeShapeType="1" noTextEdit="1"/>
              </p:cNvSpPr>
              <p:nvPr/>
            </p:nvSpPr>
            <p:spPr>
              <a:xfrm>
                <a:off x="740694" y="2325321"/>
                <a:ext cx="1825526" cy="400110"/>
              </a:xfrm>
              <a:prstGeom prst="rect">
                <a:avLst/>
              </a:prstGeom>
              <a:blipFill>
                <a:blip r:embed="rId3"/>
                <a:stretch>
                  <a:fillRect/>
                </a:stretch>
              </a:blipFill>
            </p:spPr>
            <p:txBody>
              <a:bodyPr/>
              <a:lstStyle/>
              <a:p>
                <a:r>
                  <a:rPr lang="en-US">
                    <a:noFill/>
                  </a:rPr>
                  <a:t> </a:t>
                </a:r>
              </a:p>
            </p:txBody>
          </p:sp>
        </mc:Fallback>
      </mc:AlternateContent>
      <p:sp>
        <p:nvSpPr>
          <p:cNvPr id="6" name="Rectangular Callout 6">
            <a:extLst>
              <a:ext uri="{FF2B5EF4-FFF2-40B4-BE49-F238E27FC236}">
                <a16:creationId xmlns:a16="http://schemas.microsoft.com/office/drawing/2014/main" id="{8AA52101-FCE9-3B3F-F477-CC16DECED773}"/>
              </a:ext>
            </a:extLst>
          </p:cNvPr>
          <p:cNvSpPr/>
          <p:nvPr/>
        </p:nvSpPr>
        <p:spPr>
          <a:xfrm>
            <a:off x="612879" y="1247656"/>
            <a:ext cx="4807974" cy="740156"/>
          </a:xfrm>
          <a:prstGeom prst="wedgeRectCallout">
            <a:avLst>
              <a:gd name="adj1" fmla="val -28342"/>
              <a:gd name="adj2" fmla="val 85975"/>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traditional NN: </a:t>
            </a:r>
            <a:r>
              <a:rPr lang="en-US" b="1" i="1" dirty="0"/>
              <a:t>w</a:t>
            </a:r>
            <a:r>
              <a:rPr lang="en-US" dirty="0"/>
              <a:t>, </a:t>
            </a:r>
            <a:r>
              <a:rPr lang="en-US" i="1" dirty="0"/>
              <a:t>b</a:t>
            </a:r>
            <a:r>
              <a:rPr lang="en-US" dirty="0"/>
              <a:t> define hyperplanes that are optimized for given data, </a:t>
            </a:r>
            <a:r>
              <a:rPr lang="en-US" dirty="0">
                <a:latin typeface="Symbol" panose="05050102010706020507" pitchFamily="18" charset="2"/>
              </a:rPr>
              <a:t>s</a:t>
            </a:r>
            <a:r>
              <a:rPr lang="en-US" dirty="0"/>
              <a:t>(</a:t>
            </a:r>
            <a:r>
              <a:rPr lang="en-US" i="1" dirty="0"/>
              <a:t>x</a:t>
            </a:r>
            <a:r>
              <a:rPr lang="en-US" dirty="0"/>
              <a:t>), and </a:t>
            </a:r>
            <a:r>
              <a:rPr lang="en-US" i="1" dirty="0"/>
              <a:t>N</a:t>
            </a:r>
            <a:r>
              <a:rPr lang="en-US" baseline="-25000" dirty="0"/>
              <a:t>neurons</a:t>
            </a:r>
          </a:p>
        </p:txBody>
      </p:sp>
      <p:sp>
        <p:nvSpPr>
          <p:cNvPr id="7" name="Rectangular Callout 6">
            <a:extLst>
              <a:ext uri="{FF2B5EF4-FFF2-40B4-BE49-F238E27FC236}">
                <a16:creationId xmlns:a16="http://schemas.microsoft.com/office/drawing/2014/main" id="{F2A8116A-2D1A-A2D6-A02A-7A8D7B77E1BB}"/>
              </a:ext>
            </a:extLst>
          </p:cNvPr>
          <p:cNvSpPr/>
          <p:nvPr/>
        </p:nvSpPr>
        <p:spPr>
          <a:xfrm>
            <a:off x="435894" y="3018195"/>
            <a:ext cx="5453629" cy="1573162"/>
          </a:xfrm>
          <a:prstGeom prst="wedgeRectCallout">
            <a:avLst>
              <a:gd name="adj1" fmla="val -24177"/>
              <a:gd name="adj2" fmla="val -64354"/>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will instead define </a:t>
            </a:r>
            <a:r>
              <a:rPr lang="en-US" b="1" i="1" dirty="0"/>
              <a:t>w</a:t>
            </a:r>
            <a:r>
              <a:rPr lang="en-US" dirty="0"/>
              <a:t>, </a:t>
            </a:r>
            <a:r>
              <a:rPr lang="en-US" i="1" dirty="0"/>
              <a:t>b</a:t>
            </a:r>
            <a:r>
              <a:rPr lang="en-US" dirty="0"/>
              <a:t> with rule and then </a:t>
            </a:r>
            <a:r>
              <a:rPr lang="en-US" dirty="0">
                <a:solidFill>
                  <a:srgbClr val="FFFF00"/>
                </a:solidFill>
              </a:rPr>
              <a:t>optimize </a:t>
            </a:r>
            <a:r>
              <a:rPr lang="en-US" dirty="0">
                <a:solidFill>
                  <a:srgbClr val="FFFF00"/>
                </a:solidFill>
                <a:latin typeface="Symbol" panose="05050102010706020507" pitchFamily="18" charset="2"/>
              </a:rPr>
              <a:t>s</a:t>
            </a:r>
            <a:r>
              <a:rPr lang="en-US" dirty="0">
                <a:solidFill>
                  <a:srgbClr val="FFFF00"/>
                </a:solidFill>
              </a:rPr>
              <a:t>(</a:t>
            </a:r>
            <a:r>
              <a:rPr lang="en-US" i="1" dirty="0">
                <a:solidFill>
                  <a:srgbClr val="FFFF00"/>
                </a:solidFill>
              </a:rPr>
              <a:t>x</a:t>
            </a:r>
            <a:r>
              <a:rPr lang="en-US" dirty="0">
                <a:solidFill>
                  <a:srgbClr val="FFFF00"/>
                </a:solidFill>
              </a:rPr>
              <a:t>) for given data and </a:t>
            </a:r>
            <a:r>
              <a:rPr lang="en-US" i="1" dirty="0" err="1">
                <a:solidFill>
                  <a:srgbClr val="FFFF00"/>
                </a:solidFill>
              </a:rPr>
              <a:t>N</a:t>
            </a:r>
            <a:r>
              <a:rPr lang="en-US" baseline="-25000" dirty="0" err="1">
                <a:solidFill>
                  <a:srgbClr val="FFFF00"/>
                </a:solidFill>
              </a:rPr>
              <a:t>neurons</a:t>
            </a:r>
            <a:endParaRPr lang="en-US" baseline="-25000" dirty="0">
              <a:solidFill>
                <a:srgbClr val="FFFF00"/>
              </a:solidFill>
            </a:endParaRPr>
          </a:p>
          <a:p>
            <a:pPr marL="285750" indent="-285750">
              <a:buFont typeface="Arial" panose="020B0604020202020204" pitchFamily="34" charset="0"/>
              <a:buChar char="•"/>
            </a:pPr>
            <a:r>
              <a:rPr lang="en-US" b="1" i="1" dirty="0"/>
              <a:t>w</a:t>
            </a:r>
            <a:r>
              <a:rPr lang="en-US" dirty="0"/>
              <a:t> define planes’ orientations – sample them </a:t>
            </a:r>
          </a:p>
          <a:p>
            <a:pPr marL="285750" indent="-285750">
              <a:buFont typeface="Arial" panose="020B0604020202020204" pitchFamily="34" charset="0"/>
              <a:buChar char="•"/>
            </a:pPr>
            <a:r>
              <a:rPr lang="en-US" i="1" dirty="0"/>
              <a:t>b</a:t>
            </a:r>
            <a:r>
              <a:rPr lang="en-US" dirty="0"/>
              <a:t> define distance from origin – we will not need to deal with them</a:t>
            </a:r>
            <a:endParaRPr lang="en-US" baseline="-25000" dirty="0"/>
          </a:p>
        </p:txBody>
      </p:sp>
      <p:sp>
        <p:nvSpPr>
          <p:cNvPr id="3" name="Rounded Rectangular Callout 12">
            <a:extLst>
              <a:ext uri="{FF2B5EF4-FFF2-40B4-BE49-F238E27FC236}">
                <a16:creationId xmlns:a16="http://schemas.microsoft.com/office/drawing/2014/main" id="{AAD418DC-94E7-6E85-E533-4C4CBFA140A8}"/>
              </a:ext>
            </a:extLst>
          </p:cNvPr>
          <p:cNvSpPr/>
          <p:nvPr/>
        </p:nvSpPr>
        <p:spPr>
          <a:xfrm>
            <a:off x="7462133" y="4178968"/>
            <a:ext cx="1377618" cy="316873"/>
          </a:xfrm>
          <a:prstGeom prst="wedgeRoundRectCallout">
            <a:avLst>
              <a:gd name="adj1" fmla="val -34256"/>
              <a:gd name="adj2" fmla="val -1079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“ridge NN”</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D040522-7F9C-FE62-8EB4-176FAC7ED596}"/>
                  </a:ext>
                </a:extLst>
              </p:cNvPr>
              <p:cNvSpPr/>
              <p:nvPr/>
            </p:nvSpPr>
            <p:spPr>
              <a:xfrm>
                <a:off x="3016866" y="2010697"/>
                <a:ext cx="2973250" cy="8714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i="1">
                              <a:latin typeface="Cambria Math" panose="02040503050406030204" pitchFamily="18" charset="0"/>
                            </a:rPr>
                          </m:ctrlPr>
                        </m:dPr>
                        <m:e>
                          <m:r>
                            <a:rPr lang="en-US" b="1" i="1">
                              <a:latin typeface="Cambria Math" panose="02040503050406030204" pitchFamily="18" charset="0"/>
                            </a:rPr>
                            <m:t>𝒙</m:t>
                          </m:r>
                        </m:e>
                      </m:d>
                      <m:r>
                        <a:rPr lang="en-US">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𝑛</m:t>
                          </m:r>
                          <m:r>
                            <a:rPr lang="en-US">
                              <a:latin typeface="Cambria Math" panose="02040503050406030204" pitchFamily="18" charset="0"/>
                            </a:rPr>
                            <m:t>=0</m:t>
                          </m:r>
                        </m:sub>
                        <m:sup>
                          <m:r>
                            <a:rPr lang="en-US" i="1">
                              <a:latin typeface="Cambria Math" panose="02040503050406030204" pitchFamily="18" charset="0"/>
                            </a:rPr>
                            <m:t>𝑁</m:t>
                          </m:r>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𝑛</m:t>
                                  </m:r>
                                </m:sub>
                              </m:sSub>
                              <m:sSub>
                                <m:sSubPr>
                                  <m:ctrlPr>
                                    <a:rPr lang="en-US" b="0" i="1" smtClean="0">
                                      <a:latin typeface="Cambria Math" panose="02040503050406030204" pitchFamily="18" charset="0"/>
                                    </a:rPr>
                                  </m:ctrlPr>
                                </m:sSubPr>
                                <m:e>
                                  <m:r>
                                    <a:rPr lang="en-US" i="1">
                                      <a:latin typeface="Cambria Math" panose="02040503050406030204" pitchFamily="18" charset="0"/>
                                    </a:rPr>
                                    <m:t>𝜎</m:t>
                                  </m:r>
                                </m:e>
                                <m:sub>
                                  <m:r>
                                    <a:rPr lang="en-US" b="0" i="1" smtClean="0">
                                      <a:solidFill>
                                        <a:srgbClr val="FF0000"/>
                                      </a:solidFill>
                                      <a:latin typeface="Cambria Math" panose="02040503050406030204" pitchFamily="18" charset="0"/>
                                    </a:rPr>
                                    <m:t>𝑛</m:t>
                                  </m:r>
                                </m:sub>
                              </m:sSub>
                            </m:e>
                          </m:d>
                        </m:e>
                      </m:nary>
                      <m:sSub>
                        <m:sSubPr>
                          <m:ctrlPr>
                            <a:rPr lang="en-US" i="1">
                              <a:latin typeface="Cambria Math" panose="02040503050406030204" pitchFamily="18" charset="0"/>
                            </a:rPr>
                          </m:ctrlPr>
                        </m:sSubPr>
                        <m:e>
                          <m:r>
                            <a:rPr lang="en-US" b="1" i="1">
                              <a:latin typeface="Cambria Math" panose="02040503050406030204" pitchFamily="18" charset="0"/>
                            </a:rPr>
                            <m:t>𝒘</m:t>
                          </m:r>
                        </m:e>
                        <m:sub>
                          <m:r>
                            <a:rPr lang="en-US" b="1" i="1">
                              <a:latin typeface="Cambria Math" panose="02040503050406030204" pitchFamily="18" charset="0"/>
                            </a:rPr>
                            <m:t>𝒏</m:t>
                          </m:r>
                        </m:sub>
                      </m:sSub>
                      <m:r>
                        <a:rPr lang="en-US" b="1" i="1">
                          <a:latin typeface="Cambria Math" panose="02040503050406030204" pitchFamily="18" charset="0"/>
                        </a:rPr>
                        <m:t>𝒙</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𝑛</m:t>
                          </m:r>
                        </m:sub>
                      </m:sSub>
                      <m:r>
                        <a:rPr lang="en-US" b="0" i="1" smtClean="0">
                          <a:latin typeface="Cambria Math" panose="02040503050406030204" pitchFamily="18" charset="0"/>
                        </a:rPr>
                        <m:t>)</m:t>
                      </m:r>
                    </m:oMath>
                  </m:oMathPara>
                </a14:m>
                <a:endParaRPr lang="en-US" dirty="0"/>
              </a:p>
            </p:txBody>
          </p:sp>
        </mc:Choice>
        <mc:Fallback xmlns="">
          <p:sp>
            <p:nvSpPr>
              <p:cNvPr id="8" name="Rectangle 7">
                <a:extLst>
                  <a:ext uri="{FF2B5EF4-FFF2-40B4-BE49-F238E27FC236}">
                    <a16:creationId xmlns:a16="http://schemas.microsoft.com/office/drawing/2014/main" id="{2D040522-7F9C-FE62-8EB4-176FAC7ED596}"/>
                  </a:ext>
                </a:extLst>
              </p:cNvPr>
              <p:cNvSpPr>
                <a:spLocks noRot="1" noChangeAspect="1" noMove="1" noResize="1" noEditPoints="1" noAdjustHandles="1" noChangeArrowheads="1" noChangeShapeType="1" noTextEdit="1"/>
              </p:cNvSpPr>
              <p:nvPr/>
            </p:nvSpPr>
            <p:spPr>
              <a:xfrm>
                <a:off x="3016866" y="2010697"/>
                <a:ext cx="2973250" cy="871457"/>
              </a:xfrm>
              <a:prstGeom prst="rect">
                <a:avLst/>
              </a:prstGeom>
              <a:blipFill>
                <a:blip r:embed="rId4"/>
                <a:stretch>
                  <a:fillRect/>
                </a:stretch>
              </a:blipFill>
            </p:spPr>
            <p:txBody>
              <a:bodyPr/>
              <a:lstStyle/>
              <a:p>
                <a:r>
                  <a:rPr lang="en-US">
                    <a:noFill/>
                  </a:rPr>
                  <a:t> </a:t>
                </a:r>
              </a:p>
            </p:txBody>
          </p:sp>
        </mc:Fallback>
      </mc:AlternateContent>
      <p:sp>
        <p:nvSpPr>
          <p:cNvPr id="9" name="Speech Bubble: Oval 8">
            <a:extLst>
              <a:ext uri="{FF2B5EF4-FFF2-40B4-BE49-F238E27FC236}">
                <a16:creationId xmlns:a16="http://schemas.microsoft.com/office/drawing/2014/main" id="{DE771030-E409-6879-32CE-A232A922BFB3}"/>
              </a:ext>
            </a:extLst>
          </p:cNvPr>
          <p:cNvSpPr/>
          <p:nvPr/>
        </p:nvSpPr>
        <p:spPr>
          <a:xfrm>
            <a:off x="2910348" y="2010698"/>
            <a:ext cx="3229140" cy="894342"/>
          </a:xfrm>
          <a:prstGeom prst="wedgeEllipseCallout">
            <a:avLst>
              <a:gd name="adj1" fmla="val -64070"/>
              <a:gd name="adj2" fmla="val 8184"/>
            </a:avLst>
          </a:prstGeom>
          <a:noFill/>
          <a:ln w="127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67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74A6-1620-CCAA-5F0B-3860A1F7BDF3}"/>
              </a:ext>
            </a:extLst>
          </p:cNvPr>
          <p:cNvSpPr>
            <a:spLocks noGrp="1"/>
          </p:cNvSpPr>
          <p:nvPr>
            <p:ph type="title"/>
          </p:nvPr>
        </p:nvSpPr>
        <p:spPr>
          <a:xfrm>
            <a:off x="549364" y="336589"/>
            <a:ext cx="8272212" cy="740156"/>
          </a:xfrm>
        </p:spPr>
        <p:txBody>
          <a:bodyPr>
            <a:normAutofit fontScale="90000"/>
          </a:bodyPr>
          <a:lstStyle/>
          <a:p>
            <a:r>
              <a:rPr lang="en-US" dirty="0"/>
              <a:t>NN as an additive model in redundant coordinates</a:t>
            </a:r>
          </a:p>
        </p:txBody>
      </p:sp>
      <p:sp>
        <p:nvSpPr>
          <p:cNvPr id="3" name="Content Placeholder 2">
            <a:extLst>
              <a:ext uri="{FF2B5EF4-FFF2-40B4-BE49-F238E27FC236}">
                <a16:creationId xmlns:a16="http://schemas.microsoft.com/office/drawing/2014/main" id="{0F26C310-E29C-2524-B8BA-E1BE0A533FBD}"/>
              </a:ext>
            </a:extLst>
          </p:cNvPr>
          <p:cNvSpPr txBox="1">
            <a:spLocks/>
          </p:cNvSpPr>
          <p:nvPr/>
        </p:nvSpPr>
        <p:spPr>
          <a:xfrm>
            <a:off x="549364" y="5065120"/>
            <a:ext cx="7791428" cy="1507275"/>
          </a:xfrm>
          <a:prstGeom prst="rect">
            <a:avLst/>
          </a:prstGeom>
          <a:ln>
            <a:solidFill>
              <a:schemeClr val="accent1"/>
            </a:solidFill>
          </a:ln>
        </p:spPr>
        <p:txBody>
          <a:bodyPr>
            <a:noAutofit/>
          </a:bodyPr>
          <a:lstStyle>
            <a:lvl1pPr marL="229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350" kern="1200">
                <a:solidFill>
                  <a:schemeClr val="tx1">
                    <a:lumMod val="75000"/>
                    <a:lumOff val="25000"/>
                  </a:schemeClr>
                </a:solidFill>
                <a:latin typeface="+mn-lt"/>
                <a:ea typeface="+mn-ea"/>
                <a:cs typeface="+mn-cs"/>
              </a:defRPr>
            </a:lvl1pPr>
            <a:lvl2pPr marL="472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2pPr>
            <a:lvl3pPr marL="675000" indent="-202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3pPr>
            <a:lvl4pPr marL="93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4pPr>
            <a:lvl5pPr marL="120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a:spcBef>
                <a:spcPts val="200"/>
              </a:spcBef>
              <a:spcAft>
                <a:spcPts val="200"/>
              </a:spcAft>
            </a:pPr>
            <a:r>
              <a:rPr lang="en-US" sz="1800" dirty="0"/>
              <a:t>Avoid nonlinear parameter optimization with rule-based NN weights</a:t>
            </a:r>
          </a:p>
          <a:p>
            <a:pPr lvl="1">
              <a:spcBef>
                <a:spcPts val="200"/>
              </a:spcBef>
              <a:spcAft>
                <a:spcPts val="200"/>
              </a:spcAft>
            </a:pPr>
            <a:r>
              <a:rPr lang="en-US" sz="1650" dirty="0"/>
              <a:t>With no nonlinear optimization, no advantage for all neuron activation functions to be the same</a:t>
            </a:r>
          </a:p>
          <a:p>
            <a:pPr>
              <a:spcBef>
                <a:spcPts val="200"/>
              </a:spcBef>
              <a:spcAft>
                <a:spcPts val="200"/>
              </a:spcAft>
            </a:pPr>
            <a:r>
              <a:rPr lang="en-US" sz="1800" dirty="0"/>
              <a:t>Without nonlinear parameter optimization… what happens to overfitting as the no. of neurons is increased beyond optimum?</a:t>
            </a:r>
          </a:p>
        </p:txBody>
      </p:sp>
      <p:sp>
        <p:nvSpPr>
          <p:cNvPr id="7" name="TextBox 6">
            <a:extLst>
              <a:ext uri="{FF2B5EF4-FFF2-40B4-BE49-F238E27FC236}">
                <a16:creationId xmlns:a16="http://schemas.microsoft.com/office/drawing/2014/main" id="{62FCE6B5-7E00-F1F6-99E1-85A1FAD13066}"/>
              </a:ext>
            </a:extLst>
          </p:cNvPr>
          <p:cNvSpPr txBox="1"/>
          <p:nvPr/>
        </p:nvSpPr>
        <p:spPr>
          <a:xfrm>
            <a:off x="5281530" y="4619594"/>
            <a:ext cx="3406877" cy="369332"/>
          </a:xfrm>
          <a:prstGeom prst="rect">
            <a:avLst/>
          </a:prstGeom>
          <a:noFill/>
        </p:spPr>
        <p:txBody>
          <a:bodyPr wrap="square">
            <a:spAutoFit/>
          </a:bodyPr>
          <a:lstStyle/>
          <a:p>
            <a:r>
              <a:rPr lang="en-US" i="1" dirty="0">
                <a:solidFill>
                  <a:srgbClr val="0000FF"/>
                </a:solidFill>
              </a:rPr>
              <a:t>J Phys Chem A </a:t>
            </a:r>
            <a:r>
              <a:rPr lang="en-US" b="1" dirty="0">
                <a:solidFill>
                  <a:srgbClr val="0000FF"/>
                </a:solidFill>
              </a:rPr>
              <a:t>127</a:t>
            </a:r>
            <a:r>
              <a:rPr lang="en-US" dirty="0">
                <a:solidFill>
                  <a:srgbClr val="0000FF"/>
                </a:solidFill>
              </a:rPr>
              <a:t>, 7823 (2023)</a:t>
            </a:r>
          </a:p>
        </p:txBody>
      </p:sp>
      <mc:AlternateContent xmlns:mc="http://schemas.openxmlformats.org/markup-compatibility/2006">
        <mc:Choice xmlns:a14="http://schemas.microsoft.com/office/drawing/2010/main" Requires="a14">
          <p:sp>
            <p:nvSpPr>
              <p:cNvPr id="8" name="Rounded Rectangular Callout 10">
                <a:extLst>
                  <a:ext uri="{FF2B5EF4-FFF2-40B4-BE49-F238E27FC236}">
                    <a16:creationId xmlns:a16="http://schemas.microsoft.com/office/drawing/2014/main" id="{9F3FE46A-85BA-9C3F-A7DE-6E25E929BAD0}"/>
                  </a:ext>
                </a:extLst>
              </p:cNvPr>
              <p:cNvSpPr/>
              <p:nvPr/>
            </p:nvSpPr>
            <p:spPr>
              <a:xfrm>
                <a:off x="5096045" y="1506264"/>
                <a:ext cx="3667327" cy="3055670"/>
              </a:xfrm>
              <a:prstGeom prst="wedgeRoundRectCallout">
                <a:avLst>
                  <a:gd name="adj1" fmla="val -57978"/>
                  <a:gd name="adj2" fmla="val -19149"/>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A first order additive model in redundant coordinates </a:t>
                </a:r>
                <a:r>
                  <a:rPr lang="en-US" b="1" i="1" dirty="0"/>
                  <a:t>y</a:t>
                </a:r>
                <a:endParaRPr lang="en-US" dirty="0"/>
              </a:p>
              <a:p>
                <a:pPr marL="285750" indent="-285750">
                  <a:buClr>
                    <a:schemeClr val="bg1"/>
                  </a:buClr>
                  <a:buFont typeface="Arial" panose="020B0604020202020204" pitchFamily="34" charset="0"/>
                  <a:buChar char="•"/>
                </a:pPr>
                <a14:m>
                  <m:oMath xmlns:m="http://schemas.openxmlformats.org/officeDocument/2006/math">
                    <m:sSub>
                      <m:sSubPr>
                        <m:ctrlPr>
                          <a:rPr lang="en-US" b="0" i="1" smtClean="0">
                            <a:solidFill>
                              <a:srgbClr val="836967"/>
                            </a:solidFill>
                            <a:latin typeface="Cambria Math" panose="02040503050406030204" pitchFamily="18" charset="0"/>
                          </a:rPr>
                        </m:ctrlPr>
                      </m:sSubPr>
                      <m:e>
                        <m:r>
                          <a:rPr lang="en-US" b="0" i="1">
                            <a:latin typeface="Cambria Math" panose="02040503050406030204" pitchFamily="18" charset="0"/>
                          </a:rPr>
                          <m:t>𝑓</m:t>
                        </m:r>
                      </m:e>
                      <m:sub>
                        <m:r>
                          <a:rPr lang="en-US" b="0" i="1">
                            <a:latin typeface="Cambria Math" panose="02040503050406030204" pitchFamily="18" charset="0"/>
                          </a:rPr>
                          <m:t>𝑖</m:t>
                        </m:r>
                      </m:sub>
                    </m:sSub>
                    <m:r>
                      <a:rPr lang="en-US" b="0" i="1">
                        <a:latin typeface="Cambria Math" panose="02040503050406030204" pitchFamily="18" charset="0"/>
                      </a:rPr>
                      <m:t> </m:t>
                    </m:r>
                  </m:oMath>
                </a14:m>
                <a:r>
                  <a:rPr lang="en-US" dirty="0"/>
                  <a:t>can be obtained from 1</a:t>
                </a:r>
                <a:r>
                  <a:rPr lang="en-US" baseline="30000" dirty="0"/>
                  <a:t>st</a:t>
                </a:r>
                <a:r>
                  <a:rPr lang="en-US" dirty="0"/>
                  <a:t> order HDMR-GPR in one go with an additive kernel</a:t>
                </a:r>
                <a:r>
                  <a:rPr lang="en-US" dirty="0">
                    <a:solidFill>
                      <a:srgbClr val="FFFF00"/>
                    </a:solidFill>
                  </a:rPr>
                  <a:t>… for given </a:t>
                </a:r>
                <a:r>
                  <a:rPr lang="en-US" b="1" dirty="0">
                    <a:solidFill>
                      <a:srgbClr val="FFFF00"/>
                    </a:solidFill>
                  </a:rPr>
                  <a:t>W</a:t>
                </a:r>
              </a:p>
              <a:p>
                <a:pPr marL="285750" indent="-285750">
                  <a:buFont typeface="Arial" panose="020B0604020202020204" pitchFamily="34" charset="0"/>
                  <a:buChar char="•"/>
                </a:pPr>
                <a:r>
                  <a:rPr lang="en-US" dirty="0">
                    <a:solidFill>
                      <a:srgbClr val="FFFF00"/>
                    </a:solidFill>
                  </a:rPr>
                  <a:t>Can reduce </a:t>
                </a:r>
                <a:r>
                  <a:rPr lang="en-US" i="1" dirty="0">
                    <a:solidFill>
                      <a:srgbClr val="FFFF00"/>
                    </a:solidFill>
                  </a:rPr>
                  <a:t>N</a:t>
                </a:r>
                <a:r>
                  <a:rPr lang="en-US" dirty="0">
                    <a:solidFill>
                      <a:srgbClr val="FFFF00"/>
                    </a:solidFill>
                  </a:rPr>
                  <a:t> by using different (optimal) neuron activation functions for different neurons</a:t>
                </a:r>
              </a:p>
            </p:txBody>
          </p:sp>
        </mc:Choice>
        <mc:Fallback>
          <p:sp>
            <p:nvSpPr>
              <p:cNvPr id="8" name="Rounded Rectangular Callout 10">
                <a:extLst>
                  <a:ext uri="{FF2B5EF4-FFF2-40B4-BE49-F238E27FC236}">
                    <a16:creationId xmlns:a16="http://schemas.microsoft.com/office/drawing/2014/main" id="{9F3FE46A-85BA-9C3F-A7DE-6E25E929BAD0}"/>
                  </a:ext>
                </a:extLst>
              </p:cNvPr>
              <p:cNvSpPr>
                <a:spLocks noRot="1" noChangeAspect="1" noMove="1" noResize="1" noEditPoints="1" noAdjustHandles="1" noChangeArrowheads="1" noChangeShapeType="1" noTextEdit="1"/>
              </p:cNvSpPr>
              <p:nvPr/>
            </p:nvSpPr>
            <p:spPr>
              <a:xfrm>
                <a:off x="5096045" y="1506264"/>
                <a:ext cx="3667327" cy="3055670"/>
              </a:xfrm>
              <a:prstGeom prst="wedgeRoundRectCallout">
                <a:avLst>
                  <a:gd name="adj1" fmla="val -57978"/>
                  <a:gd name="adj2" fmla="val -19149"/>
                  <a:gd name="adj3" fmla="val 16667"/>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71DC4C1-1E2D-9E7B-A850-F3A395646128}"/>
                  </a:ext>
                </a:extLst>
              </p:cNvPr>
              <p:cNvSpPr txBox="1"/>
              <p:nvPr/>
            </p:nvSpPr>
            <p:spPr>
              <a:xfrm>
                <a:off x="1279831" y="3592346"/>
                <a:ext cx="217948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𝑦</m:t>
                          </m:r>
                        </m:e>
                        <m:sub>
                          <m:r>
                            <a:rPr lang="en-US" sz="2000" i="1">
                              <a:solidFill>
                                <a:srgbClr val="0000FF"/>
                              </a:solidFill>
                              <a:latin typeface="Cambria Math" panose="02040503050406030204" pitchFamily="18" charset="0"/>
                            </a:rPr>
                            <m:t>𝑛</m:t>
                          </m:r>
                        </m:sub>
                      </m:sSub>
                      <m:r>
                        <a:rPr lang="en-US" sz="2000" i="0">
                          <a:latin typeface="Cambria Math" panose="02040503050406030204" pitchFamily="18" charset="0"/>
                        </a:rPr>
                        <m:t>=</m:t>
                      </m:r>
                      <m:sSup>
                        <m:sSupPr>
                          <m:ctrlPr>
                            <a:rPr lang="en-US" sz="2000" i="1">
                              <a:solidFill>
                                <a:srgbClr val="836967"/>
                              </a:solidFill>
                              <a:latin typeface="Cambria Math" panose="02040503050406030204" pitchFamily="18" charset="0"/>
                            </a:rPr>
                          </m:ctrlPr>
                        </m:sSupPr>
                        <m:e>
                          <m:r>
                            <a:rPr lang="en-US" sz="2000" b="1" i="1">
                              <a:latin typeface="Cambria Math" panose="02040503050406030204" pitchFamily="18" charset="0"/>
                            </a:rPr>
                            <m:t>𝒙</m:t>
                          </m:r>
                        </m:e>
                        <m:sup>
                          <m:r>
                            <a:rPr lang="en-US" sz="2000" b="0" i="1">
                              <a:latin typeface="Cambria Math" panose="02040503050406030204" pitchFamily="18" charset="0"/>
                            </a:rPr>
                            <m:t>𝑇</m:t>
                          </m:r>
                        </m:sup>
                      </m:sSup>
                      <m:sSub>
                        <m:sSubPr>
                          <m:ctrlPr>
                            <a:rPr lang="en-US" sz="2000" b="0" i="1">
                              <a:solidFill>
                                <a:srgbClr val="836967"/>
                              </a:solidFill>
                              <a:latin typeface="Cambria Math" panose="02040503050406030204" pitchFamily="18" charset="0"/>
                            </a:rPr>
                          </m:ctrlPr>
                        </m:sSubPr>
                        <m:e>
                          <m:r>
                            <a:rPr lang="en-US" sz="2000" b="1" i="1">
                              <a:latin typeface="Cambria Math" panose="02040503050406030204" pitchFamily="18" charset="0"/>
                            </a:rPr>
                            <m:t>𝒔</m:t>
                          </m:r>
                        </m:e>
                        <m:sub>
                          <m:r>
                            <a:rPr lang="en-US" sz="2000" b="0" i="1">
                              <a:latin typeface="Cambria Math" panose="02040503050406030204" pitchFamily="18" charset="0"/>
                            </a:rPr>
                            <m:t>𝑛</m:t>
                          </m:r>
                        </m:sub>
                      </m:sSub>
                    </m:oMath>
                  </m:oMathPara>
                </a14:m>
                <a:endParaRPr lang="en-US" sz="2000" dirty="0"/>
              </a:p>
            </p:txBody>
          </p:sp>
        </mc:Choice>
        <mc:Fallback xmlns="">
          <p:sp>
            <p:nvSpPr>
              <p:cNvPr id="9" name="TextBox 8">
                <a:extLst>
                  <a:ext uri="{FF2B5EF4-FFF2-40B4-BE49-F238E27FC236}">
                    <a16:creationId xmlns:a16="http://schemas.microsoft.com/office/drawing/2014/main" id="{071DC4C1-1E2D-9E7B-A850-F3A395646128}"/>
                  </a:ext>
                </a:extLst>
              </p:cNvPr>
              <p:cNvSpPr txBox="1">
                <a:spLocks noRot="1" noChangeAspect="1" noMove="1" noResize="1" noEditPoints="1" noAdjustHandles="1" noChangeArrowheads="1" noChangeShapeType="1" noTextEdit="1"/>
              </p:cNvSpPr>
              <p:nvPr/>
            </p:nvSpPr>
            <p:spPr>
              <a:xfrm>
                <a:off x="1279831" y="3592346"/>
                <a:ext cx="2179487" cy="400110"/>
              </a:xfrm>
              <a:prstGeom prst="rect">
                <a:avLst/>
              </a:prstGeom>
              <a:blipFill>
                <a:blip r:embed="rId8"/>
                <a:stretch>
                  <a:fillRect b="-7576"/>
                </a:stretch>
              </a:blipFill>
            </p:spPr>
            <p:txBody>
              <a:bodyPr/>
              <a:lstStyle/>
              <a:p>
                <a:r>
                  <a:rPr lang="en-US">
                    <a:noFill/>
                  </a:rPr>
                  <a:t> </a:t>
                </a:r>
              </a:p>
            </p:txBody>
          </p:sp>
        </mc:Fallback>
      </mc:AlternateContent>
      <p:sp>
        <p:nvSpPr>
          <p:cNvPr id="10" name="Rounded Rectangular Callout 17">
            <a:extLst>
              <a:ext uri="{FF2B5EF4-FFF2-40B4-BE49-F238E27FC236}">
                <a16:creationId xmlns:a16="http://schemas.microsoft.com/office/drawing/2014/main" id="{87EE6F36-E9A4-2ADC-52A0-BD970DA044D8}"/>
              </a:ext>
            </a:extLst>
          </p:cNvPr>
          <p:cNvSpPr/>
          <p:nvPr/>
        </p:nvSpPr>
        <p:spPr>
          <a:xfrm>
            <a:off x="1279831" y="4160485"/>
            <a:ext cx="3507920" cy="789315"/>
          </a:xfrm>
          <a:prstGeom prst="wedgeRoundRectCallout">
            <a:avLst>
              <a:gd name="adj1" fmla="val 4820"/>
              <a:gd name="adj2" fmla="val -7191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Elements of Sobol sequence</a:t>
            </a:r>
          </a:p>
          <a:p>
            <a:pPr algn="ctr"/>
            <a:r>
              <a:rPr lang="en-US" dirty="0">
                <a:solidFill>
                  <a:schemeClr val="tx1"/>
                </a:solidFill>
              </a:rPr>
              <a:t>𝒘</a:t>
            </a:r>
            <a:r>
              <a:rPr lang="en-US" baseline="-25000" dirty="0">
                <a:solidFill>
                  <a:schemeClr val="tx1"/>
                </a:solidFill>
              </a:rPr>
              <a:t>𝒊</a:t>
            </a:r>
            <a:r>
              <a:rPr lang="en-US" dirty="0">
                <a:solidFill>
                  <a:schemeClr val="tx1"/>
                </a:solidFill>
              </a:rPr>
              <a:t> define “directions” of 𝑦</a:t>
            </a:r>
            <a:r>
              <a:rPr lang="en-US" baseline="-25000" dirty="0">
                <a:solidFill>
                  <a:schemeClr val="tx1"/>
                </a:solidFill>
              </a:rPr>
              <a:t>𝑖</a:t>
            </a:r>
            <a:r>
              <a:rPr lang="en-US" dirty="0">
                <a:solidFill>
                  <a:schemeClr val="tx1"/>
                </a:solidFill>
              </a:rPr>
              <a:t> - distribute them </a:t>
            </a:r>
            <a:r>
              <a:rPr lang="en-US" dirty="0" err="1">
                <a:solidFill>
                  <a:schemeClr val="tx1"/>
                </a:solidFill>
              </a:rPr>
              <a:t>pseudorandomly</a:t>
            </a:r>
            <a:endParaRPr lang="en-US" dirty="0">
              <a:solidFill>
                <a:schemeClr val="tx1"/>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D08EAFC-A4AF-7545-89E6-9D45144070D8}"/>
                  </a:ext>
                </a:extLst>
              </p:cNvPr>
              <p:cNvSpPr txBox="1"/>
              <p:nvPr/>
            </p:nvSpPr>
            <p:spPr>
              <a:xfrm>
                <a:off x="19366" y="2115403"/>
                <a:ext cx="5050781" cy="14769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𝑓</m:t>
                      </m:r>
                      <m:d>
                        <m:dPr>
                          <m:ctrlPr>
                            <a:rPr lang="en-US" sz="1600" i="1">
                              <a:solidFill>
                                <a:srgbClr val="836967"/>
                              </a:solidFill>
                              <a:latin typeface="Cambria Math" panose="02040503050406030204" pitchFamily="18" charset="0"/>
                            </a:rPr>
                          </m:ctrlPr>
                        </m:dPr>
                        <m:e>
                          <m:r>
                            <a:rPr lang="en-US" sz="1600" b="1" i="1">
                              <a:latin typeface="Cambria Math" panose="02040503050406030204" pitchFamily="18" charset="0"/>
                            </a:rPr>
                            <m:t>𝒙</m:t>
                          </m:r>
                        </m:e>
                      </m:d>
                      <m:r>
                        <a:rPr lang="en-US" sz="1600">
                          <a:latin typeface="Cambria Math" panose="02040503050406030204" pitchFamily="18" charset="0"/>
                        </a:rPr>
                        <m:t>=</m:t>
                      </m:r>
                      <m:nary>
                        <m:naryPr>
                          <m:chr m:val="∑"/>
                          <m:ctrlPr>
                            <a:rPr lang="en-US" sz="1600" i="1">
                              <a:latin typeface="Cambria Math" panose="02040503050406030204" pitchFamily="18" charset="0"/>
                            </a:rPr>
                          </m:ctrlPr>
                        </m:naryPr>
                        <m:sub>
                          <m:r>
                            <m:rPr>
                              <m:brk m:alnAt="23"/>
                            </m:rPr>
                            <a:rPr lang="en-US" sz="1600" i="1">
                              <a:latin typeface="Cambria Math" panose="02040503050406030204" pitchFamily="18" charset="0"/>
                            </a:rPr>
                            <m:t>𝑖</m:t>
                          </m:r>
                          <m:r>
                            <a:rPr lang="en-US" sz="1600" i="1">
                              <a:latin typeface="Cambria Math" panose="02040503050406030204" pitchFamily="18" charset="0"/>
                            </a:rPr>
                            <m:t>=1</m:t>
                          </m:r>
                        </m:sub>
                        <m:sup>
                          <m:r>
                            <a:rPr lang="en-US" sz="1600" i="1">
                              <a:latin typeface="Cambria Math" panose="02040503050406030204" pitchFamily="18" charset="0"/>
                            </a:rPr>
                            <m:t>𝑁</m:t>
                          </m:r>
                        </m:sup>
                        <m:e>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𝑐</m:t>
                              </m:r>
                            </m:e>
                            <m:sub>
                              <m:r>
                                <a:rPr lang="en-US" sz="1600" i="1">
                                  <a:latin typeface="Cambria Math" panose="02040503050406030204" pitchFamily="18" charset="0"/>
                                </a:rPr>
                                <m:t>𝑖</m:t>
                              </m:r>
                            </m:sub>
                          </m:sSub>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𝑖</m:t>
                              </m:r>
                            </m:sub>
                          </m:sSub>
                          <m:d>
                            <m:dPr>
                              <m:ctrlPr>
                                <a:rPr lang="en-US" sz="1600" i="1">
                                  <a:latin typeface="Cambria Math" panose="02040503050406030204" pitchFamily="18" charset="0"/>
                                </a:rPr>
                              </m:ctrlPr>
                            </m:dPr>
                            <m:e>
                              <m:sSub>
                                <m:sSubPr>
                                  <m:ctrlPr>
                                    <a:rPr lang="en-US" sz="1600" i="1">
                                      <a:solidFill>
                                        <a:srgbClr val="836967"/>
                                      </a:solidFill>
                                      <a:latin typeface="Cambria Math" panose="02040503050406030204" pitchFamily="18" charset="0"/>
                                    </a:rPr>
                                  </m:ctrlPr>
                                </m:sSubPr>
                                <m:e>
                                  <m:r>
                                    <a:rPr lang="en-US" sz="1600" b="1" i="1">
                                      <a:latin typeface="Cambria Math" panose="02040503050406030204" pitchFamily="18" charset="0"/>
                                    </a:rPr>
                                    <m:t>𝒘</m:t>
                                  </m:r>
                                </m:e>
                                <m:sub>
                                  <m:r>
                                    <a:rPr lang="en-US" sz="1600" b="1" i="1">
                                      <a:latin typeface="Cambria Math" panose="02040503050406030204" pitchFamily="18" charset="0"/>
                                    </a:rPr>
                                    <m:t>𝒊</m:t>
                                  </m:r>
                                </m:sub>
                              </m:sSub>
                              <m:r>
                                <a:rPr lang="en-US" sz="1600" b="1" i="1">
                                  <a:latin typeface="Cambria Math" panose="02040503050406030204" pitchFamily="18" charset="0"/>
                                </a:rPr>
                                <m:t>𝒙</m:t>
                              </m:r>
                              <m:r>
                                <a:rPr lang="en-US" sz="1600">
                                  <a:latin typeface="Cambria Math" panose="02040503050406030204" pitchFamily="18" charset="0"/>
                                </a:rPr>
                                <m:t>+</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𝑏</m:t>
                                  </m:r>
                                </m:e>
                                <m:sub>
                                  <m:r>
                                    <a:rPr lang="en-US" sz="1600" i="1">
                                      <a:latin typeface="Cambria Math" panose="02040503050406030204" pitchFamily="18" charset="0"/>
                                    </a:rPr>
                                    <m:t>𝑖</m:t>
                                  </m:r>
                                </m:sub>
                              </m:sSub>
                            </m:e>
                          </m:d>
                          <m:r>
                            <a:rPr lang="en-US" sz="1600" i="1">
                              <a:latin typeface="Cambria Math" panose="02040503050406030204" pitchFamily="18" charset="0"/>
                            </a:rPr>
                            <m:t> </m:t>
                          </m:r>
                        </m:e>
                      </m:nary>
                      <m:r>
                        <a:rPr lang="en-US" sz="1600" i="1">
                          <a:latin typeface="Cambria Math" panose="02040503050406030204" pitchFamily="18" charset="0"/>
                          <a:ea typeface="Cambria Math" panose="02040503050406030204" pitchFamily="18" charset="0"/>
                        </a:rPr>
                        <m:t>≡</m:t>
                      </m:r>
                      <m:nary>
                        <m:naryPr>
                          <m:chr m:val="∑"/>
                          <m:limLoc m:val="undOvr"/>
                          <m:ctrlPr>
                            <a:rPr lang="en-US" sz="1600" i="1">
                              <a:latin typeface="Cambria Math" panose="02040503050406030204" pitchFamily="18" charset="0"/>
                            </a:rPr>
                          </m:ctrlPr>
                        </m:naryPr>
                        <m:sub>
                          <m:r>
                            <a:rPr lang="de-DE" sz="1600" i="1">
                              <a:latin typeface="Cambria Math" panose="02040503050406030204" pitchFamily="18" charset="0"/>
                            </a:rPr>
                            <m:t>𝑚</m:t>
                          </m:r>
                          <m:r>
                            <a:rPr lang="en-US" sz="1600" i="1">
                              <a:latin typeface="Cambria Math" panose="02040503050406030204" pitchFamily="18" charset="0"/>
                            </a:rPr>
                            <m:t>=1</m:t>
                          </m:r>
                        </m:sub>
                        <m:sup>
                          <m:r>
                            <a:rPr lang="de-DE" sz="1600" i="1">
                              <a:latin typeface="Cambria Math" panose="02040503050406030204" pitchFamily="18" charset="0"/>
                            </a:rPr>
                            <m:t>𝑀</m:t>
                          </m:r>
                        </m:sup>
                        <m:e>
                          <m:sSub>
                            <m:sSubPr>
                              <m:ctrlPr>
                                <a:rPr lang="en-US" sz="1600" i="1">
                                  <a:latin typeface="Cambria Math" panose="02040503050406030204" pitchFamily="18" charset="0"/>
                                </a:rPr>
                              </m:ctrlPr>
                            </m:sSubPr>
                            <m:e>
                              <m:r>
                                <a:rPr lang="de-DE" sz="1600" i="1">
                                  <a:latin typeface="Cambria Math" panose="02040503050406030204" pitchFamily="18" charset="0"/>
                                </a:rPr>
                                <m:t>𝑏</m:t>
                              </m:r>
                            </m:e>
                            <m:sub>
                              <m:r>
                                <a:rPr lang="de-DE" sz="1600" i="1">
                                  <a:latin typeface="Cambria Math" panose="02040503050406030204" pitchFamily="18" charset="0"/>
                                </a:rPr>
                                <m:t>𝑚</m:t>
                              </m:r>
                            </m:sub>
                          </m:sSub>
                          <m:r>
                            <a:rPr lang="de-DE" sz="1600" i="1">
                              <a:latin typeface="Cambria Math" panose="02040503050406030204" pitchFamily="18" charset="0"/>
                            </a:rPr>
                            <m:t>𝑘</m:t>
                          </m:r>
                          <m:d>
                            <m:dPr>
                              <m:ctrlPr>
                                <a:rPr lang="en-US" sz="1600" i="1">
                                  <a:latin typeface="Cambria Math" panose="02040503050406030204" pitchFamily="18" charset="0"/>
                                </a:rPr>
                              </m:ctrlPr>
                            </m:dPr>
                            <m:e>
                              <m:r>
                                <a:rPr lang="de-DE" sz="1600" b="1" i="1">
                                  <a:latin typeface="Cambria Math" panose="02040503050406030204" pitchFamily="18" charset="0"/>
                                </a:rPr>
                                <m:t>𝒚</m:t>
                              </m:r>
                              <m:r>
                                <a:rPr lang="en-US" sz="1600" b="1">
                                  <a:latin typeface="Cambria Math" panose="02040503050406030204" pitchFamily="18" charset="0"/>
                                </a:rPr>
                                <m:t>,</m:t>
                              </m:r>
                              <m:sSup>
                                <m:sSupPr>
                                  <m:ctrlPr>
                                    <a:rPr lang="en-US" sz="1600" b="1" i="1">
                                      <a:latin typeface="Cambria Math" panose="02040503050406030204" pitchFamily="18" charset="0"/>
                                    </a:rPr>
                                  </m:ctrlPr>
                                </m:sSupPr>
                                <m:e>
                                  <m:r>
                                    <a:rPr lang="de-DE" sz="1600" b="1" i="1">
                                      <a:latin typeface="Cambria Math" panose="02040503050406030204" pitchFamily="18" charset="0"/>
                                    </a:rPr>
                                    <m:t>𝒚</m:t>
                                  </m:r>
                                </m:e>
                                <m:sup>
                                  <m:d>
                                    <m:dPr>
                                      <m:ctrlPr>
                                        <a:rPr lang="en-US" sz="1600" i="1">
                                          <a:latin typeface="Cambria Math" panose="02040503050406030204" pitchFamily="18" charset="0"/>
                                        </a:rPr>
                                      </m:ctrlPr>
                                    </m:dPr>
                                    <m:e>
                                      <m:r>
                                        <a:rPr lang="de-DE" sz="1600" i="1">
                                          <a:latin typeface="Cambria Math" panose="02040503050406030204" pitchFamily="18" charset="0"/>
                                        </a:rPr>
                                        <m:t>𝑚</m:t>
                                      </m:r>
                                    </m:e>
                                  </m:d>
                                </m:sup>
                              </m:sSup>
                            </m:e>
                          </m:d>
                        </m:e>
                      </m:nary>
                      <m:r>
                        <a:rPr lang="en-US" sz="1600" i="1">
                          <a:latin typeface="Cambria Math" panose="02040503050406030204" pitchFamily="18" charset="0"/>
                        </a:rPr>
                        <m:t>=</m:t>
                      </m:r>
                    </m:oMath>
                  </m:oMathPara>
                </a14:m>
                <a:endParaRPr lang="en-US"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nary>
                        <m:naryPr>
                          <m:chr m:val="∑"/>
                          <m:limLoc m:val="undOvr"/>
                          <m:ctrlPr>
                            <a:rPr lang="en-US" sz="1600" i="1">
                              <a:latin typeface="Cambria Math" panose="02040503050406030204" pitchFamily="18" charset="0"/>
                            </a:rPr>
                          </m:ctrlPr>
                        </m:naryPr>
                        <m:sub>
                          <m:r>
                            <a:rPr lang="de-DE" sz="1600" i="1">
                              <a:latin typeface="Cambria Math" panose="02040503050406030204" pitchFamily="18" charset="0"/>
                            </a:rPr>
                            <m:t>𝑖</m:t>
                          </m:r>
                          <m:r>
                            <a:rPr lang="en-US" sz="1600" i="1">
                              <a:latin typeface="Cambria Math" panose="02040503050406030204" pitchFamily="18" charset="0"/>
                            </a:rPr>
                            <m:t>=1</m:t>
                          </m:r>
                        </m:sub>
                        <m:sup>
                          <m:r>
                            <a:rPr lang="de-DE" sz="1600" i="1">
                              <a:latin typeface="Cambria Math" panose="02040503050406030204" pitchFamily="18" charset="0"/>
                            </a:rPr>
                            <m:t>𝑁</m:t>
                          </m:r>
                        </m:sup>
                        <m:e>
                          <m:nary>
                            <m:naryPr>
                              <m:chr m:val="∑"/>
                              <m:limLoc m:val="undOvr"/>
                              <m:ctrlPr>
                                <a:rPr lang="en-US" sz="1600" i="1">
                                  <a:latin typeface="Cambria Math" panose="02040503050406030204" pitchFamily="18" charset="0"/>
                                </a:rPr>
                              </m:ctrlPr>
                            </m:naryPr>
                            <m:sub>
                              <m:r>
                                <a:rPr lang="de-DE" sz="1600" i="1">
                                  <a:latin typeface="Cambria Math" panose="02040503050406030204" pitchFamily="18" charset="0"/>
                                </a:rPr>
                                <m:t>𝑚</m:t>
                              </m:r>
                              <m:r>
                                <a:rPr lang="en-US" sz="1600">
                                  <a:latin typeface="Cambria Math" panose="02040503050406030204" pitchFamily="18" charset="0"/>
                                </a:rPr>
                                <m:t>=1</m:t>
                              </m:r>
                            </m:sub>
                            <m:sup>
                              <m:r>
                                <a:rPr lang="de-DE" sz="1600" i="1">
                                  <a:latin typeface="Cambria Math" panose="02040503050406030204" pitchFamily="18" charset="0"/>
                                </a:rPr>
                                <m:t>𝑀</m:t>
                              </m:r>
                            </m:sup>
                            <m:e>
                              <m:sSub>
                                <m:sSubPr>
                                  <m:ctrlPr>
                                    <a:rPr lang="en-US" sz="1600" i="1">
                                      <a:latin typeface="Cambria Math" panose="02040503050406030204" pitchFamily="18" charset="0"/>
                                    </a:rPr>
                                  </m:ctrlPr>
                                </m:sSubPr>
                                <m:e>
                                  <m:r>
                                    <a:rPr lang="de-DE" sz="1600" i="1">
                                      <a:latin typeface="Cambria Math" panose="02040503050406030204" pitchFamily="18" charset="0"/>
                                    </a:rPr>
                                    <m:t>𝑏</m:t>
                                  </m:r>
                                </m:e>
                                <m:sub>
                                  <m:r>
                                    <a:rPr lang="de-DE" sz="1600" i="1">
                                      <a:latin typeface="Cambria Math" panose="02040503050406030204" pitchFamily="18" charset="0"/>
                                    </a:rPr>
                                    <m:t>𝑚</m:t>
                                  </m:r>
                                </m:sub>
                              </m:sSub>
                              <m:sSub>
                                <m:sSubPr>
                                  <m:ctrlPr>
                                    <a:rPr lang="en-US" sz="1600" i="1">
                                      <a:latin typeface="Cambria Math" panose="02040503050406030204" pitchFamily="18" charset="0"/>
                                    </a:rPr>
                                  </m:ctrlPr>
                                </m:sSubPr>
                                <m:e>
                                  <m:r>
                                    <a:rPr lang="de-DE" sz="1600" i="1">
                                      <a:latin typeface="Cambria Math" panose="02040503050406030204" pitchFamily="18" charset="0"/>
                                    </a:rPr>
                                    <m:t>𝑘</m:t>
                                  </m:r>
                                </m:e>
                                <m:sub>
                                  <m:r>
                                    <a:rPr lang="de-DE" sz="1600" i="1">
                                      <a:latin typeface="Cambria Math" panose="02040503050406030204" pitchFamily="18" charset="0"/>
                                    </a:rPr>
                                    <m:t>𝑖</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de-DE" sz="1600" i="1">
                                          <a:latin typeface="Cambria Math" panose="02040503050406030204" pitchFamily="18" charset="0"/>
                                        </a:rPr>
                                        <m:t>𝑦</m:t>
                                      </m:r>
                                    </m:e>
                                    <m:sub>
                                      <m:r>
                                        <a:rPr lang="de-DE" sz="1600" i="1">
                                          <a:latin typeface="Cambria Math" panose="02040503050406030204" pitchFamily="18" charset="0"/>
                                        </a:rPr>
                                        <m:t>𝑖</m:t>
                                      </m:r>
                                    </m:sub>
                                  </m:sSub>
                                  <m:r>
                                    <a:rPr lang="en-US" sz="1600">
                                      <a:latin typeface="Cambria Math" panose="02040503050406030204" pitchFamily="18" charset="0"/>
                                    </a:rPr>
                                    <m:t>,</m:t>
                                  </m:r>
                                  <m:sSubSup>
                                    <m:sSubSupPr>
                                      <m:ctrlPr>
                                        <a:rPr lang="en-US" sz="1600" i="1">
                                          <a:latin typeface="Cambria Math" panose="02040503050406030204" pitchFamily="18" charset="0"/>
                                        </a:rPr>
                                      </m:ctrlPr>
                                    </m:sSubSupPr>
                                    <m:e>
                                      <m:r>
                                        <a:rPr lang="de-DE" sz="1600" i="1">
                                          <a:latin typeface="Cambria Math" panose="02040503050406030204" pitchFamily="18" charset="0"/>
                                        </a:rPr>
                                        <m:t>𝑦</m:t>
                                      </m:r>
                                    </m:e>
                                    <m:sub>
                                      <m:r>
                                        <a:rPr lang="de-DE" sz="1600" i="1">
                                          <a:latin typeface="Cambria Math" panose="02040503050406030204" pitchFamily="18" charset="0"/>
                                        </a:rPr>
                                        <m:t>𝑖</m:t>
                                      </m:r>
                                    </m:sub>
                                    <m:sup>
                                      <m:d>
                                        <m:dPr>
                                          <m:ctrlPr>
                                            <a:rPr lang="en-US" sz="1600" i="1">
                                              <a:latin typeface="Cambria Math" panose="02040503050406030204" pitchFamily="18" charset="0"/>
                                            </a:rPr>
                                          </m:ctrlPr>
                                        </m:dPr>
                                        <m:e>
                                          <m:r>
                                            <a:rPr lang="de-DE" sz="1600" i="1">
                                              <a:latin typeface="Cambria Math" panose="02040503050406030204" pitchFamily="18" charset="0"/>
                                            </a:rPr>
                                            <m:t>𝑚</m:t>
                                          </m:r>
                                        </m:e>
                                      </m:d>
                                    </m:sup>
                                  </m:sSubSup>
                                </m:e>
                              </m:d>
                            </m:e>
                          </m:nary>
                        </m:e>
                      </m:nary>
                      <m:r>
                        <a:rPr lang="en-US" sz="1600" b="0" i="1" smtClean="0">
                          <a:latin typeface="Cambria Math" panose="02040503050406030204" pitchFamily="18" charset="0"/>
                        </a:rPr>
                        <m:t>=</m:t>
                      </m:r>
                      <m:nary>
                        <m:naryPr>
                          <m:chr m:val="∑"/>
                          <m:limLoc m:val="undOvr"/>
                          <m:ctrlPr>
                            <a:rPr lang="en-US" sz="1600" i="1">
                              <a:latin typeface="Cambria Math" panose="02040503050406030204" pitchFamily="18" charset="0"/>
                            </a:rPr>
                          </m:ctrlPr>
                        </m:naryPr>
                        <m:sub>
                          <m:r>
                            <a:rPr lang="en-US" sz="1600" i="1">
                              <a:latin typeface="Cambria Math" panose="02040503050406030204" pitchFamily="18" charset="0"/>
                            </a:rPr>
                            <m:t>𝑖</m:t>
                          </m:r>
                          <m:r>
                            <a:rPr lang="en-US" sz="1600" i="1">
                              <a:latin typeface="Cambria Math" panose="02040503050406030204" pitchFamily="18" charset="0"/>
                            </a:rPr>
                            <m:t>=1</m:t>
                          </m:r>
                        </m:sub>
                        <m:sup>
                          <m:r>
                            <a:rPr lang="en-US" sz="1600" i="1">
                              <a:latin typeface="Cambria Math" panose="02040503050406030204" pitchFamily="18" charset="0"/>
                            </a:rPr>
                            <m:t>𝑁</m:t>
                          </m:r>
                        </m:sup>
                        <m:e>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𝑓</m:t>
                              </m:r>
                            </m:e>
                            <m:sub>
                              <m:r>
                                <a:rPr lang="en-US" sz="1600" i="1">
                                  <a:latin typeface="Cambria Math" panose="02040503050406030204" pitchFamily="18" charset="0"/>
                                </a:rPr>
                                <m:t>𝑖</m:t>
                              </m:r>
                            </m:sub>
                          </m:sSub>
                          <m:d>
                            <m:dPr>
                              <m:ctrlPr>
                                <a:rPr lang="en-US" sz="1600" i="1">
                                  <a:latin typeface="Cambria Math" panose="02040503050406030204" pitchFamily="18" charset="0"/>
                                </a:rPr>
                              </m:ctrlPr>
                            </m:dPr>
                            <m:e>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rPr>
                                    <m:t>𝑦</m:t>
                                  </m:r>
                                </m:e>
                                <m:sub>
                                  <m:r>
                                    <a:rPr lang="en-US" sz="1600" i="1">
                                      <a:solidFill>
                                        <a:srgbClr val="0000FF"/>
                                      </a:solidFill>
                                      <a:latin typeface="Cambria Math" panose="02040503050406030204" pitchFamily="18" charset="0"/>
                                    </a:rPr>
                                    <m:t>𝑖</m:t>
                                  </m:r>
                                </m:sub>
                              </m:sSub>
                            </m:e>
                          </m:d>
                        </m:e>
                      </m:nary>
                    </m:oMath>
                  </m:oMathPara>
                </a14:m>
                <a:endParaRPr lang="en-US" sz="1600" dirty="0"/>
              </a:p>
            </p:txBody>
          </p:sp>
        </mc:Choice>
        <mc:Fallback xmlns="">
          <p:sp>
            <p:nvSpPr>
              <p:cNvPr id="6" name="TextBox 5">
                <a:extLst>
                  <a:ext uri="{FF2B5EF4-FFF2-40B4-BE49-F238E27FC236}">
                    <a16:creationId xmlns:a16="http://schemas.microsoft.com/office/drawing/2014/main" id="{FD08EAFC-A4AF-7545-89E6-9D45144070D8}"/>
                  </a:ext>
                </a:extLst>
              </p:cNvPr>
              <p:cNvSpPr txBox="1">
                <a:spLocks noRot="1" noChangeAspect="1" noMove="1" noResize="1" noEditPoints="1" noAdjustHandles="1" noChangeArrowheads="1" noChangeShapeType="1" noTextEdit="1"/>
              </p:cNvSpPr>
              <p:nvPr/>
            </p:nvSpPr>
            <p:spPr>
              <a:xfrm>
                <a:off x="19366" y="2115403"/>
                <a:ext cx="5050781" cy="147694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ABBCC998-1A75-B509-DB66-C671986E17FC}"/>
                  </a:ext>
                </a:extLst>
              </p:cNvPr>
              <p:cNvSpPr txBox="1"/>
              <p:nvPr/>
            </p:nvSpPr>
            <p:spPr>
              <a:xfrm>
                <a:off x="-355960" y="1244774"/>
                <a:ext cx="2805998" cy="6981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solidFill>
                            <a:schemeClr val="tx1"/>
                          </a:solidFill>
                          <a:latin typeface="Cambria Math" panose="02040503050406030204" pitchFamily="18" charset="0"/>
                        </a:rPr>
                        <m:t>𝑘</m:t>
                      </m:r>
                      <m:d>
                        <m:dPr>
                          <m:ctrlPr>
                            <a:rPr lang="en-US" sz="1400"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𝒚</m:t>
                          </m:r>
                          <m:r>
                            <a:rPr lang="en-US" sz="1400" b="0" i="0">
                              <a:solidFill>
                                <a:schemeClr val="tx1"/>
                              </a:solidFill>
                              <a:latin typeface="Cambria Math" panose="02040503050406030204" pitchFamily="18" charset="0"/>
                            </a:rPr>
                            <m:t>,</m:t>
                          </m:r>
                          <m:sSup>
                            <m:sSupPr>
                              <m:ctrlPr>
                                <a:rPr lang="en-US" sz="1400" b="0" i="1">
                                  <a:solidFill>
                                    <a:schemeClr val="tx1"/>
                                  </a:solidFill>
                                  <a:latin typeface="Cambria Math" panose="02040503050406030204" pitchFamily="18" charset="0"/>
                                </a:rPr>
                              </m:ctrlPr>
                            </m:sSupPr>
                            <m:e>
                              <m:r>
                                <a:rPr lang="en-US" sz="1400" b="1" i="1">
                                  <a:solidFill>
                                    <a:schemeClr val="tx1"/>
                                  </a:solidFill>
                                  <a:latin typeface="Cambria Math" panose="02040503050406030204" pitchFamily="18" charset="0"/>
                                </a:rPr>
                                <m:t>𝒚</m:t>
                              </m:r>
                            </m:e>
                            <m:sup>
                              <m:r>
                                <a:rPr lang="en-US" sz="1400" b="0" i="0">
                                  <a:solidFill>
                                    <a:schemeClr val="tx1"/>
                                  </a:solidFill>
                                  <a:latin typeface="Cambria Math" panose="02040503050406030204" pitchFamily="18" charset="0"/>
                                </a:rPr>
                                <m:t>′</m:t>
                              </m:r>
                            </m:sup>
                          </m:sSup>
                        </m:e>
                      </m:d>
                      <m:r>
                        <a:rPr lang="en-US" sz="1400" b="0" i="0">
                          <a:solidFill>
                            <a:schemeClr val="tx1"/>
                          </a:solidFill>
                          <a:latin typeface="Cambria Math" panose="02040503050406030204" pitchFamily="18" charset="0"/>
                        </a:rPr>
                        <m:t>=</m:t>
                      </m:r>
                      <m:nary>
                        <m:naryPr>
                          <m:chr m:val="∑"/>
                          <m:limLoc m:val="undOvr"/>
                          <m:ctrlPr>
                            <a:rPr lang="en-US" sz="1400" b="0" i="1">
                              <a:solidFill>
                                <a:schemeClr val="tx1"/>
                              </a:solidFill>
                              <a:latin typeface="Cambria Math" panose="02040503050406030204" pitchFamily="18" charset="0"/>
                            </a:rPr>
                          </m:ctrlPr>
                        </m:naryPr>
                        <m:sub>
                          <m:r>
                            <a:rPr lang="en-US" sz="1400" b="0" i="1">
                              <a:solidFill>
                                <a:schemeClr val="tx1"/>
                              </a:solidFill>
                              <a:latin typeface="Cambria Math" panose="02040503050406030204" pitchFamily="18" charset="0"/>
                            </a:rPr>
                            <m:t>𝑖</m:t>
                          </m:r>
                          <m:r>
                            <a:rPr lang="en-US" sz="1400" b="0" i="0">
                              <a:solidFill>
                                <a:schemeClr val="tx1"/>
                              </a:solidFill>
                              <a:latin typeface="Cambria Math" panose="02040503050406030204" pitchFamily="18" charset="0"/>
                            </a:rPr>
                            <m:t>=1</m:t>
                          </m:r>
                        </m:sub>
                        <m:sup>
                          <m:r>
                            <a:rPr lang="en-US" sz="1400" b="0" i="1">
                              <a:solidFill>
                                <a:schemeClr val="tx1"/>
                              </a:solidFill>
                              <a:latin typeface="Cambria Math" panose="02040503050406030204" pitchFamily="18" charset="0"/>
                            </a:rPr>
                            <m:t>𝑁</m:t>
                          </m:r>
                        </m:sup>
                        <m:e>
                          <m:sSub>
                            <m:sSubPr>
                              <m:ctrlPr>
                                <a:rPr lang="en-US" sz="1400" b="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𝑘</m:t>
                              </m:r>
                            </m:e>
                            <m:sub>
                              <m:r>
                                <a:rPr lang="en-US" sz="1400" b="0" i="1">
                                  <a:solidFill>
                                    <a:schemeClr val="tx1"/>
                                  </a:solidFill>
                                  <a:latin typeface="Cambria Math" panose="02040503050406030204" pitchFamily="18" charset="0"/>
                                </a:rPr>
                                <m:t>𝑖</m:t>
                              </m:r>
                            </m:sub>
                          </m:sSub>
                          <m:d>
                            <m:dPr>
                              <m:ctrlPr>
                                <a:rPr lang="en-US" sz="1400" b="0" i="1">
                                  <a:solidFill>
                                    <a:schemeClr val="tx1"/>
                                  </a:solidFill>
                                  <a:latin typeface="Cambria Math" panose="02040503050406030204" pitchFamily="18" charset="0"/>
                                </a:rPr>
                              </m:ctrlPr>
                            </m:dPr>
                            <m:e>
                              <m:sSub>
                                <m:sSubPr>
                                  <m:ctrlPr>
                                    <a:rPr lang="en-US" sz="1400" b="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𝑦</m:t>
                                  </m:r>
                                </m:e>
                                <m:sub>
                                  <m:r>
                                    <a:rPr lang="en-US" sz="1400" b="0" i="1">
                                      <a:solidFill>
                                        <a:schemeClr val="tx1"/>
                                      </a:solidFill>
                                      <a:latin typeface="Cambria Math" panose="02040503050406030204" pitchFamily="18" charset="0"/>
                                    </a:rPr>
                                    <m:t>𝑖</m:t>
                                  </m:r>
                                </m:sub>
                              </m:sSub>
                              <m:r>
                                <a:rPr lang="en-US" sz="1400" b="0" i="0">
                                  <a:solidFill>
                                    <a:schemeClr val="tx1"/>
                                  </a:solidFill>
                                  <a:latin typeface="Cambria Math" panose="02040503050406030204" pitchFamily="18" charset="0"/>
                                </a:rPr>
                                <m:t>,</m:t>
                              </m:r>
                              <m:sSubSup>
                                <m:sSubSupPr>
                                  <m:ctrlPr>
                                    <a:rPr lang="en-US" sz="1400" b="0" i="1">
                                      <a:solidFill>
                                        <a:schemeClr val="tx1"/>
                                      </a:solidFill>
                                      <a:latin typeface="Cambria Math" panose="02040503050406030204" pitchFamily="18" charset="0"/>
                                    </a:rPr>
                                  </m:ctrlPr>
                                </m:sSubSupPr>
                                <m:e>
                                  <m:r>
                                    <a:rPr lang="en-US" sz="1400" b="0" i="1">
                                      <a:solidFill>
                                        <a:schemeClr val="tx1"/>
                                      </a:solidFill>
                                      <a:latin typeface="Cambria Math" panose="02040503050406030204" pitchFamily="18" charset="0"/>
                                    </a:rPr>
                                    <m:t>𝑦</m:t>
                                  </m:r>
                                </m:e>
                                <m:sub>
                                  <m:r>
                                    <a:rPr lang="en-US" sz="1400" b="0" i="1">
                                      <a:solidFill>
                                        <a:schemeClr val="tx1"/>
                                      </a:solidFill>
                                      <a:latin typeface="Cambria Math" panose="02040503050406030204" pitchFamily="18" charset="0"/>
                                    </a:rPr>
                                    <m:t>𝑖</m:t>
                                  </m:r>
                                </m:sub>
                                <m:sup>
                                  <m:r>
                                    <a:rPr lang="en-US" sz="1400" b="0" i="0">
                                      <a:solidFill>
                                        <a:schemeClr val="tx1"/>
                                      </a:solidFill>
                                      <a:latin typeface="Cambria Math" panose="02040503050406030204" pitchFamily="18" charset="0"/>
                                    </a:rPr>
                                    <m:t>′</m:t>
                                  </m:r>
                                </m:sup>
                              </m:sSubSup>
                            </m:e>
                          </m:d>
                        </m:e>
                      </m:nary>
                    </m:oMath>
                  </m:oMathPara>
                </a14:m>
                <a:endParaRPr lang="en-US" sz="1400" dirty="0">
                  <a:solidFill>
                    <a:schemeClr val="tx1"/>
                  </a:solidFill>
                </a:endParaRPr>
              </a:p>
            </p:txBody>
          </p:sp>
        </mc:Choice>
        <mc:Fallback>
          <p:sp>
            <p:nvSpPr>
              <p:cNvPr id="11" name="TextBox 10">
                <a:extLst>
                  <a:ext uri="{FF2B5EF4-FFF2-40B4-BE49-F238E27FC236}">
                    <a16:creationId xmlns:a16="http://schemas.microsoft.com/office/drawing/2014/main" id="{ABBCC998-1A75-B509-DB66-C671986E17FC}"/>
                  </a:ext>
                </a:extLst>
              </p:cNvPr>
              <p:cNvSpPr txBox="1">
                <a:spLocks noRot="1" noChangeAspect="1" noMove="1" noResize="1" noEditPoints="1" noAdjustHandles="1" noChangeArrowheads="1" noChangeShapeType="1" noTextEdit="1"/>
              </p:cNvSpPr>
              <p:nvPr/>
            </p:nvSpPr>
            <p:spPr>
              <a:xfrm>
                <a:off x="-355960" y="1244774"/>
                <a:ext cx="2805998" cy="6981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EF6433E3-FBE3-E7DF-F146-03998E66E111}"/>
                  </a:ext>
                </a:extLst>
              </p:cNvPr>
              <p:cNvSpPr txBox="1"/>
              <p:nvPr/>
            </p:nvSpPr>
            <p:spPr>
              <a:xfrm>
                <a:off x="1167797" y="1328679"/>
                <a:ext cx="4312903" cy="5806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𝑘</m:t>
                          </m:r>
                        </m:e>
                        <m:sub>
                          <m:r>
                            <a:rPr lang="en-US" sz="1400" i="1">
                              <a:solidFill>
                                <a:schemeClr val="tx1"/>
                              </a:solidFill>
                              <a:latin typeface="Cambria Math" panose="02040503050406030204" pitchFamily="18" charset="0"/>
                            </a:rPr>
                            <m:t>𝑖</m:t>
                          </m:r>
                        </m:sub>
                      </m:sSub>
                      <m:d>
                        <m:dPr>
                          <m:ctrlPr>
                            <a:rPr lang="en-US" sz="1400" i="1">
                              <a:solidFill>
                                <a:schemeClr val="tx1"/>
                              </a:solidFill>
                              <a:latin typeface="Cambria Math" panose="02040503050406030204" pitchFamily="18" charset="0"/>
                            </a:rPr>
                          </m:ctrlPr>
                        </m:dPr>
                        <m:e>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𝑦</m:t>
                              </m:r>
                            </m:e>
                            <m:sub>
                              <m:r>
                                <a:rPr lang="en-US" sz="1400" i="1">
                                  <a:solidFill>
                                    <a:schemeClr val="tx1"/>
                                  </a:solidFill>
                                  <a:latin typeface="Cambria Math" panose="02040503050406030204" pitchFamily="18" charset="0"/>
                                </a:rPr>
                                <m:t>𝑖</m:t>
                              </m:r>
                            </m:sub>
                          </m:sSub>
                          <m:r>
                            <a:rPr lang="en-US" sz="1400" i="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𝑦</m:t>
                              </m:r>
                            </m:e>
                            <m:sub>
                              <m:r>
                                <a:rPr lang="en-US" sz="1400" i="1">
                                  <a:solidFill>
                                    <a:schemeClr val="tx1"/>
                                  </a:solidFill>
                                  <a:latin typeface="Cambria Math" panose="02040503050406030204" pitchFamily="18" charset="0"/>
                                </a:rPr>
                                <m:t>𝑖</m:t>
                              </m:r>
                            </m:sub>
                            <m:sup>
                              <m:r>
                                <a:rPr lang="en-US" sz="1400" i="0">
                                  <a:solidFill>
                                    <a:schemeClr val="tx1"/>
                                  </a:solidFill>
                                  <a:latin typeface="Cambria Math" panose="02040503050406030204" pitchFamily="18" charset="0"/>
                                </a:rPr>
                                <m:t>′</m:t>
                              </m:r>
                            </m:sup>
                          </m:sSubSup>
                        </m:e>
                      </m:d>
                      <m:r>
                        <a:rPr lang="en-US" sz="1400" i="0">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𝑒𝑥𝑝</m:t>
                      </m:r>
                      <m:d>
                        <m:dPr>
                          <m:ctrlPr>
                            <a:rPr lang="en-US" sz="1400" i="1">
                              <a:solidFill>
                                <a:schemeClr val="tx1"/>
                              </a:solidFill>
                              <a:latin typeface="Cambria Math" panose="02040503050406030204" pitchFamily="18" charset="0"/>
                            </a:rPr>
                          </m:ctrlPr>
                        </m:dPr>
                        <m:e>
                          <m:r>
                            <a:rPr lang="en-US" sz="1400" i="0">
                              <a:solidFill>
                                <a:schemeClr val="tx1"/>
                              </a:solidFill>
                              <a:latin typeface="Cambria Math" panose="02040503050406030204" pitchFamily="18" charset="0"/>
                            </a:rPr>
                            <m:t>−</m:t>
                          </m:r>
                          <m:f>
                            <m:fPr>
                              <m:ctrlPr>
                                <a:rPr lang="en-US" sz="1400" i="1">
                                  <a:solidFill>
                                    <a:schemeClr val="tx1"/>
                                  </a:solidFill>
                                  <a:latin typeface="Cambria Math" panose="02040503050406030204" pitchFamily="18" charset="0"/>
                                </a:rPr>
                              </m:ctrlPr>
                            </m:fPr>
                            <m:num>
                              <m:sSup>
                                <m:sSupPr>
                                  <m:ctrlPr>
                                    <a:rPr lang="en-US" sz="1400" i="1">
                                      <a:solidFill>
                                        <a:schemeClr val="tx1"/>
                                      </a:solidFill>
                                      <a:latin typeface="Cambria Math" panose="02040503050406030204" pitchFamily="18" charset="0"/>
                                    </a:rPr>
                                  </m:ctrlPr>
                                </m:sSupPr>
                                <m:e>
                                  <m:d>
                                    <m:dPr>
                                      <m:ctrlPr>
                                        <a:rPr lang="en-US" sz="1400" i="1">
                                          <a:solidFill>
                                            <a:schemeClr val="tx1"/>
                                          </a:solidFill>
                                          <a:latin typeface="Cambria Math" panose="02040503050406030204" pitchFamily="18" charset="0"/>
                                        </a:rPr>
                                      </m:ctrlPr>
                                    </m:dPr>
                                    <m:e>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𝑦</m:t>
                                          </m:r>
                                        </m:e>
                                        <m:sub>
                                          <m:r>
                                            <a:rPr lang="en-US" sz="1400" i="1">
                                              <a:solidFill>
                                                <a:schemeClr val="tx1"/>
                                              </a:solidFill>
                                              <a:latin typeface="Cambria Math" panose="02040503050406030204" pitchFamily="18" charset="0"/>
                                            </a:rPr>
                                            <m:t>𝑖</m:t>
                                          </m:r>
                                        </m:sub>
                                      </m:sSub>
                                      <m:r>
                                        <a:rPr lang="en-US" sz="1400" i="0">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𝑦</m:t>
                                          </m:r>
                                        </m:e>
                                        <m:sub>
                                          <m:r>
                                            <a:rPr lang="en-US" sz="1400" i="1">
                                              <a:solidFill>
                                                <a:schemeClr val="tx1"/>
                                              </a:solidFill>
                                              <a:latin typeface="Cambria Math" panose="02040503050406030204" pitchFamily="18" charset="0"/>
                                            </a:rPr>
                                            <m:t>𝑖</m:t>
                                          </m:r>
                                        </m:sub>
                                        <m:sup>
                                          <m:r>
                                            <a:rPr lang="en-US" sz="1400" i="0">
                                              <a:solidFill>
                                                <a:schemeClr val="tx1"/>
                                              </a:solidFill>
                                              <a:latin typeface="Cambria Math" panose="02040503050406030204" pitchFamily="18" charset="0"/>
                                            </a:rPr>
                                            <m:t>′</m:t>
                                          </m:r>
                                        </m:sup>
                                      </m:sSubSup>
                                    </m:e>
                                  </m:d>
                                </m:e>
                                <m:sup>
                                  <m:r>
                                    <a:rPr lang="en-US" sz="1400" i="0">
                                      <a:solidFill>
                                        <a:schemeClr val="tx1"/>
                                      </a:solidFill>
                                      <a:latin typeface="Cambria Math" panose="02040503050406030204" pitchFamily="18" charset="0"/>
                                    </a:rPr>
                                    <m:t>2</m:t>
                                  </m:r>
                                </m:sup>
                              </m:sSup>
                            </m:num>
                            <m:den>
                              <m:r>
                                <a:rPr lang="en-US" sz="1400" i="0">
                                  <a:solidFill>
                                    <a:schemeClr val="tx1"/>
                                  </a:solidFill>
                                  <a:latin typeface="Cambria Math" panose="02040503050406030204" pitchFamily="18" charset="0"/>
                                </a:rPr>
                                <m:t>2</m:t>
                              </m:r>
                              <m:sSup>
                                <m:sSupPr>
                                  <m:ctrlPr>
                                    <a:rPr lang="en-US" sz="1400" i="1">
                                      <a:solidFill>
                                        <a:schemeClr val="tx1"/>
                                      </a:solidFill>
                                      <a:latin typeface="Cambria Math" panose="02040503050406030204" pitchFamily="18" charset="0"/>
                                    </a:rPr>
                                  </m:ctrlPr>
                                </m:sSupPr>
                                <m:e>
                                  <m:r>
                                    <a:rPr lang="en-US" sz="1400" i="1">
                                      <a:solidFill>
                                        <a:schemeClr val="tx1"/>
                                      </a:solidFill>
                                      <a:latin typeface="Cambria Math" panose="02040503050406030204" pitchFamily="18" charset="0"/>
                                    </a:rPr>
                                    <m:t>𝑙</m:t>
                                  </m:r>
                                </m:e>
                                <m:sup>
                                  <m:r>
                                    <a:rPr lang="en-US" sz="1400" i="0">
                                      <a:solidFill>
                                        <a:schemeClr val="tx1"/>
                                      </a:solidFill>
                                      <a:latin typeface="Cambria Math" panose="02040503050406030204" pitchFamily="18" charset="0"/>
                                    </a:rPr>
                                    <m:t>2</m:t>
                                  </m:r>
                                </m:sup>
                              </m:sSup>
                            </m:den>
                          </m:f>
                        </m:e>
                      </m:d>
                    </m:oMath>
                  </m:oMathPara>
                </a14:m>
                <a:endParaRPr lang="en-US" sz="1400" dirty="0">
                  <a:solidFill>
                    <a:schemeClr val="tx1"/>
                  </a:solidFill>
                </a:endParaRPr>
              </a:p>
            </p:txBody>
          </p:sp>
        </mc:Choice>
        <mc:Fallback>
          <p:sp>
            <p:nvSpPr>
              <p:cNvPr id="12" name="TextBox 11">
                <a:extLst>
                  <a:ext uri="{FF2B5EF4-FFF2-40B4-BE49-F238E27FC236}">
                    <a16:creationId xmlns:a16="http://schemas.microsoft.com/office/drawing/2014/main" id="{EF6433E3-FBE3-E7DF-F146-03998E66E111}"/>
                  </a:ext>
                </a:extLst>
              </p:cNvPr>
              <p:cNvSpPr txBox="1">
                <a:spLocks noRot="1" noChangeAspect="1" noMove="1" noResize="1" noEditPoints="1" noAdjustHandles="1" noChangeArrowheads="1" noChangeShapeType="1" noTextEdit="1"/>
              </p:cNvSpPr>
              <p:nvPr/>
            </p:nvSpPr>
            <p:spPr>
              <a:xfrm>
                <a:off x="1167797" y="1328679"/>
                <a:ext cx="4312903" cy="580672"/>
              </a:xfrm>
              <a:prstGeom prst="rect">
                <a:avLst/>
              </a:prstGeom>
              <a:blipFill>
                <a:blip r:embed="rId11"/>
                <a:stretch>
                  <a:fillRect/>
                </a:stretch>
              </a:blipFill>
            </p:spPr>
            <p:txBody>
              <a:bodyPr/>
              <a:lstStyle/>
              <a:p>
                <a:r>
                  <a:rPr lang="en-US">
                    <a:noFill/>
                  </a:rPr>
                  <a:t> </a:t>
                </a:r>
              </a:p>
            </p:txBody>
          </p:sp>
        </mc:Fallback>
      </mc:AlternateContent>
      <p:sp>
        <p:nvSpPr>
          <p:cNvPr id="4" name="Rounded Rectangular Callout 12">
            <a:extLst>
              <a:ext uri="{FF2B5EF4-FFF2-40B4-BE49-F238E27FC236}">
                <a16:creationId xmlns:a16="http://schemas.microsoft.com/office/drawing/2014/main" id="{01B62D91-2B7E-A79A-D42E-62F45D07B1AB}"/>
              </a:ext>
            </a:extLst>
          </p:cNvPr>
          <p:cNvSpPr/>
          <p:nvPr/>
        </p:nvSpPr>
        <p:spPr>
          <a:xfrm>
            <a:off x="218444" y="2963806"/>
            <a:ext cx="627130" cy="545050"/>
          </a:xfrm>
          <a:prstGeom prst="wedgeRoundRectCallout">
            <a:avLst>
              <a:gd name="adj1" fmla="val -451"/>
              <a:gd name="adj2" fmla="val -106164"/>
              <a:gd name="adj3" fmla="val 16667"/>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NN in </a:t>
            </a:r>
            <a:r>
              <a:rPr lang="en-US" b="1" i="1" dirty="0">
                <a:latin typeface="Times New Roman" panose="02020603050405020304" pitchFamily="18" charset="0"/>
                <a:cs typeface="Times New Roman" panose="02020603050405020304" pitchFamily="18" charset="0"/>
              </a:rPr>
              <a:t>x</a:t>
            </a:r>
          </a:p>
        </p:txBody>
      </p:sp>
      <p:sp>
        <p:nvSpPr>
          <p:cNvPr id="13" name="Rounded Rectangular Callout 12">
            <a:extLst>
              <a:ext uri="{FF2B5EF4-FFF2-40B4-BE49-F238E27FC236}">
                <a16:creationId xmlns:a16="http://schemas.microsoft.com/office/drawing/2014/main" id="{348343A3-B4CA-E3DF-64E9-56E89ADC3FA7}"/>
              </a:ext>
            </a:extLst>
          </p:cNvPr>
          <p:cNvSpPr/>
          <p:nvPr/>
        </p:nvSpPr>
        <p:spPr>
          <a:xfrm>
            <a:off x="3910519" y="3508856"/>
            <a:ext cx="961700" cy="536307"/>
          </a:xfrm>
          <a:prstGeom prst="wedgeRoundRectCallout">
            <a:avLst>
              <a:gd name="adj1" fmla="val -43708"/>
              <a:gd name="adj2" fmla="val -79135"/>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r>
              <a:rPr lang="en-US" sz="1600" i="1" dirty="0"/>
              <a:t>d</a:t>
            </a:r>
            <a:r>
              <a:rPr lang="en-US" sz="1600" dirty="0"/>
              <a:t>-GPR in </a:t>
            </a:r>
            <a:r>
              <a:rPr lang="en-US" sz="1600" b="1" i="1" dirty="0">
                <a:latin typeface="Times New Roman" panose="02020603050405020304" pitchFamily="18" charset="0"/>
                <a:cs typeface="Times New Roman" panose="02020603050405020304" pitchFamily="18" charset="0"/>
              </a:rPr>
              <a:t>y</a:t>
            </a:r>
          </a:p>
        </p:txBody>
      </p:sp>
      <p:sp>
        <p:nvSpPr>
          <p:cNvPr id="5" name="Rounded Rectangular Callout 12">
            <a:extLst>
              <a:ext uri="{FF2B5EF4-FFF2-40B4-BE49-F238E27FC236}">
                <a16:creationId xmlns:a16="http://schemas.microsoft.com/office/drawing/2014/main" id="{3172ED21-9AEB-C3A4-16A6-452EF88260F8}"/>
              </a:ext>
            </a:extLst>
          </p:cNvPr>
          <p:cNvSpPr/>
          <p:nvPr/>
        </p:nvSpPr>
        <p:spPr>
          <a:xfrm>
            <a:off x="4685470" y="831775"/>
            <a:ext cx="3244747" cy="605260"/>
          </a:xfrm>
          <a:prstGeom prst="wedgeRoundRectCallout">
            <a:avLst>
              <a:gd name="adj1" fmla="val -141162"/>
              <a:gd name="adj2" fmla="val 65060"/>
              <a:gd name="adj3" fmla="val 1666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The only extra cost vs standard GPR is summation in the kernel (parallelizable)</a:t>
            </a:r>
          </a:p>
        </p:txBody>
      </p:sp>
    </p:spTree>
    <p:extLst>
      <p:ext uri="{BB962C8B-B14F-4D97-AF65-F5344CB8AC3E}">
        <p14:creationId xmlns:p14="http://schemas.microsoft.com/office/powerpoint/2010/main" val="1559300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B66925EE-F713-78C8-6DA8-10653D653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33" y="1309170"/>
            <a:ext cx="6400917" cy="3223635"/>
          </a:xfrm>
          <a:prstGeom prst="rect">
            <a:avLst/>
          </a:prstGeom>
        </p:spPr>
      </p:pic>
      <p:sp>
        <p:nvSpPr>
          <p:cNvPr id="2" name="Title 1">
            <a:extLst>
              <a:ext uri="{FF2B5EF4-FFF2-40B4-BE49-F238E27FC236}">
                <a16:creationId xmlns:a16="http://schemas.microsoft.com/office/drawing/2014/main" id="{41D40714-E40D-27E7-D222-3AEDDF980237}"/>
              </a:ext>
            </a:extLst>
          </p:cNvPr>
          <p:cNvSpPr>
            <a:spLocks noGrp="1"/>
          </p:cNvSpPr>
          <p:nvPr>
            <p:ph type="title"/>
          </p:nvPr>
        </p:nvSpPr>
        <p:spPr>
          <a:xfrm>
            <a:off x="435894" y="436500"/>
            <a:ext cx="8272212" cy="740156"/>
          </a:xfrm>
        </p:spPr>
        <p:txBody>
          <a:bodyPr>
            <a:normAutofit fontScale="90000"/>
          </a:bodyPr>
          <a:lstStyle/>
          <a:p>
            <a:r>
              <a:rPr lang="en-US" dirty="0"/>
              <a:t>NN with optimal NN neurons built with 1</a:t>
            </a:r>
            <a:r>
              <a:rPr lang="en-US" baseline="30000" dirty="0"/>
              <a:t>st</a:t>
            </a:r>
            <a:r>
              <a:rPr lang="en-US" dirty="0"/>
              <a:t> order HDMR-GPR</a:t>
            </a:r>
          </a:p>
        </p:txBody>
      </p:sp>
      <p:sp>
        <p:nvSpPr>
          <p:cNvPr id="4" name="Rounded Rectangular Callout 10">
            <a:extLst>
              <a:ext uri="{FF2B5EF4-FFF2-40B4-BE49-F238E27FC236}">
                <a16:creationId xmlns:a16="http://schemas.microsoft.com/office/drawing/2014/main" id="{3D492FA1-8A78-3C56-3051-2ECDC14C303B}"/>
              </a:ext>
            </a:extLst>
          </p:cNvPr>
          <p:cNvSpPr/>
          <p:nvPr/>
        </p:nvSpPr>
        <p:spPr>
          <a:xfrm>
            <a:off x="435894" y="4721338"/>
            <a:ext cx="8432803" cy="1093427"/>
          </a:xfrm>
          <a:prstGeom prst="wedgeRoundRectCallout">
            <a:avLst>
              <a:gd name="adj1" fmla="val -36061"/>
              <a:gd name="adj2" fmla="val -65122"/>
              <a:gd name="adj3" fmla="val 16667"/>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H</a:t>
            </a:r>
            <a:r>
              <a:rPr lang="en-US" baseline="-25000" dirty="0"/>
              <a:t>2</a:t>
            </a:r>
            <a:r>
              <a:rPr lang="en-US" dirty="0"/>
              <a:t>O PES, training on 1000 samples, large test set of 9000 samples</a:t>
            </a:r>
          </a:p>
          <a:p>
            <a:pPr marL="285750" indent="-285750">
              <a:buFont typeface="Arial" panose="020B0604020202020204" pitchFamily="34" charset="0"/>
              <a:buChar char="•"/>
            </a:pPr>
            <a:r>
              <a:rPr lang="en-US" sz="2000" b="1" dirty="0">
                <a:solidFill>
                  <a:schemeClr val="bg1"/>
                </a:solidFill>
              </a:rPr>
              <a:t>no overfitting</a:t>
            </a:r>
            <a:r>
              <a:rPr lang="en-US" dirty="0">
                <a:solidFill>
                  <a:schemeClr val="bg1"/>
                </a:solidFill>
              </a:rPr>
              <a:t> as no. of neurons grows due to absence of nonlinear optimization</a:t>
            </a:r>
          </a:p>
          <a:p>
            <a:pPr marL="285750" indent="-285750">
              <a:buFont typeface="Arial" panose="020B0604020202020204" pitchFamily="34" charset="0"/>
              <a:buChar char="•"/>
            </a:pPr>
            <a:r>
              <a:rPr lang="en-US" sz="2000" dirty="0">
                <a:solidFill>
                  <a:schemeClr val="bg1"/>
                </a:solidFill>
              </a:rPr>
              <a:t>Combines expressive power of NN with robustness of linear regression</a:t>
            </a:r>
          </a:p>
        </p:txBody>
      </p:sp>
      <p:pic>
        <p:nvPicPr>
          <p:cNvPr id="12" name="Picture 11">
            <a:extLst>
              <a:ext uri="{FF2B5EF4-FFF2-40B4-BE49-F238E27FC236}">
                <a16:creationId xmlns:a16="http://schemas.microsoft.com/office/drawing/2014/main" id="{A29B09D7-08A4-A569-B5C9-5BADC5A81D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6433" y="1061448"/>
            <a:ext cx="1440180" cy="1257300"/>
          </a:xfrm>
          <a:prstGeom prst="rect">
            <a:avLst/>
          </a:prstGeom>
          <a:noFill/>
          <a:ln>
            <a:noFill/>
          </a:ln>
        </p:spPr>
      </p:pic>
      <p:pic>
        <p:nvPicPr>
          <p:cNvPr id="13" name="Picture 12">
            <a:extLst>
              <a:ext uri="{FF2B5EF4-FFF2-40B4-BE49-F238E27FC236}">
                <a16:creationId xmlns:a16="http://schemas.microsoft.com/office/drawing/2014/main" id="{BA97FFEE-DA60-55C6-525D-8F508E626B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75013" y="2307826"/>
            <a:ext cx="1371600" cy="1203960"/>
          </a:xfrm>
          <a:prstGeom prst="rect">
            <a:avLst/>
          </a:prstGeom>
          <a:noFill/>
          <a:ln>
            <a:noFill/>
          </a:ln>
        </p:spPr>
      </p:pic>
      <p:pic>
        <p:nvPicPr>
          <p:cNvPr id="14" name="Picture 13">
            <a:extLst>
              <a:ext uri="{FF2B5EF4-FFF2-40B4-BE49-F238E27FC236}">
                <a16:creationId xmlns:a16="http://schemas.microsoft.com/office/drawing/2014/main" id="{0B43ABA3-4D08-DE25-764D-7991F5C94A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75013" y="3551238"/>
            <a:ext cx="1402080" cy="1165860"/>
          </a:xfrm>
          <a:prstGeom prst="rect">
            <a:avLst/>
          </a:prstGeom>
          <a:noFill/>
          <a:ln>
            <a:noFill/>
          </a:ln>
        </p:spPr>
      </p:pic>
      <p:pic>
        <p:nvPicPr>
          <p:cNvPr id="1026" name="Picture 2" descr="Water molecule - Stock Image - A700/0381 - Science Photo Library">
            <a:extLst>
              <a:ext uri="{FF2B5EF4-FFF2-40B4-BE49-F238E27FC236}">
                <a16:creationId xmlns:a16="http://schemas.microsoft.com/office/drawing/2014/main" id="{BC352E37-19E8-EC58-6B74-7A00ED9A58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418" b="24921"/>
          <a:stretch/>
        </p:blipFill>
        <p:spPr bwMode="auto">
          <a:xfrm>
            <a:off x="1477975" y="1720211"/>
            <a:ext cx="1147958" cy="614773"/>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8">
            <a:extLst>
              <a:ext uri="{FF2B5EF4-FFF2-40B4-BE49-F238E27FC236}">
                <a16:creationId xmlns:a16="http://schemas.microsoft.com/office/drawing/2014/main" id="{241210D8-536A-F223-62B7-3598CCD27AE8}"/>
              </a:ext>
            </a:extLst>
          </p:cNvPr>
          <p:cNvSpPr/>
          <p:nvPr/>
        </p:nvSpPr>
        <p:spPr>
          <a:xfrm>
            <a:off x="3247628" y="1939585"/>
            <a:ext cx="2331018" cy="365331"/>
          </a:xfrm>
          <a:prstGeom prst="wedgeRoundRectCallout">
            <a:avLst>
              <a:gd name="adj1" fmla="val -57595"/>
              <a:gd name="adj2" fmla="val 95272"/>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Cf range = 20,000 cm</a:t>
            </a:r>
            <a:r>
              <a:rPr lang="en-US" baseline="30000" dirty="0"/>
              <a:t>-1</a:t>
            </a:r>
          </a:p>
        </p:txBody>
      </p:sp>
      <p:sp>
        <p:nvSpPr>
          <p:cNvPr id="16" name="TextBox 15">
            <a:extLst>
              <a:ext uri="{FF2B5EF4-FFF2-40B4-BE49-F238E27FC236}">
                <a16:creationId xmlns:a16="http://schemas.microsoft.com/office/drawing/2014/main" id="{82E0E9D9-C48E-E285-DFBA-1F45972217A1}"/>
              </a:ext>
            </a:extLst>
          </p:cNvPr>
          <p:cNvSpPr txBox="1"/>
          <p:nvPr/>
        </p:nvSpPr>
        <p:spPr>
          <a:xfrm>
            <a:off x="4365970" y="4200699"/>
            <a:ext cx="2772335" cy="338554"/>
          </a:xfrm>
          <a:prstGeom prst="rect">
            <a:avLst/>
          </a:prstGeom>
          <a:noFill/>
        </p:spPr>
        <p:txBody>
          <a:bodyPr wrap="square">
            <a:spAutoFit/>
          </a:bodyPr>
          <a:lstStyle/>
          <a:p>
            <a:r>
              <a:rPr lang="en-US" sz="1600" i="1" dirty="0">
                <a:solidFill>
                  <a:srgbClr val="0000FF"/>
                </a:solidFill>
              </a:rPr>
              <a:t>J Phys Chem A </a:t>
            </a:r>
            <a:r>
              <a:rPr lang="en-US" sz="1600" b="1" dirty="0">
                <a:solidFill>
                  <a:srgbClr val="0000FF"/>
                </a:solidFill>
              </a:rPr>
              <a:t>127</a:t>
            </a:r>
            <a:r>
              <a:rPr lang="en-US" sz="1600" dirty="0">
                <a:solidFill>
                  <a:srgbClr val="0000FF"/>
                </a:solidFill>
              </a:rPr>
              <a:t>, 7823 (2023)</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BFD0E15-E93D-D481-F148-6457111BEDE3}"/>
                  </a:ext>
                </a:extLst>
              </p:cNvPr>
              <p:cNvSpPr txBox="1"/>
              <p:nvPr/>
            </p:nvSpPr>
            <p:spPr>
              <a:xfrm>
                <a:off x="4202964" y="848947"/>
                <a:ext cx="2772334" cy="871264"/>
              </a:xfrm>
              <a:prstGeom prst="rect">
                <a:avLst/>
              </a:prstGeom>
              <a:solidFill>
                <a:srgbClr val="FFFFFF">
                  <a:alpha val="50196"/>
                </a:srgb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r>
                        <a:rPr lang="en-US" b="0" i="1" smtClean="0">
                          <a:latin typeface="Cambria Math" panose="02040503050406030204" pitchFamily="18" charset="0"/>
                        </a:rPr>
                        <m:t>=</m:t>
                      </m:r>
                      <m:nary>
                        <m:naryPr>
                          <m:chr m:val="∑"/>
                          <m:limLoc m:val="undOvr"/>
                          <m:ctrlPr>
                            <a:rPr lang="en-US" b="0" i="1" smtClean="0">
                              <a:latin typeface="Cambria Math" panose="02040503050406030204" pitchFamily="18" charset="0"/>
                            </a:rPr>
                          </m:ctrlPr>
                        </m:naryPr>
                        <m:sub>
                          <m:r>
                            <a:rPr lang="en-US" b="0" i="1">
                              <a:latin typeface="Cambria Math" panose="02040503050406030204" pitchFamily="18" charset="0"/>
                            </a:rPr>
                            <m:t>𝑖</m:t>
                          </m:r>
                          <m:r>
                            <a:rPr lang="en-US" b="0" i="1" smtClean="0">
                              <a:latin typeface="Cambria Math" panose="02040503050406030204" pitchFamily="18" charset="0"/>
                            </a:rPr>
                            <m:t>=1</m:t>
                          </m:r>
                        </m:sub>
                        <m:sup>
                          <m:r>
                            <a:rPr lang="en-US" b="0" i="1" smtClean="0">
                              <a:solidFill>
                                <a:srgbClr val="0000FF"/>
                              </a:solidFill>
                              <a:latin typeface="Cambria Math" panose="02040503050406030204" pitchFamily="18" charset="0"/>
                            </a:rPr>
                            <m:t>𝑁</m:t>
                          </m:r>
                        </m:sup>
                        <m:e>
                          <m:r>
                            <a:rPr lang="en-US" b="0" i="1" smtClean="0">
                              <a:solidFill>
                                <a:schemeClr val="tx1"/>
                              </a:solidFill>
                              <a:latin typeface="Cambria Math" panose="02040503050406030204" pitchFamily="18" charset="0"/>
                            </a:rPr>
                            <m:t>𝐺𝑃</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smtClean="0">
                                  <a:solidFill>
                                    <a:schemeClr val="tx1"/>
                                  </a:solidFill>
                                  <a:latin typeface="Cambria Math" panose="02040503050406030204" pitchFamily="18" charset="0"/>
                                </a:rPr>
                                <m:t>𝑖</m:t>
                              </m:r>
                            </m:sub>
                          </m:sSub>
                          <m:d>
                            <m:dPr>
                              <m:ctrlPr>
                                <a:rPr lang="en-US" b="0" i="1" smtClean="0">
                                  <a:solidFill>
                                    <a:schemeClr val="tx1"/>
                                  </a:solidFill>
                                  <a:latin typeface="Cambria Math" panose="02040503050406030204" pitchFamily="18" charset="0"/>
                                </a:rPr>
                              </m:ctrlPr>
                            </m:dPr>
                            <m:e>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𝑦</m:t>
                                  </m:r>
                                </m:e>
                                <m:sub>
                                  <m:r>
                                    <a:rPr lang="en-US" b="0" i="1" smtClean="0">
                                      <a:solidFill>
                                        <a:srgbClr val="0000FF"/>
                                      </a:solidFill>
                                      <a:latin typeface="Cambria Math" panose="02040503050406030204" pitchFamily="18" charset="0"/>
                                    </a:rPr>
                                    <m:t>𝑖</m:t>
                                  </m:r>
                                </m:sub>
                              </m:sSub>
                              <m:r>
                                <a:rPr lang="en-US" b="0"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𝒙</m:t>
                              </m:r>
                              <m:r>
                                <a:rPr lang="en-US" b="0" i="1" smtClean="0">
                                  <a:solidFill>
                                    <a:schemeClr val="tx1"/>
                                  </a:solidFill>
                                  <a:latin typeface="Cambria Math" panose="02040503050406030204" pitchFamily="18" charset="0"/>
                                </a:rPr>
                                <m:t>)</m:t>
                              </m:r>
                            </m:e>
                          </m:d>
                        </m:e>
                      </m:nary>
                    </m:oMath>
                  </m:oMathPara>
                </a14:m>
                <a:endParaRPr lang="en-US" dirty="0"/>
              </a:p>
            </p:txBody>
          </p:sp>
        </mc:Choice>
        <mc:Fallback>
          <p:sp>
            <p:nvSpPr>
              <p:cNvPr id="6" name="TextBox 5">
                <a:extLst>
                  <a:ext uri="{FF2B5EF4-FFF2-40B4-BE49-F238E27FC236}">
                    <a16:creationId xmlns:a16="http://schemas.microsoft.com/office/drawing/2014/main" id="{3BFD0E15-E93D-D481-F148-6457111BEDE3}"/>
                  </a:ext>
                </a:extLst>
              </p:cNvPr>
              <p:cNvSpPr txBox="1">
                <a:spLocks noRot="1" noChangeAspect="1" noMove="1" noResize="1" noEditPoints="1" noAdjustHandles="1" noChangeArrowheads="1" noChangeShapeType="1" noTextEdit="1"/>
              </p:cNvSpPr>
              <p:nvPr/>
            </p:nvSpPr>
            <p:spPr>
              <a:xfrm>
                <a:off x="4202964" y="848947"/>
                <a:ext cx="2772334" cy="871264"/>
              </a:xfrm>
              <a:prstGeom prst="rect">
                <a:avLst/>
              </a:prstGeom>
              <a:blipFill>
                <a:blip r:embed="rId8"/>
                <a:stretch>
                  <a:fillRect/>
                </a:stretch>
              </a:blipFill>
            </p:spPr>
            <p:txBody>
              <a:bodyPr/>
              <a:lstStyle/>
              <a:p>
                <a:r>
                  <a:rPr lang="en-US">
                    <a:noFill/>
                  </a:rPr>
                  <a:t> </a:t>
                </a:r>
              </a:p>
            </p:txBody>
          </p:sp>
        </mc:Fallback>
      </mc:AlternateContent>
      <p:sp>
        <p:nvSpPr>
          <p:cNvPr id="3" name="Rounded Rectangular Callout 10">
            <a:extLst>
              <a:ext uri="{FF2B5EF4-FFF2-40B4-BE49-F238E27FC236}">
                <a16:creationId xmlns:a16="http://schemas.microsoft.com/office/drawing/2014/main" id="{A3E38592-54CC-34AC-64D2-F55A28BFEFA9}"/>
              </a:ext>
            </a:extLst>
          </p:cNvPr>
          <p:cNvSpPr/>
          <p:nvPr/>
        </p:nvSpPr>
        <p:spPr>
          <a:xfrm>
            <a:off x="4560347" y="5739980"/>
            <a:ext cx="4208206" cy="1005748"/>
          </a:xfrm>
          <a:prstGeom prst="wedgeRoundRectCallout">
            <a:avLst>
              <a:gd name="adj1" fmla="val -9646"/>
              <a:gd name="adj2" fmla="val -48675"/>
              <a:gd name="adj3" fmla="val 16667"/>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1600" dirty="0"/>
              <a:t>See  </a:t>
            </a:r>
            <a:r>
              <a:rPr lang="en-US" sz="1600" dirty="0" err="1"/>
              <a:t>Huixin</a:t>
            </a:r>
            <a:r>
              <a:rPr lang="en-US" sz="1600" dirty="0"/>
              <a:t> Liu (</a:t>
            </a:r>
            <a:r>
              <a:rPr lang="ja-JP" altLang="en-US" sz="1600" dirty="0"/>
              <a:t>刘辉鑫</a:t>
            </a:r>
            <a:r>
              <a:rPr lang="en-US" altLang="ja-JP" sz="1600" dirty="0"/>
              <a:t>)'</a:t>
            </a:r>
            <a:r>
              <a:rPr lang="en-US" sz="1600" dirty="0"/>
              <a:t>s poster for use of GPR-NN for nuclear mass prediction</a:t>
            </a:r>
          </a:p>
          <a:p>
            <a:pPr marL="342900" indent="-342900">
              <a:buFont typeface="Arial" panose="020B0604020202020204" pitchFamily="34" charset="0"/>
              <a:buChar char="•"/>
            </a:pPr>
            <a:r>
              <a:rPr lang="en-US" sz="1600" i="1" dirty="0">
                <a:solidFill>
                  <a:srgbClr val="FFFF00"/>
                </a:solidFill>
              </a:rPr>
              <a:t>See </a:t>
            </a:r>
            <a:r>
              <a:rPr lang="de-DE" sz="1600" i="1" dirty="0">
                <a:solidFill>
                  <a:srgbClr val="FFFF00"/>
                </a:solidFill>
              </a:rPr>
              <a:t> J. Phys. Chem. Lett. </a:t>
            </a:r>
            <a:r>
              <a:rPr lang="de-DE" sz="1600" dirty="0">
                <a:solidFill>
                  <a:srgbClr val="FFFF00"/>
                </a:solidFill>
              </a:rPr>
              <a:t>15, 6974 (2024) for use in studies  of neuromorphic computing</a:t>
            </a:r>
            <a:endParaRPr lang="en-US" dirty="0">
              <a:solidFill>
                <a:srgbClr val="FFFF00"/>
              </a:solidFill>
            </a:endParaRPr>
          </a:p>
        </p:txBody>
      </p:sp>
    </p:spTree>
    <p:extLst>
      <p:ext uri="{BB962C8B-B14F-4D97-AF65-F5344CB8AC3E}">
        <p14:creationId xmlns:p14="http://schemas.microsoft.com/office/powerpoint/2010/main" val="2060942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01" y="355696"/>
            <a:ext cx="8272212" cy="740156"/>
          </a:xfrm>
        </p:spPr>
        <p:txBody>
          <a:bodyPr>
            <a:normAutofit fontScale="90000"/>
          </a:bodyPr>
          <a:lstStyle/>
          <a:p>
            <a:r>
              <a:rPr lang="en-US" dirty="0"/>
              <a:t>Other advantages of HMDR-GPR: helps impute missing data…</a:t>
            </a:r>
          </a:p>
        </p:txBody>
      </p:sp>
      <mc:AlternateContent xmlns:mc="http://schemas.openxmlformats.org/markup-compatibility/2006" xmlns:a14="http://schemas.microsoft.com/office/drawing/2010/main">
        <mc:Choice Requires="a14">
          <p:sp>
            <p:nvSpPr>
              <p:cNvPr id="4" name="Rectangle 3"/>
              <p:cNvSpPr/>
              <p:nvPr/>
            </p:nvSpPr>
            <p:spPr>
              <a:xfrm>
                <a:off x="649782" y="1048524"/>
                <a:ext cx="2090508" cy="7846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𝑓</m:t>
                      </m:r>
                      <m:d>
                        <m:dPr>
                          <m:ctrlPr>
                            <a:rPr lang="en-US" sz="1600" i="1">
                              <a:latin typeface="Cambria Math" panose="02040503050406030204" pitchFamily="18" charset="0"/>
                            </a:rPr>
                          </m:ctrlPr>
                        </m:dPr>
                        <m:e>
                          <m:r>
                            <a:rPr lang="en-US" sz="1600" b="1" i="1">
                              <a:latin typeface="Cambria Math" panose="02040503050406030204" pitchFamily="18" charset="0"/>
                            </a:rPr>
                            <m:t>𝒙</m:t>
                          </m:r>
                        </m:e>
                      </m:d>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𝑓</m:t>
                          </m:r>
                        </m:e>
                        <m:sub>
                          <m:r>
                            <a:rPr lang="en-US" sz="1600" b="0" i="0">
                              <a:latin typeface="Cambria Math" panose="02040503050406030204" pitchFamily="18" charset="0"/>
                            </a:rPr>
                            <m:t>0</m:t>
                          </m:r>
                        </m:sub>
                      </m:sSub>
                      <m:r>
                        <a:rPr lang="en-US" sz="1600" b="0" i="0">
                          <a:latin typeface="Cambria Math" panose="02040503050406030204" pitchFamily="18" charset="0"/>
                        </a:rPr>
                        <m:t>+</m:t>
                      </m:r>
                      <m:nary>
                        <m:naryPr>
                          <m:chr m:val="∑"/>
                          <m:limLoc m:val="undOvr"/>
                          <m:ctrlPr>
                            <a:rPr lang="en-US" sz="1600" b="0" i="1">
                              <a:latin typeface="Cambria Math" panose="02040503050406030204" pitchFamily="18" charset="0"/>
                            </a:rPr>
                          </m:ctrlPr>
                        </m:naryPr>
                        <m:sub>
                          <m:r>
                            <a:rPr lang="en-US" sz="1600" b="0" i="1">
                              <a:latin typeface="Cambria Math" panose="02040503050406030204" pitchFamily="18" charset="0"/>
                            </a:rPr>
                            <m:t>𝑖</m:t>
                          </m:r>
                          <m:r>
                            <a:rPr lang="en-US" sz="1600" b="0" i="0">
                              <a:latin typeface="Cambria Math" panose="02040503050406030204" pitchFamily="18" charset="0"/>
                            </a:rPr>
                            <m:t>=1</m:t>
                          </m:r>
                        </m:sub>
                        <m:sup>
                          <m:r>
                            <a:rPr lang="en-US" sz="1600" b="0" i="1">
                              <a:latin typeface="Cambria Math" panose="02040503050406030204" pitchFamily="18" charset="0"/>
                            </a:rPr>
                            <m:t>𝐷</m:t>
                          </m:r>
                        </m:sup>
                        <m:e>
                          <m:d>
                            <m:dPr>
                              <m:begChr m:val=""/>
                              <m:ctrlPr>
                                <a:rPr lang="en-US" sz="1600" b="0" i="1">
                                  <a:latin typeface="Cambria Math" panose="02040503050406030204" pitchFamily="18" charset="0"/>
                                </a:rPr>
                              </m:ctrlPr>
                            </m:dPr>
                            <m:e>
                              <m:sSub>
                                <m:sSubPr>
                                  <m:ctrlPr>
                                    <a:rPr lang="en-US" sz="1600" b="0" i="1">
                                      <a:latin typeface="Cambria Math" panose="02040503050406030204" pitchFamily="18" charset="0"/>
                                    </a:rPr>
                                  </m:ctrlPr>
                                </m:sSubPr>
                                <m:e>
                                  <m:r>
                                    <a:rPr lang="en-US" sz="1600" b="0" i="1">
                                      <a:latin typeface="Cambria Math" panose="02040503050406030204" pitchFamily="18" charset="0"/>
                                    </a:rPr>
                                    <m:t>𝑓</m:t>
                                  </m:r>
                                </m:e>
                                <m:sub>
                                  <m:r>
                                    <a:rPr lang="en-US" sz="1600" b="0" i="1">
                                      <a:latin typeface="Cambria Math" panose="02040503050406030204" pitchFamily="18" charset="0"/>
                                    </a:rPr>
                                    <m:t>𝑖</m:t>
                                  </m:r>
                                </m:sub>
                              </m:sSub>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𝑥</m:t>
                                  </m:r>
                                </m:e>
                                <m:sub>
                                  <m:r>
                                    <a:rPr lang="en-US" sz="1600" b="0" i="1">
                                      <a:latin typeface="Cambria Math" panose="02040503050406030204" pitchFamily="18" charset="0"/>
                                    </a:rPr>
                                    <m:t>𝑖</m:t>
                                  </m:r>
                                </m:sub>
                              </m:sSub>
                            </m:e>
                          </m:d>
                        </m:e>
                      </m:nary>
                    </m:oMath>
                  </m:oMathPara>
                </a14:m>
                <a:endParaRPr lang="en-US" sz="1600" dirty="0"/>
              </a:p>
            </p:txBody>
          </p:sp>
        </mc:Choice>
        <mc:Fallback xmlns="">
          <p:sp>
            <p:nvSpPr>
              <p:cNvPr id="4" name="Rectangle 3"/>
              <p:cNvSpPr>
                <a:spLocks noRot="1" noChangeAspect="1" noMove="1" noResize="1" noEditPoints="1" noAdjustHandles="1" noChangeArrowheads="1" noChangeShapeType="1" noTextEdit="1"/>
              </p:cNvSpPr>
              <p:nvPr/>
            </p:nvSpPr>
            <p:spPr>
              <a:xfrm>
                <a:off x="649782" y="1048524"/>
                <a:ext cx="2090508" cy="78463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51454" y="1651137"/>
                <a:ext cx="3218124" cy="9852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𝑓</m:t>
                          </m:r>
                        </m:e>
                        <m:sub>
                          <m:r>
                            <a:rPr lang="en-US" sz="1600" i="1">
                              <a:latin typeface="Cambria Math" panose="02040503050406030204" pitchFamily="18" charset="0"/>
                            </a:rPr>
                            <m:t>𝑖</m:t>
                          </m:r>
                        </m:sub>
                      </m:sSub>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rPr>
                                <m:t>𝑥</m:t>
                              </m:r>
                            </m:e>
                            <m:sub>
                              <m:r>
                                <a:rPr lang="en-US" sz="1600" i="1">
                                  <a:latin typeface="Cambria Math" panose="02040503050406030204" pitchFamily="18" charset="0"/>
                                </a:rPr>
                                <m:t>𝑖</m:t>
                              </m:r>
                            </m:sub>
                            <m:sup>
                              <m:r>
                                <a:rPr lang="en-US" sz="1600" i="1">
                                  <a:latin typeface="Cambria Math" panose="02040503050406030204" pitchFamily="18" charset="0"/>
                                </a:rPr>
                                <m:t>𝑚</m:t>
                              </m:r>
                            </m:sup>
                          </m:sSubSup>
                        </m:e>
                      </m:d>
                      <m:r>
                        <a:rPr lang="en-US" sz="1600" i="0">
                          <a:latin typeface="Cambria Math" panose="02040503050406030204" pitchFamily="18" charset="0"/>
                        </a:rPr>
                        <m:t>=</m:t>
                      </m:r>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b="1" i="1">
                                  <a:latin typeface="Cambria Math" panose="02040503050406030204" pitchFamily="18" charset="0"/>
                                </a:rPr>
                                <m:t>𝒙</m:t>
                              </m:r>
                            </m:e>
                            <m:sub>
                              <m:r>
                                <a:rPr lang="en-US" sz="1600" b="1" i="1">
                                  <a:latin typeface="Cambria Math" panose="02040503050406030204" pitchFamily="18" charset="0"/>
                                </a:rPr>
                                <m:t>𝒎</m:t>
                              </m:r>
                            </m:sub>
                          </m:sSub>
                        </m:e>
                      </m:d>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𝑓</m:t>
                          </m:r>
                        </m:e>
                        <m:sub>
                          <m:r>
                            <a:rPr lang="en-US" sz="1600" b="0" i="0">
                              <a:latin typeface="Cambria Math" panose="02040503050406030204" pitchFamily="18" charset="0"/>
                            </a:rPr>
                            <m:t>0</m:t>
                          </m:r>
                        </m:sub>
                      </m:sSub>
                      <m:r>
                        <a:rPr lang="en-US" sz="1600" b="0" i="0">
                          <a:latin typeface="Cambria Math" panose="02040503050406030204" pitchFamily="18" charset="0"/>
                        </a:rPr>
                        <m:t>−</m:t>
                      </m:r>
                      <m:nary>
                        <m:naryPr>
                          <m:chr m:val="∑"/>
                          <m:limLoc m:val="undOvr"/>
                          <m:ctrlPr>
                            <a:rPr lang="en-US" sz="1600" b="0" i="1">
                              <a:latin typeface="Cambria Math" panose="02040503050406030204" pitchFamily="18" charset="0"/>
                            </a:rPr>
                          </m:ctrlPr>
                        </m:naryPr>
                        <m:sub>
                          <m:eqArr>
                            <m:eqArrPr>
                              <m:ctrlPr>
                                <a:rPr lang="en-US" sz="1600" b="0" i="1">
                                  <a:latin typeface="Cambria Math" panose="02040503050406030204" pitchFamily="18" charset="0"/>
                                </a:rPr>
                              </m:ctrlPr>
                            </m:eqArrPr>
                            <m:e>
                              <m:r>
                                <a:rPr lang="en-US" sz="1600" b="0" i="0">
                                  <a:latin typeface="Cambria Math" panose="02040503050406030204" pitchFamily="18" charset="0"/>
                                </a:rPr>
                                <m:t>&amp;</m:t>
                              </m:r>
                              <m:r>
                                <a:rPr lang="en-US" sz="1600" b="0" i="1">
                                  <a:latin typeface="Cambria Math" panose="02040503050406030204" pitchFamily="18" charset="0"/>
                                </a:rPr>
                                <m:t>𝑗</m:t>
                              </m:r>
                              <m:r>
                                <a:rPr lang="en-US" sz="1600" b="0" i="0">
                                  <a:latin typeface="Cambria Math" panose="02040503050406030204" pitchFamily="18" charset="0"/>
                                </a:rPr>
                                <m:t>=1,</m:t>
                              </m:r>
                            </m:e>
                            <m:e>
                              <m:r>
                                <a:rPr lang="en-US" sz="1600" b="0" i="0">
                                  <a:latin typeface="Cambria Math" panose="02040503050406030204" pitchFamily="18" charset="0"/>
                                </a:rPr>
                                <m:t>&amp;</m:t>
                              </m:r>
                              <m:r>
                                <a:rPr lang="en-US" sz="1600" b="0" i="1">
                                  <a:latin typeface="Cambria Math" panose="02040503050406030204" pitchFamily="18" charset="0"/>
                                </a:rPr>
                                <m:t>𝑗</m:t>
                              </m:r>
                              <m:r>
                                <a:rPr lang="en-US" sz="1600" b="0" i="0">
                                  <a:latin typeface="Cambria Math" panose="02040503050406030204" pitchFamily="18" charset="0"/>
                                </a:rPr>
                                <m:t>≠</m:t>
                              </m:r>
                              <m:r>
                                <a:rPr lang="en-US" sz="1600" b="0" i="1">
                                  <a:latin typeface="Cambria Math" panose="02040503050406030204" pitchFamily="18" charset="0"/>
                                </a:rPr>
                                <m:t>𝑖</m:t>
                              </m:r>
                            </m:e>
                          </m:eqArr>
                        </m:sub>
                        <m:sup>
                          <m:r>
                            <a:rPr lang="en-US" sz="1600" b="0" i="1">
                              <a:latin typeface="Cambria Math" panose="02040503050406030204" pitchFamily="18" charset="0"/>
                            </a:rPr>
                            <m:t>𝐷</m:t>
                          </m:r>
                        </m:sup>
                        <m:e>
                          <m:d>
                            <m:dPr>
                              <m:begChr m:val=""/>
                              <m:ctrlPr>
                                <a:rPr lang="en-US" sz="1600" b="0" i="1">
                                  <a:latin typeface="Cambria Math" panose="02040503050406030204" pitchFamily="18" charset="0"/>
                                </a:rPr>
                              </m:ctrlPr>
                            </m:dPr>
                            <m:e>
                              <m:sSub>
                                <m:sSubPr>
                                  <m:ctrlPr>
                                    <a:rPr lang="en-US" sz="1600" b="0" i="1">
                                      <a:latin typeface="Cambria Math" panose="02040503050406030204" pitchFamily="18" charset="0"/>
                                    </a:rPr>
                                  </m:ctrlPr>
                                </m:sSubPr>
                                <m:e>
                                  <m:r>
                                    <a:rPr lang="en-US" sz="1600" b="0" i="1">
                                      <a:latin typeface="Cambria Math" panose="02040503050406030204" pitchFamily="18" charset="0"/>
                                    </a:rPr>
                                    <m:t>𝑓</m:t>
                                  </m:r>
                                </m:e>
                                <m:sub>
                                  <m:r>
                                    <a:rPr lang="en-US" sz="1600" b="0" i="1">
                                      <a:latin typeface="Cambria Math" panose="02040503050406030204" pitchFamily="18" charset="0"/>
                                    </a:rPr>
                                    <m:t>𝑗</m:t>
                                  </m:r>
                                </m:sub>
                              </m:sSub>
                              <m:r>
                                <a:rPr lang="en-US" sz="1600" b="0" i="0">
                                  <a:latin typeface="Cambria Math" panose="02040503050406030204" pitchFamily="18" charset="0"/>
                                </a:rPr>
                                <m:t>(</m:t>
                              </m:r>
                              <m:sSubSup>
                                <m:sSubSupPr>
                                  <m:ctrlPr>
                                    <a:rPr lang="en-US" sz="1600" b="0" i="1">
                                      <a:latin typeface="Cambria Math" panose="02040503050406030204" pitchFamily="18" charset="0"/>
                                    </a:rPr>
                                  </m:ctrlPr>
                                </m:sSubSupPr>
                                <m:e>
                                  <m:r>
                                    <a:rPr lang="en-US" sz="1600" b="0" i="1">
                                      <a:latin typeface="Cambria Math" panose="02040503050406030204" pitchFamily="18" charset="0"/>
                                    </a:rPr>
                                    <m:t>𝑥</m:t>
                                  </m:r>
                                </m:e>
                                <m:sub>
                                  <m:r>
                                    <a:rPr lang="en-US" sz="1600" b="0" i="1">
                                      <a:latin typeface="Cambria Math" panose="02040503050406030204" pitchFamily="18" charset="0"/>
                                    </a:rPr>
                                    <m:t>𝑗</m:t>
                                  </m:r>
                                </m:sub>
                                <m:sup>
                                  <m:r>
                                    <a:rPr lang="en-US" sz="1600" b="0" i="1">
                                      <a:latin typeface="Cambria Math" panose="02040503050406030204" pitchFamily="18" charset="0"/>
                                    </a:rPr>
                                    <m:t>𝑚</m:t>
                                  </m:r>
                                </m:sup>
                              </m:sSubSup>
                            </m:e>
                          </m:d>
                        </m:e>
                      </m:nary>
                    </m:oMath>
                  </m:oMathPara>
                </a14:m>
                <a:endParaRPr lang="en-US" sz="1600" dirty="0"/>
              </a:p>
            </p:txBody>
          </p:sp>
        </mc:Choice>
        <mc:Fallback xmlns="">
          <p:sp>
            <p:nvSpPr>
              <p:cNvPr id="5" name="Rectangle 4"/>
              <p:cNvSpPr>
                <a:spLocks noRot="1" noChangeAspect="1" noMove="1" noResize="1" noEditPoints="1" noAdjustHandles="1" noChangeArrowheads="1" noChangeShapeType="1" noTextEdit="1"/>
              </p:cNvSpPr>
              <p:nvPr/>
            </p:nvSpPr>
            <p:spPr>
              <a:xfrm>
                <a:off x="1251454" y="1651137"/>
                <a:ext cx="3218124" cy="98527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49782" y="2361046"/>
                <a:ext cx="2070054" cy="4744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sz="2200" i="1" smtClean="0">
                              <a:solidFill>
                                <a:srgbClr val="0000FF"/>
                              </a:solidFill>
                              <a:latin typeface="Cambria Math" panose="02040503050406030204" pitchFamily="18" charset="0"/>
                            </a:rPr>
                          </m:ctrlPr>
                        </m:dPr>
                        <m:e>
                          <m:sSubSup>
                            <m:sSubSupPr>
                              <m:ctrlPr>
                                <a:rPr lang="en-US" sz="2200" i="1">
                                  <a:solidFill>
                                    <a:srgbClr val="0000FF"/>
                                  </a:solidFill>
                                  <a:latin typeface="Cambria Math" panose="02040503050406030204" pitchFamily="18" charset="0"/>
                                </a:rPr>
                              </m:ctrlPr>
                            </m:sSubSupPr>
                            <m:e>
                              <m:r>
                                <a:rPr lang="en-US" sz="2200" i="1">
                                  <a:solidFill>
                                    <a:srgbClr val="0000FF"/>
                                  </a:solidFill>
                                  <a:latin typeface="Cambria Math" panose="02040503050406030204" pitchFamily="18" charset="0"/>
                                </a:rPr>
                                <m:t>𝑥</m:t>
                              </m:r>
                            </m:e>
                            <m:sub>
                              <m:r>
                                <a:rPr lang="en-US" sz="2200" i="1">
                                  <a:solidFill>
                                    <a:srgbClr val="0000FF"/>
                                  </a:solidFill>
                                  <a:latin typeface="Cambria Math" panose="02040503050406030204" pitchFamily="18" charset="0"/>
                                </a:rPr>
                                <m:t>𝑖</m:t>
                              </m:r>
                            </m:sub>
                            <m:sup>
                              <m:r>
                                <a:rPr lang="en-US" sz="2200" i="1">
                                  <a:solidFill>
                                    <a:srgbClr val="0000FF"/>
                                  </a:solidFill>
                                  <a:latin typeface="Cambria Math" panose="02040503050406030204" pitchFamily="18" charset="0"/>
                                </a:rPr>
                                <m:t>𝑚</m:t>
                              </m:r>
                            </m:sup>
                          </m:sSubSup>
                          <m:r>
                            <a:rPr lang="en-US" sz="2200" i="0">
                              <a:solidFill>
                                <a:srgbClr val="0000FF"/>
                              </a:solidFill>
                              <a:latin typeface="Cambria Math" panose="02040503050406030204" pitchFamily="18" charset="0"/>
                            </a:rPr>
                            <m:t>=</m:t>
                          </m:r>
                          <m:sSubSup>
                            <m:sSubSupPr>
                              <m:ctrlPr>
                                <a:rPr lang="en-US" sz="2200" i="1">
                                  <a:solidFill>
                                    <a:srgbClr val="0000FF"/>
                                  </a:solidFill>
                                  <a:latin typeface="Cambria Math" panose="02040503050406030204" pitchFamily="18" charset="0"/>
                                </a:rPr>
                              </m:ctrlPr>
                            </m:sSubSupPr>
                            <m:e>
                              <m:r>
                                <a:rPr lang="en-US" sz="2200" i="1">
                                  <a:solidFill>
                                    <a:srgbClr val="0000FF"/>
                                  </a:solidFill>
                                  <a:latin typeface="Cambria Math" panose="02040503050406030204" pitchFamily="18" charset="0"/>
                                </a:rPr>
                                <m:t>𝑓</m:t>
                              </m:r>
                            </m:e>
                            <m:sub>
                              <m:r>
                                <a:rPr lang="en-US" sz="2200" i="1">
                                  <a:solidFill>
                                    <a:srgbClr val="0000FF"/>
                                  </a:solidFill>
                                  <a:latin typeface="Cambria Math" panose="02040503050406030204" pitchFamily="18" charset="0"/>
                                </a:rPr>
                                <m:t>𝑖</m:t>
                              </m:r>
                            </m:sub>
                            <m:sup>
                              <m:r>
                                <a:rPr lang="en-US" sz="2200" i="0">
                                  <a:solidFill>
                                    <a:srgbClr val="0000FF"/>
                                  </a:solidFill>
                                  <a:latin typeface="Cambria Math" panose="02040503050406030204" pitchFamily="18" charset="0"/>
                                </a:rPr>
                                <m:t>−1</m:t>
                              </m:r>
                            </m:sup>
                          </m:sSubSup>
                          <m:r>
                            <a:rPr lang="en-US" sz="2200" i="0">
                              <a:solidFill>
                                <a:srgbClr val="0000FF"/>
                              </a:solidFill>
                              <a:latin typeface="Cambria Math" panose="02040503050406030204" pitchFamily="18" charset="0"/>
                            </a:rPr>
                            <m:t>(</m:t>
                          </m:r>
                          <m:sSubSup>
                            <m:sSubSupPr>
                              <m:ctrlPr>
                                <a:rPr lang="en-US" sz="2200" i="1">
                                  <a:solidFill>
                                    <a:srgbClr val="0000FF"/>
                                  </a:solidFill>
                                  <a:latin typeface="Cambria Math" panose="02040503050406030204" pitchFamily="18" charset="0"/>
                                </a:rPr>
                              </m:ctrlPr>
                            </m:sSubSupPr>
                            <m:e>
                              <m:r>
                                <a:rPr lang="en-US" sz="2200" i="1">
                                  <a:solidFill>
                                    <a:srgbClr val="0000FF"/>
                                  </a:solidFill>
                                  <a:latin typeface="Cambria Math" panose="02040503050406030204" pitchFamily="18" charset="0"/>
                                </a:rPr>
                                <m:t>𝑦</m:t>
                              </m:r>
                            </m:e>
                            <m:sub>
                              <m:r>
                                <a:rPr lang="en-US" sz="2200" i="1">
                                  <a:solidFill>
                                    <a:srgbClr val="0000FF"/>
                                  </a:solidFill>
                                  <a:latin typeface="Cambria Math" panose="02040503050406030204" pitchFamily="18" charset="0"/>
                                </a:rPr>
                                <m:t>𝑖</m:t>
                              </m:r>
                            </m:sub>
                            <m:sup>
                              <m:r>
                                <a:rPr lang="en-US" sz="2200" i="1">
                                  <a:solidFill>
                                    <a:srgbClr val="0000FF"/>
                                  </a:solidFill>
                                  <a:latin typeface="Cambria Math" panose="02040503050406030204" pitchFamily="18" charset="0"/>
                                </a:rPr>
                                <m:t>𝑚</m:t>
                              </m:r>
                            </m:sup>
                          </m:sSubSup>
                        </m:e>
                      </m:d>
                    </m:oMath>
                  </m:oMathPara>
                </a14:m>
                <a:endParaRPr lang="en-US" sz="2200" dirty="0">
                  <a:solidFill>
                    <a:srgbClr val="0000FF"/>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49782" y="2361046"/>
                <a:ext cx="2070054" cy="474489"/>
              </a:xfrm>
              <a:prstGeom prst="rect">
                <a:avLst/>
              </a:prstGeom>
              <a:blipFill>
                <a:blip r:embed="rId4"/>
                <a:stretch>
                  <a:fillRect t="-164103" r="-38643" b="-239744"/>
                </a:stretch>
              </a:blipFill>
            </p:spPr>
            <p:txBody>
              <a:bodyPr/>
              <a:lstStyle/>
              <a:p>
                <a:r>
                  <a:rPr lang="en-US">
                    <a:noFill/>
                  </a:rPr>
                  <a:t> </a:t>
                </a:r>
              </a:p>
            </p:txBody>
          </p:sp>
        </mc:Fallback>
      </mc:AlternateContent>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435894" y="3558140"/>
            <a:ext cx="2975610" cy="2057400"/>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5451803" y="1299006"/>
            <a:ext cx="2943225" cy="203454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626100" y="3021827"/>
                <a:ext cx="26626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r>
                        <a:rPr lang="en-US" i="0">
                          <a:latin typeface="Cambria Math" panose="02040503050406030204" pitchFamily="18" charset="0"/>
                        </a:rPr>
                        <m:t>(</m:t>
                      </m:r>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𝑦</m:t>
                      </m:r>
                      <m:r>
                        <a:rPr lang="en-US" i="0">
                          <a:latin typeface="Cambria Math" panose="02040503050406030204" pitchFamily="18" charset="0"/>
                        </a:rPr>
                        <m:t>,</m:t>
                      </m:r>
                      <m:r>
                        <a:rPr lang="en-US" i="1">
                          <a:latin typeface="Cambria Math" panose="02040503050406030204" pitchFamily="18" charset="0"/>
                        </a:rPr>
                        <m:t>𝑧</m:t>
                      </m:r>
                      <m:r>
                        <a:rPr lang="en-US" i="0">
                          <a:latin typeface="Cambria Math" panose="02040503050406030204" pitchFamily="18" charset="0"/>
                        </a:rPr>
                        <m:t>) = </m:t>
                      </m:r>
                      <m:r>
                        <a:rPr lang="en-US" i="1" smtClean="0">
                          <a:solidFill>
                            <a:srgbClr val="FF0000"/>
                          </a:solidFill>
                          <a:latin typeface="Cambria Math" panose="02040503050406030204" pitchFamily="18" charset="0"/>
                        </a:rPr>
                        <m:t>𝑥</m:t>
                      </m:r>
                      <m:r>
                        <a:rPr lang="en-US" i="0">
                          <a:latin typeface="Cambria Math" panose="02040503050406030204" pitchFamily="18" charset="0"/>
                        </a:rPr>
                        <m:t> + </m:t>
                      </m:r>
                      <m:r>
                        <a:rPr lang="en-US" i="1">
                          <a:latin typeface="Cambria Math" panose="02040503050406030204" pitchFamily="18" charset="0"/>
                        </a:rPr>
                        <m:t>𝑦</m:t>
                      </m:r>
                      <m:r>
                        <a:rPr lang="en-US" i="0">
                          <a:latin typeface="Cambria Math" panose="02040503050406030204" pitchFamily="18" charset="0"/>
                        </a:rPr>
                        <m:t> + </m:t>
                      </m:r>
                      <m:r>
                        <a:rPr lang="en-US" i="1">
                          <a:latin typeface="Cambria Math" panose="02040503050406030204" pitchFamily="18" charset="0"/>
                        </a:rPr>
                        <m:t>𝑧</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626100" y="3021827"/>
                <a:ext cx="2662652" cy="369332"/>
              </a:xfrm>
              <a:prstGeom prst="rect">
                <a:avLst/>
              </a:prstGeom>
              <a:blipFill>
                <a:blip r:embed="rId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409150" y="880214"/>
                <a:ext cx="3226909" cy="369332"/>
              </a:xfrm>
              <a:prstGeom prst="rect">
                <a:avLst/>
              </a:prstGeom>
            </p:spPr>
            <p:txBody>
              <a:bodyPr wrap="none">
                <a:spAutoFit/>
              </a:bodyPr>
              <a:lstStyle/>
              <a:p>
                <a14:m>
                  <m:oMath xmlns:m="http://schemas.openxmlformats.org/officeDocument/2006/math">
                    <m:r>
                      <a:rPr lang="en-US" i="1">
                        <a:latin typeface="Cambria Math" panose="02040503050406030204" pitchFamily="18" charset="0"/>
                      </a:rPr>
                      <m:t>𝑓</m:t>
                    </m:r>
                    <m:r>
                      <a:rPr lang="en-US" i="0">
                        <a:latin typeface="Cambria Math" panose="02040503050406030204" pitchFamily="18" charset="0"/>
                      </a:rPr>
                      <m:t>(</m:t>
                    </m:r>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𝑦</m:t>
                    </m:r>
                    <m:r>
                      <a:rPr lang="en-US" i="0">
                        <a:latin typeface="Cambria Math" panose="02040503050406030204" pitchFamily="18" charset="0"/>
                      </a:rPr>
                      <m:t>,</m:t>
                    </m:r>
                    <m:r>
                      <a:rPr lang="en-US" i="1">
                        <a:latin typeface="Cambria Math" panose="02040503050406030204" pitchFamily="18" charset="0"/>
                      </a:rPr>
                      <m:t>𝑧</m:t>
                    </m:r>
                    <m:r>
                      <a:rPr lang="en-US" i="0">
                        <a:latin typeface="Cambria Math" panose="02040503050406030204" pitchFamily="18" charset="0"/>
                      </a:rPr>
                      <m:t>) = </m:t>
                    </m:r>
                    <m:r>
                      <a:rPr lang="en-US" i="1" smtClean="0">
                        <a:solidFill>
                          <a:srgbClr val="FF0000"/>
                        </a:solidFill>
                        <a:latin typeface="Cambria Math" panose="02040503050406030204" pitchFamily="18" charset="0"/>
                      </a:rPr>
                      <m:t>𝑥</m:t>
                    </m:r>
                    <m:r>
                      <a:rPr lang="en-US" i="0">
                        <a:latin typeface="Cambria Math" panose="02040503050406030204" pitchFamily="18" charset="0"/>
                      </a:rPr>
                      <m:t> + </m:t>
                    </m:r>
                    <m:r>
                      <a:rPr lang="en-US" i="1">
                        <a:latin typeface="Cambria Math" panose="02040503050406030204" pitchFamily="18" charset="0"/>
                      </a:rPr>
                      <m:t>𝑦</m:t>
                    </m:r>
                    <m:r>
                      <a:rPr lang="en-US" i="0">
                        <a:latin typeface="Cambria Math" panose="02040503050406030204" pitchFamily="18" charset="0"/>
                      </a:rPr>
                      <m:t> + </m:t>
                    </m:r>
                    <m:r>
                      <a:rPr lang="en-US" i="1">
                        <a:latin typeface="Cambria Math" panose="02040503050406030204" pitchFamily="18" charset="0"/>
                      </a:rPr>
                      <m:t>𝑧</m:t>
                    </m:r>
                  </m:oMath>
                </a14:m>
                <a:r>
                  <a:rPr lang="en-US" dirty="0"/>
                  <a:t>+noise</a:t>
                </a:r>
              </a:p>
            </p:txBody>
          </p:sp>
        </mc:Choice>
        <mc:Fallback xmlns="">
          <p:sp>
            <p:nvSpPr>
              <p:cNvPr id="10" name="Rectangle 9"/>
              <p:cNvSpPr>
                <a:spLocks noRot="1" noChangeAspect="1" noMove="1" noResize="1" noEditPoints="1" noAdjustHandles="1" noChangeArrowheads="1" noChangeShapeType="1" noTextEdit="1"/>
              </p:cNvSpPr>
              <p:nvPr/>
            </p:nvSpPr>
            <p:spPr>
              <a:xfrm>
                <a:off x="5409150" y="880214"/>
                <a:ext cx="3226909" cy="369332"/>
              </a:xfrm>
              <a:prstGeom prst="rect">
                <a:avLst/>
              </a:prstGeom>
              <a:blipFill>
                <a:blip r:embed="rId8"/>
                <a:stretch>
                  <a:fillRect l="-566" t="-6557" r="-755" b="-26230"/>
                </a:stretch>
              </a:blipFill>
            </p:spPr>
            <p:txBody>
              <a:bodyPr/>
              <a:lstStyle/>
              <a:p>
                <a:r>
                  <a:rPr lang="en-US">
                    <a:noFill/>
                  </a:rPr>
                  <a:t> </a:t>
                </a:r>
              </a:p>
            </p:txBody>
          </p:sp>
        </mc:Fallback>
      </mc:AlternateContent>
      <p:pic>
        <p:nvPicPr>
          <p:cNvPr id="11" name="Picture 10"/>
          <p:cNvPicPr/>
          <p:nvPr/>
        </p:nvPicPr>
        <p:blipFill>
          <a:blip r:embed="rId9">
            <a:extLst>
              <a:ext uri="{28A0092B-C50C-407E-A947-70E740481C1C}">
                <a14:useLocalDpi xmlns:a14="http://schemas.microsoft.com/office/drawing/2010/main" val="0"/>
              </a:ext>
            </a:extLst>
          </a:blip>
          <a:stretch>
            <a:fillRect/>
          </a:stretch>
        </p:blipFill>
        <p:spPr>
          <a:xfrm>
            <a:off x="4122960" y="3682005"/>
            <a:ext cx="2962275" cy="2058670"/>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122960" y="3272975"/>
                <a:ext cx="4531753" cy="369332"/>
              </a:xfrm>
              <a:prstGeom prst="rect">
                <a:avLst/>
              </a:prstGeom>
            </p:spPr>
            <p:txBody>
              <a:bodyPr wrap="none">
                <a:spAutoFit/>
              </a:bodyPr>
              <a:lstStyle/>
              <a:p>
                <a14:m>
                  <m:oMath xmlns:m="http://schemas.openxmlformats.org/officeDocument/2006/math">
                    <m:r>
                      <a:rPr lang="en-US" i="1">
                        <a:latin typeface="Cambria Math" panose="02040503050406030204" pitchFamily="18" charset="0"/>
                      </a:rPr>
                      <m:t>𝑓</m:t>
                    </m:r>
                    <m:r>
                      <a:rPr lang="en-US" i="0">
                        <a:latin typeface="Cambria Math" panose="02040503050406030204" pitchFamily="18" charset="0"/>
                      </a:rPr>
                      <m:t>(</m:t>
                    </m:r>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𝑦</m:t>
                    </m:r>
                    <m:r>
                      <a:rPr lang="en-US" i="0">
                        <a:latin typeface="Cambria Math" panose="02040503050406030204" pitchFamily="18" charset="0"/>
                      </a:rPr>
                      <m:t>,</m:t>
                    </m:r>
                    <m:r>
                      <a:rPr lang="en-US" i="1">
                        <a:latin typeface="Cambria Math" panose="02040503050406030204" pitchFamily="18" charset="0"/>
                      </a:rPr>
                      <m:t>𝑧</m:t>
                    </m:r>
                    <m:r>
                      <a:rPr lang="en-US" i="0">
                        <a:latin typeface="Cambria Math" panose="02040503050406030204" pitchFamily="18" charset="0"/>
                      </a:rPr>
                      <m:t>) = </m:t>
                    </m:r>
                    <m:r>
                      <a:rPr lang="en-US" i="1" smtClean="0">
                        <a:solidFill>
                          <a:srgbClr val="FF0000"/>
                        </a:solidFill>
                        <a:latin typeface="Cambria Math" panose="02040503050406030204" pitchFamily="18" charset="0"/>
                      </a:rPr>
                      <m:t>𝑥</m:t>
                    </m:r>
                    <m:r>
                      <a:rPr lang="en-US" i="0">
                        <a:latin typeface="Cambria Math" panose="02040503050406030204" pitchFamily="18" charset="0"/>
                      </a:rPr>
                      <m:t> + </m:t>
                    </m:r>
                    <m:r>
                      <a:rPr lang="en-US" i="1">
                        <a:latin typeface="Cambria Math" panose="02040503050406030204" pitchFamily="18" charset="0"/>
                      </a:rPr>
                      <m:t>𝑦</m:t>
                    </m:r>
                    <m:r>
                      <a:rPr lang="en-US" i="0">
                        <a:latin typeface="Cambria Math" panose="02040503050406030204" pitchFamily="18" charset="0"/>
                      </a:rPr>
                      <m:t> + </m:t>
                    </m:r>
                    <m:r>
                      <a:rPr lang="en-US" i="1">
                        <a:latin typeface="Cambria Math" panose="02040503050406030204" pitchFamily="18" charset="0"/>
                      </a:rPr>
                      <m:t>𝑧</m:t>
                    </m:r>
                  </m:oMath>
                </a14:m>
                <a:r>
                  <a:rPr lang="en-US" dirty="0"/>
                  <a:t> with bad distribution</a:t>
                </a:r>
              </a:p>
            </p:txBody>
          </p:sp>
        </mc:Choice>
        <mc:Fallback xmlns="">
          <p:sp>
            <p:nvSpPr>
              <p:cNvPr id="12" name="Rectangle 11"/>
              <p:cNvSpPr>
                <a:spLocks noRot="1" noChangeAspect="1" noMove="1" noResize="1" noEditPoints="1" noAdjustHandles="1" noChangeArrowheads="1" noChangeShapeType="1" noTextEdit="1"/>
              </p:cNvSpPr>
              <p:nvPr/>
            </p:nvSpPr>
            <p:spPr>
              <a:xfrm>
                <a:off x="4122960" y="3272975"/>
                <a:ext cx="4531753" cy="369332"/>
              </a:xfrm>
              <a:prstGeom prst="rect">
                <a:avLst/>
              </a:prstGeom>
              <a:blipFill>
                <a:blip r:embed="rId10"/>
                <a:stretch>
                  <a:fillRect l="-403" t="-8333" r="-538" b="-28333"/>
                </a:stretch>
              </a:blipFill>
            </p:spPr>
            <p:txBody>
              <a:bodyPr/>
              <a:lstStyle/>
              <a:p>
                <a:r>
                  <a:rPr lang="en-US">
                    <a:noFill/>
                  </a:rPr>
                  <a:t> </a:t>
                </a:r>
              </a:p>
            </p:txBody>
          </p:sp>
        </mc:Fallback>
      </mc:AlternateContent>
      <p:pic>
        <p:nvPicPr>
          <p:cNvPr id="13" name="Picture 12"/>
          <p:cNvPicPr/>
          <p:nvPr/>
        </p:nvPicPr>
        <p:blipFill>
          <a:blip r:embed="rId11" cstate="print">
            <a:extLst>
              <a:ext uri="{28A0092B-C50C-407E-A947-70E740481C1C}">
                <a14:useLocalDpi xmlns:a14="http://schemas.microsoft.com/office/drawing/2010/main" val="0"/>
              </a:ext>
            </a:extLst>
          </a:blip>
          <a:stretch>
            <a:fillRect/>
          </a:stretch>
        </p:blipFill>
        <p:spPr>
          <a:xfrm>
            <a:off x="6763701" y="4115334"/>
            <a:ext cx="2065979" cy="1625341"/>
          </a:xfrm>
          <a:prstGeom prst="rect">
            <a:avLst/>
          </a:prstGeom>
        </p:spPr>
      </p:pic>
      <p:sp>
        <p:nvSpPr>
          <p:cNvPr id="14" name="Rectangle 13"/>
          <p:cNvSpPr/>
          <p:nvPr/>
        </p:nvSpPr>
        <p:spPr>
          <a:xfrm>
            <a:off x="82650" y="5673890"/>
            <a:ext cx="6306186" cy="584775"/>
          </a:xfrm>
          <a:prstGeom prst="rect">
            <a:avLst/>
          </a:prstGeom>
        </p:spPr>
        <p:txBody>
          <a:bodyPr wrap="square">
            <a:spAutoFit/>
          </a:bodyPr>
          <a:lstStyle/>
          <a:p>
            <a:r>
              <a:rPr lang="en-US" sz="1600" i="1" dirty="0" err="1">
                <a:solidFill>
                  <a:srgbClr val="FF0000"/>
                </a:solidFill>
                <a:latin typeface="Times New Roman" panose="02020603050405020304" pitchFamily="18" charset="0"/>
                <a:ea typeface="Yu Mincho" panose="02020400000000000000" pitchFamily="18" charset="-128"/>
              </a:rPr>
              <a:t>Comput</a:t>
            </a:r>
            <a:r>
              <a:rPr lang="en-US" sz="1600" i="1" dirty="0">
                <a:solidFill>
                  <a:srgbClr val="FF0000"/>
                </a:solidFill>
                <a:latin typeface="Times New Roman" panose="02020603050405020304" pitchFamily="18" charset="0"/>
                <a:ea typeface="Yu Mincho" panose="02020400000000000000" pitchFamily="18" charset="-128"/>
              </a:rPr>
              <a:t> Phys </a:t>
            </a:r>
            <a:r>
              <a:rPr lang="en-US" sz="1600" i="1" dirty="0" err="1">
                <a:solidFill>
                  <a:srgbClr val="FF0000"/>
                </a:solidFill>
                <a:latin typeface="Times New Roman" panose="02020603050405020304" pitchFamily="18" charset="0"/>
                <a:ea typeface="Yu Mincho" panose="02020400000000000000" pitchFamily="18" charset="-128"/>
              </a:rPr>
              <a:t>Commun</a:t>
            </a:r>
            <a:r>
              <a:rPr lang="en-US" sz="1600" i="1" dirty="0">
                <a:solidFill>
                  <a:srgbClr val="FF0000"/>
                </a:solidFill>
                <a:latin typeface="Times New Roman" panose="02020603050405020304" pitchFamily="18" charset="0"/>
                <a:ea typeface="Yu Mincho" panose="02020400000000000000" pitchFamily="18" charset="-128"/>
              </a:rPr>
              <a:t>,</a:t>
            </a:r>
            <a:r>
              <a:rPr lang="en-US" sz="1600" dirty="0">
                <a:solidFill>
                  <a:srgbClr val="FF0000"/>
                </a:solidFill>
                <a:latin typeface="Times New Roman" panose="02020603050405020304" pitchFamily="18" charset="0"/>
                <a:ea typeface="Yu Mincho" panose="02020400000000000000" pitchFamily="18" charset="-128"/>
              </a:rPr>
              <a:t> </a:t>
            </a:r>
            <a:r>
              <a:rPr lang="en-US" sz="1600" b="1" dirty="0">
                <a:solidFill>
                  <a:srgbClr val="FF0000"/>
                </a:solidFill>
                <a:latin typeface="Times New Roman" panose="02020603050405020304" pitchFamily="18" charset="0"/>
                <a:ea typeface="Yu Mincho" panose="02020400000000000000" pitchFamily="18" charset="-128"/>
              </a:rPr>
              <a:t>271</a:t>
            </a:r>
            <a:r>
              <a:rPr lang="en-US" sz="1600" dirty="0">
                <a:solidFill>
                  <a:srgbClr val="FF0000"/>
                </a:solidFill>
                <a:latin typeface="Times New Roman" panose="02020603050405020304" pitchFamily="18" charset="0"/>
                <a:ea typeface="Yu Mincho" panose="02020400000000000000" pitchFamily="18" charset="-128"/>
              </a:rPr>
              <a:t>, 108220 (2022)</a:t>
            </a:r>
          </a:p>
          <a:p>
            <a:r>
              <a:rPr lang="en-US" sz="1600" dirty="0">
                <a:solidFill>
                  <a:srgbClr val="FF0000"/>
                </a:solidFill>
                <a:latin typeface="Times New Roman" panose="02020603050405020304" pitchFamily="18" charset="0"/>
                <a:ea typeface="Yu Mincho" panose="02020400000000000000" pitchFamily="18" charset="-128"/>
              </a:rPr>
              <a:t>Code: </a:t>
            </a:r>
            <a:r>
              <a:rPr lang="en-US" sz="1600" dirty="0">
                <a:solidFill>
                  <a:srgbClr val="FF0000"/>
                </a:solidFill>
                <a:latin typeface="Times New Roman" panose="02020603050405020304" pitchFamily="18" charset="0"/>
                <a:ea typeface="Yu Mincho" panose="02020400000000000000" pitchFamily="18" charset="-128"/>
                <a:hlinkClick r:id="rId12"/>
              </a:rPr>
              <a:t>https://github.com/owen-ren0003/rshdmrgpr</a:t>
            </a:r>
            <a:r>
              <a:rPr lang="en-US" sz="1600" dirty="0">
                <a:solidFill>
                  <a:srgbClr val="FF0000"/>
                </a:solidFill>
                <a:latin typeface="Times New Roman" panose="02020603050405020304" pitchFamily="18" charset="0"/>
                <a:ea typeface="Yu Mincho" panose="02020400000000000000" pitchFamily="18" charset="-128"/>
              </a:rPr>
              <a:t> </a:t>
            </a:r>
            <a:endParaRPr lang="en-US" sz="1600" dirty="0">
              <a:solidFill>
                <a:srgbClr val="FF0000"/>
              </a:solidFill>
            </a:endParaRPr>
          </a:p>
        </p:txBody>
      </p:sp>
      <p:sp>
        <p:nvSpPr>
          <p:cNvPr id="3" name="Slide Number Placeholder 2">
            <a:extLst>
              <a:ext uri="{FF2B5EF4-FFF2-40B4-BE49-F238E27FC236}">
                <a16:creationId xmlns:a16="http://schemas.microsoft.com/office/drawing/2014/main" id="{B7EB4DE8-AB84-403F-910C-A1F2326C5DBC}"/>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15" name="Rounded Rectangular Callout 13">
            <a:extLst>
              <a:ext uri="{FF2B5EF4-FFF2-40B4-BE49-F238E27FC236}">
                <a16:creationId xmlns:a16="http://schemas.microsoft.com/office/drawing/2014/main" id="{90D1B357-C80F-36E0-B675-F4D93B6B03D9}"/>
              </a:ext>
            </a:extLst>
          </p:cNvPr>
          <p:cNvSpPr/>
          <p:nvPr/>
        </p:nvSpPr>
        <p:spPr>
          <a:xfrm>
            <a:off x="4463845" y="5852202"/>
            <a:ext cx="4386907" cy="758526"/>
          </a:xfrm>
          <a:prstGeom prst="wedgeRoundRectCallout">
            <a:avLst>
              <a:gd name="adj1" fmla="val 7942"/>
              <a:gd name="adj2" fmla="val -46218"/>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and helps find optimal hyperparameters when data are sparse: </a:t>
            </a:r>
            <a:r>
              <a:rPr lang="en-US" i="1" dirty="0">
                <a:solidFill>
                  <a:schemeClr val="bg1"/>
                </a:solidFill>
              </a:rPr>
              <a:t>J Math Chem </a:t>
            </a:r>
            <a:r>
              <a:rPr lang="en-US" b="1" dirty="0">
                <a:solidFill>
                  <a:schemeClr val="bg1"/>
                </a:solidFill>
              </a:rPr>
              <a:t>61</a:t>
            </a:r>
            <a:r>
              <a:rPr lang="en-US" dirty="0">
                <a:solidFill>
                  <a:schemeClr val="bg1"/>
                </a:solidFill>
              </a:rPr>
              <a:t>, 7 (2023)</a:t>
            </a:r>
            <a:endParaRPr lang="en-US" dirty="0">
              <a:solidFill>
                <a:srgbClr val="FFFF00"/>
              </a:solidFill>
            </a:endParaRPr>
          </a:p>
        </p:txBody>
      </p:sp>
    </p:spTree>
    <p:extLst>
      <p:ext uri="{BB962C8B-B14F-4D97-AF65-F5344CB8AC3E}">
        <p14:creationId xmlns:p14="http://schemas.microsoft.com/office/powerpoint/2010/main" val="369360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3DC9-8B42-A3C2-07D5-842D95197CD5}"/>
              </a:ext>
            </a:extLst>
          </p:cNvPr>
          <p:cNvSpPr>
            <a:spLocks noGrp="1"/>
          </p:cNvSpPr>
          <p:nvPr>
            <p:ph type="title"/>
          </p:nvPr>
        </p:nvSpPr>
        <p:spPr>
          <a:xfrm>
            <a:off x="404030" y="362678"/>
            <a:ext cx="8272212" cy="740156"/>
          </a:xfrm>
        </p:spPr>
        <p:txBody>
          <a:bodyPr/>
          <a:lstStyle/>
          <a:p>
            <a:r>
              <a:rPr lang="en-US" dirty="0"/>
              <a:t>ML-to-formula: ML-guided KEF construction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566CBE6-3AC8-5CC9-8F04-691F3579E94C}"/>
                  </a:ext>
                </a:extLst>
              </p:cNvPr>
              <p:cNvSpPr txBox="1"/>
              <p:nvPr/>
            </p:nvSpPr>
            <p:spPr>
              <a:xfrm>
                <a:off x="190444" y="1305212"/>
                <a:ext cx="4409480" cy="2480103"/>
              </a:xfrm>
              <a:prstGeom prst="rect">
                <a:avLst/>
              </a:prstGeom>
              <a:noFill/>
              <a:ln>
                <a:noFill/>
              </a:ln>
            </p:spPr>
            <p:txBody>
              <a:bodyPr wrap="square">
                <a:spAutoFit/>
              </a:bodyPr>
              <a:lstStyle/>
              <a:p>
                <a:pPr/>
                <a14:m>
                  <m:oMathPara xmlns:m="http://schemas.openxmlformats.org/officeDocument/2006/math">
                    <m:oMathParaPr>
                      <m:jc m:val="left"/>
                    </m:oMathParaPr>
                    <m:oMath xmlns:m="http://schemas.openxmlformats.org/officeDocument/2006/math">
                      <m:r>
                        <m:rPr>
                          <m:nor/>
                        </m:rPr>
                        <a:rPr lang="en-US" b="0" i="0" dirty="0" smtClean="0"/>
                        <m:t>Kinetic</m:t>
                      </m:r>
                      <m:r>
                        <m:rPr>
                          <m:nor/>
                        </m:rPr>
                        <a:rPr lang="en-US" b="0" i="0" dirty="0" smtClean="0"/>
                        <m:t> </m:t>
                      </m:r>
                      <m:r>
                        <m:rPr>
                          <m:nor/>
                        </m:rPr>
                        <a:rPr lang="en-US" b="0" i="0" dirty="0" smtClean="0"/>
                        <m:t>energy</m:t>
                      </m:r>
                      <m:r>
                        <m:rPr>
                          <m:nor/>
                        </m:rPr>
                        <a:rPr lang="en-US" b="0" i="0" dirty="0" smtClean="0"/>
                        <m:t> </m:t>
                      </m:r>
                      <m:r>
                        <m:rPr>
                          <m:nor/>
                        </m:rPr>
                        <a:rPr lang="en-US" b="0" i="0" dirty="0" smtClean="0"/>
                        <m:t>in</m:t>
                      </m:r>
                      <m:r>
                        <m:rPr>
                          <m:nor/>
                        </m:rPr>
                        <a:rPr lang="en-US" b="0" i="0" dirty="0" smtClean="0"/>
                        <m:t> </m:t>
                      </m:r>
                      <m:r>
                        <m:rPr>
                          <m:nor/>
                        </m:rPr>
                        <a:rPr lang="en-US" b="0" i="0" dirty="0" smtClean="0"/>
                        <m:t>Orbital</m:t>
                      </m:r>
                      <m:r>
                        <m:rPr>
                          <m:nor/>
                        </m:rPr>
                        <a:rPr lang="en-US" b="0" i="0" dirty="0" smtClean="0"/>
                        <m:t>−</m:t>
                      </m:r>
                      <m:r>
                        <m:rPr>
                          <m:nor/>
                        </m:rPr>
                        <a:rPr lang="en-US" b="0" i="0" dirty="0" smtClean="0"/>
                        <m:t>free</m:t>
                      </m:r>
                      <m:r>
                        <m:rPr>
                          <m:nor/>
                        </m:rPr>
                        <a:rPr lang="en-US" b="0" i="0" dirty="0" smtClean="0"/>
                        <m:t> </m:t>
                      </m:r>
                      <m:r>
                        <m:rPr>
                          <m:nor/>
                        </m:rPr>
                        <a:rPr lang="en-US" b="0" i="0" dirty="0" smtClean="0"/>
                        <m:t>DFT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𝑘𝑖𝑛</m:t>
                          </m:r>
                        </m:sub>
                      </m:sSub>
                      <m:r>
                        <a:rPr lang="en-US" i="1">
                          <a:latin typeface="Cambria Math" panose="02040503050406030204" pitchFamily="18" charset="0"/>
                        </a:rPr>
                        <m:t>=</m:t>
                      </m:r>
                      <m:nary>
                        <m:naryPr>
                          <m:limLoc m:val="undOvr"/>
                          <m:subHide m:val="on"/>
                          <m:supHide m:val="on"/>
                          <m:ctrlPr>
                            <a:rPr lang="en-US" i="1" smtClean="0">
                              <a:latin typeface="Cambria Math" panose="02040503050406030204" pitchFamily="18" charset="0"/>
                            </a:rPr>
                          </m:ctrlPr>
                        </m:naryPr>
                        <m:sub/>
                        <m:sup/>
                        <m:e>
                          <m:r>
                            <a:rPr lang="en-US" b="0" i="1" smtClean="0">
                              <a:latin typeface="Cambria Math" panose="02040503050406030204" pitchFamily="18" charset="0"/>
                            </a:rPr>
                            <m:t>𝜏</m:t>
                          </m:r>
                          <m:d>
                            <m:dPr>
                              <m:ctrlPr>
                                <a:rPr lang="en-US" b="0" i="1" smtClean="0">
                                  <a:latin typeface="Cambria Math" panose="02040503050406030204" pitchFamily="18" charset="0"/>
                                </a:rPr>
                              </m:ctrlPr>
                            </m:dPr>
                            <m:e>
                              <m:r>
                                <a:rPr lang="en-US" b="1" i="1" smtClean="0">
                                  <a:latin typeface="Cambria Math" panose="02040503050406030204" pitchFamily="18" charset="0"/>
                                </a:rPr>
                                <m:t>𝒓</m:t>
                              </m:r>
                            </m:e>
                          </m:d>
                          <m:r>
                            <a:rPr lang="en-US" b="0" i="1" smtClean="0">
                              <a:latin typeface="Cambria Math" panose="02040503050406030204" pitchFamily="18" charset="0"/>
                            </a:rPr>
                            <m:t>𝑑</m:t>
                          </m:r>
                          <m:r>
                            <a:rPr lang="en-US" b="1" i="1" smtClean="0">
                              <a:latin typeface="Cambria Math" panose="02040503050406030204" pitchFamily="18" charset="0"/>
                            </a:rPr>
                            <m:t>𝒓</m:t>
                          </m:r>
                        </m:e>
                      </m:nary>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𝒙</m:t>
                      </m:r>
                      <m:r>
                        <a:rPr lang="en-US">
                          <a:latin typeface="Cambria Math" panose="02040503050406030204" pitchFamily="18" charset="0"/>
                        </a:rPr>
                        <m:t>=</m:t>
                      </m:r>
                      <m:d>
                        <m:dPr>
                          <m:ctrlPr>
                            <a:rPr lang="en-US" i="1">
                              <a:solidFill>
                                <a:srgbClr val="836967"/>
                              </a:solidFill>
                              <a:latin typeface="Cambria Math" panose="02040503050406030204" pitchFamily="18" charset="0"/>
                            </a:rPr>
                          </m:ctrlPr>
                        </m:dPr>
                        <m:e>
                          <m:acc>
                            <m:accPr>
                              <m:chr m:val="̅"/>
                              <m:ctrlPr>
                                <a:rPr lang="en-US" i="1">
                                  <a:solidFill>
                                    <a:srgbClr val="836967"/>
                                  </a:solidFill>
                                  <a:latin typeface="Cambria Math" panose="02040503050406030204" pitchFamily="18" charset="0"/>
                                </a:rPr>
                              </m:ctrlPr>
                            </m:acc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𝑇𝐹</m:t>
                                  </m:r>
                                </m:sub>
                              </m:sSub>
                            </m:e>
                          </m:acc>
                          <m:r>
                            <a:rPr lang="en-US">
                              <a:latin typeface="Cambria Math" panose="02040503050406030204" pitchFamily="18" charset="0"/>
                            </a:rPr>
                            <m:t>, </m:t>
                          </m:r>
                          <m:acc>
                            <m:accPr>
                              <m:chr m:val="̅"/>
                              <m:ctrlPr>
                                <a:rPr lang="en-US" i="1">
                                  <a:solidFill>
                                    <a:srgbClr val="836967"/>
                                  </a:solidFill>
                                  <a:latin typeface="Cambria Math" panose="02040503050406030204" pitchFamily="18" charset="0"/>
                                </a:rPr>
                              </m:ctrlPr>
                            </m:acc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𝑇𝐹</m:t>
                                  </m:r>
                                </m:sub>
                              </m:sSub>
                              <m:r>
                                <a:rPr lang="en-US" i="1">
                                  <a:latin typeface="Cambria Math" panose="02040503050406030204" pitchFamily="18" charset="0"/>
                                </a:rPr>
                                <m:t>𝑝</m:t>
                              </m:r>
                            </m:e>
                          </m:acc>
                          <m:r>
                            <a:rPr lang="en-US">
                              <a:latin typeface="Cambria Math" panose="02040503050406030204" pitchFamily="18" charset="0"/>
                            </a:rPr>
                            <m:t>, </m:t>
                          </m:r>
                          <m:acc>
                            <m:accPr>
                              <m:chr m:val="̅"/>
                              <m:ctrlPr>
                                <a:rPr lang="en-US" i="1">
                                  <a:solidFill>
                                    <a:srgbClr val="836967"/>
                                  </a:solidFill>
                                  <a:latin typeface="Cambria Math" panose="02040503050406030204" pitchFamily="18" charset="0"/>
                                </a:rPr>
                              </m:ctrlPr>
                            </m:acc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𝑇𝐹</m:t>
                                  </m:r>
                                </m:sub>
                              </m:sSub>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𝑝</m:t>
                                  </m:r>
                                </m:e>
                                <m:sup>
                                  <m:r>
                                    <a:rPr lang="en-US">
                                      <a:latin typeface="Cambria Math" panose="02040503050406030204" pitchFamily="18" charset="0"/>
                                    </a:rPr>
                                    <m:t>2</m:t>
                                  </m:r>
                                </m:sup>
                              </m:sSup>
                            </m:e>
                          </m:acc>
                          <m:r>
                            <a:rPr lang="en-US">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𝑇𝐹</m:t>
                                  </m:r>
                                </m:sub>
                              </m:sSub>
                              <m:r>
                                <a:rPr lang="en-US" i="1">
                                  <a:latin typeface="Cambria Math" panose="02040503050406030204" pitchFamily="18" charset="0"/>
                                </a:rPr>
                                <m:t>𝑝𝑞</m:t>
                              </m:r>
                            </m:e>
                          </m:acc>
                          <m:r>
                            <a:rPr lang="en-US">
                              <a:latin typeface="Cambria Math" panose="02040503050406030204" pitchFamily="18" charset="0"/>
                            </a:rPr>
                            <m:t>, </m:t>
                          </m:r>
                          <m:acc>
                            <m:accPr>
                              <m:chr m:val="̅"/>
                              <m:ctrlPr>
                                <a:rPr lang="en-US" i="1">
                                  <a:solidFill>
                                    <a:srgbClr val="836967"/>
                                  </a:solidFill>
                                  <a:latin typeface="Cambria Math" panose="02040503050406030204" pitchFamily="18" charset="0"/>
                                </a:rPr>
                              </m:ctrlPr>
                            </m:acc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𝑇𝐹</m:t>
                                  </m:r>
                                </m:sub>
                              </m:sSub>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𝑞</m:t>
                                  </m:r>
                                </m:e>
                                <m:sup>
                                  <m:r>
                                    <a:rPr lang="en-US">
                                      <a:latin typeface="Cambria Math" panose="02040503050406030204" pitchFamily="18" charset="0"/>
                                    </a:rPr>
                                    <m:t>2</m:t>
                                  </m:r>
                                </m:sup>
                              </m:sSup>
                            </m:e>
                          </m:acc>
                          <m:r>
                            <a:rPr lang="en-US">
                              <a:latin typeface="Cambria Math" panose="02040503050406030204" pitchFamily="18" charset="0"/>
                            </a:rPr>
                            <m:t>, </m:t>
                          </m:r>
                          <m:acc>
                            <m:accPr>
                              <m:chr m:val="̅"/>
                              <m:ctrlPr>
                                <a:rPr lang="en-US" i="1">
                                  <a:solidFill>
                                    <a:srgbClr val="836967"/>
                                  </a:solidFill>
                                  <a:latin typeface="Cambria Math" panose="02040503050406030204" pitchFamily="18" charset="0"/>
                                </a:rPr>
                              </m:ctrlPr>
                            </m:acc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𝜌</m:t>
                                  </m:r>
                                  <m:r>
                                    <a:rPr lang="en-US" i="1">
                                      <a:latin typeface="Cambria Math" panose="02040503050406030204" pitchFamily="18" charset="0"/>
                                    </a:rPr>
                                    <m:t>𝑉</m:t>
                                  </m:r>
                                </m:e>
                                <m:sub>
                                  <m:r>
                                    <a:rPr lang="en-US" i="1">
                                      <a:latin typeface="Cambria Math" panose="02040503050406030204" pitchFamily="18" charset="0"/>
                                    </a:rPr>
                                    <m:t>𝑒𝑓𝑓</m:t>
                                  </m:r>
                                </m:sub>
                              </m:sSub>
                            </m:e>
                          </m:acc>
                        </m:e>
                      </m:d>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i="1">
                              <a:latin typeface="Cambria Math" panose="02040503050406030204" pitchFamily="18" charset="0"/>
                            </a:rPr>
                            <m:t>𝜏</m:t>
                          </m:r>
                        </m:e>
                      </m:acc>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r>
                        <a:rPr lang="en-US" b="0" i="1" smtClean="0">
                          <a:latin typeface="Cambria Math" panose="02040503050406030204" pitchFamily="18" charset="0"/>
                        </a:rPr>
                        <m:t>=</m:t>
                      </m:r>
                      <m:nary>
                        <m:naryPr>
                          <m:chr m:val="∑"/>
                          <m:limLoc m:val="undOvr"/>
                          <m:ctrlPr>
                            <a:rPr lang="en-US" b="0" i="1" smtClean="0">
                              <a:latin typeface="Cambria Math" panose="02040503050406030204" pitchFamily="18" charset="0"/>
                            </a:rPr>
                          </m:ctrlPr>
                        </m:naryPr>
                        <m:sub>
                          <m:r>
                            <a:rPr lang="en-US" b="0" i="1">
                              <a:latin typeface="Cambria Math" panose="02040503050406030204" pitchFamily="18" charset="0"/>
                            </a:rPr>
                            <m:t>𝑖</m:t>
                          </m:r>
                          <m:r>
                            <a:rPr lang="en-US" b="0" i="1" smtClean="0">
                              <a:latin typeface="Cambria Math" panose="02040503050406030204" pitchFamily="18" charset="0"/>
                            </a:rPr>
                            <m:t>=1</m:t>
                          </m:r>
                        </m:sub>
                        <m:sup>
                          <m:r>
                            <a:rPr lang="en-US" b="0" i="1" smtClean="0">
                              <a:solidFill>
                                <a:srgbClr val="0000FF"/>
                              </a:solidFill>
                              <a:latin typeface="Cambria Math" panose="02040503050406030204" pitchFamily="18" charset="0"/>
                            </a:rPr>
                            <m:t>𝑁</m:t>
                          </m:r>
                        </m:sup>
                        <m:e>
                          <m:r>
                            <a:rPr lang="en-US" b="0" i="1" smtClean="0">
                              <a:solidFill>
                                <a:schemeClr val="tx1"/>
                              </a:solidFill>
                              <a:latin typeface="Cambria Math" panose="02040503050406030204" pitchFamily="18" charset="0"/>
                            </a:rPr>
                            <m:t>𝐺𝑃</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smtClean="0">
                                  <a:solidFill>
                                    <a:schemeClr val="tx1"/>
                                  </a:solidFill>
                                  <a:latin typeface="Cambria Math" panose="02040503050406030204" pitchFamily="18" charset="0"/>
                                </a:rPr>
                                <m:t>𝑖</m:t>
                              </m:r>
                            </m:sub>
                          </m:sSub>
                          <m:d>
                            <m:dPr>
                              <m:ctrlPr>
                                <a:rPr lang="en-US" b="0" i="1" smtClean="0">
                                  <a:solidFill>
                                    <a:schemeClr val="tx1"/>
                                  </a:solidFill>
                                  <a:latin typeface="Cambria Math" panose="02040503050406030204" pitchFamily="18" charset="0"/>
                                </a:rPr>
                              </m:ctrlPr>
                            </m:dPr>
                            <m:e>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𝑦</m:t>
                                  </m:r>
                                </m:e>
                                <m:sub>
                                  <m:r>
                                    <a:rPr lang="en-US" b="0" i="1" smtClean="0">
                                      <a:solidFill>
                                        <a:srgbClr val="0000FF"/>
                                      </a:solidFill>
                                      <a:latin typeface="Cambria Math" panose="02040503050406030204" pitchFamily="18" charset="0"/>
                                    </a:rPr>
                                    <m:t>𝑖</m:t>
                                  </m:r>
                                </m:sub>
                              </m:sSub>
                              <m:r>
                                <a:rPr lang="en-US" b="0"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𝒙</m:t>
                              </m:r>
                              <m:r>
                                <a:rPr lang="en-US" b="0" i="1" smtClean="0">
                                  <a:solidFill>
                                    <a:schemeClr val="tx1"/>
                                  </a:solidFill>
                                  <a:latin typeface="Cambria Math" panose="02040503050406030204" pitchFamily="18" charset="0"/>
                                </a:rPr>
                                <m:t>)</m:t>
                              </m:r>
                            </m:e>
                          </m:d>
                        </m:e>
                      </m:nary>
                    </m:oMath>
                  </m:oMathPara>
                </a14:m>
                <a:endParaRPr lang="en-US"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𝐸</m:t>
                          </m:r>
                        </m:e>
                        <m:sub>
                          <m:r>
                            <a:rPr lang="en-US" b="0" i="1" smtClean="0">
                              <a:solidFill>
                                <a:schemeClr val="tx1"/>
                              </a:solidFill>
                              <a:latin typeface="Cambria Math" panose="02040503050406030204" pitchFamily="18" charset="0"/>
                            </a:rPr>
                            <m:t>𝑘𝑖𝑛</m:t>
                          </m:r>
                        </m:sub>
                      </m:sSub>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𝑉</m:t>
                      </m:r>
                      <m:acc>
                        <m:accPr>
                          <m:chr m:val="̅"/>
                          <m:ctrlPr>
                            <a:rPr lang="en-US" i="1">
                              <a:latin typeface="Cambria Math" panose="02040503050406030204" pitchFamily="18" charset="0"/>
                            </a:rPr>
                          </m:ctrlPr>
                        </m:accPr>
                        <m:e>
                          <m:r>
                            <a:rPr lang="en-US" i="1">
                              <a:latin typeface="Cambria Math" panose="02040503050406030204" pitchFamily="18" charset="0"/>
                            </a:rPr>
                            <m:t>𝜏</m:t>
                          </m:r>
                        </m:e>
                      </m:acc>
                    </m:oMath>
                  </m:oMathPara>
                </a14:m>
                <a:endParaRPr lang="en-US" i="1" dirty="0">
                  <a:latin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4566CBE6-3AC8-5CC9-8F04-691F3579E94C}"/>
                  </a:ext>
                </a:extLst>
              </p:cNvPr>
              <p:cNvSpPr txBox="1">
                <a:spLocks noRot="1" noChangeAspect="1" noMove="1" noResize="1" noEditPoints="1" noAdjustHandles="1" noChangeArrowheads="1" noChangeShapeType="1" noTextEdit="1"/>
              </p:cNvSpPr>
              <p:nvPr/>
            </p:nvSpPr>
            <p:spPr>
              <a:xfrm>
                <a:off x="190444" y="1305212"/>
                <a:ext cx="4409480" cy="2480103"/>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D953153-A388-9743-F441-ADDC3E05DD01}"/>
                  </a:ext>
                </a:extLst>
              </p:cNvPr>
              <p:cNvSpPr txBox="1"/>
              <p:nvPr/>
            </p:nvSpPr>
            <p:spPr>
              <a:xfrm>
                <a:off x="4633522" y="3212023"/>
                <a:ext cx="4045617" cy="871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i="1">
                              <a:latin typeface="Cambria Math" panose="02040503050406030204" pitchFamily="18" charset="0"/>
                            </a:rPr>
                            <m:t>𝜏</m:t>
                          </m:r>
                        </m:e>
                      </m:acc>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r>
                        <a:rPr lang="en-US" b="0" i="1" smtClean="0">
                          <a:latin typeface="Cambria Math" panose="02040503050406030204" pitchFamily="18" charset="0"/>
                        </a:rPr>
                        <m:t>=</m:t>
                      </m:r>
                      <m:nary>
                        <m:naryPr>
                          <m:chr m:val="∑"/>
                          <m:limLoc m:val="undOvr"/>
                          <m:ctrlPr>
                            <a:rPr lang="en-US" b="0" i="1" smtClean="0">
                              <a:latin typeface="Cambria Math" panose="02040503050406030204" pitchFamily="18" charset="0"/>
                            </a:rPr>
                          </m:ctrlPr>
                        </m:naryPr>
                        <m:sub>
                          <m:r>
                            <a:rPr lang="en-US" b="0" i="1">
                              <a:latin typeface="Cambria Math" panose="02040503050406030204" pitchFamily="18" charset="0"/>
                            </a:rPr>
                            <m:t>𝑖</m:t>
                          </m:r>
                          <m:r>
                            <a:rPr lang="en-US" b="0" i="1" smtClean="0">
                              <a:latin typeface="Cambria Math" panose="02040503050406030204" pitchFamily="18" charset="0"/>
                            </a:rPr>
                            <m:t>=1</m:t>
                          </m:r>
                        </m:sub>
                        <m:sup>
                          <m:r>
                            <a:rPr lang="en-US" b="0" i="1" smtClean="0">
                              <a:solidFill>
                                <a:srgbClr val="0000FF"/>
                              </a:solidFill>
                              <a:latin typeface="Cambria Math" panose="02040503050406030204" pitchFamily="18" charset="0"/>
                            </a:rPr>
                            <m:t>𝐷</m:t>
                          </m:r>
                        </m:sup>
                        <m:e>
                          <m:r>
                            <a:rPr lang="en-US" b="0" i="1" smtClean="0">
                              <a:solidFill>
                                <a:schemeClr val="tx1"/>
                              </a:solidFill>
                              <a:latin typeface="Cambria Math" panose="02040503050406030204" pitchFamily="18" charset="0"/>
                            </a:rPr>
                            <m:t>𝑓</m:t>
                          </m:r>
                          <m:d>
                            <m:dPr>
                              <m:ctrlPr>
                                <a:rPr lang="en-US" b="0" i="1" smtClean="0">
                                  <a:solidFill>
                                    <a:schemeClr val="tx1"/>
                                  </a:solidFill>
                                  <a:latin typeface="Cambria Math" panose="02040503050406030204" pitchFamily="18" charset="0"/>
                                </a:rPr>
                              </m:ctrlPr>
                            </m:dPr>
                            <m:e>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𝑥</m:t>
                                  </m:r>
                                </m:e>
                                <m:sub>
                                  <m:r>
                                    <a:rPr lang="en-US" b="0" i="1" smtClean="0">
                                      <a:solidFill>
                                        <a:srgbClr val="0000FF"/>
                                      </a:solidFill>
                                      <a:latin typeface="Cambria Math" panose="02040503050406030204" pitchFamily="18" charset="0"/>
                                    </a:rPr>
                                    <m:t>𝑖</m:t>
                                  </m:r>
                                </m:sub>
                              </m:sSub>
                            </m:e>
                          </m:d>
                        </m:e>
                      </m:nary>
                      <m:r>
                        <a:rPr lang="en-US" b="0" i="1" smtClean="0">
                          <a:solidFill>
                            <a:schemeClr val="tx1"/>
                          </a:solidFill>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+1</m:t>
                          </m:r>
                        </m:sub>
                        <m:sup>
                          <m:r>
                            <a:rPr lang="en-US" i="1">
                              <a:solidFill>
                                <a:srgbClr val="0000FF"/>
                              </a:solidFill>
                              <a:latin typeface="Cambria Math" panose="02040503050406030204" pitchFamily="18" charset="0"/>
                            </a:rPr>
                            <m:t>𝑁</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𝑖</m:t>
                              </m:r>
                            </m:sub>
                          </m:sSub>
                          <m:d>
                            <m:dPr>
                              <m:ctrlPr>
                                <a:rPr lang="en-US" i="1">
                                  <a:latin typeface="Cambria Math" panose="02040503050406030204" pitchFamily="18" charset="0"/>
                                </a:rPr>
                              </m:ctrlPr>
                            </m:dPr>
                            <m:e>
                              <m:sSub>
                                <m:sSubPr>
                                  <m:ctrlPr>
                                    <a:rPr lang="en-US" i="1">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𝑦</m:t>
                                  </m:r>
                                </m:e>
                                <m:sub>
                                  <m:r>
                                    <a:rPr lang="en-US" i="1">
                                      <a:solidFill>
                                        <a:srgbClr val="0000FF"/>
                                      </a:solidFill>
                                      <a:latin typeface="Cambria Math" panose="02040503050406030204" pitchFamily="18" charset="0"/>
                                    </a:rPr>
                                    <m:t>𝑖</m:t>
                                  </m:r>
                                </m:sub>
                              </m:sSub>
                              <m:r>
                                <a:rPr lang="en-US" i="1">
                                  <a:latin typeface="Cambria Math" panose="02040503050406030204" pitchFamily="18" charset="0"/>
                                </a:rPr>
                                <m:t>(</m:t>
                              </m:r>
                              <m:r>
                                <a:rPr lang="en-US" b="1" i="1">
                                  <a:latin typeface="Cambria Math" panose="02040503050406030204" pitchFamily="18" charset="0"/>
                                </a:rPr>
                                <m:t>𝒙</m:t>
                              </m:r>
                              <m:r>
                                <a:rPr lang="en-US" i="1">
                                  <a:latin typeface="Cambria Math" panose="02040503050406030204" pitchFamily="18" charset="0"/>
                                </a:rPr>
                                <m:t>)</m:t>
                              </m:r>
                            </m:e>
                          </m:d>
                        </m:e>
                      </m:nary>
                    </m:oMath>
                  </m:oMathPara>
                </a14:m>
                <a:endParaRPr lang="en-US" dirty="0"/>
              </a:p>
            </p:txBody>
          </p:sp>
        </mc:Choice>
        <mc:Fallback>
          <p:sp>
            <p:nvSpPr>
              <p:cNvPr id="6" name="TextBox 5">
                <a:extLst>
                  <a:ext uri="{FF2B5EF4-FFF2-40B4-BE49-F238E27FC236}">
                    <a16:creationId xmlns:a16="http://schemas.microsoft.com/office/drawing/2014/main" id="{BD953153-A388-9743-F441-ADDC3E05DD01}"/>
                  </a:ext>
                </a:extLst>
              </p:cNvPr>
              <p:cNvSpPr txBox="1">
                <a:spLocks noRot="1" noChangeAspect="1" noMove="1" noResize="1" noEditPoints="1" noAdjustHandles="1" noChangeArrowheads="1" noChangeShapeType="1" noTextEdit="1"/>
              </p:cNvSpPr>
              <p:nvPr/>
            </p:nvSpPr>
            <p:spPr>
              <a:xfrm>
                <a:off x="4633522" y="3212023"/>
                <a:ext cx="4045617" cy="871264"/>
              </a:xfrm>
              <a:prstGeom prst="rect">
                <a:avLst/>
              </a:prstGeom>
              <a:blipFill>
                <a:blip r:embed="rId3"/>
                <a:stretch>
                  <a:fillRect/>
                </a:stretch>
              </a:blipFill>
            </p:spPr>
            <p:txBody>
              <a:bodyPr/>
              <a:lstStyle/>
              <a:p>
                <a:r>
                  <a:rPr lang="en-US">
                    <a:noFill/>
                  </a:rPr>
                  <a:t> </a:t>
                </a:r>
              </a:p>
            </p:txBody>
          </p:sp>
        </mc:Fallback>
      </mc:AlternateContent>
      <p:sp>
        <p:nvSpPr>
          <p:cNvPr id="7" name="Rounded Rectangular Callout 7">
            <a:extLst>
              <a:ext uri="{FF2B5EF4-FFF2-40B4-BE49-F238E27FC236}">
                <a16:creationId xmlns:a16="http://schemas.microsoft.com/office/drawing/2014/main" id="{FE16A9C4-45D4-6826-FDE8-45172C115711}"/>
              </a:ext>
            </a:extLst>
          </p:cNvPr>
          <p:cNvSpPr/>
          <p:nvPr/>
        </p:nvSpPr>
        <p:spPr>
          <a:xfrm>
            <a:off x="5046477" y="2556654"/>
            <a:ext cx="1822344" cy="605562"/>
          </a:xfrm>
          <a:prstGeom prst="wedgeRoundRectCallout">
            <a:avLst>
              <a:gd name="adj1" fmla="val 15864"/>
              <a:gd name="adj2" fmla="val 75269"/>
              <a:gd name="adj3" fmla="val 1666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1600" dirty="0"/>
              <a:t>Additive model, feature importance</a:t>
            </a:r>
          </a:p>
        </p:txBody>
      </p:sp>
      <p:sp>
        <p:nvSpPr>
          <p:cNvPr id="8" name="Rounded Rectangular Callout 7">
            <a:extLst>
              <a:ext uri="{FF2B5EF4-FFF2-40B4-BE49-F238E27FC236}">
                <a16:creationId xmlns:a16="http://schemas.microsoft.com/office/drawing/2014/main" id="{50A6A8DB-2F02-DD02-F869-A97265260782}"/>
              </a:ext>
            </a:extLst>
          </p:cNvPr>
          <p:cNvSpPr/>
          <p:nvPr/>
        </p:nvSpPr>
        <p:spPr>
          <a:xfrm>
            <a:off x="5270251" y="4291084"/>
            <a:ext cx="1713181" cy="394603"/>
          </a:xfrm>
          <a:prstGeom prst="wedgeRoundRectCallout">
            <a:avLst>
              <a:gd name="adj1" fmla="val 11380"/>
              <a:gd name="adj2" fmla="val -138386"/>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dirty="0"/>
              <a:t>Functional form</a:t>
            </a:r>
          </a:p>
        </p:txBody>
      </p:sp>
      <p:sp>
        <p:nvSpPr>
          <p:cNvPr id="9" name="Rounded Rectangular Callout 7">
            <a:extLst>
              <a:ext uri="{FF2B5EF4-FFF2-40B4-BE49-F238E27FC236}">
                <a16:creationId xmlns:a16="http://schemas.microsoft.com/office/drawing/2014/main" id="{CDE70BE4-5E3B-BD3E-B834-FB5218CDFD2F}"/>
              </a:ext>
            </a:extLst>
          </p:cNvPr>
          <p:cNvSpPr/>
          <p:nvPr/>
        </p:nvSpPr>
        <p:spPr>
          <a:xfrm>
            <a:off x="7646752" y="2653786"/>
            <a:ext cx="1126152" cy="541513"/>
          </a:xfrm>
          <a:prstGeom prst="wedgeRoundRectCallout">
            <a:avLst>
              <a:gd name="adj1" fmla="val -51930"/>
              <a:gd name="adj2" fmla="val 113976"/>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1600" dirty="0"/>
              <a:t>Coupling terms</a:t>
            </a:r>
          </a:p>
        </p:txBody>
      </p:sp>
      <p:sp>
        <p:nvSpPr>
          <p:cNvPr id="10" name="Flowchart: Process 9">
            <a:extLst>
              <a:ext uri="{FF2B5EF4-FFF2-40B4-BE49-F238E27FC236}">
                <a16:creationId xmlns:a16="http://schemas.microsoft.com/office/drawing/2014/main" id="{04053A3A-8CBB-D031-B3B2-5DB9E8352E61}"/>
              </a:ext>
            </a:extLst>
          </p:cNvPr>
          <p:cNvSpPr/>
          <p:nvPr/>
        </p:nvSpPr>
        <p:spPr>
          <a:xfrm>
            <a:off x="5620339" y="3237315"/>
            <a:ext cx="999299" cy="954537"/>
          </a:xfrm>
          <a:prstGeom prst="flowChartProcess">
            <a:avLst/>
          </a:prstGeom>
          <a:noFill/>
          <a:ln w="127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a:extLst>
              <a:ext uri="{FF2B5EF4-FFF2-40B4-BE49-F238E27FC236}">
                <a16:creationId xmlns:a16="http://schemas.microsoft.com/office/drawing/2014/main" id="{F5AC815E-05DF-0B97-0700-56A9AB6C84FC}"/>
              </a:ext>
            </a:extLst>
          </p:cNvPr>
          <p:cNvSpPr/>
          <p:nvPr/>
        </p:nvSpPr>
        <p:spPr>
          <a:xfrm>
            <a:off x="6816283" y="3254038"/>
            <a:ext cx="1592825" cy="937814"/>
          </a:xfrm>
          <a:prstGeom prst="flowChartProcess">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F3CECB3B-1AEF-DD6F-E203-309503EB514F}"/>
                  </a:ext>
                </a:extLst>
              </p:cNvPr>
              <p:cNvSpPr txBox="1"/>
              <p:nvPr/>
            </p:nvSpPr>
            <p:spPr>
              <a:xfrm>
                <a:off x="277838" y="4102939"/>
                <a:ext cx="4793240" cy="2019335"/>
              </a:xfrm>
              <a:prstGeom prst="rect">
                <a:avLst/>
              </a:prstGeom>
              <a:noFill/>
            </p:spPr>
            <p:txBody>
              <a:bodyPr wrap="square">
                <a:spAutoFit/>
              </a:bodyPr>
              <a:lstStyle/>
              <a:p>
                <a:r>
                  <a:rPr lang="en-US" dirty="0">
                    <a:solidFill>
                      <a:schemeClr val="tx1"/>
                    </a:solidFill>
                    <a:latin typeface="+mj-lt"/>
                  </a:rPr>
                  <a:t>Scaled gradient expansion (4</a:t>
                </a:r>
                <a:r>
                  <a:rPr lang="en-US" baseline="30000" dirty="0">
                    <a:solidFill>
                      <a:schemeClr val="tx1"/>
                    </a:solidFill>
                    <a:latin typeface="+mj-lt"/>
                  </a:rPr>
                  <a:t>th</a:t>
                </a:r>
                <a:r>
                  <a:rPr lang="en-US" dirty="0">
                    <a:solidFill>
                      <a:schemeClr val="tx1"/>
                    </a:solidFill>
                    <a:latin typeface="+mj-lt"/>
                  </a:rPr>
                  <a:t> order)</a:t>
                </a:r>
              </a:p>
              <a:p>
                <a:pPr/>
                <a14:m>
                  <m:oMathPara xmlns:m="http://schemas.openxmlformats.org/officeDocument/2006/math">
                    <m:oMathParaPr>
                      <m:jc m:val="centerGroup"/>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𝜏</m:t>
                          </m:r>
                        </m:e>
                        <m:sub>
                          <m:r>
                            <a:rPr lang="en-US" sz="1400" i="1">
                              <a:solidFill>
                                <a:schemeClr val="tx1"/>
                              </a:solidFill>
                              <a:latin typeface="Cambria Math" panose="02040503050406030204" pitchFamily="18" charset="0"/>
                            </a:rPr>
                            <m:t>𝐺𝐸</m:t>
                          </m:r>
                          <m:r>
                            <a:rPr lang="en-US" sz="1400" i="0">
                              <a:solidFill>
                                <a:schemeClr val="tx1"/>
                              </a:solidFill>
                              <a:latin typeface="Cambria Math" panose="02040503050406030204" pitchFamily="18" charset="0"/>
                            </a:rPr>
                            <m:t>4</m:t>
                          </m:r>
                        </m:sub>
                      </m:sSub>
                      <m:d>
                        <m:dPr>
                          <m:ctrlPr>
                            <a:rPr lang="en-US" sz="1400"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𝒓</m:t>
                          </m:r>
                        </m:e>
                      </m:d>
                      <m:r>
                        <a:rPr lang="en-US" sz="1400" b="0" i="0">
                          <a:solidFill>
                            <a:schemeClr val="tx1"/>
                          </a:solidFill>
                          <a:latin typeface="Cambria Math" panose="02040503050406030204" pitchFamily="18" charset="0"/>
                        </a:rPr>
                        <m:t>=</m:t>
                      </m:r>
                      <m:sSub>
                        <m:sSubPr>
                          <m:ctrlPr>
                            <a:rPr lang="en-US" sz="1400" b="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𝜏</m:t>
                          </m:r>
                        </m:e>
                        <m:sub>
                          <m:r>
                            <a:rPr lang="en-US" sz="1400" b="0" i="1">
                              <a:solidFill>
                                <a:schemeClr val="tx1"/>
                              </a:solidFill>
                              <a:latin typeface="Cambria Math" panose="02040503050406030204" pitchFamily="18" charset="0"/>
                            </a:rPr>
                            <m:t>𝑇𝐹</m:t>
                          </m:r>
                        </m:sub>
                      </m:sSub>
                      <m:d>
                        <m:dPr>
                          <m:ctrlPr>
                            <a:rPr lang="en-US" sz="1400" b="0"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𝒓</m:t>
                          </m:r>
                        </m:e>
                      </m:d>
                      <m:d>
                        <m:dPr>
                          <m:ctrlPr>
                            <a:rPr lang="en-US" sz="1400" b="0" i="1">
                              <a:solidFill>
                                <a:schemeClr val="tx1"/>
                              </a:solidFill>
                              <a:latin typeface="Cambria Math" panose="02040503050406030204" pitchFamily="18" charset="0"/>
                            </a:rPr>
                          </m:ctrlPr>
                        </m:dPr>
                        <m:e>
                          <m:r>
                            <a:rPr lang="en-US" sz="1400" b="0" i="0">
                              <a:solidFill>
                                <a:schemeClr val="tx1"/>
                              </a:solidFill>
                              <a:latin typeface="Cambria Math" panose="02040503050406030204" pitchFamily="18" charset="0"/>
                            </a:rPr>
                            <m:t>1+</m:t>
                          </m:r>
                          <m:f>
                            <m:fPr>
                              <m:ctrlPr>
                                <a:rPr lang="en-US" sz="1400" b="0" i="1">
                                  <a:solidFill>
                                    <a:schemeClr val="tx1"/>
                                  </a:solidFill>
                                  <a:latin typeface="Cambria Math" panose="02040503050406030204" pitchFamily="18" charset="0"/>
                                </a:rPr>
                              </m:ctrlPr>
                            </m:fPr>
                            <m:num>
                              <m:r>
                                <a:rPr lang="en-US" sz="1400" b="0" i="0">
                                  <a:solidFill>
                                    <a:schemeClr val="tx1"/>
                                  </a:solidFill>
                                  <a:latin typeface="Cambria Math" panose="02040503050406030204" pitchFamily="18" charset="0"/>
                                </a:rPr>
                                <m:t>5</m:t>
                              </m:r>
                            </m:num>
                            <m:den>
                              <m:r>
                                <a:rPr lang="en-US" sz="1400" b="0" i="0">
                                  <a:solidFill>
                                    <a:schemeClr val="tx1"/>
                                  </a:solidFill>
                                  <a:latin typeface="Cambria Math" panose="02040503050406030204" pitchFamily="18" charset="0"/>
                                </a:rPr>
                                <m:t>27</m:t>
                              </m:r>
                            </m:den>
                          </m:f>
                          <m:r>
                            <a:rPr lang="en-US" sz="1400" b="0" i="1">
                              <a:solidFill>
                                <a:schemeClr val="tx1"/>
                              </a:solidFill>
                              <a:latin typeface="Cambria Math" panose="02040503050406030204" pitchFamily="18" charset="0"/>
                            </a:rPr>
                            <m:t>𝑝</m:t>
                          </m:r>
                          <m:d>
                            <m:dPr>
                              <m:ctrlPr>
                                <a:rPr lang="en-US" sz="1400" b="0"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𝒓</m:t>
                              </m:r>
                            </m:e>
                          </m:d>
                          <m:r>
                            <a:rPr lang="en-US" sz="1400" b="0" i="0">
                              <a:solidFill>
                                <a:schemeClr val="tx1"/>
                              </a:solidFill>
                              <a:latin typeface="Cambria Math" panose="02040503050406030204" pitchFamily="18" charset="0"/>
                            </a:rPr>
                            <m:t>+</m:t>
                          </m:r>
                          <m:f>
                            <m:fPr>
                              <m:ctrlPr>
                                <a:rPr lang="en-US" sz="1400" b="0" i="1">
                                  <a:solidFill>
                                    <a:schemeClr val="tx1"/>
                                  </a:solidFill>
                                  <a:latin typeface="Cambria Math" panose="02040503050406030204" pitchFamily="18" charset="0"/>
                                </a:rPr>
                              </m:ctrlPr>
                            </m:fPr>
                            <m:num>
                              <m:r>
                                <a:rPr lang="en-US" sz="1400" b="0" i="0">
                                  <a:solidFill>
                                    <a:schemeClr val="tx1"/>
                                  </a:solidFill>
                                  <a:latin typeface="Cambria Math" panose="02040503050406030204" pitchFamily="18" charset="0"/>
                                </a:rPr>
                                <m:t>20</m:t>
                              </m:r>
                            </m:num>
                            <m:den>
                              <m:r>
                                <a:rPr lang="en-US" sz="1400" b="0" i="0">
                                  <a:solidFill>
                                    <a:schemeClr val="tx1"/>
                                  </a:solidFill>
                                  <a:latin typeface="Cambria Math" panose="02040503050406030204" pitchFamily="18" charset="0"/>
                                </a:rPr>
                                <m:t>9</m:t>
                              </m:r>
                            </m:den>
                          </m:f>
                          <m:r>
                            <a:rPr lang="en-US" sz="1400" b="0" i="1">
                              <a:solidFill>
                                <a:schemeClr val="tx1"/>
                              </a:solidFill>
                              <a:latin typeface="Cambria Math" panose="02040503050406030204" pitchFamily="18" charset="0"/>
                            </a:rPr>
                            <m:t>𝑞</m:t>
                          </m:r>
                          <m:d>
                            <m:dPr>
                              <m:ctrlPr>
                                <a:rPr lang="en-US" sz="1400" b="0"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𝒓</m:t>
                              </m:r>
                            </m:e>
                          </m:d>
                          <m:r>
                            <a:rPr lang="en-US" sz="1400" b="0" i="0">
                              <a:solidFill>
                                <a:schemeClr val="tx1"/>
                              </a:solidFill>
                              <a:latin typeface="Cambria Math" panose="02040503050406030204" pitchFamily="18" charset="0"/>
                            </a:rPr>
                            <m:t>+</m:t>
                          </m:r>
                          <m:f>
                            <m:fPr>
                              <m:ctrlPr>
                                <a:rPr lang="en-US" sz="1400" b="0" i="1">
                                  <a:solidFill>
                                    <a:schemeClr val="tx1"/>
                                  </a:solidFill>
                                  <a:latin typeface="Cambria Math" panose="02040503050406030204" pitchFamily="18" charset="0"/>
                                </a:rPr>
                              </m:ctrlPr>
                            </m:fPr>
                            <m:num>
                              <m:r>
                                <a:rPr lang="en-US" sz="1400" b="0" i="0">
                                  <a:solidFill>
                                    <a:schemeClr val="tx1"/>
                                  </a:solidFill>
                                  <a:latin typeface="Cambria Math" panose="02040503050406030204" pitchFamily="18" charset="0"/>
                                </a:rPr>
                                <m:t>8</m:t>
                              </m:r>
                            </m:num>
                            <m:den>
                              <m:r>
                                <a:rPr lang="en-US" sz="1400" b="0" i="0">
                                  <a:solidFill>
                                    <a:schemeClr val="tx1"/>
                                  </a:solidFill>
                                  <a:latin typeface="Cambria Math" panose="02040503050406030204" pitchFamily="18" charset="0"/>
                                </a:rPr>
                                <m:t>81</m:t>
                              </m:r>
                            </m:den>
                          </m:f>
                          <m:sSup>
                            <m:sSupPr>
                              <m:ctrlPr>
                                <a:rPr lang="en-US" sz="1400" b="0" i="1">
                                  <a:solidFill>
                                    <a:schemeClr val="tx1"/>
                                  </a:solidFill>
                                  <a:latin typeface="Cambria Math" panose="02040503050406030204" pitchFamily="18" charset="0"/>
                                </a:rPr>
                              </m:ctrlPr>
                            </m:sSupPr>
                            <m:e>
                              <m:r>
                                <a:rPr lang="en-US" sz="1400" b="0" i="1">
                                  <a:solidFill>
                                    <a:schemeClr val="tx1"/>
                                  </a:solidFill>
                                  <a:latin typeface="Cambria Math" panose="02040503050406030204" pitchFamily="18" charset="0"/>
                                </a:rPr>
                                <m:t>𝑞</m:t>
                              </m:r>
                              <m:d>
                                <m:dPr>
                                  <m:ctrlPr>
                                    <a:rPr lang="en-US" sz="1400" b="0"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𝒓</m:t>
                                  </m:r>
                                </m:e>
                              </m:d>
                            </m:e>
                            <m:sup>
                              <m:r>
                                <a:rPr lang="en-US" sz="1400" b="0" i="0">
                                  <a:solidFill>
                                    <a:schemeClr val="tx1"/>
                                  </a:solidFill>
                                  <a:latin typeface="Cambria Math" panose="02040503050406030204" pitchFamily="18" charset="0"/>
                                </a:rPr>
                                <m:t>2</m:t>
                              </m:r>
                            </m:sup>
                          </m:sSup>
                          <m:r>
                            <a:rPr lang="en-US" sz="1400" b="0" i="0">
                              <a:solidFill>
                                <a:schemeClr val="tx1"/>
                              </a:solidFill>
                              <a:latin typeface="Cambria Math" panose="02040503050406030204" pitchFamily="18" charset="0"/>
                            </a:rPr>
                            <m:t>−</m:t>
                          </m:r>
                          <m:f>
                            <m:fPr>
                              <m:ctrlPr>
                                <a:rPr lang="en-US" sz="1400" b="0" i="1">
                                  <a:solidFill>
                                    <a:schemeClr val="tx1"/>
                                  </a:solidFill>
                                  <a:latin typeface="Cambria Math" panose="02040503050406030204" pitchFamily="18" charset="0"/>
                                </a:rPr>
                              </m:ctrlPr>
                            </m:fPr>
                            <m:num>
                              <m:r>
                                <a:rPr lang="en-US" sz="1400" b="0" i="0">
                                  <a:solidFill>
                                    <a:schemeClr val="tx1"/>
                                  </a:solidFill>
                                  <a:latin typeface="Cambria Math" panose="02040503050406030204" pitchFamily="18" charset="0"/>
                                </a:rPr>
                                <m:t>1</m:t>
                              </m:r>
                            </m:num>
                            <m:den>
                              <m:r>
                                <a:rPr lang="en-US" sz="1400" b="0" i="0">
                                  <a:solidFill>
                                    <a:schemeClr val="tx1"/>
                                  </a:solidFill>
                                  <a:latin typeface="Cambria Math" panose="02040503050406030204" pitchFamily="18" charset="0"/>
                                </a:rPr>
                                <m:t>9</m:t>
                              </m:r>
                            </m:den>
                          </m:f>
                          <m:r>
                            <a:rPr lang="en-US" sz="1400" b="0" i="1">
                              <a:solidFill>
                                <a:schemeClr val="tx1"/>
                              </a:solidFill>
                              <a:latin typeface="Cambria Math" panose="02040503050406030204" pitchFamily="18" charset="0"/>
                            </a:rPr>
                            <m:t>𝑝</m:t>
                          </m:r>
                          <m:d>
                            <m:dPr>
                              <m:ctrlPr>
                                <a:rPr lang="en-US" sz="1400" b="0"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𝒓</m:t>
                              </m:r>
                            </m:e>
                          </m:d>
                          <m:r>
                            <a:rPr lang="en-US" sz="1400" b="0" i="1">
                              <a:solidFill>
                                <a:schemeClr val="tx1"/>
                              </a:solidFill>
                              <a:latin typeface="Cambria Math" panose="02040503050406030204" pitchFamily="18" charset="0"/>
                            </a:rPr>
                            <m:t>𝑞</m:t>
                          </m:r>
                          <m:d>
                            <m:dPr>
                              <m:ctrlPr>
                                <a:rPr lang="en-US" sz="1400" b="0"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𝒓</m:t>
                              </m:r>
                            </m:e>
                          </m:d>
                          <m:r>
                            <a:rPr lang="en-US" sz="1400" b="0" i="0">
                              <a:solidFill>
                                <a:schemeClr val="tx1"/>
                              </a:solidFill>
                              <a:latin typeface="Cambria Math" panose="02040503050406030204" pitchFamily="18" charset="0"/>
                            </a:rPr>
                            <m:t>+</m:t>
                          </m:r>
                          <m:sSup>
                            <m:sSupPr>
                              <m:ctrlPr>
                                <a:rPr lang="en-US" sz="1400" b="0" i="1">
                                  <a:solidFill>
                                    <a:schemeClr val="tx1"/>
                                  </a:solidFill>
                                  <a:latin typeface="Cambria Math" panose="02040503050406030204" pitchFamily="18" charset="0"/>
                                </a:rPr>
                              </m:ctrlPr>
                            </m:sSupPr>
                            <m:e>
                              <m:f>
                                <m:fPr>
                                  <m:ctrlPr>
                                    <a:rPr lang="en-US" sz="1400" b="0" i="1">
                                      <a:solidFill>
                                        <a:schemeClr val="tx1"/>
                                      </a:solidFill>
                                      <a:latin typeface="Cambria Math" panose="02040503050406030204" pitchFamily="18" charset="0"/>
                                    </a:rPr>
                                  </m:ctrlPr>
                                </m:fPr>
                                <m:num>
                                  <m:r>
                                    <a:rPr lang="en-US" sz="1400" b="0" i="0">
                                      <a:solidFill>
                                        <a:schemeClr val="tx1"/>
                                      </a:solidFill>
                                      <a:latin typeface="Cambria Math" panose="02040503050406030204" pitchFamily="18" charset="0"/>
                                    </a:rPr>
                                    <m:t>8</m:t>
                                  </m:r>
                                </m:num>
                                <m:den>
                                  <m:r>
                                    <a:rPr lang="en-US" sz="1400" b="0" i="0">
                                      <a:solidFill>
                                        <a:schemeClr val="tx1"/>
                                      </a:solidFill>
                                      <a:latin typeface="Cambria Math" panose="02040503050406030204" pitchFamily="18" charset="0"/>
                                    </a:rPr>
                                    <m:t>243</m:t>
                                  </m:r>
                                </m:den>
                              </m:f>
                              <m:r>
                                <a:rPr lang="en-US" sz="1400" b="0" i="1">
                                  <a:solidFill>
                                    <a:schemeClr val="tx1"/>
                                  </a:solidFill>
                                  <a:latin typeface="Cambria Math" panose="02040503050406030204" pitchFamily="18" charset="0"/>
                                </a:rPr>
                                <m:t>𝑝</m:t>
                              </m:r>
                              <m:d>
                                <m:dPr>
                                  <m:ctrlPr>
                                    <a:rPr lang="en-US" sz="1400" b="0"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𝒓</m:t>
                                  </m:r>
                                </m:e>
                              </m:d>
                            </m:e>
                            <m:sup>
                              <m:r>
                                <a:rPr lang="en-US" sz="1400" b="0" i="0">
                                  <a:solidFill>
                                    <a:schemeClr val="tx1"/>
                                  </a:solidFill>
                                  <a:latin typeface="Cambria Math" panose="02040503050406030204" pitchFamily="18" charset="0"/>
                                </a:rPr>
                                <m:t>2</m:t>
                              </m:r>
                            </m:sup>
                          </m:sSup>
                        </m:e>
                      </m:d>
                    </m:oMath>
                  </m:oMathPara>
                </a14:m>
                <a:endParaRPr lang="en-US" sz="1400"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𝑝</m:t>
                      </m:r>
                      <m:r>
                        <a:rPr lang="en-US" sz="1400" i="1">
                          <a:latin typeface="Cambria Math" panose="02040503050406030204" pitchFamily="18" charset="0"/>
                        </a:rPr>
                        <m:t>=</m:t>
                      </m:r>
                      <m:f>
                        <m:fPr>
                          <m:ctrlPr>
                            <a:rPr lang="en-US" sz="1400" i="1">
                              <a:latin typeface="Cambria Math" panose="02040503050406030204" pitchFamily="18" charset="0"/>
                            </a:rPr>
                          </m:ctrlPr>
                        </m:fPr>
                        <m:num>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r>
                                    <m:rPr>
                                      <m:sty m:val="p"/>
                                    </m:rPr>
                                    <a:rPr lang="en-US" sz="1400">
                                      <a:latin typeface="Cambria Math" panose="02040503050406030204" pitchFamily="18" charset="0"/>
                                    </a:rPr>
                                    <m:t>∇</m:t>
                                  </m:r>
                                  <m:r>
                                    <a:rPr lang="en-US" sz="1400" i="1">
                                      <a:latin typeface="Cambria Math" panose="02040503050406030204" pitchFamily="18" charset="0"/>
                                    </a:rPr>
                                    <m:t>𝜌</m:t>
                                  </m:r>
                                </m:e>
                              </m:d>
                            </m:e>
                            <m:sup>
                              <m:r>
                                <a:rPr lang="en-US" sz="1400" i="1">
                                  <a:latin typeface="Cambria Math" panose="02040503050406030204" pitchFamily="18" charset="0"/>
                                </a:rPr>
                                <m:t>2</m:t>
                              </m:r>
                            </m:sup>
                          </m:sSup>
                        </m:num>
                        <m:den>
                          <m:r>
                            <a:rPr lang="en-US" sz="1400" i="1">
                              <a:latin typeface="Cambria Math" panose="02040503050406030204" pitchFamily="18" charset="0"/>
                            </a:rPr>
                            <m:t>4</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3</m:t>
                                  </m:r>
                                  <m:sSup>
                                    <m:sSupPr>
                                      <m:ctrlPr>
                                        <a:rPr lang="en-US" sz="1400" i="1">
                                          <a:latin typeface="Cambria Math" panose="02040503050406030204" pitchFamily="18" charset="0"/>
                                        </a:rPr>
                                      </m:ctrlPr>
                                    </m:sSupPr>
                                    <m:e>
                                      <m:r>
                                        <a:rPr lang="en-US" sz="1400" i="1">
                                          <a:latin typeface="Cambria Math" panose="02040503050406030204" pitchFamily="18" charset="0"/>
                                        </a:rPr>
                                        <m:t>𝜋</m:t>
                                      </m:r>
                                    </m:e>
                                    <m:sup>
                                      <m:r>
                                        <a:rPr lang="en-US" sz="1400" i="1">
                                          <a:latin typeface="Cambria Math" panose="02040503050406030204" pitchFamily="18" charset="0"/>
                                        </a:rPr>
                                        <m:t>2</m:t>
                                      </m:r>
                                    </m:sup>
                                  </m:sSup>
                                </m:e>
                              </m:d>
                            </m:e>
                            <m:sup>
                              <m:r>
                                <a:rPr lang="en-US" sz="1400" i="1">
                                  <a:latin typeface="Cambria Math" panose="02040503050406030204" pitchFamily="18" charset="0"/>
                                </a:rPr>
                                <m:t>2/3</m:t>
                              </m:r>
                            </m:sup>
                          </m:sSup>
                          <m:sSup>
                            <m:sSupPr>
                              <m:ctrlPr>
                                <a:rPr lang="en-US" sz="1400" i="1">
                                  <a:latin typeface="Cambria Math" panose="02040503050406030204" pitchFamily="18" charset="0"/>
                                </a:rPr>
                              </m:ctrlPr>
                            </m:sSupPr>
                            <m:e>
                              <m:r>
                                <a:rPr lang="en-US" sz="1400" i="1">
                                  <a:latin typeface="Cambria Math" panose="02040503050406030204" pitchFamily="18" charset="0"/>
                                </a:rPr>
                                <m:t>𝜌</m:t>
                              </m:r>
                            </m:e>
                            <m:sup>
                              <m:r>
                                <a:rPr lang="en-US" sz="1400" i="1">
                                  <a:latin typeface="Cambria Math" panose="02040503050406030204" pitchFamily="18" charset="0"/>
                                </a:rPr>
                                <m:t>8/3</m:t>
                              </m:r>
                            </m:sup>
                          </m:sSup>
                        </m:den>
                      </m:f>
                      <m:r>
                        <a:rPr lang="en-US" sz="1400" b="0" i="1" smtClean="0">
                          <a:latin typeface="Cambria Math" panose="02040503050406030204" pitchFamily="18" charset="0"/>
                        </a:rPr>
                        <m:t>,  </m:t>
                      </m:r>
                      <m:r>
                        <a:rPr lang="en-US" sz="1400" i="1">
                          <a:latin typeface="Cambria Math" panose="02040503050406030204" pitchFamily="18" charset="0"/>
                        </a:rPr>
                        <m:t>𝑞</m:t>
                      </m:r>
                      <m:r>
                        <a:rPr lang="en-US" sz="1400" i="1">
                          <a:latin typeface="Cambria Math" panose="02040503050406030204" pitchFamily="18" charset="0"/>
                        </a:rPr>
                        <m:t>=</m:t>
                      </m:r>
                      <m:f>
                        <m:fPr>
                          <m:ctrlPr>
                            <a:rPr lang="en-US" sz="1400" i="1">
                              <a:latin typeface="Cambria Math" panose="02040503050406030204" pitchFamily="18" charset="0"/>
                            </a:rPr>
                          </m:ctrlPr>
                        </m:fPr>
                        <m:num>
                          <m:r>
                            <m:rPr>
                              <m:sty m:val="p"/>
                            </m:rPr>
                            <a:rPr lang="en-US" sz="1400">
                              <a:latin typeface="Cambria Math" panose="02040503050406030204" pitchFamily="18" charset="0"/>
                            </a:rPr>
                            <m:t>Δ</m:t>
                          </m:r>
                          <m:r>
                            <a:rPr lang="en-US" sz="1400" i="1">
                              <a:latin typeface="Cambria Math" panose="02040503050406030204" pitchFamily="18" charset="0"/>
                            </a:rPr>
                            <m:t>𝜌</m:t>
                          </m:r>
                        </m:num>
                        <m:den>
                          <m:r>
                            <a:rPr lang="en-US" sz="1400" i="1">
                              <a:latin typeface="Cambria Math" panose="02040503050406030204" pitchFamily="18" charset="0"/>
                            </a:rPr>
                            <m:t>4</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3</m:t>
                                  </m:r>
                                  <m:sSup>
                                    <m:sSupPr>
                                      <m:ctrlPr>
                                        <a:rPr lang="en-US" sz="1400" i="1">
                                          <a:latin typeface="Cambria Math" panose="02040503050406030204" pitchFamily="18" charset="0"/>
                                        </a:rPr>
                                      </m:ctrlPr>
                                    </m:sSupPr>
                                    <m:e>
                                      <m:r>
                                        <a:rPr lang="en-US" sz="1400" i="1">
                                          <a:latin typeface="Cambria Math" panose="02040503050406030204" pitchFamily="18" charset="0"/>
                                        </a:rPr>
                                        <m:t>𝜋</m:t>
                                      </m:r>
                                    </m:e>
                                    <m:sup>
                                      <m:r>
                                        <a:rPr lang="en-US" sz="1400" i="1">
                                          <a:latin typeface="Cambria Math" panose="02040503050406030204" pitchFamily="18" charset="0"/>
                                        </a:rPr>
                                        <m:t>2</m:t>
                                      </m:r>
                                    </m:sup>
                                  </m:sSup>
                                </m:e>
                              </m:d>
                            </m:e>
                            <m:sup>
                              <m:r>
                                <a:rPr lang="en-US" sz="1400" i="1">
                                  <a:latin typeface="Cambria Math" panose="02040503050406030204" pitchFamily="18" charset="0"/>
                                </a:rPr>
                                <m:t>2/3</m:t>
                              </m:r>
                            </m:sup>
                          </m:sSup>
                          <m:sSup>
                            <m:sSupPr>
                              <m:ctrlPr>
                                <a:rPr lang="en-US" sz="1400" i="1">
                                  <a:latin typeface="Cambria Math" panose="02040503050406030204" pitchFamily="18" charset="0"/>
                                </a:rPr>
                              </m:ctrlPr>
                            </m:sSupPr>
                            <m:e>
                              <m:r>
                                <a:rPr lang="en-US" sz="1400" i="1">
                                  <a:latin typeface="Cambria Math" panose="02040503050406030204" pitchFamily="18" charset="0"/>
                                </a:rPr>
                                <m:t>𝜌</m:t>
                              </m:r>
                            </m:e>
                            <m:sup>
                              <m:r>
                                <a:rPr lang="en-US" sz="1400" i="1">
                                  <a:latin typeface="Cambria Math" panose="02040503050406030204" pitchFamily="18" charset="0"/>
                                </a:rPr>
                                <m:t>5/3</m:t>
                              </m:r>
                            </m:sup>
                          </m:sSup>
                        </m:den>
                      </m:f>
                    </m:oMath>
                  </m:oMathPara>
                </a14:m>
                <a:endParaRPr lang="en-US" sz="1400" dirty="0">
                  <a:solidFill>
                    <a:schemeClr val="tx1"/>
                  </a:solidFill>
                </a:endParaRPr>
              </a:p>
            </p:txBody>
          </p:sp>
        </mc:Choice>
        <mc:Fallback>
          <p:sp>
            <p:nvSpPr>
              <p:cNvPr id="13" name="TextBox 12">
                <a:extLst>
                  <a:ext uri="{FF2B5EF4-FFF2-40B4-BE49-F238E27FC236}">
                    <a16:creationId xmlns:a16="http://schemas.microsoft.com/office/drawing/2014/main" id="{F3CECB3B-1AEF-DD6F-E203-309503EB514F}"/>
                  </a:ext>
                </a:extLst>
              </p:cNvPr>
              <p:cNvSpPr txBox="1">
                <a:spLocks noRot="1" noChangeAspect="1" noMove="1" noResize="1" noEditPoints="1" noAdjustHandles="1" noChangeArrowheads="1" noChangeShapeType="1" noTextEdit="1"/>
              </p:cNvSpPr>
              <p:nvPr/>
            </p:nvSpPr>
            <p:spPr>
              <a:xfrm>
                <a:off x="277838" y="4102939"/>
                <a:ext cx="4793240" cy="2019335"/>
              </a:xfrm>
              <a:prstGeom prst="rect">
                <a:avLst/>
              </a:prstGeom>
              <a:blipFill>
                <a:blip r:embed="rId4"/>
                <a:stretch>
                  <a:fillRect l="-1145" t="-28399" b="-52266"/>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A4E921E-1F50-C4AF-B0CC-4146EE286D59}"/>
              </a:ext>
            </a:extLst>
          </p:cNvPr>
          <p:cNvSpPr txBox="1"/>
          <p:nvPr/>
        </p:nvSpPr>
        <p:spPr>
          <a:xfrm>
            <a:off x="532167" y="6232505"/>
            <a:ext cx="4572000" cy="369332"/>
          </a:xfrm>
          <a:prstGeom prst="rect">
            <a:avLst/>
          </a:prstGeom>
          <a:noFill/>
        </p:spPr>
        <p:txBody>
          <a:bodyPr wrap="square">
            <a:spAutoFit/>
          </a:bodyPr>
          <a:lstStyle/>
          <a:p>
            <a:r>
              <a:rPr lang="en-US" sz="1800" i="1" dirty="0">
                <a:solidFill>
                  <a:srgbClr val="FF0000"/>
                </a:solidFill>
                <a:latin typeface="Times New Roman" panose="02020603050405020304" pitchFamily="18" charset="0"/>
                <a:ea typeface="Yu Mincho" panose="02020400000000000000" pitchFamily="18" charset="-128"/>
              </a:rPr>
              <a:t>Mach. Learn. Sci. Technol.</a:t>
            </a:r>
            <a:r>
              <a:rPr lang="en-US" sz="1800" dirty="0">
                <a:solidFill>
                  <a:srgbClr val="FF0000"/>
                </a:solidFill>
                <a:latin typeface="Times New Roman" panose="02020603050405020304" pitchFamily="18" charset="0"/>
                <a:ea typeface="Yu Mincho" panose="02020400000000000000" pitchFamily="18" charset="-128"/>
              </a:rPr>
              <a:t> </a:t>
            </a:r>
            <a:r>
              <a:rPr lang="en-US" sz="1800" b="1" dirty="0">
                <a:solidFill>
                  <a:srgbClr val="FF0000"/>
                </a:solidFill>
                <a:latin typeface="Times New Roman" panose="02020603050405020304" pitchFamily="18" charset="0"/>
                <a:ea typeface="Yu Mincho" panose="02020400000000000000" pitchFamily="18" charset="-128"/>
              </a:rPr>
              <a:t>6</a:t>
            </a:r>
            <a:r>
              <a:rPr lang="en-US" sz="1800" dirty="0">
                <a:solidFill>
                  <a:srgbClr val="FF0000"/>
                </a:solidFill>
                <a:latin typeface="Times New Roman" panose="02020603050405020304" pitchFamily="18" charset="0"/>
                <a:ea typeface="Yu Mincho" panose="02020400000000000000" pitchFamily="18" charset="-128"/>
              </a:rPr>
              <a:t>, 035002 (2025)</a:t>
            </a:r>
            <a:r>
              <a:rPr lang="en-US" sz="1800" i="1" dirty="0">
                <a:solidFill>
                  <a:srgbClr val="FF0000"/>
                </a:solidFill>
                <a:latin typeface="Times New Roman" panose="02020603050405020304" pitchFamily="18" charset="0"/>
                <a:ea typeface="Yu Mincho" panose="02020400000000000000" pitchFamily="18" charset="-128"/>
              </a:rPr>
              <a:t> </a:t>
            </a:r>
            <a:endParaRPr lang="en-US" sz="1800" dirty="0">
              <a:solidFill>
                <a:srgbClr val="FF0000"/>
              </a:solidFill>
              <a:latin typeface="Times New Roman" panose="02020603050405020304" pitchFamily="18" charset="0"/>
              <a:ea typeface="Yu Mincho" panose="02020400000000000000" pitchFamily="18" charset="-128"/>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4BA6B09C-D694-49EC-FDA3-6C263F0E3DDB}"/>
                  </a:ext>
                </a:extLst>
              </p:cNvPr>
              <p:cNvSpPr txBox="1"/>
              <p:nvPr/>
            </p:nvSpPr>
            <p:spPr>
              <a:xfrm>
                <a:off x="5716867" y="5069980"/>
                <a:ext cx="3056037" cy="1178656"/>
              </a:xfrm>
              <a:prstGeom prst="rect">
                <a:avLst/>
              </a:prstGeom>
              <a:noFill/>
            </p:spPr>
            <p:txBody>
              <a:bodyPr wrap="square">
                <a:spAutoFit/>
              </a:bodyPr>
              <a:lstStyle/>
              <a:p>
                <a:pPr/>
                <a:r>
                  <a:rPr lang="en-US" i="1" dirty="0">
                    <a:latin typeface="Cambria Math" panose="02040503050406030204" pitchFamily="18" charset="0"/>
                  </a:rPr>
                  <a:t>ML-guided analytic KEF</a:t>
                </a:r>
              </a:p>
              <a:p>
                <a:pPr/>
                <a14:m>
                  <m:oMathPara xmlns:m="http://schemas.openxmlformats.org/officeDocument/2006/math">
                    <m:oMathParaPr>
                      <m:jc m:val="centerGroup"/>
                    </m:oMathParaPr>
                    <m:oMath xmlns:m="http://schemas.openxmlformats.org/officeDocument/2006/math">
                      <m:acc>
                        <m:accPr>
                          <m:chr m:val="̅"/>
                          <m:ctrlPr>
                            <a:rPr lang="en-US" i="1" smtClean="0">
                              <a:solidFill>
                                <a:srgbClr val="836967"/>
                              </a:solidFill>
                              <a:latin typeface="Cambria Math" panose="02040503050406030204" pitchFamily="18" charset="0"/>
                            </a:rPr>
                          </m:ctrlPr>
                        </m:accPr>
                        <m:e>
                          <m:r>
                            <a:rPr lang="en-US" i="1">
                              <a:latin typeface="Cambria Math" panose="02040503050406030204" pitchFamily="18" charset="0"/>
                            </a:rPr>
                            <m:t>𝜏</m:t>
                          </m:r>
                        </m:e>
                      </m:acc>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𝑛</m:t>
                          </m:r>
                          <m:r>
                            <a:rPr lang="en-US" i="0">
                              <a:latin typeface="Cambria Math" panose="02040503050406030204" pitchFamily="18" charset="0"/>
                            </a:rPr>
                            <m:t>=1</m:t>
                          </m:r>
                        </m:sub>
                        <m:sup>
                          <m:r>
                            <a:rPr lang="en-US" i="0">
                              <a:latin typeface="Cambria Math" panose="02040503050406030204" pitchFamily="18" charset="0"/>
                            </a:rPr>
                            <m:t>6</m:t>
                          </m:r>
                        </m:sup>
                        <m:e>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𝑝</m:t>
                              </m:r>
                              <m:r>
                                <a:rPr lang="en-US" i="0">
                                  <a:latin typeface="Cambria Math" panose="02040503050406030204" pitchFamily="18" charset="0"/>
                                </a:rPr>
                                <m:t>=1</m:t>
                              </m:r>
                            </m:sub>
                            <m:sup>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sup>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𝑛𝑝</m:t>
                                  </m:r>
                                </m:sub>
                              </m:sSub>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𝑛</m:t>
                                          </m:r>
                                        </m:sub>
                                        <m:sup>
                                          <m:r>
                                            <a:rPr lang="en-US" i="0">
                                              <a:latin typeface="Cambria Math" panose="02040503050406030204" pitchFamily="18" charset="0"/>
                                            </a:rPr>
                                            <m:t>′</m:t>
                                          </m:r>
                                        </m:sup>
                                      </m:sSubSup>
                                    </m:e>
                                  </m:d>
                                </m:e>
                                <m:sup>
                                  <m:r>
                                    <a:rPr lang="en-US" i="1">
                                      <a:latin typeface="Cambria Math" panose="02040503050406030204" pitchFamily="18" charset="0"/>
                                    </a:rPr>
                                    <m:t>𝑝</m:t>
                                  </m:r>
                                </m:sup>
                              </m:sSup>
                            </m:e>
                          </m:nary>
                        </m:e>
                      </m:nary>
                    </m:oMath>
                  </m:oMathPara>
                </a14:m>
                <a:endParaRPr lang="en-US" dirty="0"/>
              </a:p>
            </p:txBody>
          </p:sp>
        </mc:Choice>
        <mc:Fallback>
          <p:sp>
            <p:nvSpPr>
              <p:cNvPr id="16" name="TextBox 15">
                <a:extLst>
                  <a:ext uri="{FF2B5EF4-FFF2-40B4-BE49-F238E27FC236}">
                    <a16:creationId xmlns:a16="http://schemas.microsoft.com/office/drawing/2014/main" id="{4BA6B09C-D694-49EC-FDA3-6C263F0E3DDB}"/>
                  </a:ext>
                </a:extLst>
              </p:cNvPr>
              <p:cNvSpPr txBox="1">
                <a:spLocks noRot="1" noChangeAspect="1" noMove="1" noResize="1" noEditPoints="1" noAdjustHandles="1" noChangeArrowheads="1" noChangeShapeType="1" noTextEdit="1"/>
              </p:cNvSpPr>
              <p:nvPr/>
            </p:nvSpPr>
            <p:spPr>
              <a:xfrm>
                <a:off x="5716867" y="5069980"/>
                <a:ext cx="3056037" cy="1178656"/>
              </a:xfrm>
              <a:prstGeom prst="rect">
                <a:avLst/>
              </a:prstGeom>
              <a:blipFill>
                <a:blip r:embed="rId5"/>
                <a:stretch>
                  <a:fillRect l="-1796" t="-3627"/>
                </a:stretch>
              </a:blipFill>
            </p:spPr>
            <p:txBody>
              <a:bodyPr/>
              <a:lstStyle/>
              <a:p>
                <a:r>
                  <a:rPr lang="en-US">
                    <a:noFill/>
                  </a:rPr>
                  <a:t> </a:t>
                </a:r>
              </a:p>
            </p:txBody>
          </p:sp>
        </mc:Fallback>
      </mc:AlternateContent>
      <p:sp>
        <p:nvSpPr>
          <p:cNvPr id="3" name="Rounded Rectangular Callout 13">
            <a:extLst>
              <a:ext uri="{FF2B5EF4-FFF2-40B4-BE49-F238E27FC236}">
                <a16:creationId xmlns:a16="http://schemas.microsoft.com/office/drawing/2014/main" id="{58A6CF90-B110-57E7-FF7E-6015890C1658}"/>
              </a:ext>
            </a:extLst>
          </p:cNvPr>
          <p:cNvSpPr/>
          <p:nvPr/>
        </p:nvSpPr>
        <p:spPr>
          <a:xfrm>
            <a:off x="5104167" y="975985"/>
            <a:ext cx="3506722" cy="1178656"/>
          </a:xfrm>
          <a:prstGeom prst="wedgeRoundRectCallout">
            <a:avLst>
              <a:gd name="adj1" fmla="val 11241"/>
              <a:gd name="adj2" fmla="val 63465"/>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“insightful” ML</a:t>
            </a:r>
          </a:p>
          <a:p>
            <a:pPr algn="ctr"/>
            <a:r>
              <a:rPr lang="en-US" dirty="0">
                <a:solidFill>
                  <a:schemeClr val="bg1"/>
                </a:solidFill>
              </a:rPr>
              <a:t>See </a:t>
            </a:r>
            <a:r>
              <a:rPr lang="en-US" i="1" dirty="0">
                <a:solidFill>
                  <a:schemeClr val="bg1"/>
                </a:solidFill>
              </a:rPr>
              <a:t>Digital Discovery</a:t>
            </a:r>
            <a:r>
              <a:rPr lang="en-US" dirty="0">
                <a:solidFill>
                  <a:schemeClr val="bg1"/>
                </a:solidFill>
              </a:rPr>
              <a:t> </a:t>
            </a:r>
            <a:r>
              <a:rPr lang="en-US" b="1" dirty="0">
                <a:solidFill>
                  <a:schemeClr val="bg1"/>
                </a:solidFill>
              </a:rPr>
              <a:t>3</a:t>
            </a:r>
            <a:r>
              <a:rPr lang="en-US" dirty="0">
                <a:solidFill>
                  <a:schemeClr val="bg1"/>
                </a:solidFill>
              </a:rPr>
              <a:t>, 1967 (2024), </a:t>
            </a:r>
            <a:r>
              <a:rPr lang="en-US" i="1" dirty="0"/>
              <a:t>J. Mater. Inform.</a:t>
            </a:r>
            <a:r>
              <a:rPr lang="en-US" dirty="0"/>
              <a:t> </a:t>
            </a:r>
            <a:r>
              <a:rPr lang="en-US" b="1" dirty="0"/>
              <a:t>5</a:t>
            </a:r>
            <a:r>
              <a:rPr lang="en-US" dirty="0"/>
              <a:t>, 38 (2025)</a:t>
            </a:r>
            <a:r>
              <a:rPr lang="en-US" dirty="0">
                <a:solidFill>
                  <a:schemeClr val="bg1"/>
                </a:solidFill>
              </a:rPr>
              <a:t> for uses in materials informatics</a:t>
            </a:r>
            <a:endParaRPr lang="en-US" dirty="0">
              <a:solidFill>
                <a:srgbClr val="FFFF00"/>
              </a:solidFill>
            </a:endParaRPr>
          </a:p>
        </p:txBody>
      </p:sp>
    </p:spTree>
    <p:extLst>
      <p:ext uri="{BB962C8B-B14F-4D97-AF65-F5344CB8AC3E}">
        <p14:creationId xmlns:p14="http://schemas.microsoft.com/office/powerpoint/2010/main" val="3464280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76FC-1C38-58FE-4F34-1BD4C5A37840}"/>
              </a:ext>
            </a:extLst>
          </p:cNvPr>
          <p:cNvSpPr>
            <a:spLocks noGrp="1"/>
          </p:cNvSpPr>
          <p:nvPr>
            <p:ph type="title"/>
          </p:nvPr>
        </p:nvSpPr>
        <p:spPr>
          <a:xfrm>
            <a:off x="435894" y="397356"/>
            <a:ext cx="8272212" cy="740156"/>
          </a:xfrm>
        </p:spPr>
        <p:txBody>
          <a:bodyPr>
            <a:normAutofit fontScale="90000"/>
          </a:bodyPr>
          <a:lstStyle/>
          <a:p>
            <a:r>
              <a:rPr lang="en-US" dirty="0"/>
              <a:t>GPR-NN with optimized redundant coordinates could obviate deep NN in some applications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045F94B-AFD2-146F-A49A-1C8C19869956}"/>
                  </a:ext>
                </a:extLst>
              </p:cNvPr>
              <p:cNvSpPr txBox="1"/>
              <p:nvPr/>
            </p:nvSpPr>
            <p:spPr>
              <a:xfrm>
                <a:off x="650154" y="1738336"/>
                <a:ext cx="7803538" cy="18397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rPr>
                        <m:t>𝑓</m:t>
                      </m:r>
                      <m:d>
                        <m:dPr>
                          <m:ctrlPr>
                            <a:rPr lang="en-US" sz="1700" i="1">
                              <a:latin typeface="Cambria Math" panose="02040503050406030204" pitchFamily="18" charset="0"/>
                            </a:rPr>
                          </m:ctrlPr>
                        </m:dPr>
                        <m:e>
                          <m:r>
                            <a:rPr lang="en-US" sz="1700" b="1" i="1">
                              <a:latin typeface="Cambria Math" panose="02040503050406030204" pitchFamily="18" charset="0"/>
                            </a:rPr>
                            <m:t>𝒙</m:t>
                          </m:r>
                        </m:e>
                      </m:d>
                      <m:r>
                        <a:rPr lang="en-US" sz="1700" i="1">
                          <a:latin typeface="Cambria Math" panose="02040503050406030204" pitchFamily="18" charset="0"/>
                        </a:rPr>
                        <m:t>=</m:t>
                      </m:r>
                      <m:nary>
                        <m:naryPr>
                          <m:chr m:val="∑"/>
                          <m:limLoc m:val="undOvr"/>
                          <m:ctrlPr>
                            <a:rPr lang="en-US" sz="1700" i="1">
                              <a:latin typeface="Cambria Math" panose="02040503050406030204" pitchFamily="18" charset="0"/>
                            </a:rPr>
                          </m:ctrlPr>
                        </m:naryPr>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sub>
                          </m:sSub>
                          <m:r>
                            <a:rPr lang="en-US" sz="1700" i="1">
                              <a:latin typeface="Cambria Math" panose="02040503050406030204" pitchFamily="18" charset="0"/>
                            </a:rPr>
                            <m:t>=0</m:t>
                          </m:r>
                        </m:sub>
                        <m:sup>
                          <m:sSub>
                            <m:sSubPr>
                              <m:ctrlPr>
                                <a:rPr lang="en-US" sz="1700" i="1">
                                  <a:latin typeface="Cambria Math" panose="02040503050406030204" pitchFamily="18" charset="0"/>
                                </a:rPr>
                              </m:ctrlPr>
                            </m:sSubPr>
                            <m:e>
                              <m:r>
                                <a:rPr lang="en-US" sz="1700" i="1">
                                  <a:latin typeface="Cambria Math" panose="02040503050406030204" pitchFamily="18" charset="0"/>
                                </a:rPr>
                                <m:t>𝑁</m:t>
                              </m:r>
                            </m:e>
                            <m:sub>
                              <m:r>
                                <a:rPr lang="en-US" sz="1700" i="1">
                                  <a:latin typeface="Cambria Math" panose="02040503050406030204" pitchFamily="18" charset="0"/>
                                </a:rPr>
                                <m:t>𝑛</m:t>
                              </m:r>
                            </m:sub>
                          </m:sSub>
                        </m:sup>
                        <m:e>
                          <m:sSubSup>
                            <m:sSubSupPr>
                              <m:ctrlPr>
                                <a:rPr lang="en-US" sz="1700" i="1">
                                  <a:latin typeface="Cambria Math" panose="02040503050406030204" pitchFamily="18" charset="0"/>
                                </a:rPr>
                              </m:ctrlPr>
                            </m:sSubSupPr>
                            <m:e>
                              <m:sSubSup>
                                <m:sSubSupPr>
                                  <m:ctrlPr>
                                    <a:rPr lang="en-US" sz="1700" i="1">
                                      <a:latin typeface="Cambria Math" panose="02040503050406030204" pitchFamily="18" charset="0"/>
                                    </a:rPr>
                                  </m:ctrlPr>
                                </m:sSubSupPr>
                                <m:e>
                                  <m:r>
                                    <a:rPr lang="en-US" sz="1700" i="1">
                                      <a:latin typeface="Cambria Math" panose="02040503050406030204" pitchFamily="18" charset="0"/>
                                    </a:rPr>
                                    <m:t>𝑤</m:t>
                                  </m:r>
                                </m:e>
                                <m:sub>
                                  <m:r>
                                    <a:rPr lang="en-US" sz="1700" i="1">
                                      <a:latin typeface="Cambria Math" panose="02040503050406030204" pitchFamily="18" charset="0"/>
                                    </a:rPr>
                                    <m:t>𝑙</m:t>
                                  </m:r>
                                  <m:r>
                                    <a:rPr lang="en-US" sz="1700" i="1">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sub>
                                  </m:sSub>
                                </m:sub>
                                <m:sup>
                                  <m:r>
                                    <a:rPr lang="en-US" sz="1700" i="1">
                                      <a:latin typeface="Cambria Math" panose="02040503050406030204" pitchFamily="18" charset="0"/>
                                    </a:rPr>
                                    <m:t>(</m:t>
                                  </m:r>
                                  <m:r>
                                    <a:rPr lang="en-US" sz="1700" i="1">
                                      <a:latin typeface="Cambria Math" panose="02040503050406030204" pitchFamily="18" charset="0"/>
                                    </a:rPr>
                                    <m:t>𝑛</m:t>
                                  </m:r>
                                  <m:r>
                                    <a:rPr lang="en-US" sz="1700" i="1">
                                      <a:latin typeface="Cambria Math" panose="02040503050406030204" pitchFamily="18" charset="0"/>
                                    </a:rPr>
                                    <m:t>)</m:t>
                                  </m:r>
                                </m:sup>
                              </m:sSubSup>
                              <m:r>
                                <a:rPr lang="en-US" sz="1700" i="1">
                                  <a:latin typeface="Cambria Math" panose="02040503050406030204" pitchFamily="18" charset="0"/>
                                </a:rPr>
                                <m:t>𝜎</m:t>
                              </m:r>
                            </m:e>
                            <m:sub>
                              <m:r>
                                <a:rPr lang="en-US" sz="1700" i="1">
                                  <a:latin typeface="Cambria Math" panose="02040503050406030204" pitchFamily="18" charset="0"/>
                                </a:rPr>
                                <m:t>𝑛</m:t>
                              </m:r>
                              <m:r>
                                <a:rPr lang="en-US" sz="1700" i="1">
                                  <a:latin typeface="Cambria Math" panose="02040503050406030204" pitchFamily="18" charset="0"/>
                                </a:rPr>
                                <m:t>, </m:t>
                              </m:r>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sub>
                              </m:sSub>
                            </m:sub>
                            <m:sup/>
                          </m:sSubSup>
                          <m:d>
                            <m:dPr>
                              <m:ctrlPr>
                                <a:rPr lang="en-US" sz="1700" i="1">
                                  <a:latin typeface="Cambria Math" panose="02040503050406030204" pitchFamily="18" charset="0"/>
                                </a:rPr>
                              </m:ctrlPr>
                            </m:dPr>
                            <m:e>
                              <m:nary>
                                <m:naryPr>
                                  <m:chr m:val="∑"/>
                                  <m:limLoc m:val="undOvr"/>
                                  <m:ctrlPr>
                                    <a:rPr lang="en-US" sz="1700" i="1">
                                      <a:latin typeface="Cambria Math" panose="02040503050406030204" pitchFamily="18" charset="0"/>
                                    </a:rPr>
                                  </m:ctrlPr>
                                </m:naryPr>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r>
                                        <a:rPr lang="en-US" sz="1700" i="1">
                                          <a:latin typeface="Cambria Math" panose="02040503050406030204" pitchFamily="18" charset="0"/>
                                        </a:rPr>
                                        <m:t>−1</m:t>
                                      </m:r>
                                    </m:sub>
                                  </m:sSub>
                                  <m:r>
                                    <a:rPr lang="en-US" sz="1700" i="1">
                                      <a:latin typeface="Cambria Math" panose="02040503050406030204" pitchFamily="18" charset="0"/>
                                    </a:rPr>
                                    <m:t>=0</m:t>
                                  </m:r>
                                </m:sub>
                                <m:sup>
                                  <m:sSub>
                                    <m:sSubPr>
                                      <m:ctrlPr>
                                        <a:rPr lang="en-US" sz="1700" i="1">
                                          <a:latin typeface="Cambria Math" panose="02040503050406030204" pitchFamily="18" charset="0"/>
                                        </a:rPr>
                                      </m:ctrlPr>
                                    </m:sSubPr>
                                    <m:e>
                                      <m:r>
                                        <a:rPr lang="en-US" sz="1700" i="1">
                                          <a:latin typeface="Cambria Math" panose="02040503050406030204" pitchFamily="18" charset="0"/>
                                        </a:rPr>
                                        <m:t>𝑁</m:t>
                                      </m:r>
                                    </m:e>
                                    <m:sub>
                                      <m:r>
                                        <a:rPr lang="en-US" sz="1700" i="1">
                                          <a:latin typeface="Cambria Math" panose="02040503050406030204" pitchFamily="18" charset="0"/>
                                        </a:rPr>
                                        <m:t>𝑛</m:t>
                                      </m:r>
                                      <m:r>
                                        <a:rPr lang="en-US" sz="1700" i="1">
                                          <a:latin typeface="Cambria Math" panose="02040503050406030204" pitchFamily="18" charset="0"/>
                                        </a:rPr>
                                        <m:t>−1</m:t>
                                      </m:r>
                                    </m:sub>
                                  </m:sSub>
                                </m:sup>
                                <m:e>
                                  <m:sSub>
                                    <m:sSubPr>
                                      <m:ctrlPr>
                                        <a:rPr lang="en-US" sz="1700" i="1">
                                          <a:latin typeface="Cambria Math" panose="02040503050406030204" pitchFamily="18" charset="0"/>
                                        </a:rPr>
                                      </m:ctrlPr>
                                    </m:sSubPr>
                                    <m:e>
                                      <m:sSubSup>
                                        <m:sSubSupPr>
                                          <m:ctrlPr>
                                            <a:rPr lang="en-US" sz="1700" i="1">
                                              <a:latin typeface="Cambria Math" panose="02040503050406030204" pitchFamily="18" charset="0"/>
                                            </a:rPr>
                                          </m:ctrlPr>
                                        </m:sSubSupPr>
                                        <m:e>
                                          <m:r>
                                            <a:rPr lang="en-US" sz="1700" i="1">
                                              <a:latin typeface="Cambria Math" panose="02040503050406030204" pitchFamily="18" charset="0"/>
                                            </a:rPr>
                                            <m:t>𝑤</m:t>
                                          </m:r>
                                        </m:e>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sub>
                                          </m:sSub>
                                          <m:r>
                                            <a:rPr lang="en-US" sz="1700" i="1">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r>
                                                <a:rPr lang="en-US" sz="1700" i="1">
                                                  <a:latin typeface="Cambria Math" panose="02040503050406030204" pitchFamily="18" charset="0"/>
                                                </a:rPr>
                                                <m:t>−1</m:t>
                                              </m:r>
                                            </m:sub>
                                          </m:sSub>
                                        </m:sub>
                                        <m:sup>
                                          <m:r>
                                            <a:rPr lang="en-US" sz="1700" i="1">
                                              <a:latin typeface="Cambria Math" panose="02040503050406030204" pitchFamily="18" charset="0"/>
                                            </a:rPr>
                                            <m:t>(</m:t>
                                          </m:r>
                                          <m:r>
                                            <a:rPr lang="en-US" sz="1700" i="1">
                                              <a:latin typeface="Cambria Math" panose="02040503050406030204" pitchFamily="18" charset="0"/>
                                            </a:rPr>
                                            <m:t>𝑛</m:t>
                                          </m:r>
                                          <m:r>
                                            <a:rPr lang="en-US" sz="1700" i="1">
                                              <a:latin typeface="Cambria Math" panose="02040503050406030204" pitchFamily="18" charset="0"/>
                                            </a:rPr>
                                            <m:t>−1)</m:t>
                                          </m:r>
                                        </m:sup>
                                      </m:sSubSup>
                                      <m:r>
                                        <a:rPr lang="en-US" sz="1700" i="1">
                                          <a:latin typeface="Cambria Math" panose="02040503050406030204" pitchFamily="18" charset="0"/>
                                        </a:rPr>
                                        <m:t>𝜎</m:t>
                                      </m:r>
                                    </m:e>
                                    <m:sub>
                                      <m:r>
                                        <a:rPr lang="en-US" sz="1700" i="1">
                                          <a:latin typeface="Cambria Math" panose="02040503050406030204" pitchFamily="18" charset="0"/>
                                        </a:rPr>
                                        <m:t>𝑛</m:t>
                                      </m:r>
                                      <m:r>
                                        <a:rPr lang="en-US" sz="1700" i="1">
                                          <a:latin typeface="Cambria Math" panose="02040503050406030204" pitchFamily="18" charset="0"/>
                                        </a:rPr>
                                        <m:t>−1,</m:t>
                                      </m:r>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r>
                                            <a:rPr lang="en-US" sz="1700" i="1">
                                              <a:latin typeface="Cambria Math" panose="02040503050406030204" pitchFamily="18" charset="0"/>
                                            </a:rPr>
                                            <m:t>−1</m:t>
                                          </m:r>
                                        </m:sub>
                                      </m:sSub>
                                    </m:sub>
                                  </m:sSub>
                                  <m:d>
                                    <m:dPr>
                                      <m:ctrlPr>
                                        <a:rPr lang="en-US" sz="1700" i="1">
                                          <a:latin typeface="Cambria Math" panose="02040503050406030204" pitchFamily="18" charset="0"/>
                                        </a:rPr>
                                      </m:ctrlPr>
                                    </m:dPr>
                                    <m:e>
                                      <m:r>
                                        <a:rPr lang="en-US" sz="1700" i="1">
                                          <a:latin typeface="Cambria Math" panose="02040503050406030204" pitchFamily="18" charset="0"/>
                                        </a:rPr>
                                        <m:t>…</m:t>
                                      </m:r>
                                      <m:nary>
                                        <m:naryPr>
                                          <m:chr m:val="∑"/>
                                          <m:limLoc m:val="undOvr"/>
                                          <m:ctrlPr>
                                            <a:rPr lang="en-US" sz="1700" i="1">
                                              <a:latin typeface="Cambria Math" panose="02040503050406030204" pitchFamily="18" charset="0"/>
                                            </a:rPr>
                                          </m:ctrlPr>
                                        </m:naryPr>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1</m:t>
                                              </m:r>
                                            </m:sub>
                                          </m:sSub>
                                          <m:r>
                                            <a:rPr lang="en-US" sz="1700" i="1">
                                              <a:latin typeface="Cambria Math" panose="02040503050406030204" pitchFamily="18" charset="0"/>
                                            </a:rPr>
                                            <m:t>=0</m:t>
                                          </m:r>
                                        </m:sub>
                                        <m:sup>
                                          <m:sSub>
                                            <m:sSubPr>
                                              <m:ctrlPr>
                                                <a:rPr lang="en-US" sz="1700" i="1">
                                                  <a:latin typeface="Cambria Math" panose="02040503050406030204" pitchFamily="18" charset="0"/>
                                                </a:rPr>
                                              </m:ctrlPr>
                                            </m:sSubPr>
                                            <m:e>
                                              <m:r>
                                                <a:rPr lang="en-US" sz="1700" i="1">
                                                  <a:latin typeface="Cambria Math" panose="02040503050406030204" pitchFamily="18" charset="0"/>
                                                </a:rPr>
                                                <m:t>𝑁</m:t>
                                              </m:r>
                                            </m:e>
                                            <m:sub>
                                              <m:r>
                                                <a:rPr lang="en-US" sz="1700" i="1">
                                                  <a:latin typeface="Cambria Math" panose="02040503050406030204" pitchFamily="18" charset="0"/>
                                                </a:rPr>
                                                <m:t>1</m:t>
                                              </m:r>
                                            </m:sub>
                                          </m:sSub>
                                        </m:sup>
                                        <m:e>
                                          <m:sSub>
                                            <m:sSubPr>
                                              <m:ctrlPr>
                                                <a:rPr lang="en-US" sz="1700" i="1">
                                                  <a:latin typeface="Cambria Math" panose="02040503050406030204" pitchFamily="18" charset="0"/>
                                                </a:rPr>
                                              </m:ctrlPr>
                                            </m:sSubPr>
                                            <m:e>
                                              <m:sSubSup>
                                                <m:sSubSupPr>
                                                  <m:ctrlPr>
                                                    <a:rPr lang="en-US" sz="1700" i="1">
                                                      <a:latin typeface="Cambria Math" panose="02040503050406030204" pitchFamily="18" charset="0"/>
                                                    </a:rPr>
                                                  </m:ctrlPr>
                                                </m:sSubSupPr>
                                                <m:e>
                                                  <m:r>
                                                    <a:rPr lang="en-US" sz="1700" i="1">
                                                      <a:latin typeface="Cambria Math" panose="02040503050406030204" pitchFamily="18" charset="0"/>
                                                    </a:rPr>
                                                    <m:t>𝑤</m:t>
                                                  </m:r>
                                                </m:e>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2</m:t>
                                                      </m:r>
                                                    </m:sub>
                                                  </m:s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1</m:t>
                                                      </m:r>
                                                    </m:sub>
                                                  </m:sSub>
                                                </m:sub>
                                                <m:sup>
                                                  <m:r>
                                                    <a:rPr lang="en-US" sz="1700" i="1">
                                                      <a:latin typeface="Cambria Math" panose="02040503050406030204" pitchFamily="18" charset="0"/>
                                                    </a:rPr>
                                                    <m:t>(2)</m:t>
                                                  </m:r>
                                                </m:sup>
                                              </m:sSubSup>
                                              <m:r>
                                                <a:rPr lang="en-US" sz="1700" i="1">
                                                  <a:latin typeface="Cambria Math" panose="02040503050406030204" pitchFamily="18" charset="0"/>
                                                </a:rPr>
                                                <m:t>𝜎</m:t>
                                              </m:r>
                                            </m:e>
                                            <m:sub>
                                              <m:r>
                                                <a:rPr lang="en-US" sz="1700" i="1">
                                                  <a:latin typeface="Cambria Math" panose="02040503050406030204" pitchFamily="18" charset="0"/>
                                                </a:rPr>
                                                <m:t>1,</m:t>
                                              </m:r>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1</m:t>
                                                  </m:r>
                                                </m:sub>
                                              </m:sSub>
                                            </m:sub>
                                          </m:sSub>
                                          <m:d>
                                            <m:dPr>
                                              <m:ctrlPr>
                                                <a:rPr lang="en-US" sz="1700" i="1">
                                                  <a:latin typeface="Cambria Math" panose="02040503050406030204" pitchFamily="18" charset="0"/>
                                                </a:rPr>
                                              </m:ctrlPr>
                                            </m:dPr>
                                            <m:e>
                                              <m:nary>
                                                <m:naryPr>
                                                  <m:chr m:val="∑"/>
                                                  <m:limLoc m:val="undOvr"/>
                                                  <m:ctrlPr>
                                                    <a:rPr lang="en-US" sz="1700" i="1">
                                                      <a:latin typeface="Cambria Math" panose="02040503050406030204" pitchFamily="18" charset="0"/>
                                                    </a:rPr>
                                                  </m:ctrlPr>
                                                </m:naryPr>
                                                <m:sub>
                                                  <m:r>
                                                    <a:rPr lang="en-US" sz="1700" i="1">
                                                      <a:latin typeface="Cambria Math" panose="02040503050406030204" pitchFamily="18" charset="0"/>
                                                    </a:rPr>
                                                    <m:t>𝑖</m:t>
                                                  </m:r>
                                                  <m:r>
                                                    <a:rPr lang="en-US" sz="1700" i="1">
                                                      <a:latin typeface="Cambria Math" panose="02040503050406030204" pitchFamily="18" charset="0"/>
                                                    </a:rPr>
                                                    <m:t>=0</m:t>
                                                  </m:r>
                                                </m:sub>
                                                <m:sup>
                                                  <m:r>
                                                    <a:rPr lang="en-US" sz="1700" i="1">
                                                      <a:latin typeface="Cambria Math" panose="02040503050406030204" pitchFamily="18" charset="0"/>
                                                    </a:rPr>
                                                    <m:t>𝑑</m:t>
                                                  </m:r>
                                                </m:sup>
                                                <m:e>
                                                  <m:sSubSup>
                                                    <m:sSubSupPr>
                                                      <m:ctrlPr>
                                                        <a:rPr lang="en-US" sz="1700" i="1">
                                                          <a:latin typeface="Cambria Math" panose="02040503050406030204" pitchFamily="18" charset="0"/>
                                                        </a:rPr>
                                                      </m:ctrlPr>
                                                    </m:sSubSupPr>
                                                    <m:e>
                                                      <m:r>
                                                        <a:rPr lang="en-US" sz="1700" i="1">
                                                          <a:latin typeface="Cambria Math" panose="02040503050406030204" pitchFamily="18" charset="0"/>
                                                        </a:rPr>
                                                        <m:t>𝑤</m:t>
                                                      </m:r>
                                                    </m:e>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1</m:t>
                                                          </m:r>
                                                        </m:sub>
                                                      </m:sSub>
                                                      <m:r>
                                                        <a:rPr lang="en-US" sz="1700" i="1">
                                                          <a:latin typeface="Cambria Math" panose="02040503050406030204" pitchFamily="18" charset="0"/>
                                                        </a:rPr>
                                                        <m:t>𝑖</m:t>
                                                      </m:r>
                                                    </m:sub>
                                                    <m:sup>
                                                      <m:r>
                                                        <a:rPr lang="en-US" sz="1700" i="1">
                                                          <a:latin typeface="Cambria Math" panose="02040503050406030204" pitchFamily="18" charset="0"/>
                                                        </a:rPr>
                                                        <m:t>(1)</m:t>
                                                      </m:r>
                                                    </m:sup>
                                                  </m:sSubSup>
                                                  <m:sSub>
                                                    <m:sSubPr>
                                                      <m:ctrlPr>
                                                        <a:rPr lang="en-US" sz="1700" i="1">
                                                          <a:latin typeface="Cambria Math" panose="02040503050406030204" pitchFamily="18" charset="0"/>
                                                        </a:rPr>
                                                      </m:ctrlPr>
                                                    </m:sSubPr>
                                                    <m:e>
                                                      <m:r>
                                                        <a:rPr lang="en-US" sz="1700" i="1">
                                                          <a:latin typeface="Cambria Math" panose="02040503050406030204" pitchFamily="18" charset="0"/>
                                                        </a:rPr>
                                                        <m:t>𝑥</m:t>
                                                      </m:r>
                                                    </m:e>
                                                    <m:sub>
                                                      <m:r>
                                                        <a:rPr lang="en-US" sz="1700" i="1">
                                                          <a:latin typeface="Cambria Math" panose="02040503050406030204" pitchFamily="18" charset="0"/>
                                                        </a:rPr>
                                                        <m:t>𝑖</m:t>
                                                      </m:r>
                                                    </m:sub>
                                                  </m:sSub>
                                                </m:e>
                                              </m:nary>
                                            </m:e>
                                          </m:d>
                                        </m:e>
                                      </m:nary>
                                    </m:e>
                                  </m:d>
                                </m:e>
                              </m:nary>
                            </m:e>
                          </m:d>
                        </m:e>
                      </m:nary>
                      <m:r>
                        <a:rPr lang="en-US" sz="1700" i="1">
                          <a:latin typeface="Cambria Math" panose="02040503050406030204" pitchFamily="18" charset="0"/>
                        </a:rPr>
                        <m:t>≡</m:t>
                      </m:r>
                      <m:nary>
                        <m:naryPr>
                          <m:chr m:val="∑"/>
                          <m:limLoc m:val="undOvr"/>
                          <m:ctrlPr>
                            <a:rPr lang="en-US" sz="1700" i="1" smtClean="0">
                              <a:solidFill>
                                <a:srgbClr val="0000FF"/>
                              </a:solidFill>
                              <a:latin typeface="Cambria Math" panose="02040503050406030204" pitchFamily="18" charset="0"/>
                            </a:rPr>
                          </m:ctrlPr>
                        </m:naryPr>
                        <m:sub>
                          <m:r>
                            <a:rPr lang="en-US" sz="1700" i="1">
                              <a:solidFill>
                                <a:srgbClr val="0000FF"/>
                              </a:solidFill>
                              <a:latin typeface="Cambria Math" panose="02040503050406030204" pitchFamily="18" charset="0"/>
                            </a:rPr>
                            <m:t>𝑖</m:t>
                          </m:r>
                          <m:r>
                            <a:rPr lang="en-US" sz="1700" i="1">
                              <a:solidFill>
                                <a:srgbClr val="0000FF"/>
                              </a:solidFill>
                              <a:latin typeface="Cambria Math" panose="02040503050406030204" pitchFamily="18" charset="0"/>
                            </a:rPr>
                            <m:t>=0</m:t>
                          </m:r>
                        </m:sub>
                        <m:sup>
                          <m:sSub>
                            <m:sSubPr>
                              <m:ctrlPr>
                                <a:rPr lang="en-US" sz="1700" i="1">
                                  <a:solidFill>
                                    <a:srgbClr val="0000FF"/>
                                  </a:solidFill>
                                  <a:latin typeface="Cambria Math" panose="02040503050406030204" pitchFamily="18" charset="0"/>
                                </a:rPr>
                              </m:ctrlPr>
                            </m:sSubPr>
                            <m:e>
                              <m:r>
                                <a:rPr lang="en-US" sz="1700" i="1">
                                  <a:solidFill>
                                    <a:srgbClr val="0000FF"/>
                                  </a:solidFill>
                                  <a:latin typeface="Cambria Math" panose="02040503050406030204" pitchFamily="18" charset="0"/>
                                </a:rPr>
                                <m:t>𝑁</m:t>
                              </m:r>
                            </m:e>
                            <m:sub>
                              <m:r>
                                <a:rPr lang="en-US" sz="1700" i="1">
                                  <a:solidFill>
                                    <a:srgbClr val="0000FF"/>
                                  </a:solidFill>
                                  <a:latin typeface="Cambria Math" panose="02040503050406030204" pitchFamily="18" charset="0"/>
                                </a:rPr>
                                <m:t>𝑛</m:t>
                              </m:r>
                            </m:sub>
                          </m:sSub>
                        </m:sup>
                        <m:e>
                          <m:sSub>
                            <m:sSubPr>
                              <m:ctrlPr>
                                <a:rPr lang="en-US" sz="1700" i="1">
                                  <a:solidFill>
                                    <a:srgbClr val="0000FF"/>
                                  </a:solidFill>
                                  <a:latin typeface="Cambria Math" panose="02040503050406030204" pitchFamily="18" charset="0"/>
                                </a:rPr>
                              </m:ctrlPr>
                            </m:sSubPr>
                            <m:e>
                              <m:r>
                                <a:rPr lang="en-US" sz="1700" i="1">
                                  <a:solidFill>
                                    <a:srgbClr val="0000FF"/>
                                  </a:solidFill>
                                  <a:latin typeface="Cambria Math" panose="02040503050406030204" pitchFamily="18" charset="0"/>
                                </a:rPr>
                                <m:t>𝑐</m:t>
                              </m:r>
                            </m:e>
                            <m:sub>
                              <m:r>
                                <a:rPr lang="en-US" sz="1700" i="1">
                                  <a:solidFill>
                                    <a:srgbClr val="0000FF"/>
                                  </a:solidFill>
                                  <a:latin typeface="Cambria Math" panose="02040503050406030204" pitchFamily="18" charset="0"/>
                                </a:rPr>
                                <m:t>𝑖</m:t>
                              </m:r>
                            </m:sub>
                          </m:sSub>
                        </m:e>
                      </m:nary>
                      <m:sSub>
                        <m:sSubPr>
                          <m:ctrlPr>
                            <a:rPr lang="en-US" sz="1700" i="1">
                              <a:solidFill>
                                <a:srgbClr val="0000FF"/>
                              </a:solidFill>
                              <a:latin typeface="Cambria Math" panose="02040503050406030204" pitchFamily="18" charset="0"/>
                            </a:rPr>
                          </m:ctrlPr>
                        </m:sSubPr>
                        <m:e>
                          <m:r>
                            <a:rPr lang="en-US" sz="1700" i="1">
                              <a:solidFill>
                                <a:srgbClr val="0000FF"/>
                              </a:solidFill>
                              <a:latin typeface="Cambria Math" panose="02040503050406030204" pitchFamily="18" charset="0"/>
                            </a:rPr>
                            <m:t>𝜃</m:t>
                          </m:r>
                        </m:e>
                        <m:sub>
                          <m:r>
                            <a:rPr lang="en-US" sz="1700" i="1">
                              <a:solidFill>
                                <a:srgbClr val="0000FF"/>
                              </a:solidFill>
                              <a:latin typeface="Cambria Math" panose="02040503050406030204" pitchFamily="18" charset="0"/>
                            </a:rPr>
                            <m:t>𝑖</m:t>
                          </m:r>
                        </m:sub>
                      </m:sSub>
                      <m:r>
                        <a:rPr lang="en-US" sz="1700" i="1">
                          <a:solidFill>
                            <a:srgbClr val="0000FF"/>
                          </a:solidFill>
                          <a:latin typeface="Cambria Math" panose="02040503050406030204" pitchFamily="18" charset="0"/>
                        </a:rPr>
                        <m:t>(</m:t>
                      </m:r>
                      <m:r>
                        <a:rPr lang="en-US" sz="1700" b="1" i="1">
                          <a:solidFill>
                            <a:srgbClr val="0000FF"/>
                          </a:solidFill>
                          <a:latin typeface="Cambria Math" panose="02040503050406030204" pitchFamily="18" charset="0"/>
                        </a:rPr>
                        <m:t>𝑾</m:t>
                      </m:r>
                      <m:r>
                        <a:rPr lang="en-US" sz="1700" i="1">
                          <a:solidFill>
                            <a:srgbClr val="0000FF"/>
                          </a:solidFill>
                          <a:latin typeface="Cambria Math" panose="02040503050406030204" pitchFamily="18" charset="0"/>
                        </a:rPr>
                        <m:t>|</m:t>
                      </m:r>
                      <m:r>
                        <a:rPr lang="en-US" sz="1700" b="1" i="1">
                          <a:solidFill>
                            <a:srgbClr val="0000FF"/>
                          </a:solidFill>
                          <a:latin typeface="Cambria Math" panose="02040503050406030204" pitchFamily="18" charset="0"/>
                        </a:rPr>
                        <m:t>𝒙</m:t>
                      </m:r>
                      <m:r>
                        <a:rPr lang="en-US" sz="1700" i="1">
                          <a:solidFill>
                            <a:srgbClr val="0000FF"/>
                          </a:solidFill>
                          <a:latin typeface="Cambria Math" panose="02040503050406030204" pitchFamily="18" charset="0"/>
                        </a:rPr>
                        <m:t>)</m:t>
                      </m:r>
                    </m:oMath>
                  </m:oMathPara>
                </a14:m>
                <a:endParaRPr lang="en-US" sz="1700" dirty="0">
                  <a:solidFill>
                    <a:srgbClr val="0000FF"/>
                  </a:solidFill>
                </a:endParaRPr>
              </a:p>
              <a:p>
                <a:endParaRPr lang="en-US" sz="1700" dirty="0"/>
              </a:p>
            </p:txBody>
          </p:sp>
        </mc:Choice>
        <mc:Fallback>
          <p:sp>
            <p:nvSpPr>
              <p:cNvPr id="3" name="TextBox 2">
                <a:extLst>
                  <a:ext uri="{FF2B5EF4-FFF2-40B4-BE49-F238E27FC236}">
                    <a16:creationId xmlns:a16="http://schemas.microsoft.com/office/drawing/2014/main" id="{3045F94B-AFD2-146F-A49A-1C8C19869956}"/>
                  </a:ext>
                </a:extLst>
              </p:cNvPr>
              <p:cNvSpPr txBox="1">
                <a:spLocks noRot="1" noChangeAspect="1" noMove="1" noResize="1" noEditPoints="1" noAdjustHandles="1" noChangeArrowheads="1" noChangeShapeType="1" noTextEdit="1"/>
              </p:cNvSpPr>
              <p:nvPr/>
            </p:nvSpPr>
            <p:spPr>
              <a:xfrm>
                <a:off x="650154" y="1738336"/>
                <a:ext cx="7803538" cy="183973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ounded Rectangular Callout 13">
                <a:extLst>
                  <a:ext uri="{FF2B5EF4-FFF2-40B4-BE49-F238E27FC236}">
                    <a16:creationId xmlns:a16="http://schemas.microsoft.com/office/drawing/2014/main" id="{238748F8-329A-5C16-F1A9-728DD8E00347}"/>
                  </a:ext>
                </a:extLst>
              </p:cNvPr>
              <p:cNvSpPr/>
              <p:nvPr/>
            </p:nvSpPr>
            <p:spPr>
              <a:xfrm>
                <a:off x="200896" y="1278833"/>
                <a:ext cx="4719484" cy="404657"/>
              </a:xfrm>
              <a:prstGeom prst="wedgeRoundRectCallout">
                <a:avLst>
                  <a:gd name="adj1" fmla="val -12932"/>
                  <a:gd name="adj2" fmla="val 70679"/>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Cf. kernel regression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1" i="1">
                            <a:latin typeface="Cambria Math" panose="02040503050406030204" pitchFamily="18" charset="0"/>
                          </a:rPr>
                          <m:t>𝒙</m:t>
                        </m:r>
                      </m:e>
                    </m:d>
                    <m:r>
                      <a:rPr lang="en-US" i="1">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𝑀</m:t>
                        </m:r>
                      </m:sup>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𝑖</m:t>
                            </m:r>
                          </m:sub>
                        </m:sSub>
                        <m:r>
                          <a:rPr lang="en-US" i="1">
                            <a:latin typeface="Cambria Math" panose="02040503050406030204" pitchFamily="18" charset="0"/>
                          </a:rPr>
                          <m:t>𝑘</m:t>
                        </m:r>
                        <m:r>
                          <a:rPr lang="en-US" i="1">
                            <a:latin typeface="Cambria Math" panose="02040503050406030204" pitchFamily="18" charset="0"/>
                          </a:rPr>
                          <m:t>(</m:t>
                        </m:r>
                        <m:r>
                          <a:rPr lang="en-US" b="1" i="1">
                            <a:latin typeface="Cambria Math" panose="02040503050406030204" pitchFamily="18" charset="0"/>
                          </a:rPr>
                          <m:t>𝝃</m:t>
                        </m:r>
                        <m:r>
                          <a:rPr lang="en-US" i="1">
                            <a:latin typeface="Cambria Math" panose="02040503050406030204" pitchFamily="18" charset="0"/>
                          </a:rPr>
                          <m:t> |</m:t>
                        </m:r>
                        <m:r>
                          <a:rPr lang="en-US" b="1" i="1">
                            <a:latin typeface="Cambria Math" panose="02040503050406030204" pitchFamily="18" charset="0"/>
                          </a:rPr>
                          <m:t>𝒙</m:t>
                        </m:r>
                        <m:r>
                          <a:rPr lang="en-US" i="1">
                            <a:latin typeface="Cambria Math" panose="02040503050406030204" pitchFamily="18" charset="0"/>
                          </a:rPr>
                          <m:t>,</m:t>
                        </m:r>
                        <m:sSup>
                          <m:sSupPr>
                            <m:ctrlPr>
                              <a:rPr lang="en-US" i="1">
                                <a:latin typeface="Cambria Math" panose="02040503050406030204" pitchFamily="18" charset="0"/>
                              </a:rPr>
                            </m:ctrlPr>
                          </m:sSupPr>
                          <m:e>
                            <m:r>
                              <a:rPr lang="en-US" b="1" i="1">
                                <a:latin typeface="Cambria Math" panose="02040503050406030204" pitchFamily="18" charset="0"/>
                              </a:rPr>
                              <m:t>𝒙</m:t>
                            </m:r>
                          </m:e>
                          <m:sup>
                            <m:d>
                              <m:dPr>
                                <m:ctrlPr>
                                  <a:rPr lang="en-US" i="1">
                                    <a:latin typeface="Cambria Math" panose="02040503050406030204" pitchFamily="18" charset="0"/>
                                  </a:rPr>
                                </m:ctrlPr>
                              </m:dPr>
                              <m:e>
                                <m:r>
                                  <a:rPr lang="en-US" i="1">
                                    <a:latin typeface="Cambria Math" panose="02040503050406030204" pitchFamily="18" charset="0"/>
                                  </a:rPr>
                                  <m:t>𝑖</m:t>
                                </m:r>
                              </m:e>
                            </m:d>
                          </m:sup>
                        </m:sSup>
                        <m:r>
                          <a:rPr lang="en-US" i="1">
                            <a:latin typeface="Cambria Math" panose="02040503050406030204" pitchFamily="18" charset="0"/>
                          </a:rPr>
                          <m:t>)</m:t>
                        </m:r>
                      </m:e>
                    </m:nary>
                  </m:oMath>
                </a14:m>
                <a:endParaRPr lang="en-US" dirty="0"/>
              </a:p>
            </p:txBody>
          </p:sp>
        </mc:Choice>
        <mc:Fallback>
          <p:sp>
            <p:nvSpPr>
              <p:cNvPr id="4" name="Rounded Rectangular Callout 13">
                <a:extLst>
                  <a:ext uri="{FF2B5EF4-FFF2-40B4-BE49-F238E27FC236}">
                    <a16:creationId xmlns:a16="http://schemas.microsoft.com/office/drawing/2014/main" id="{238748F8-329A-5C16-F1A9-728DD8E00347}"/>
                  </a:ext>
                </a:extLst>
              </p:cNvPr>
              <p:cNvSpPr>
                <a:spLocks noRot="1" noChangeAspect="1" noMove="1" noResize="1" noEditPoints="1" noAdjustHandles="1" noChangeArrowheads="1" noChangeShapeType="1" noTextEdit="1"/>
              </p:cNvSpPr>
              <p:nvPr/>
            </p:nvSpPr>
            <p:spPr>
              <a:xfrm>
                <a:off x="200896" y="1278833"/>
                <a:ext cx="4719484" cy="404657"/>
              </a:xfrm>
              <a:prstGeom prst="wedgeRoundRectCallout">
                <a:avLst>
                  <a:gd name="adj1" fmla="val -12932"/>
                  <a:gd name="adj2" fmla="val 70679"/>
                  <a:gd name="adj3" fmla="val 16667"/>
                </a:avLst>
              </a:prstGeom>
              <a:blipFill>
                <a:blip r:embed="rId3"/>
                <a:stretch>
                  <a:fillRect t="-78571" b="-11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28A92D5-F7DC-488B-3902-B6CEE71CC89E}"/>
                  </a:ext>
                </a:extLst>
              </p:cNvPr>
              <p:cNvSpPr txBox="1"/>
              <p:nvPr/>
            </p:nvSpPr>
            <p:spPr>
              <a:xfrm>
                <a:off x="290048" y="3486059"/>
                <a:ext cx="5292212" cy="18252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700" b="0" i="1" smtClean="0">
                              <a:latin typeface="Cambria Math" panose="02040503050406030204" pitchFamily="18" charset="0"/>
                            </a:rPr>
                          </m:ctrlPr>
                        </m:sSubPr>
                        <m:e>
                          <m:r>
                            <a:rPr lang="en-US" sz="1700" i="1" smtClean="0">
                              <a:latin typeface="Cambria Math" panose="02040503050406030204" pitchFamily="18" charset="0"/>
                            </a:rPr>
                            <m:t>𝑓</m:t>
                          </m:r>
                        </m:e>
                        <m:sub>
                          <m:r>
                            <a:rPr lang="en-US" sz="1700" b="0" i="1" smtClean="0">
                              <a:latin typeface="Cambria Math" panose="02040503050406030204" pitchFamily="18" charset="0"/>
                            </a:rPr>
                            <m:t>𝐺𝑃𝑅𝑁𝑁</m:t>
                          </m:r>
                        </m:sub>
                      </m:sSub>
                      <m:d>
                        <m:dPr>
                          <m:ctrlPr>
                            <a:rPr lang="en-US" sz="1700" i="1">
                              <a:solidFill>
                                <a:srgbClr val="836967"/>
                              </a:solidFill>
                              <a:latin typeface="Cambria Math" panose="02040503050406030204" pitchFamily="18" charset="0"/>
                            </a:rPr>
                          </m:ctrlPr>
                        </m:dPr>
                        <m:e>
                          <m:r>
                            <a:rPr lang="en-US" sz="1700" b="1" i="1">
                              <a:latin typeface="Cambria Math" panose="02040503050406030204" pitchFamily="18" charset="0"/>
                            </a:rPr>
                            <m:t>𝒙</m:t>
                          </m:r>
                        </m:e>
                      </m:d>
                      <m:r>
                        <a:rPr lang="en-US" sz="1700">
                          <a:latin typeface="Cambria Math" panose="02040503050406030204" pitchFamily="18" charset="0"/>
                        </a:rPr>
                        <m:t>=</m:t>
                      </m:r>
                      <m:nary>
                        <m:naryPr>
                          <m:chr m:val="∑"/>
                          <m:ctrlPr>
                            <a:rPr lang="en-US" sz="1700" i="1">
                              <a:latin typeface="Cambria Math" panose="02040503050406030204" pitchFamily="18" charset="0"/>
                            </a:rPr>
                          </m:ctrlPr>
                        </m:naryPr>
                        <m:sub>
                          <m:r>
                            <m:rPr>
                              <m:brk m:alnAt="23"/>
                            </m:rPr>
                            <a:rPr lang="en-US" sz="1700" i="1">
                              <a:latin typeface="Cambria Math" panose="02040503050406030204" pitchFamily="18" charset="0"/>
                            </a:rPr>
                            <m:t>𝑖</m:t>
                          </m:r>
                          <m:r>
                            <a:rPr lang="en-US" sz="1700" i="1">
                              <a:latin typeface="Cambria Math" panose="02040503050406030204" pitchFamily="18" charset="0"/>
                            </a:rPr>
                            <m:t>=1</m:t>
                          </m:r>
                        </m:sub>
                        <m:sup>
                          <m:r>
                            <a:rPr lang="en-US" sz="1700" i="1">
                              <a:latin typeface="Cambria Math" panose="02040503050406030204" pitchFamily="18" charset="0"/>
                            </a:rPr>
                            <m:t>𝑁</m:t>
                          </m:r>
                        </m:sup>
                        <m:e>
                          <m:sSub>
                            <m:sSubPr>
                              <m:ctrlPr>
                                <a:rPr lang="en-US" sz="1700" i="1">
                                  <a:solidFill>
                                    <a:srgbClr val="836967"/>
                                  </a:solidFill>
                                  <a:latin typeface="Cambria Math" panose="02040503050406030204" pitchFamily="18" charset="0"/>
                                </a:rPr>
                              </m:ctrlPr>
                            </m:sSubPr>
                            <m:e>
                              <m:r>
                                <a:rPr lang="en-US" sz="1700" i="1">
                                  <a:latin typeface="Cambria Math" panose="02040503050406030204" pitchFamily="18" charset="0"/>
                                </a:rPr>
                                <m:t>𝑐</m:t>
                              </m:r>
                            </m:e>
                            <m:sub>
                              <m:r>
                                <a:rPr lang="en-US" sz="1700" i="1">
                                  <a:latin typeface="Cambria Math" panose="02040503050406030204" pitchFamily="18" charset="0"/>
                                </a:rPr>
                                <m:t>𝑖</m:t>
                              </m:r>
                            </m:sub>
                          </m:sSub>
                          <m:sSub>
                            <m:sSubPr>
                              <m:ctrlPr>
                                <a:rPr lang="en-US" sz="1700" i="1">
                                  <a:solidFill>
                                    <a:srgbClr val="836967"/>
                                  </a:solidFill>
                                  <a:latin typeface="Cambria Math" panose="02040503050406030204" pitchFamily="18" charset="0"/>
                                </a:rPr>
                              </m:ctrlPr>
                            </m:sSubPr>
                            <m:e>
                              <m:r>
                                <a:rPr lang="en-US" sz="1700" i="1">
                                  <a:latin typeface="Cambria Math" panose="02040503050406030204" pitchFamily="18" charset="0"/>
                                </a:rPr>
                                <m:t>𝜎</m:t>
                              </m:r>
                            </m:e>
                            <m:sub>
                              <m:r>
                                <a:rPr lang="en-US" sz="1700" i="1">
                                  <a:latin typeface="Cambria Math" panose="02040503050406030204" pitchFamily="18" charset="0"/>
                                </a:rPr>
                                <m:t>𝑖</m:t>
                              </m:r>
                            </m:sub>
                          </m:sSub>
                          <m:d>
                            <m:dPr>
                              <m:ctrlPr>
                                <a:rPr lang="en-US" sz="1700" i="1">
                                  <a:latin typeface="Cambria Math" panose="02040503050406030204" pitchFamily="18" charset="0"/>
                                </a:rPr>
                              </m:ctrlPr>
                            </m:dPr>
                            <m:e>
                              <m:sSub>
                                <m:sSubPr>
                                  <m:ctrlPr>
                                    <a:rPr lang="en-US" sz="1700" i="1">
                                      <a:solidFill>
                                        <a:srgbClr val="836967"/>
                                      </a:solidFill>
                                      <a:latin typeface="Cambria Math" panose="02040503050406030204" pitchFamily="18" charset="0"/>
                                    </a:rPr>
                                  </m:ctrlPr>
                                </m:sSubPr>
                                <m:e>
                                  <m:r>
                                    <a:rPr lang="en-US" sz="1700" b="1" i="1">
                                      <a:latin typeface="Cambria Math" panose="02040503050406030204" pitchFamily="18" charset="0"/>
                                    </a:rPr>
                                    <m:t>𝒘</m:t>
                                  </m:r>
                                </m:e>
                                <m:sub>
                                  <m:r>
                                    <a:rPr lang="en-US" sz="1700" b="1" i="1">
                                      <a:latin typeface="Cambria Math" panose="02040503050406030204" pitchFamily="18" charset="0"/>
                                    </a:rPr>
                                    <m:t>𝒊</m:t>
                                  </m:r>
                                </m:sub>
                              </m:sSub>
                              <m:r>
                                <a:rPr lang="en-US" sz="1700" b="1" i="1">
                                  <a:latin typeface="Cambria Math" panose="02040503050406030204" pitchFamily="18" charset="0"/>
                                </a:rPr>
                                <m:t>𝒙</m:t>
                              </m:r>
                              <m:r>
                                <a:rPr lang="en-US" sz="1700">
                                  <a:latin typeface="Cambria Math" panose="02040503050406030204" pitchFamily="18" charset="0"/>
                                </a:rPr>
                                <m:t>+</m:t>
                              </m:r>
                              <m:sSub>
                                <m:sSubPr>
                                  <m:ctrlPr>
                                    <a:rPr lang="en-US" sz="1700" i="1">
                                      <a:solidFill>
                                        <a:srgbClr val="836967"/>
                                      </a:solidFill>
                                      <a:latin typeface="Cambria Math" panose="02040503050406030204" pitchFamily="18" charset="0"/>
                                    </a:rPr>
                                  </m:ctrlPr>
                                </m:sSubPr>
                                <m:e>
                                  <m:r>
                                    <a:rPr lang="en-US" sz="1700" i="1">
                                      <a:latin typeface="Cambria Math" panose="02040503050406030204" pitchFamily="18" charset="0"/>
                                    </a:rPr>
                                    <m:t>𝑏</m:t>
                                  </m:r>
                                </m:e>
                                <m:sub>
                                  <m:r>
                                    <a:rPr lang="en-US" sz="1700" i="1">
                                      <a:latin typeface="Cambria Math" panose="02040503050406030204" pitchFamily="18" charset="0"/>
                                    </a:rPr>
                                    <m:t>𝑖</m:t>
                                  </m:r>
                                </m:sub>
                              </m:sSub>
                            </m:e>
                          </m:d>
                          <m:r>
                            <a:rPr lang="en-US" sz="1700" i="1">
                              <a:latin typeface="Cambria Math" panose="02040503050406030204" pitchFamily="18" charset="0"/>
                            </a:rPr>
                            <m:t> </m:t>
                          </m:r>
                        </m:e>
                      </m:nary>
                      <m:r>
                        <a:rPr lang="en-US" sz="1700" i="1">
                          <a:latin typeface="Cambria Math" panose="02040503050406030204" pitchFamily="18" charset="0"/>
                          <a:ea typeface="Cambria Math" panose="02040503050406030204" pitchFamily="18" charset="0"/>
                        </a:rPr>
                        <m:t>≡</m:t>
                      </m:r>
                      <m:nary>
                        <m:naryPr>
                          <m:chr m:val="∑"/>
                          <m:limLoc m:val="undOvr"/>
                          <m:ctrlPr>
                            <a:rPr lang="en-US" sz="1700" i="1">
                              <a:latin typeface="Cambria Math" panose="02040503050406030204" pitchFamily="18" charset="0"/>
                            </a:rPr>
                          </m:ctrlPr>
                        </m:naryPr>
                        <m:sub>
                          <m:r>
                            <a:rPr lang="de-DE" sz="1700" i="1">
                              <a:latin typeface="Cambria Math" panose="02040503050406030204" pitchFamily="18" charset="0"/>
                            </a:rPr>
                            <m:t>𝑚</m:t>
                          </m:r>
                          <m:r>
                            <a:rPr lang="en-US" sz="1700" i="1">
                              <a:latin typeface="Cambria Math" panose="02040503050406030204" pitchFamily="18" charset="0"/>
                            </a:rPr>
                            <m:t>=1</m:t>
                          </m:r>
                        </m:sub>
                        <m:sup>
                          <m:r>
                            <a:rPr lang="de-DE" sz="1700" i="1">
                              <a:latin typeface="Cambria Math" panose="02040503050406030204" pitchFamily="18" charset="0"/>
                            </a:rPr>
                            <m:t>𝑀</m:t>
                          </m:r>
                        </m:sup>
                        <m:e>
                          <m:sSub>
                            <m:sSubPr>
                              <m:ctrlPr>
                                <a:rPr lang="en-US" sz="1700" i="1">
                                  <a:latin typeface="Cambria Math" panose="02040503050406030204" pitchFamily="18" charset="0"/>
                                </a:rPr>
                              </m:ctrlPr>
                            </m:sSubPr>
                            <m:e>
                              <m:r>
                                <a:rPr lang="de-DE" sz="1700" i="1">
                                  <a:latin typeface="Cambria Math" panose="02040503050406030204" pitchFamily="18" charset="0"/>
                                </a:rPr>
                                <m:t>𝑏</m:t>
                              </m:r>
                            </m:e>
                            <m:sub>
                              <m:r>
                                <a:rPr lang="de-DE" sz="1700" i="1">
                                  <a:latin typeface="Cambria Math" panose="02040503050406030204" pitchFamily="18" charset="0"/>
                                </a:rPr>
                                <m:t>𝑚</m:t>
                              </m:r>
                            </m:sub>
                          </m:sSub>
                          <m:r>
                            <a:rPr lang="de-DE" sz="1700" i="1">
                              <a:latin typeface="Cambria Math" panose="02040503050406030204" pitchFamily="18" charset="0"/>
                            </a:rPr>
                            <m:t>𝑘</m:t>
                          </m:r>
                          <m:d>
                            <m:dPr>
                              <m:ctrlPr>
                                <a:rPr lang="en-US" sz="1700" i="1">
                                  <a:latin typeface="Cambria Math" panose="02040503050406030204" pitchFamily="18" charset="0"/>
                                </a:rPr>
                              </m:ctrlPr>
                            </m:dPr>
                            <m:e>
                              <m:r>
                                <a:rPr lang="de-DE" sz="1700" b="1" i="1">
                                  <a:latin typeface="Cambria Math" panose="02040503050406030204" pitchFamily="18" charset="0"/>
                                </a:rPr>
                                <m:t>𝒚</m:t>
                              </m:r>
                              <m:r>
                                <a:rPr lang="en-US" sz="1700" b="1">
                                  <a:latin typeface="Cambria Math" panose="02040503050406030204" pitchFamily="18" charset="0"/>
                                </a:rPr>
                                <m:t>,</m:t>
                              </m:r>
                              <m:sSup>
                                <m:sSupPr>
                                  <m:ctrlPr>
                                    <a:rPr lang="en-US" sz="1700" b="1" i="1">
                                      <a:latin typeface="Cambria Math" panose="02040503050406030204" pitchFamily="18" charset="0"/>
                                    </a:rPr>
                                  </m:ctrlPr>
                                </m:sSupPr>
                                <m:e>
                                  <m:r>
                                    <a:rPr lang="de-DE" sz="1700" b="1" i="1">
                                      <a:latin typeface="Cambria Math" panose="02040503050406030204" pitchFamily="18" charset="0"/>
                                    </a:rPr>
                                    <m:t>𝒚</m:t>
                                  </m:r>
                                </m:e>
                                <m:sup>
                                  <m:d>
                                    <m:dPr>
                                      <m:ctrlPr>
                                        <a:rPr lang="en-US" sz="1700" i="1">
                                          <a:latin typeface="Cambria Math" panose="02040503050406030204" pitchFamily="18" charset="0"/>
                                        </a:rPr>
                                      </m:ctrlPr>
                                    </m:dPr>
                                    <m:e>
                                      <m:r>
                                        <a:rPr lang="de-DE" sz="1700" i="1">
                                          <a:latin typeface="Cambria Math" panose="02040503050406030204" pitchFamily="18" charset="0"/>
                                        </a:rPr>
                                        <m:t>𝑚</m:t>
                                      </m:r>
                                    </m:e>
                                  </m:d>
                                </m:sup>
                              </m:sSup>
                            </m:e>
                          </m:d>
                        </m:e>
                      </m:nary>
                      <m:r>
                        <a:rPr lang="en-US" sz="1700" i="1">
                          <a:latin typeface="Cambria Math" panose="02040503050406030204" pitchFamily="18" charset="0"/>
                        </a:rPr>
                        <m:t>=</m:t>
                      </m:r>
                    </m:oMath>
                  </m:oMathPara>
                </a14:m>
                <a:endParaRPr lang="en-US" sz="17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nary>
                        <m:naryPr>
                          <m:chr m:val="∑"/>
                          <m:limLoc m:val="undOvr"/>
                          <m:ctrlPr>
                            <a:rPr lang="en-US" sz="1700" i="1">
                              <a:latin typeface="Cambria Math" panose="02040503050406030204" pitchFamily="18" charset="0"/>
                            </a:rPr>
                          </m:ctrlPr>
                        </m:naryPr>
                        <m:sub>
                          <m:r>
                            <a:rPr lang="de-DE" sz="1700" i="1">
                              <a:latin typeface="Cambria Math" panose="02040503050406030204" pitchFamily="18" charset="0"/>
                            </a:rPr>
                            <m:t>𝑖</m:t>
                          </m:r>
                          <m:r>
                            <a:rPr lang="en-US" sz="1700" i="1">
                              <a:latin typeface="Cambria Math" panose="02040503050406030204" pitchFamily="18" charset="0"/>
                            </a:rPr>
                            <m:t>=1</m:t>
                          </m:r>
                        </m:sub>
                        <m:sup>
                          <m:r>
                            <a:rPr lang="de-DE" sz="1700" i="1">
                              <a:latin typeface="Cambria Math" panose="02040503050406030204" pitchFamily="18" charset="0"/>
                            </a:rPr>
                            <m:t>𝑁</m:t>
                          </m:r>
                        </m:sup>
                        <m:e>
                          <m:nary>
                            <m:naryPr>
                              <m:chr m:val="∑"/>
                              <m:limLoc m:val="undOvr"/>
                              <m:ctrlPr>
                                <a:rPr lang="en-US" sz="1700" i="1">
                                  <a:latin typeface="Cambria Math" panose="02040503050406030204" pitchFamily="18" charset="0"/>
                                </a:rPr>
                              </m:ctrlPr>
                            </m:naryPr>
                            <m:sub>
                              <m:r>
                                <a:rPr lang="de-DE" sz="1700" i="1">
                                  <a:latin typeface="Cambria Math" panose="02040503050406030204" pitchFamily="18" charset="0"/>
                                </a:rPr>
                                <m:t>𝑚</m:t>
                              </m:r>
                              <m:r>
                                <a:rPr lang="en-US" sz="1700">
                                  <a:latin typeface="Cambria Math" panose="02040503050406030204" pitchFamily="18" charset="0"/>
                                </a:rPr>
                                <m:t>=1</m:t>
                              </m:r>
                            </m:sub>
                            <m:sup>
                              <m:r>
                                <a:rPr lang="de-DE" sz="1700" i="1">
                                  <a:latin typeface="Cambria Math" panose="02040503050406030204" pitchFamily="18" charset="0"/>
                                </a:rPr>
                                <m:t>𝑀</m:t>
                              </m:r>
                            </m:sup>
                            <m:e>
                              <m:sSub>
                                <m:sSubPr>
                                  <m:ctrlPr>
                                    <a:rPr lang="en-US" sz="1700" i="1">
                                      <a:latin typeface="Cambria Math" panose="02040503050406030204" pitchFamily="18" charset="0"/>
                                    </a:rPr>
                                  </m:ctrlPr>
                                </m:sSubPr>
                                <m:e>
                                  <m:r>
                                    <a:rPr lang="de-DE" sz="1700" i="1">
                                      <a:latin typeface="Cambria Math" panose="02040503050406030204" pitchFamily="18" charset="0"/>
                                    </a:rPr>
                                    <m:t>𝑏</m:t>
                                  </m:r>
                                </m:e>
                                <m:sub>
                                  <m:r>
                                    <a:rPr lang="de-DE" sz="1700" i="1">
                                      <a:latin typeface="Cambria Math" panose="02040503050406030204" pitchFamily="18" charset="0"/>
                                    </a:rPr>
                                    <m:t>𝑚</m:t>
                                  </m:r>
                                </m:sub>
                              </m:sSub>
                              <m:sSub>
                                <m:sSubPr>
                                  <m:ctrlPr>
                                    <a:rPr lang="en-US" sz="1700" i="1">
                                      <a:latin typeface="Cambria Math" panose="02040503050406030204" pitchFamily="18" charset="0"/>
                                    </a:rPr>
                                  </m:ctrlPr>
                                </m:sSubPr>
                                <m:e>
                                  <m:r>
                                    <a:rPr lang="de-DE" sz="1700" i="1">
                                      <a:latin typeface="Cambria Math" panose="02040503050406030204" pitchFamily="18" charset="0"/>
                                    </a:rPr>
                                    <m:t>𝑘</m:t>
                                  </m:r>
                                </m:e>
                                <m:sub>
                                  <m:r>
                                    <a:rPr lang="de-DE" sz="1700" i="1">
                                      <a:latin typeface="Cambria Math" panose="02040503050406030204" pitchFamily="18" charset="0"/>
                                    </a:rPr>
                                    <m:t>𝑖</m:t>
                                  </m:r>
                                </m:sub>
                              </m:sSub>
                              <m:d>
                                <m:dPr>
                                  <m:ctrlPr>
                                    <a:rPr lang="en-US" sz="1700" i="1">
                                      <a:latin typeface="Cambria Math" panose="02040503050406030204" pitchFamily="18" charset="0"/>
                                    </a:rPr>
                                  </m:ctrlPr>
                                </m:dPr>
                                <m:e>
                                  <m:sSub>
                                    <m:sSubPr>
                                      <m:ctrlPr>
                                        <a:rPr lang="en-US" sz="1700" i="1">
                                          <a:latin typeface="Cambria Math" panose="02040503050406030204" pitchFamily="18" charset="0"/>
                                        </a:rPr>
                                      </m:ctrlPr>
                                    </m:sSubPr>
                                    <m:e>
                                      <m:r>
                                        <a:rPr lang="de-DE" sz="1700" i="1">
                                          <a:latin typeface="Cambria Math" panose="02040503050406030204" pitchFamily="18" charset="0"/>
                                        </a:rPr>
                                        <m:t>𝑦</m:t>
                                      </m:r>
                                    </m:e>
                                    <m:sub>
                                      <m:r>
                                        <a:rPr lang="de-DE" sz="1700" i="1">
                                          <a:latin typeface="Cambria Math" panose="02040503050406030204" pitchFamily="18" charset="0"/>
                                        </a:rPr>
                                        <m:t>𝑖</m:t>
                                      </m:r>
                                    </m:sub>
                                  </m:sSub>
                                  <m:r>
                                    <a:rPr lang="en-US" sz="1700">
                                      <a:latin typeface="Cambria Math" panose="02040503050406030204" pitchFamily="18" charset="0"/>
                                    </a:rPr>
                                    <m:t>,</m:t>
                                  </m:r>
                                  <m:sSubSup>
                                    <m:sSubSupPr>
                                      <m:ctrlPr>
                                        <a:rPr lang="en-US" sz="1700" i="1">
                                          <a:latin typeface="Cambria Math" panose="02040503050406030204" pitchFamily="18" charset="0"/>
                                        </a:rPr>
                                      </m:ctrlPr>
                                    </m:sSubSupPr>
                                    <m:e>
                                      <m:r>
                                        <a:rPr lang="de-DE" sz="1700" i="1">
                                          <a:latin typeface="Cambria Math" panose="02040503050406030204" pitchFamily="18" charset="0"/>
                                        </a:rPr>
                                        <m:t>𝑦</m:t>
                                      </m:r>
                                    </m:e>
                                    <m:sub>
                                      <m:r>
                                        <a:rPr lang="de-DE" sz="1700" i="1">
                                          <a:latin typeface="Cambria Math" panose="02040503050406030204" pitchFamily="18" charset="0"/>
                                        </a:rPr>
                                        <m:t>𝑖</m:t>
                                      </m:r>
                                    </m:sub>
                                    <m:sup>
                                      <m:d>
                                        <m:dPr>
                                          <m:ctrlPr>
                                            <a:rPr lang="en-US" sz="1700" i="1">
                                              <a:latin typeface="Cambria Math" panose="02040503050406030204" pitchFamily="18" charset="0"/>
                                            </a:rPr>
                                          </m:ctrlPr>
                                        </m:dPr>
                                        <m:e>
                                          <m:r>
                                            <a:rPr lang="de-DE" sz="1700" i="1">
                                              <a:latin typeface="Cambria Math" panose="02040503050406030204" pitchFamily="18" charset="0"/>
                                            </a:rPr>
                                            <m:t>𝑚</m:t>
                                          </m:r>
                                        </m:e>
                                      </m:d>
                                    </m:sup>
                                  </m:sSubSup>
                                </m:e>
                              </m:d>
                            </m:e>
                          </m:nary>
                        </m:e>
                      </m:nary>
                      <m:r>
                        <a:rPr lang="en-US" sz="1700" b="0" i="1" smtClean="0">
                          <a:latin typeface="Cambria Math" panose="02040503050406030204" pitchFamily="18" charset="0"/>
                        </a:rPr>
                        <m:t>=</m:t>
                      </m:r>
                      <m:nary>
                        <m:naryPr>
                          <m:chr m:val="∑"/>
                          <m:limLoc m:val="undOvr"/>
                          <m:ctrlPr>
                            <a:rPr lang="en-US" sz="1700" i="1">
                              <a:latin typeface="Cambria Math" panose="02040503050406030204" pitchFamily="18" charset="0"/>
                            </a:rPr>
                          </m:ctrlPr>
                        </m:naryPr>
                        <m:sub>
                          <m:r>
                            <a:rPr lang="en-US" sz="1700" i="1">
                              <a:latin typeface="Cambria Math" panose="02040503050406030204" pitchFamily="18" charset="0"/>
                            </a:rPr>
                            <m:t>𝑖</m:t>
                          </m:r>
                          <m:r>
                            <a:rPr lang="en-US" sz="1700" i="1">
                              <a:latin typeface="Cambria Math" panose="02040503050406030204" pitchFamily="18" charset="0"/>
                            </a:rPr>
                            <m:t>=1</m:t>
                          </m:r>
                        </m:sub>
                        <m:sup>
                          <m:r>
                            <a:rPr lang="en-US" sz="1700" i="1">
                              <a:latin typeface="Cambria Math" panose="02040503050406030204" pitchFamily="18" charset="0"/>
                            </a:rPr>
                            <m:t>𝑁</m:t>
                          </m:r>
                        </m:sup>
                        <m:e>
                          <m:sSub>
                            <m:sSubPr>
                              <m:ctrlPr>
                                <a:rPr lang="en-US" sz="1700" i="1">
                                  <a:solidFill>
                                    <a:srgbClr val="836967"/>
                                  </a:solidFill>
                                  <a:latin typeface="Cambria Math" panose="02040503050406030204" pitchFamily="18" charset="0"/>
                                </a:rPr>
                              </m:ctrlPr>
                            </m:sSubPr>
                            <m:e>
                              <m:r>
                                <a:rPr lang="en-US" sz="1700" i="1">
                                  <a:latin typeface="Cambria Math" panose="02040503050406030204" pitchFamily="18" charset="0"/>
                                </a:rPr>
                                <m:t>𝑓</m:t>
                              </m:r>
                            </m:e>
                            <m:sub>
                              <m:r>
                                <a:rPr lang="en-US" sz="1700" i="1">
                                  <a:latin typeface="Cambria Math" panose="02040503050406030204" pitchFamily="18" charset="0"/>
                                </a:rPr>
                                <m:t>𝑖</m:t>
                              </m:r>
                            </m:sub>
                          </m:sSub>
                          <m:d>
                            <m:dPr>
                              <m:ctrlPr>
                                <a:rPr lang="en-US" sz="1700" i="1">
                                  <a:latin typeface="Cambria Math" panose="02040503050406030204" pitchFamily="18" charset="0"/>
                                </a:rPr>
                              </m:ctrlPr>
                            </m:dPr>
                            <m:e>
                              <m:sSub>
                                <m:sSubPr>
                                  <m:ctrlPr>
                                    <a:rPr lang="en-US" sz="1700" i="1">
                                      <a:solidFill>
                                        <a:srgbClr val="0000FF"/>
                                      </a:solidFill>
                                      <a:latin typeface="Cambria Math" panose="02040503050406030204" pitchFamily="18" charset="0"/>
                                    </a:rPr>
                                  </m:ctrlPr>
                                </m:sSubPr>
                                <m:e>
                                  <m:r>
                                    <a:rPr lang="en-US" sz="1700" i="1">
                                      <a:solidFill>
                                        <a:srgbClr val="0000FF"/>
                                      </a:solidFill>
                                      <a:latin typeface="Cambria Math" panose="02040503050406030204" pitchFamily="18" charset="0"/>
                                    </a:rPr>
                                    <m:t>𝑦</m:t>
                                  </m:r>
                                </m:e>
                                <m:sub>
                                  <m:r>
                                    <a:rPr lang="en-US" sz="1700" i="1">
                                      <a:solidFill>
                                        <a:srgbClr val="0000FF"/>
                                      </a:solidFill>
                                      <a:latin typeface="Cambria Math" panose="02040503050406030204" pitchFamily="18" charset="0"/>
                                    </a:rPr>
                                    <m:t>𝑖</m:t>
                                  </m:r>
                                </m:sub>
                              </m:sSub>
                            </m:e>
                          </m:d>
                        </m:e>
                      </m:nary>
                    </m:oMath>
                  </m:oMathPara>
                </a14:m>
                <a:endParaRPr lang="en-US" sz="1700" i="1" dirty="0">
                  <a:solidFill>
                    <a:srgbClr val="0000FF"/>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700" b="1" i="1" smtClean="0">
                          <a:solidFill>
                            <a:srgbClr val="0000FF"/>
                          </a:solidFill>
                          <a:latin typeface="Cambria Math" panose="02040503050406030204" pitchFamily="18" charset="0"/>
                        </a:rPr>
                        <m:t>𝒚</m:t>
                      </m:r>
                      <m:r>
                        <a:rPr lang="en-US" sz="1700" b="0" i="1" smtClean="0">
                          <a:solidFill>
                            <a:srgbClr val="0000FF"/>
                          </a:solidFill>
                          <a:latin typeface="Cambria Math" panose="02040503050406030204" pitchFamily="18" charset="0"/>
                        </a:rPr>
                        <m:t>=</m:t>
                      </m:r>
                      <m:r>
                        <a:rPr lang="en-US" sz="1700" b="1" i="1" smtClean="0">
                          <a:solidFill>
                            <a:srgbClr val="0000FF"/>
                          </a:solidFill>
                          <a:latin typeface="Cambria Math" panose="02040503050406030204" pitchFamily="18" charset="0"/>
                        </a:rPr>
                        <m:t>𝑾𝒙</m:t>
                      </m:r>
                    </m:oMath>
                  </m:oMathPara>
                </a14:m>
                <a:endParaRPr lang="en-US" sz="1700" b="1" dirty="0"/>
              </a:p>
            </p:txBody>
          </p:sp>
        </mc:Choice>
        <mc:Fallback>
          <p:sp>
            <p:nvSpPr>
              <p:cNvPr id="5" name="TextBox 4">
                <a:extLst>
                  <a:ext uri="{FF2B5EF4-FFF2-40B4-BE49-F238E27FC236}">
                    <a16:creationId xmlns:a16="http://schemas.microsoft.com/office/drawing/2014/main" id="{F28A92D5-F7DC-488B-3902-B6CEE71CC89E}"/>
                  </a:ext>
                </a:extLst>
              </p:cNvPr>
              <p:cNvSpPr txBox="1">
                <a:spLocks noRot="1" noChangeAspect="1" noMove="1" noResize="1" noEditPoints="1" noAdjustHandles="1" noChangeArrowheads="1" noChangeShapeType="1" noTextEdit="1"/>
              </p:cNvSpPr>
              <p:nvPr/>
            </p:nvSpPr>
            <p:spPr>
              <a:xfrm>
                <a:off x="290048" y="3486059"/>
                <a:ext cx="5292212" cy="18252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DB9AE18D-0D5B-54C7-C056-C761932BA4D8}"/>
                  </a:ext>
                </a:extLst>
              </p:cNvPr>
              <p:cNvSpPr txBox="1"/>
              <p:nvPr/>
            </p:nvSpPr>
            <p:spPr>
              <a:xfrm>
                <a:off x="2274274" y="2744069"/>
                <a:ext cx="5292212" cy="582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700" i="1" smtClean="0">
                              <a:latin typeface="Cambria Math" panose="02040503050406030204" pitchFamily="18" charset="0"/>
                            </a:rPr>
                          </m:ctrlPr>
                        </m:sSubPr>
                        <m:e>
                          <m:r>
                            <a:rPr lang="en-US" sz="1700" i="1">
                              <a:latin typeface="Cambria Math" panose="02040503050406030204" pitchFamily="18" charset="0"/>
                            </a:rPr>
                            <m:t>𝜃</m:t>
                          </m:r>
                        </m:e>
                        <m:sub>
                          <m:r>
                            <a:rPr lang="en-US" sz="1700" i="1">
                              <a:latin typeface="Cambria Math" panose="02040503050406030204" pitchFamily="18" charset="0"/>
                            </a:rPr>
                            <m:t>𝑖</m:t>
                          </m:r>
                        </m:sub>
                      </m:sSub>
                      <m:d>
                        <m:dPr>
                          <m:ctrlPr>
                            <a:rPr lang="en-US" sz="1700" i="1">
                              <a:latin typeface="Cambria Math" panose="02040503050406030204" pitchFamily="18" charset="0"/>
                            </a:rPr>
                          </m:ctrlPr>
                        </m:dPr>
                        <m:e>
                          <m:r>
                            <a:rPr lang="en-US" sz="1700" b="1" i="1">
                              <a:latin typeface="Cambria Math" panose="02040503050406030204" pitchFamily="18" charset="0"/>
                            </a:rPr>
                            <m:t>𝒙</m:t>
                          </m:r>
                        </m:e>
                      </m:d>
                      <m:r>
                        <a:rPr lang="en-US" sz="1700" b="0" i="0">
                          <a:latin typeface="Cambria Math" panose="02040503050406030204" pitchFamily="18" charset="0"/>
                        </a:rPr>
                        <m:t>=</m:t>
                      </m:r>
                      <m:sSub>
                        <m:sSubPr>
                          <m:ctrlPr>
                            <a:rPr lang="en-US" sz="1700" b="0" i="1">
                              <a:latin typeface="Cambria Math" panose="02040503050406030204" pitchFamily="18" charset="0"/>
                            </a:rPr>
                          </m:ctrlPr>
                        </m:sSubPr>
                        <m:e>
                          <m:r>
                            <a:rPr lang="en-US" sz="1700" b="0" i="1">
                              <a:latin typeface="Cambria Math" panose="02040503050406030204" pitchFamily="18" charset="0"/>
                            </a:rPr>
                            <m:t>𝜃</m:t>
                          </m:r>
                        </m:e>
                        <m:sub>
                          <m:r>
                            <a:rPr lang="en-US" sz="1700" b="0" i="1">
                              <a:latin typeface="Cambria Math" panose="02040503050406030204" pitchFamily="18" charset="0"/>
                            </a:rPr>
                            <m:t>𝑖</m:t>
                          </m:r>
                        </m:sub>
                      </m:sSub>
                      <m:d>
                        <m:dPr>
                          <m:ctrlPr>
                            <a:rPr lang="en-US" sz="1700" b="0" i="1">
                              <a:latin typeface="Cambria Math" panose="02040503050406030204" pitchFamily="18" charset="0"/>
                            </a:rPr>
                          </m:ctrlPr>
                        </m:dPr>
                        <m:e>
                          <m:sSub>
                            <m:sSubPr>
                              <m:ctrlPr>
                                <a:rPr lang="en-US" sz="1700" b="0" i="1">
                                  <a:latin typeface="Cambria Math" panose="02040503050406030204" pitchFamily="18" charset="0"/>
                                </a:rPr>
                              </m:ctrlPr>
                            </m:sSubPr>
                            <m:e>
                              <m:r>
                                <a:rPr lang="en-US" sz="1700" b="1" i="1">
                                  <a:latin typeface="Cambria Math" panose="02040503050406030204" pitchFamily="18" charset="0"/>
                                </a:rPr>
                                <m:t>𝒙</m:t>
                              </m:r>
                            </m:e>
                            <m:sub>
                              <m:r>
                                <a:rPr lang="en-US" sz="1700" b="0" i="0">
                                  <a:latin typeface="Cambria Math" panose="02040503050406030204" pitchFamily="18" charset="0"/>
                                </a:rPr>
                                <m:t>0</m:t>
                              </m:r>
                            </m:sub>
                          </m:sSub>
                        </m:e>
                      </m:d>
                      <m:r>
                        <a:rPr lang="en-US" sz="1700" b="0" i="0">
                          <a:latin typeface="Cambria Math" panose="02040503050406030204" pitchFamily="18" charset="0"/>
                        </a:rPr>
                        <m:t>+</m:t>
                      </m:r>
                      <m:r>
                        <m:rPr>
                          <m:sty m:val="p"/>
                        </m:rPr>
                        <a:rPr lang="en-US" sz="1700" b="0" i="0">
                          <a:latin typeface="Cambria Math" panose="02040503050406030204" pitchFamily="18" charset="0"/>
                        </a:rPr>
                        <m:t>∇</m:t>
                      </m:r>
                      <m:sSub>
                        <m:sSubPr>
                          <m:ctrlPr>
                            <a:rPr lang="en-US" sz="1700" b="0" i="1">
                              <a:latin typeface="Cambria Math" panose="02040503050406030204" pitchFamily="18" charset="0"/>
                            </a:rPr>
                          </m:ctrlPr>
                        </m:sSubPr>
                        <m:e>
                          <m:r>
                            <a:rPr lang="en-US" sz="1700" b="0" i="1">
                              <a:latin typeface="Cambria Math" panose="02040503050406030204" pitchFamily="18" charset="0"/>
                            </a:rPr>
                            <m:t>𝜃</m:t>
                          </m:r>
                        </m:e>
                        <m:sub>
                          <m:r>
                            <a:rPr lang="en-US" sz="1700" b="0" i="1">
                              <a:latin typeface="Cambria Math" panose="02040503050406030204" pitchFamily="18" charset="0"/>
                            </a:rPr>
                            <m:t>𝑖</m:t>
                          </m:r>
                        </m:sub>
                      </m:sSub>
                      <m:d>
                        <m:dPr>
                          <m:ctrlPr>
                            <a:rPr lang="en-US" sz="1700" b="0" i="1">
                              <a:latin typeface="Cambria Math" panose="02040503050406030204" pitchFamily="18" charset="0"/>
                            </a:rPr>
                          </m:ctrlPr>
                        </m:dPr>
                        <m:e>
                          <m:sSub>
                            <m:sSubPr>
                              <m:ctrlPr>
                                <a:rPr lang="en-US" sz="1700" b="0" i="1">
                                  <a:latin typeface="Cambria Math" panose="02040503050406030204" pitchFamily="18" charset="0"/>
                                </a:rPr>
                              </m:ctrlPr>
                            </m:sSubPr>
                            <m:e>
                              <m:r>
                                <a:rPr lang="en-US" sz="1700" b="1" i="1">
                                  <a:latin typeface="Cambria Math" panose="02040503050406030204" pitchFamily="18" charset="0"/>
                                </a:rPr>
                                <m:t>𝒙</m:t>
                              </m:r>
                            </m:e>
                            <m:sub>
                              <m:r>
                                <a:rPr lang="en-US" sz="1700" b="0" i="0">
                                  <a:latin typeface="Cambria Math" panose="02040503050406030204" pitchFamily="18" charset="0"/>
                                </a:rPr>
                                <m:t>0</m:t>
                              </m:r>
                            </m:sub>
                          </m:sSub>
                        </m:e>
                      </m:d>
                      <m:r>
                        <m:rPr>
                          <m:sty m:val="p"/>
                        </m:rPr>
                        <a:rPr lang="en-US" sz="1700" b="0" i="0">
                          <a:latin typeface="Cambria Math" panose="02040503050406030204" pitchFamily="18" charset="0"/>
                        </a:rPr>
                        <m:t>Δ</m:t>
                      </m:r>
                      <m:r>
                        <a:rPr lang="en-US" sz="1700" b="1" i="1">
                          <a:latin typeface="Cambria Math" panose="02040503050406030204" pitchFamily="18" charset="0"/>
                        </a:rPr>
                        <m:t>𝒙</m:t>
                      </m:r>
                      <m:r>
                        <a:rPr lang="en-US" sz="1700" b="0" i="0">
                          <a:latin typeface="Cambria Math" panose="02040503050406030204" pitchFamily="18" charset="0"/>
                        </a:rPr>
                        <m:t>+</m:t>
                      </m:r>
                      <m:f>
                        <m:fPr>
                          <m:ctrlPr>
                            <a:rPr lang="en-US" sz="1700" b="0" i="1">
                              <a:latin typeface="Cambria Math" panose="02040503050406030204" pitchFamily="18" charset="0"/>
                            </a:rPr>
                          </m:ctrlPr>
                        </m:fPr>
                        <m:num>
                          <m:r>
                            <a:rPr lang="en-US" sz="1700" b="0" i="0">
                              <a:latin typeface="Cambria Math" panose="02040503050406030204" pitchFamily="18" charset="0"/>
                            </a:rPr>
                            <m:t>1</m:t>
                          </m:r>
                        </m:num>
                        <m:den>
                          <m:r>
                            <a:rPr lang="en-US" sz="1700" b="0" i="0">
                              <a:latin typeface="Cambria Math" panose="02040503050406030204" pitchFamily="18" charset="0"/>
                            </a:rPr>
                            <m:t>2</m:t>
                          </m:r>
                        </m:den>
                      </m:f>
                      <m:sSup>
                        <m:sSupPr>
                          <m:ctrlPr>
                            <a:rPr lang="en-US" sz="1700" b="0" i="1">
                              <a:latin typeface="Cambria Math" panose="02040503050406030204" pitchFamily="18" charset="0"/>
                            </a:rPr>
                          </m:ctrlPr>
                        </m:sSupPr>
                        <m:e>
                          <m:d>
                            <m:dPr>
                              <m:ctrlPr>
                                <a:rPr lang="en-US" sz="1700" b="0" i="1">
                                  <a:latin typeface="Cambria Math" panose="02040503050406030204" pitchFamily="18" charset="0"/>
                                </a:rPr>
                              </m:ctrlPr>
                            </m:dPr>
                            <m:e>
                              <m:r>
                                <m:rPr>
                                  <m:sty m:val="p"/>
                                </m:rPr>
                                <a:rPr lang="en-US" sz="1700" b="0" i="0">
                                  <a:latin typeface="Cambria Math" panose="02040503050406030204" pitchFamily="18" charset="0"/>
                                </a:rPr>
                                <m:t>Δ</m:t>
                              </m:r>
                              <m:r>
                                <a:rPr lang="en-US" sz="1700" b="1" i="1">
                                  <a:latin typeface="Cambria Math" panose="02040503050406030204" pitchFamily="18" charset="0"/>
                                </a:rPr>
                                <m:t>𝒙</m:t>
                              </m:r>
                            </m:e>
                          </m:d>
                        </m:e>
                        <m:sup>
                          <m:r>
                            <a:rPr lang="en-US" sz="1700" b="0" i="1">
                              <a:latin typeface="Cambria Math" panose="02040503050406030204" pitchFamily="18" charset="0"/>
                            </a:rPr>
                            <m:t>𝑇</m:t>
                          </m:r>
                        </m:sup>
                      </m:sSup>
                      <m:r>
                        <a:rPr lang="en-US" sz="1700" b="1" i="1">
                          <a:latin typeface="Cambria Math" panose="02040503050406030204" pitchFamily="18" charset="0"/>
                        </a:rPr>
                        <m:t>𝑯</m:t>
                      </m:r>
                      <m:r>
                        <a:rPr lang="en-US" sz="1700" b="0" i="0">
                          <a:latin typeface="Cambria Math" panose="02040503050406030204" pitchFamily="18" charset="0"/>
                        </a:rPr>
                        <m:t> </m:t>
                      </m:r>
                      <m:r>
                        <m:rPr>
                          <m:sty m:val="p"/>
                        </m:rPr>
                        <a:rPr lang="en-US" sz="1700" b="0" i="0">
                          <a:latin typeface="Cambria Math" panose="02040503050406030204" pitchFamily="18" charset="0"/>
                        </a:rPr>
                        <m:t>Δ</m:t>
                      </m:r>
                      <m:r>
                        <a:rPr lang="en-US" sz="1700" b="1" i="1">
                          <a:latin typeface="Cambria Math" panose="02040503050406030204" pitchFamily="18" charset="0"/>
                        </a:rPr>
                        <m:t>𝒙</m:t>
                      </m:r>
                      <m:r>
                        <a:rPr lang="en-US" sz="1700" b="0" i="0" smtClean="0">
                          <a:latin typeface="Cambria Math" panose="02040503050406030204" pitchFamily="18" charset="0"/>
                        </a:rPr>
                        <m:t>+…</m:t>
                      </m:r>
                    </m:oMath>
                  </m:oMathPara>
                </a14:m>
                <a:endParaRPr lang="en-US" sz="1700" dirty="0"/>
              </a:p>
            </p:txBody>
          </p:sp>
        </mc:Choice>
        <mc:Fallback>
          <p:sp>
            <p:nvSpPr>
              <p:cNvPr id="7" name="TextBox 6">
                <a:extLst>
                  <a:ext uri="{FF2B5EF4-FFF2-40B4-BE49-F238E27FC236}">
                    <a16:creationId xmlns:a16="http://schemas.microsoft.com/office/drawing/2014/main" id="{DB9AE18D-0D5B-54C7-C056-C761932BA4D8}"/>
                  </a:ext>
                </a:extLst>
              </p:cNvPr>
              <p:cNvSpPr txBox="1">
                <a:spLocks noRot="1" noChangeAspect="1" noMove="1" noResize="1" noEditPoints="1" noAdjustHandles="1" noChangeArrowheads="1" noChangeShapeType="1" noTextEdit="1"/>
              </p:cNvSpPr>
              <p:nvPr/>
            </p:nvSpPr>
            <p:spPr>
              <a:xfrm>
                <a:off x="2274274" y="2744069"/>
                <a:ext cx="5292212" cy="58208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E24B383-4AFE-2A7F-5322-9B677C67D82F}"/>
                  </a:ext>
                </a:extLst>
              </p:cNvPr>
              <p:cNvSpPr txBox="1"/>
              <p:nvPr/>
            </p:nvSpPr>
            <p:spPr>
              <a:xfrm>
                <a:off x="435894" y="5219965"/>
                <a:ext cx="8711380" cy="9345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700" i="1" smtClean="0">
                              <a:latin typeface="Cambria Math" panose="02040503050406030204" pitchFamily="18" charset="0"/>
                            </a:rPr>
                          </m:ctrlPr>
                        </m:sSubPr>
                        <m:e>
                          <m:r>
                            <a:rPr lang="en-US" sz="1700" i="1">
                              <a:latin typeface="Cambria Math" panose="02040503050406030204" pitchFamily="18" charset="0"/>
                            </a:rPr>
                            <m:t>𝑓</m:t>
                          </m:r>
                        </m:e>
                        <m:sub>
                          <m:r>
                            <a:rPr lang="en-US" sz="1700" i="1">
                              <a:latin typeface="Cambria Math" panose="02040503050406030204" pitchFamily="18" charset="0"/>
                            </a:rPr>
                            <m:t>𝑛</m:t>
                          </m:r>
                        </m:sub>
                      </m:sSub>
                      <m:d>
                        <m:dPr>
                          <m:ctrlPr>
                            <a:rPr lang="en-US" sz="1700" i="1">
                              <a:latin typeface="Cambria Math" panose="02040503050406030204" pitchFamily="18" charset="0"/>
                            </a:rPr>
                          </m:ctrlPr>
                        </m:dPr>
                        <m:e>
                          <m:sSub>
                            <m:sSubPr>
                              <m:ctrlPr>
                                <a:rPr lang="en-US" sz="1700" i="1">
                                  <a:latin typeface="Cambria Math" panose="02040503050406030204" pitchFamily="18" charset="0"/>
                                </a:rPr>
                              </m:ctrlPr>
                            </m:sSubPr>
                            <m:e>
                              <m:r>
                                <a:rPr lang="en-US" sz="1700" i="1">
                                  <a:latin typeface="Cambria Math" panose="02040503050406030204" pitchFamily="18" charset="0"/>
                                </a:rPr>
                                <m:t>𝑦</m:t>
                              </m:r>
                            </m:e>
                            <m:sub>
                              <m:r>
                                <a:rPr lang="en-US" sz="1700" i="1">
                                  <a:latin typeface="Cambria Math" panose="02040503050406030204" pitchFamily="18" charset="0"/>
                                </a:rPr>
                                <m:t>𝑛</m:t>
                              </m:r>
                            </m:sub>
                          </m:sSub>
                          <m:d>
                            <m:dPr>
                              <m:ctrlPr>
                                <a:rPr lang="en-US" sz="1700" i="1">
                                  <a:latin typeface="Cambria Math" panose="02040503050406030204" pitchFamily="18" charset="0"/>
                                </a:rPr>
                              </m:ctrlPr>
                            </m:dPr>
                            <m:e>
                              <m:r>
                                <a:rPr lang="en-US" sz="1700" b="1" i="1">
                                  <a:latin typeface="Cambria Math" panose="02040503050406030204" pitchFamily="18" charset="0"/>
                                </a:rPr>
                                <m:t>𝒙</m:t>
                              </m:r>
                            </m:e>
                          </m:d>
                        </m:e>
                      </m:d>
                      <m:r>
                        <a:rPr lang="en-US" sz="1700" b="0" i="0">
                          <a:latin typeface="Cambria Math" panose="02040503050406030204" pitchFamily="18" charset="0"/>
                        </a:rPr>
                        <m:t>=</m:t>
                      </m:r>
                      <m:sSub>
                        <m:sSubPr>
                          <m:ctrlPr>
                            <a:rPr lang="en-US" sz="1700" b="0" i="1">
                              <a:latin typeface="Cambria Math" panose="02040503050406030204" pitchFamily="18" charset="0"/>
                            </a:rPr>
                          </m:ctrlPr>
                        </m:sSubPr>
                        <m:e>
                          <m:r>
                            <a:rPr lang="en-US" sz="1700" b="0" i="1">
                              <a:latin typeface="Cambria Math" panose="02040503050406030204" pitchFamily="18" charset="0"/>
                            </a:rPr>
                            <m:t>𝑓</m:t>
                          </m:r>
                        </m:e>
                        <m:sub>
                          <m:r>
                            <a:rPr lang="en-US" sz="1700" b="0" i="1">
                              <a:latin typeface="Cambria Math" panose="02040503050406030204" pitchFamily="18" charset="0"/>
                            </a:rPr>
                            <m:t>𝑛</m:t>
                          </m:r>
                        </m:sub>
                      </m:sSub>
                      <m:d>
                        <m:dPr>
                          <m:ctrlPr>
                            <a:rPr lang="en-US" sz="1700" b="0" i="1">
                              <a:latin typeface="Cambria Math" panose="02040503050406030204" pitchFamily="18" charset="0"/>
                            </a:rPr>
                          </m:ctrlPr>
                        </m:dPr>
                        <m:e>
                          <m:sSub>
                            <m:sSubPr>
                              <m:ctrlPr>
                                <a:rPr lang="en-US" sz="1700" b="0" i="1">
                                  <a:latin typeface="Cambria Math" panose="02040503050406030204" pitchFamily="18" charset="0"/>
                                </a:rPr>
                              </m:ctrlPr>
                            </m:sSubPr>
                            <m:e>
                              <m:r>
                                <a:rPr lang="en-US" sz="1700" b="0" i="1">
                                  <a:latin typeface="Cambria Math" panose="02040503050406030204" pitchFamily="18" charset="0"/>
                                </a:rPr>
                                <m:t>𝑦</m:t>
                              </m:r>
                            </m:e>
                            <m:sub>
                              <m:r>
                                <a:rPr lang="en-US" sz="1700" b="0" i="1">
                                  <a:latin typeface="Cambria Math" panose="02040503050406030204" pitchFamily="18" charset="0"/>
                                </a:rPr>
                                <m:t>𝑛</m:t>
                              </m:r>
                            </m:sub>
                          </m:sSub>
                          <m:d>
                            <m:dPr>
                              <m:ctrlPr>
                                <a:rPr lang="en-US" sz="1700" b="0" i="1">
                                  <a:latin typeface="Cambria Math" panose="02040503050406030204" pitchFamily="18" charset="0"/>
                                </a:rPr>
                              </m:ctrlPr>
                            </m:dPr>
                            <m:e>
                              <m:sSub>
                                <m:sSubPr>
                                  <m:ctrlPr>
                                    <a:rPr lang="en-US" sz="1700" b="0" i="1">
                                      <a:latin typeface="Cambria Math" panose="02040503050406030204" pitchFamily="18" charset="0"/>
                                    </a:rPr>
                                  </m:ctrlPr>
                                </m:sSubPr>
                                <m:e>
                                  <m:r>
                                    <a:rPr lang="en-US" sz="1700" b="1" i="1">
                                      <a:latin typeface="Cambria Math" panose="02040503050406030204" pitchFamily="18" charset="0"/>
                                    </a:rPr>
                                    <m:t>𝒙</m:t>
                                  </m:r>
                                </m:e>
                                <m:sub>
                                  <m:r>
                                    <a:rPr lang="en-US" sz="1700" b="0" i="0">
                                      <a:latin typeface="Cambria Math" panose="02040503050406030204" pitchFamily="18" charset="0"/>
                                    </a:rPr>
                                    <m:t>0</m:t>
                                  </m:r>
                                </m:sub>
                              </m:sSub>
                            </m:e>
                          </m:d>
                        </m:e>
                      </m:d>
                      <m:r>
                        <a:rPr lang="en-US" sz="1700" b="0" i="0">
                          <a:latin typeface="Cambria Math" panose="02040503050406030204" pitchFamily="18" charset="0"/>
                        </a:rPr>
                        <m:t>+</m:t>
                      </m:r>
                      <m:d>
                        <m:dPr>
                          <m:ctrlPr>
                            <a:rPr lang="en-US" sz="1700" b="0" i="1">
                              <a:latin typeface="Cambria Math" panose="02040503050406030204" pitchFamily="18" charset="0"/>
                            </a:rPr>
                          </m:ctrlPr>
                        </m:dPr>
                        <m:e>
                          <m:sSub>
                            <m:sSubPr>
                              <m:ctrlPr>
                                <a:rPr lang="en-US" sz="1700" b="0" i="1">
                                  <a:latin typeface="Cambria Math" panose="02040503050406030204" pitchFamily="18" charset="0"/>
                                </a:rPr>
                              </m:ctrlPr>
                            </m:sSubPr>
                            <m:e>
                              <m:r>
                                <a:rPr lang="en-US" sz="1700" b="1" i="1">
                                  <a:latin typeface="Cambria Math" panose="02040503050406030204" pitchFamily="18" charset="0"/>
                                </a:rPr>
                                <m:t>𝒘</m:t>
                              </m:r>
                            </m:e>
                            <m:sub>
                              <m:r>
                                <a:rPr lang="en-US" sz="1700" b="0" i="1">
                                  <a:latin typeface="Cambria Math" panose="02040503050406030204" pitchFamily="18" charset="0"/>
                                </a:rPr>
                                <m:t>𝑛</m:t>
                              </m:r>
                            </m:sub>
                          </m:sSub>
                          <m:sSub>
                            <m:sSubPr>
                              <m:ctrlPr>
                                <a:rPr lang="en-US" sz="1700" b="0" i="1">
                                  <a:latin typeface="Cambria Math" panose="02040503050406030204" pitchFamily="18" charset="0"/>
                                </a:rPr>
                              </m:ctrlPr>
                            </m:sSubPr>
                            <m:e>
                              <m:d>
                                <m:dPr>
                                  <m:begChr m:val=""/>
                                  <m:endChr m:val="|"/>
                                  <m:ctrlPr>
                                    <a:rPr lang="en-US" sz="1700" b="0" i="1">
                                      <a:latin typeface="Cambria Math" panose="02040503050406030204" pitchFamily="18" charset="0"/>
                                    </a:rPr>
                                  </m:ctrlPr>
                                </m:dPr>
                                <m:e>
                                  <m:f>
                                    <m:fPr>
                                      <m:ctrlPr>
                                        <a:rPr lang="en-US" sz="1700" b="0" i="1">
                                          <a:latin typeface="Cambria Math" panose="02040503050406030204" pitchFamily="18" charset="0"/>
                                        </a:rPr>
                                      </m:ctrlPr>
                                    </m:fPr>
                                    <m:num>
                                      <m:r>
                                        <a:rPr lang="en-US" sz="1700" b="0" i="1">
                                          <a:latin typeface="Cambria Math" panose="02040503050406030204" pitchFamily="18" charset="0"/>
                                        </a:rPr>
                                        <m:t>𝑑</m:t>
                                      </m:r>
                                      <m:sSub>
                                        <m:sSubPr>
                                          <m:ctrlPr>
                                            <a:rPr lang="en-US" sz="1700" b="0" i="1">
                                              <a:latin typeface="Cambria Math" panose="02040503050406030204" pitchFamily="18" charset="0"/>
                                            </a:rPr>
                                          </m:ctrlPr>
                                        </m:sSubPr>
                                        <m:e>
                                          <m:r>
                                            <a:rPr lang="en-US" sz="1700" b="0" i="1">
                                              <a:latin typeface="Cambria Math" panose="02040503050406030204" pitchFamily="18" charset="0"/>
                                            </a:rPr>
                                            <m:t>𝑓</m:t>
                                          </m:r>
                                        </m:e>
                                        <m:sub>
                                          <m:r>
                                            <a:rPr lang="en-US" sz="1700" b="0" i="1">
                                              <a:latin typeface="Cambria Math" panose="02040503050406030204" pitchFamily="18" charset="0"/>
                                            </a:rPr>
                                            <m:t>𝑛</m:t>
                                          </m:r>
                                        </m:sub>
                                      </m:sSub>
                                    </m:num>
                                    <m:den>
                                      <m:r>
                                        <a:rPr lang="en-US" sz="1700" b="0" i="1">
                                          <a:latin typeface="Cambria Math" panose="02040503050406030204" pitchFamily="18" charset="0"/>
                                        </a:rPr>
                                        <m:t>𝑑</m:t>
                                      </m:r>
                                      <m:sSub>
                                        <m:sSubPr>
                                          <m:ctrlPr>
                                            <a:rPr lang="en-US" sz="1700" b="0" i="1">
                                              <a:latin typeface="Cambria Math" panose="02040503050406030204" pitchFamily="18" charset="0"/>
                                            </a:rPr>
                                          </m:ctrlPr>
                                        </m:sSubPr>
                                        <m:e>
                                          <m:r>
                                            <a:rPr lang="en-US" sz="1700" b="0" i="1">
                                              <a:latin typeface="Cambria Math" panose="02040503050406030204" pitchFamily="18" charset="0"/>
                                            </a:rPr>
                                            <m:t>𝑦</m:t>
                                          </m:r>
                                        </m:e>
                                        <m:sub>
                                          <m:r>
                                            <a:rPr lang="en-US" sz="1700" b="0" i="1">
                                              <a:latin typeface="Cambria Math" panose="02040503050406030204" pitchFamily="18" charset="0"/>
                                            </a:rPr>
                                            <m:t>𝑛</m:t>
                                          </m:r>
                                        </m:sub>
                                      </m:sSub>
                                    </m:den>
                                  </m:f>
                                </m:e>
                              </m:d>
                            </m:e>
                            <m:sub>
                              <m:sSub>
                                <m:sSubPr>
                                  <m:ctrlPr>
                                    <a:rPr lang="en-US" sz="1700" b="0" i="1">
                                      <a:latin typeface="Cambria Math" panose="02040503050406030204" pitchFamily="18" charset="0"/>
                                    </a:rPr>
                                  </m:ctrlPr>
                                </m:sSubPr>
                                <m:e>
                                  <m:r>
                                    <a:rPr lang="en-US" sz="1700" b="0" i="1">
                                      <a:latin typeface="Cambria Math" panose="02040503050406030204" pitchFamily="18" charset="0"/>
                                    </a:rPr>
                                    <m:t>𝑦</m:t>
                                  </m:r>
                                </m:e>
                                <m:sub>
                                  <m:r>
                                    <a:rPr lang="en-US" sz="1700" b="0" i="1">
                                      <a:latin typeface="Cambria Math" panose="02040503050406030204" pitchFamily="18" charset="0"/>
                                    </a:rPr>
                                    <m:t>𝑛</m:t>
                                  </m:r>
                                  <m:r>
                                    <a:rPr lang="en-US" sz="1700" b="0" i="0">
                                      <a:latin typeface="Cambria Math" panose="02040503050406030204" pitchFamily="18" charset="0"/>
                                    </a:rPr>
                                    <m:t>0</m:t>
                                  </m:r>
                                </m:sub>
                              </m:sSub>
                            </m:sub>
                          </m:sSub>
                        </m:e>
                      </m:d>
                      <m:r>
                        <m:rPr>
                          <m:sty m:val="p"/>
                        </m:rPr>
                        <a:rPr lang="en-US" sz="1700" b="0" i="0">
                          <a:latin typeface="Cambria Math" panose="02040503050406030204" pitchFamily="18" charset="0"/>
                        </a:rPr>
                        <m:t>Δ</m:t>
                      </m:r>
                      <m:r>
                        <a:rPr lang="en-US" sz="1700" b="1" i="1">
                          <a:latin typeface="Cambria Math" panose="02040503050406030204" pitchFamily="18" charset="0"/>
                        </a:rPr>
                        <m:t>𝒙</m:t>
                      </m:r>
                      <m:r>
                        <a:rPr lang="en-US" sz="1700" b="0" i="0">
                          <a:latin typeface="Cambria Math" panose="02040503050406030204" pitchFamily="18" charset="0"/>
                        </a:rPr>
                        <m:t>+</m:t>
                      </m:r>
                      <m:f>
                        <m:fPr>
                          <m:ctrlPr>
                            <a:rPr lang="en-US" sz="1700" b="0" i="1">
                              <a:latin typeface="Cambria Math" panose="02040503050406030204" pitchFamily="18" charset="0"/>
                            </a:rPr>
                          </m:ctrlPr>
                        </m:fPr>
                        <m:num>
                          <m:r>
                            <a:rPr lang="en-US" sz="1700" b="0" i="0">
                              <a:latin typeface="Cambria Math" panose="02040503050406030204" pitchFamily="18" charset="0"/>
                            </a:rPr>
                            <m:t>1</m:t>
                          </m:r>
                        </m:num>
                        <m:den>
                          <m:r>
                            <a:rPr lang="en-US" sz="1700" b="0" i="0">
                              <a:latin typeface="Cambria Math" panose="02040503050406030204" pitchFamily="18" charset="0"/>
                            </a:rPr>
                            <m:t>2</m:t>
                          </m:r>
                        </m:den>
                      </m:f>
                      <m:sSup>
                        <m:sSupPr>
                          <m:ctrlPr>
                            <a:rPr lang="en-US" sz="1700" b="0" i="1">
                              <a:latin typeface="Cambria Math" panose="02040503050406030204" pitchFamily="18" charset="0"/>
                            </a:rPr>
                          </m:ctrlPr>
                        </m:sSupPr>
                        <m:e>
                          <m:d>
                            <m:dPr>
                              <m:ctrlPr>
                                <a:rPr lang="en-US" sz="1700" b="0" i="1">
                                  <a:latin typeface="Cambria Math" panose="02040503050406030204" pitchFamily="18" charset="0"/>
                                </a:rPr>
                              </m:ctrlPr>
                            </m:dPr>
                            <m:e>
                              <m:r>
                                <m:rPr>
                                  <m:sty m:val="p"/>
                                </m:rPr>
                                <a:rPr lang="en-US" sz="1700" b="0" i="0">
                                  <a:latin typeface="Cambria Math" panose="02040503050406030204" pitchFamily="18" charset="0"/>
                                </a:rPr>
                                <m:t>Δ</m:t>
                              </m:r>
                              <m:r>
                                <a:rPr lang="en-US" sz="1700" b="1" i="1">
                                  <a:latin typeface="Cambria Math" panose="02040503050406030204" pitchFamily="18" charset="0"/>
                                </a:rPr>
                                <m:t>𝒙</m:t>
                              </m:r>
                            </m:e>
                          </m:d>
                        </m:e>
                        <m:sup>
                          <m:r>
                            <a:rPr lang="en-US" sz="1700" b="0" i="1">
                              <a:latin typeface="Cambria Math" panose="02040503050406030204" pitchFamily="18" charset="0"/>
                            </a:rPr>
                            <m:t>𝑇</m:t>
                          </m:r>
                        </m:sup>
                      </m:sSup>
                      <m:d>
                        <m:dPr>
                          <m:ctrlPr>
                            <a:rPr lang="en-US" sz="1700" b="0" i="1">
                              <a:latin typeface="Cambria Math" panose="02040503050406030204" pitchFamily="18" charset="0"/>
                            </a:rPr>
                          </m:ctrlPr>
                        </m:dPr>
                        <m:e>
                          <m:sSub>
                            <m:sSubPr>
                              <m:ctrlPr>
                                <a:rPr lang="en-US" sz="1700" b="0" i="1">
                                  <a:latin typeface="Cambria Math" panose="02040503050406030204" pitchFamily="18" charset="0"/>
                                </a:rPr>
                              </m:ctrlPr>
                            </m:sSubPr>
                            <m:e>
                              <m:d>
                                <m:dPr>
                                  <m:begChr m:val=""/>
                                  <m:endChr m:val="|"/>
                                  <m:ctrlPr>
                                    <a:rPr lang="en-US" sz="1700" b="0" i="1">
                                      <a:latin typeface="Cambria Math" panose="02040503050406030204" pitchFamily="18" charset="0"/>
                                    </a:rPr>
                                  </m:ctrlPr>
                                </m:dPr>
                                <m:e>
                                  <m:sSub>
                                    <m:sSubPr>
                                      <m:ctrlPr>
                                        <a:rPr lang="en-US" sz="1700" b="0" i="1">
                                          <a:latin typeface="Cambria Math" panose="02040503050406030204" pitchFamily="18" charset="0"/>
                                        </a:rPr>
                                      </m:ctrlPr>
                                    </m:sSubPr>
                                    <m:e>
                                      <m:r>
                                        <a:rPr lang="en-US" sz="1700" b="1" i="1">
                                          <a:latin typeface="Cambria Math" panose="02040503050406030204" pitchFamily="18" charset="0"/>
                                        </a:rPr>
                                        <m:t>𝒘</m:t>
                                      </m:r>
                                    </m:e>
                                    <m:sub>
                                      <m:r>
                                        <a:rPr lang="en-US" sz="1700" b="0" i="1">
                                          <a:latin typeface="Cambria Math" panose="02040503050406030204" pitchFamily="18" charset="0"/>
                                        </a:rPr>
                                        <m:t>𝑛</m:t>
                                      </m:r>
                                    </m:sub>
                                  </m:sSub>
                                  <m:sSubSup>
                                    <m:sSubSupPr>
                                      <m:ctrlPr>
                                        <a:rPr lang="en-US" sz="1700" b="0" i="1">
                                          <a:latin typeface="Cambria Math" panose="02040503050406030204" pitchFamily="18" charset="0"/>
                                        </a:rPr>
                                      </m:ctrlPr>
                                    </m:sSubSupPr>
                                    <m:e>
                                      <m:r>
                                        <a:rPr lang="en-US" sz="1700" b="1" i="1">
                                          <a:latin typeface="Cambria Math" panose="02040503050406030204" pitchFamily="18" charset="0"/>
                                        </a:rPr>
                                        <m:t>𝒘</m:t>
                                      </m:r>
                                    </m:e>
                                    <m:sub>
                                      <m:r>
                                        <a:rPr lang="en-US" sz="1700" b="0" i="1">
                                          <a:latin typeface="Cambria Math" panose="02040503050406030204" pitchFamily="18" charset="0"/>
                                        </a:rPr>
                                        <m:t>𝑛</m:t>
                                      </m:r>
                                    </m:sub>
                                    <m:sup>
                                      <m:r>
                                        <a:rPr lang="en-US" sz="1700" b="0" i="1">
                                          <a:latin typeface="Cambria Math" panose="02040503050406030204" pitchFamily="18" charset="0"/>
                                        </a:rPr>
                                        <m:t>𝑇</m:t>
                                      </m:r>
                                    </m:sup>
                                  </m:sSubSup>
                                  <m:f>
                                    <m:fPr>
                                      <m:ctrlPr>
                                        <a:rPr lang="en-US" sz="1700" b="0" i="1">
                                          <a:latin typeface="Cambria Math" panose="02040503050406030204" pitchFamily="18" charset="0"/>
                                        </a:rPr>
                                      </m:ctrlPr>
                                    </m:fPr>
                                    <m:num>
                                      <m:sSup>
                                        <m:sSupPr>
                                          <m:ctrlPr>
                                            <a:rPr lang="en-US" sz="1700" b="0" i="1">
                                              <a:latin typeface="Cambria Math" panose="02040503050406030204" pitchFamily="18" charset="0"/>
                                            </a:rPr>
                                          </m:ctrlPr>
                                        </m:sSupPr>
                                        <m:e>
                                          <m:r>
                                            <a:rPr lang="en-US" sz="1700" b="0" i="1">
                                              <a:latin typeface="Cambria Math" panose="02040503050406030204" pitchFamily="18" charset="0"/>
                                            </a:rPr>
                                            <m:t>𝑑</m:t>
                                          </m:r>
                                        </m:e>
                                        <m:sup>
                                          <m:r>
                                            <a:rPr lang="en-US" sz="1700" b="0" i="0">
                                              <a:latin typeface="Cambria Math" panose="02040503050406030204" pitchFamily="18" charset="0"/>
                                            </a:rPr>
                                            <m:t>2</m:t>
                                          </m:r>
                                        </m:sup>
                                      </m:sSup>
                                      <m:sSub>
                                        <m:sSubPr>
                                          <m:ctrlPr>
                                            <a:rPr lang="en-US" sz="1700" b="0" i="1">
                                              <a:latin typeface="Cambria Math" panose="02040503050406030204" pitchFamily="18" charset="0"/>
                                            </a:rPr>
                                          </m:ctrlPr>
                                        </m:sSubPr>
                                        <m:e>
                                          <m:r>
                                            <a:rPr lang="en-US" sz="1700" b="0" i="1">
                                              <a:latin typeface="Cambria Math" panose="02040503050406030204" pitchFamily="18" charset="0"/>
                                            </a:rPr>
                                            <m:t>𝑓</m:t>
                                          </m:r>
                                        </m:e>
                                        <m:sub>
                                          <m:r>
                                            <a:rPr lang="en-US" sz="1700" b="0" i="1">
                                              <a:latin typeface="Cambria Math" panose="02040503050406030204" pitchFamily="18" charset="0"/>
                                            </a:rPr>
                                            <m:t>𝑛</m:t>
                                          </m:r>
                                        </m:sub>
                                      </m:sSub>
                                    </m:num>
                                    <m:den>
                                      <m:r>
                                        <a:rPr lang="en-US" sz="1700" b="0" i="1">
                                          <a:latin typeface="Cambria Math" panose="02040503050406030204" pitchFamily="18" charset="0"/>
                                        </a:rPr>
                                        <m:t>𝑑</m:t>
                                      </m:r>
                                      <m:sSubSup>
                                        <m:sSubSupPr>
                                          <m:ctrlPr>
                                            <a:rPr lang="en-US" sz="1700" b="0" i="1">
                                              <a:latin typeface="Cambria Math" panose="02040503050406030204" pitchFamily="18" charset="0"/>
                                            </a:rPr>
                                          </m:ctrlPr>
                                        </m:sSubSupPr>
                                        <m:e>
                                          <m:r>
                                            <a:rPr lang="en-US" sz="1700" b="0" i="1">
                                              <a:latin typeface="Cambria Math" panose="02040503050406030204" pitchFamily="18" charset="0"/>
                                            </a:rPr>
                                            <m:t>𝑦</m:t>
                                          </m:r>
                                        </m:e>
                                        <m:sub>
                                          <m:r>
                                            <a:rPr lang="en-US" sz="1700" b="0" i="1">
                                              <a:latin typeface="Cambria Math" panose="02040503050406030204" pitchFamily="18" charset="0"/>
                                            </a:rPr>
                                            <m:t>𝑛</m:t>
                                          </m:r>
                                        </m:sub>
                                        <m:sup>
                                          <m:r>
                                            <a:rPr lang="en-US" sz="1700" b="0" i="0">
                                              <a:latin typeface="Cambria Math" panose="02040503050406030204" pitchFamily="18" charset="0"/>
                                            </a:rPr>
                                            <m:t>2</m:t>
                                          </m:r>
                                        </m:sup>
                                      </m:sSubSup>
                                    </m:den>
                                  </m:f>
                                </m:e>
                              </m:d>
                            </m:e>
                            <m:sub>
                              <m:sSub>
                                <m:sSubPr>
                                  <m:ctrlPr>
                                    <a:rPr lang="en-US" sz="1700" b="0" i="1">
                                      <a:latin typeface="Cambria Math" panose="02040503050406030204" pitchFamily="18" charset="0"/>
                                    </a:rPr>
                                  </m:ctrlPr>
                                </m:sSubPr>
                                <m:e>
                                  <m:r>
                                    <a:rPr lang="en-US" sz="1700" b="0" i="1">
                                      <a:latin typeface="Cambria Math" panose="02040503050406030204" pitchFamily="18" charset="0"/>
                                    </a:rPr>
                                    <m:t>𝑦</m:t>
                                  </m:r>
                                </m:e>
                                <m:sub>
                                  <m:r>
                                    <a:rPr lang="en-US" sz="1700" b="0" i="1">
                                      <a:latin typeface="Cambria Math" panose="02040503050406030204" pitchFamily="18" charset="0"/>
                                    </a:rPr>
                                    <m:t>𝑛</m:t>
                                  </m:r>
                                  <m:r>
                                    <a:rPr lang="en-US" sz="1700" b="0" i="0">
                                      <a:latin typeface="Cambria Math" panose="02040503050406030204" pitchFamily="18" charset="0"/>
                                    </a:rPr>
                                    <m:t>0</m:t>
                                  </m:r>
                                </m:sub>
                              </m:sSub>
                            </m:sub>
                          </m:sSub>
                        </m:e>
                      </m:d>
                      <m:r>
                        <m:rPr>
                          <m:sty m:val="p"/>
                        </m:rPr>
                        <a:rPr lang="en-US" sz="1700" b="0" i="0">
                          <a:latin typeface="Cambria Math" panose="02040503050406030204" pitchFamily="18" charset="0"/>
                        </a:rPr>
                        <m:t>Δ</m:t>
                      </m:r>
                      <m:r>
                        <a:rPr lang="en-US" sz="1700" b="1" i="1">
                          <a:latin typeface="Cambria Math" panose="02040503050406030204" pitchFamily="18" charset="0"/>
                        </a:rPr>
                        <m:t>𝒙</m:t>
                      </m:r>
                      <m:r>
                        <a:rPr lang="en-US" sz="1700" b="0" i="0">
                          <a:latin typeface="Cambria Math" panose="02040503050406030204" pitchFamily="18" charset="0"/>
                        </a:rPr>
                        <m:t>+…</m:t>
                      </m:r>
                    </m:oMath>
                  </m:oMathPara>
                </a14:m>
                <a:endParaRPr lang="en-US" sz="1700" dirty="0"/>
              </a:p>
            </p:txBody>
          </p:sp>
        </mc:Choice>
        <mc:Fallback>
          <p:sp>
            <p:nvSpPr>
              <p:cNvPr id="9" name="TextBox 8">
                <a:extLst>
                  <a:ext uri="{FF2B5EF4-FFF2-40B4-BE49-F238E27FC236}">
                    <a16:creationId xmlns:a16="http://schemas.microsoft.com/office/drawing/2014/main" id="{8E24B383-4AFE-2A7F-5322-9B677C67D82F}"/>
                  </a:ext>
                </a:extLst>
              </p:cNvPr>
              <p:cNvSpPr txBox="1">
                <a:spLocks noRot="1" noChangeAspect="1" noMove="1" noResize="1" noEditPoints="1" noAdjustHandles="1" noChangeArrowheads="1" noChangeShapeType="1" noTextEdit="1"/>
              </p:cNvSpPr>
              <p:nvPr/>
            </p:nvSpPr>
            <p:spPr>
              <a:xfrm>
                <a:off x="435894" y="5219965"/>
                <a:ext cx="8711380" cy="934551"/>
              </a:xfrm>
              <a:prstGeom prst="rect">
                <a:avLst/>
              </a:prstGeom>
              <a:blipFill>
                <a:blip r:embed="rId6"/>
                <a:stretch>
                  <a:fillRect/>
                </a:stretch>
              </a:blipFill>
            </p:spPr>
            <p:txBody>
              <a:bodyPr/>
              <a:lstStyle/>
              <a:p>
                <a:r>
                  <a:rPr lang="en-US">
                    <a:noFill/>
                  </a:rPr>
                  <a:t> </a:t>
                </a:r>
              </a:p>
            </p:txBody>
          </p:sp>
        </mc:Fallback>
      </mc:AlternateContent>
      <p:sp>
        <p:nvSpPr>
          <p:cNvPr id="10" name="Arrow: Striped Right 9">
            <a:extLst>
              <a:ext uri="{FF2B5EF4-FFF2-40B4-BE49-F238E27FC236}">
                <a16:creationId xmlns:a16="http://schemas.microsoft.com/office/drawing/2014/main" id="{CAC66133-41ED-A2D1-C9C9-7BF4A48220B5}"/>
              </a:ext>
            </a:extLst>
          </p:cNvPr>
          <p:cNvSpPr/>
          <p:nvPr/>
        </p:nvSpPr>
        <p:spPr>
          <a:xfrm rot="16200000">
            <a:off x="6208728" y="2678313"/>
            <a:ext cx="1723162" cy="3077499"/>
          </a:xfrm>
          <a:prstGeom prst="stripedRightArrow">
            <a:avLst>
              <a:gd name="adj1" fmla="val 75468"/>
              <a:gd name="adj2" fmla="val 34599"/>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dirty="0"/>
              <a:t>Approaches expressive power of deep NN in </a:t>
            </a:r>
            <a:r>
              <a:rPr lang="en-US" dirty="0" err="1"/>
              <a:t>diadic</a:t>
            </a:r>
            <a:r>
              <a:rPr lang="en-US" dirty="0"/>
              <a:t> approximation</a:t>
            </a:r>
          </a:p>
        </p:txBody>
      </p:sp>
      <p:sp>
        <p:nvSpPr>
          <p:cNvPr id="11" name="TextBox 10">
            <a:extLst>
              <a:ext uri="{FF2B5EF4-FFF2-40B4-BE49-F238E27FC236}">
                <a16:creationId xmlns:a16="http://schemas.microsoft.com/office/drawing/2014/main" id="{ACCD6560-D97F-8476-F77A-A4992F7B0853}"/>
              </a:ext>
            </a:extLst>
          </p:cNvPr>
          <p:cNvSpPr txBox="1"/>
          <p:nvPr/>
        </p:nvSpPr>
        <p:spPr>
          <a:xfrm>
            <a:off x="650154" y="6139158"/>
            <a:ext cx="4572000" cy="369332"/>
          </a:xfrm>
          <a:prstGeom prst="rect">
            <a:avLst/>
          </a:prstGeom>
          <a:noFill/>
        </p:spPr>
        <p:txBody>
          <a:bodyPr wrap="square">
            <a:spAutoFit/>
          </a:bodyPr>
          <a:lstStyle/>
          <a:p>
            <a:r>
              <a:rPr lang="en-US" sz="1800" dirty="0">
                <a:solidFill>
                  <a:srgbClr val="FF0000"/>
                </a:solidFill>
                <a:latin typeface="Times New Roman" panose="02020603050405020304" pitchFamily="18" charset="0"/>
                <a:ea typeface="Yu Mincho" panose="02020400000000000000" pitchFamily="18" charset="-128"/>
              </a:rPr>
              <a:t> arXiv:2509.08457v1</a:t>
            </a:r>
          </a:p>
        </p:txBody>
      </p:sp>
    </p:spTree>
    <p:extLst>
      <p:ext uri="{BB962C8B-B14F-4D97-AF65-F5344CB8AC3E}">
        <p14:creationId xmlns:p14="http://schemas.microsoft.com/office/powerpoint/2010/main" val="487399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AE8DF4-73C0-81FC-A874-E903A594A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571500"/>
            <a:ext cx="8943975"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C39A06-C3AE-1B9C-1DB2-7307C6695180}"/>
              </a:ext>
            </a:extLst>
          </p:cNvPr>
          <p:cNvSpPr>
            <a:spLocks noGrp="1"/>
          </p:cNvSpPr>
          <p:nvPr>
            <p:ph type="title"/>
          </p:nvPr>
        </p:nvSpPr>
        <p:spPr>
          <a:xfrm>
            <a:off x="337571" y="338362"/>
            <a:ext cx="8272212" cy="740156"/>
          </a:xfrm>
        </p:spPr>
        <p:txBody>
          <a:bodyPr/>
          <a:lstStyle/>
          <a:p>
            <a:r>
              <a:rPr lang="en-US" dirty="0"/>
              <a:t>ML is a vast and branched field…</a:t>
            </a:r>
          </a:p>
        </p:txBody>
      </p:sp>
      <p:sp>
        <p:nvSpPr>
          <p:cNvPr id="4" name="Content Placeholder 2">
            <a:extLst>
              <a:ext uri="{FF2B5EF4-FFF2-40B4-BE49-F238E27FC236}">
                <a16:creationId xmlns:a16="http://schemas.microsoft.com/office/drawing/2014/main" id="{7D05EB40-A91E-91E7-2DF9-4C418DEF1F96}"/>
              </a:ext>
            </a:extLst>
          </p:cNvPr>
          <p:cNvSpPr>
            <a:spLocks noGrp="1"/>
          </p:cNvSpPr>
          <p:nvPr>
            <p:ph idx="1"/>
          </p:nvPr>
        </p:nvSpPr>
        <p:spPr>
          <a:xfrm>
            <a:off x="255898" y="5916422"/>
            <a:ext cx="8101521" cy="740156"/>
          </a:xfrm>
          <a:solidFill>
            <a:schemeClr val="bg1"/>
          </a:solidFill>
          <a:ln>
            <a:solidFill>
              <a:schemeClr val="accent1"/>
            </a:solidFill>
          </a:ln>
        </p:spPr>
        <p:txBody>
          <a:bodyPr>
            <a:noAutofit/>
          </a:bodyPr>
          <a:lstStyle/>
          <a:p>
            <a:pPr>
              <a:spcBef>
                <a:spcPts val="0"/>
              </a:spcBef>
              <a:spcAft>
                <a:spcPts val="0"/>
              </a:spcAft>
            </a:pPr>
            <a:r>
              <a:rPr lang="en-US" sz="2400" dirty="0"/>
              <a:t>We will focus on regression problems</a:t>
            </a:r>
          </a:p>
          <a:p>
            <a:pPr>
              <a:spcBef>
                <a:spcPts val="0"/>
              </a:spcBef>
              <a:spcAft>
                <a:spcPts val="0"/>
              </a:spcAft>
            </a:pPr>
            <a:r>
              <a:rPr lang="en-US" sz="2400" dirty="0"/>
              <a:t>And methods </a:t>
            </a:r>
            <a:r>
              <a:rPr lang="en-US" sz="2400" b="1" i="1" dirty="0"/>
              <a:t>based on</a:t>
            </a:r>
            <a:r>
              <a:rPr lang="en-US" sz="2400" dirty="0"/>
              <a:t> neural networks and kernel methods</a:t>
            </a:r>
            <a:endParaRPr lang="en-US" sz="2000" dirty="0"/>
          </a:p>
        </p:txBody>
      </p:sp>
    </p:spTree>
    <p:extLst>
      <p:ext uri="{BB962C8B-B14F-4D97-AF65-F5344CB8AC3E}">
        <p14:creationId xmlns:p14="http://schemas.microsoft.com/office/powerpoint/2010/main" val="1587081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rmaldehyde - Wikipedia">
            <a:extLst>
              <a:ext uri="{FF2B5EF4-FFF2-40B4-BE49-F238E27FC236}">
                <a16:creationId xmlns:a16="http://schemas.microsoft.com/office/drawing/2014/main" id="{97277CCC-EFE8-C23E-01D9-1878D1290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024" y="2905927"/>
            <a:ext cx="1376117" cy="1471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D8EEFC-91AC-873C-6478-4DC57F9A2E1B}"/>
              </a:ext>
            </a:extLst>
          </p:cNvPr>
          <p:cNvSpPr>
            <a:spLocks noGrp="1"/>
          </p:cNvSpPr>
          <p:nvPr>
            <p:ph type="title"/>
          </p:nvPr>
        </p:nvSpPr>
        <p:spPr>
          <a:xfrm>
            <a:off x="435894" y="568440"/>
            <a:ext cx="8272212" cy="740156"/>
          </a:xfrm>
        </p:spPr>
        <p:txBody>
          <a:bodyPr>
            <a:normAutofit fontScale="90000"/>
          </a:bodyPr>
          <a:lstStyle/>
          <a:p>
            <a:r>
              <a:rPr lang="en-US" dirty="0"/>
              <a:t>Ease of building </a:t>
            </a:r>
            <a:r>
              <a:rPr lang="en-US"/>
              <a:t>an orders-of-coupling (HDMR) </a:t>
            </a:r>
            <a:r>
              <a:rPr lang="en-US" dirty="0"/>
              <a:t>representation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57E7386-6545-581C-BCA5-14DFBF5226F0}"/>
                  </a:ext>
                </a:extLst>
              </p:cNvPr>
              <p:cNvSpPr txBox="1"/>
              <p:nvPr/>
            </p:nvSpPr>
            <p:spPr>
              <a:xfrm>
                <a:off x="3882577" y="1114879"/>
                <a:ext cx="4572000" cy="9003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𝑓</m:t>
                      </m:r>
                      <m:d>
                        <m:dPr>
                          <m:ctrlPr>
                            <a:rPr lang="en-US" i="1">
                              <a:solidFill>
                                <a:srgbClr val="836967"/>
                              </a:solidFill>
                              <a:latin typeface="Cambria Math" panose="02040503050406030204" pitchFamily="18" charset="0"/>
                            </a:rPr>
                          </m:ctrlPr>
                        </m:dPr>
                        <m:e>
                          <m:r>
                            <a:rPr lang="en-US" b="1" i="1">
                              <a:latin typeface="Cambria Math" panose="02040503050406030204" pitchFamily="18" charset="0"/>
                            </a:rPr>
                            <m:t>𝒙</m:t>
                          </m:r>
                        </m:e>
                      </m:d>
                      <m:r>
                        <a:rPr lang="en-US">
                          <a:latin typeface="Cambria Math" panose="02040503050406030204" pitchFamily="18" charset="0"/>
                        </a:rPr>
                        <m:t>=</m:t>
                      </m:r>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𝑖</m:t>
                              </m:r>
                            </m:sub>
                          </m:sSub>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𝑖</m:t>
                              </m:r>
                            </m:sub>
                          </m:sSub>
                          <m:d>
                            <m:dPr>
                              <m:ctrlPr>
                                <a:rPr lang="en-US" i="1" smtClean="0">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b="1" i="1">
                                      <a:latin typeface="Cambria Math" panose="02040503050406030204" pitchFamily="18" charset="0"/>
                                    </a:rPr>
                                    <m:t>𝒘</m:t>
                                  </m:r>
                                </m:e>
                                <m:sub>
                                  <m:r>
                                    <a:rPr lang="en-US" b="1" i="1">
                                      <a:latin typeface="Cambria Math" panose="02040503050406030204" pitchFamily="18" charset="0"/>
                                    </a:rPr>
                                    <m:t>𝒊</m:t>
                                  </m:r>
                                </m:sub>
                              </m:sSub>
                              <m:r>
                                <a:rPr lang="en-US" b="1" i="1">
                                  <a:latin typeface="Cambria Math" panose="02040503050406030204" pitchFamily="18" charset="0"/>
                                </a:rPr>
                                <m:t>𝒙</m:t>
                              </m:r>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e>
                          </m:d>
                          <m:r>
                            <a:rPr lang="en-US" b="0" i="1" smtClean="0">
                              <a:latin typeface="Cambria Math" panose="02040503050406030204" pitchFamily="18" charset="0"/>
                            </a:rPr>
                            <m:t> </m:t>
                          </m:r>
                        </m:e>
                      </m:nary>
                      <m:r>
                        <a:rPr lang="en-US" b="0" i="0" smtClean="0">
                          <a:latin typeface="Cambria Math" panose="02040503050406030204" pitchFamily="18" charset="0"/>
                        </a:rPr>
                        <m:t>=</m:t>
                      </m:r>
                      <m:nary>
                        <m:naryPr>
                          <m:chr m:val="∑"/>
                          <m:limLoc m:val="undOvr"/>
                          <m:ctrlPr>
                            <a:rPr lang="en-US" b="0" i="1">
                              <a:latin typeface="Cambria Math" panose="02040503050406030204" pitchFamily="18" charset="0"/>
                            </a:rPr>
                          </m:ctrlPr>
                        </m:naryPr>
                        <m:sub>
                          <m:r>
                            <a:rPr lang="en-US" b="0" i="1">
                              <a:latin typeface="Cambria Math" panose="02040503050406030204" pitchFamily="18" charset="0"/>
                            </a:rPr>
                            <m:t>𝑖</m:t>
                          </m:r>
                          <m:r>
                            <a:rPr lang="en-US" b="0" i="1" smtClean="0">
                              <a:latin typeface="Cambria Math" panose="02040503050406030204" pitchFamily="18" charset="0"/>
                            </a:rPr>
                            <m:t>=1</m:t>
                          </m:r>
                        </m:sub>
                        <m:sup>
                          <m:r>
                            <a:rPr lang="en-US" b="0" i="1">
                              <a:latin typeface="Cambria Math" panose="02040503050406030204" pitchFamily="18" charset="0"/>
                            </a:rPr>
                            <m:t>𝑁</m:t>
                          </m:r>
                        </m:sup>
                        <m:e>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𝑓</m:t>
                              </m:r>
                            </m:e>
                            <m:sub>
                              <m:r>
                                <a:rPr lang="en-US" b="0" i="1">
                                  <a:latin typeface="Cambria Math" panose="02040503050406030204" pitchFamily="18" charset="0"/>
                                </a:rPr>
                                <m:t>𝑖</m:t>
                              </m:r>
                            </m:sub>
                          </m:sSub>
                          <m:d>
                            <m:dPr>
                              <m:ctrlPr>
                                <a:rPr lang="en-US" b="0" i="1">
                                  <a:latin typeface="Cambria Math" panose="02040503050406030204" pitchFamily="18" charset="0"/>
                                </a:rPr>
                              </m:ctrlPr>
                            </m:dPr>
                            <m:e>
                              <m:sSub>
                                <m:sSubPr>
                                  <m:ctrlPr>
                                    <a:rPr lang="en-US" b="0" i="1">
                                      <a:solidFill>
                                        <a:srgbClr val="836967"/>
                                      </a:solidFill>
                                      <a:latin typeface="Cambria Math" panose="02040503050406030204" pitchFamily="18" charset="0"/>
                                    </a:rPr>
                                  </m:ctrlPr>
                                </m:sSubPr>
                                <m:e>
                                  <m:r>
                                    <a:rPr lang="en-US" b="0" i="1">
                                      <a:latin typeface="Cambria Math" panose="02040503050406030204" pitchFamily="18" charset="0"/>
                                    </a:rPr>
                                    <m:t>𝑦</m:t>
                                  </m:r>
                                </m:e>
                                <m:sub>
                                  <m:r>
                                    <a:rPr lang="en-US" b="0" i="1">
                                      <a:latin typeface="Cambria Math" panose="02040503050406030204" pitchFamily="18" charset="0"/>
                                    </a:rPr>
                                    <m:t>𝑖</m:t>
                                  </m:r>
                                </m:sub>
                              </m:sSub>
                            </m:e>
                          </m:d>
                        </m:e>
                      </m:nary>
                    </m:oMath>
                  </m:oMathPara>
                </a14:m>
                <a:endParaRPr lang="en-US" dirty="0"/>
              </a:p>
            </p:txBody>
          </p:sp>
        </mc:Choice>
        <mc:Fallback xmlns="">
          <p:sp>
            <p:nvSpPr>
              <p:cNvPr id="4" name="TextBox 3">
                <a:extLst>
                  <a:ext uri="{FF2B5EF4-FFF2-40B4-BE49-F238E27FC236}">
                    <a16:creationId xmlns:a16="http://schemas.microsoft.com/office/drawing/2014/main" id="{657E7386-6545-581C-BCA5-14DFBF5226F0}"/>
                  </a:ext>
                </a:extLst>
              </p:cNvPr>
              <p:cNvSpPr txBox="1">
                <a:spLocks noRot="1" noChangeAspect="1" noMove="1" noResize="1" noEditPoints="1" noAdjustHandles="1" noChangeArrowheads="1" noChangeShapeType="1" noTextEdit="1"/>
              </p:cNvSpPr>
              <p:nvPr/>
            </p:nvSpPr>
            <p:spPr>
              <a:xfrm>
                <a:off x="3882577" y="1114879"/>
                <a:ext cx="4572000" cy="9003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0C84C6-1122-4E9A-BB78-ECDB51B40B35}"/>
                  </a:ext>
                </a:extLst>
              </p:cNvPr>
              <p:cNvSpPr txBox="1"/>
              <p:nvPr/>
            </p:nvSpPr>
            <p:spPr>
              <a:xfrm>
                <a:off x="5169089" y="1933858"/>
                <a:ext cx="217948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𝑛</m:t>
                          </m:r>
                        </m:sub>
                      </m:sSub>
                      <m:r>
                        <a:rPr lang="en-US" sz="2000" i="0">
                          <a:latin typeface="Cambria Math" panose="02040503050406030204" pitchFamily="18" charset="0"/>
                        </a:rPr>
                        <m:t>=</m:t>
                      </m:r>
                      <m:sSup>
                        <m:sSupPr>
                          <m:ctrlPr>
                            <a:rPr lang="en-US" sz="2000" i="1">
                              <a:solidFill>
                                <a:srgbClr val="836967"/>
                              </a:solidFill>
                              <a:latin typeface="Cambria Math" panose="02040503050406030204" pitchFamily="18" charset="0"/>
                            </a:rPr>
                          </m:ctrlPr>
                        </m:sSupPr>
                        <m:e>
                          <m:r>
                            <a:rPr lang="en-US" sz="2000" b="1" i="1">
                              <a:latin typeface="Cambria Math" panose="02040503050406030204" pitchFamily="18" charset="0"/>
                            </a:rPr>
                            <m:t>𝒙</m:t>
                          </m:r>
                        </m:e>
                        <m:sup>
                          <m:r>
                            <a:rPr lang="en-US" sz="2000" b="0" i="1">
                              <a:latin typeface="Cambria Math" panose="02040503050406030204" pitchFamily="18" charset="0"/>
                            </a:rPr>
                            <m:t>𝑇</m:t>
                          </m:r>
                        </m:sup>
                      </m:sSup>
                      <m:sSub>
                        <m:sSubPr>
                          <m:ctrlPr>
                            <a:rPr lang="en-US" sz="2000" b="0" i="1">
                              <a:solidFill>
                                <a:srgbClr val="836967"/>
                              </a:solidFill>
                              <a:latin typeface="Cambria Math" panose="02040503050406030204" pitchFamily="18" charset="0"/>
                            </a:rPr>
                          </m:ctrlPr>
                        </m:sSubPr>
                        <m:e>
                          <m:r>
                            <a:rPr lang="en-US" sz="2000" b="1" i="1">
                              <a:latin typeface="Cambria Math" panose="02040503050406030204" pitchFamily="18" charset="0"/>
                            </a:rPr>
                            <m:t>𝒔</m:t>
                          </m:r>
                        </m:e>
                        <m:sub>
                          <m:r>
                            <a:rPr lang="en-US" sz="2000" b="0" i="1">
                              <a:latin typeface="Cambria Math" panose="02040503050406030204" pitchFamily="18" charset="0"/>
                            </a:rPr>
                            <m:t>𝑛</m:t>
                          </m:r>
                        </m:sub>
                      </m:sSub>
                    </m:oMath>
                  </m:oMathPara>
                </a14:m>
                <a:endParaRPr lang="en-US" sz="2000" dirty="0"/>
              </a:p>
            </p:txBody>
          </p:sp>
        </mc:Choice>
        <mc:Fallback xmlns="">
          <p:sp>
            <p:nvSpPr>
              <p:cNvPr id="5" name="TextBox 4">
                <a:extLst>
                  <a:ext uri="{FF2B5EF4-FFF2-40B4-BE49-F238E27FC236}">
                    <a16:creationId xmlns:a16="http://schemas.microsoft.com/office/drawing/2014/main" id="{8B0C84C6-1122-4E9A-BB78-ECDB51B40B35}"/>
                  </a:ext>
                </a:extLst>
              </p:cNvPr>
              <p:cNvSpPr txBox="1">
                <a:spLocks noRot="1" noChangeAspect="1" noMove="1" noResize="1" noEditPoints="1" noAdjustHandles="1" noChangeArrowheads="1" noChangeShapeType="1" noTextEdit="1"/>
              </p:cNvSpPr>
              <p:nvPr/>
            </p:nvSpPr>
            <p:spPr>
              <a:xfrm>
                <a:off x="5169089" y="1933858"/>
                <a:ext cx="2179487" cy="400110"/>
              </a:xfrm>
              <a:prstGeom prst="rect">
                <a:avLst/>
              </a:prstGeom>
              <a:blipFill>
                <a:blip r:embed="rId4"/>
                <a:stretch>
                  <a:fillRect b="-7576"/>
                </a:stretch>
              </a:blipFill>
            </p:spPr>
            <p:txBody>
              <a:bodyPr/>
              <a:lstStyle/>
              <a:p>
                <a:r>
                  <a:rPr lang="en-US">
                    <a:noFill/>
                  </a:rPr>
                  <a:t> </a:t>
                </a:r>
              </a:p>
            </p:txBody>
          </p:sp>
        </mc:Fallback>
      </mc:AlternateContent>
      <p:sp>
        <p:nvSpPr>
          <p:cNvPr id="6" name="Rounded Rectangular Callout 17">
            <a:extLst>
              <a:ext uri="{FF2B5EF4-FFF2-40B4-BE49-F238E27FC236}">
                <a16:creationId xmlns:a16="http://schemas.microsoft.com/office/drawing/2014/main" id="{CA02B6F6-0C42-BF8F-10DE-0BD040C16AE3}"/>
              </a:ext>
            </a:extLst>
          </p:cNvPr>
          <p:cNvSpPr/>
          <p:nvPr/>
        </p:nvSpPr>
        <p:spPr>
          <a:xfrm>
            <a:off x="4163400" y="2485093"/>
            <a:ext cx="3044030" cy="1104195"/>
          </a:xfrm>
          <a:prstGeom prst="wedgeRoundRectCallout">
            <a:avLst>
              <a:gd name="adj1" fmla="val 30804"/>
              <a:gd name="adj2" fmla="val -6888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D-dimensional vector with </a:t>
            </a:r>
          </a:p>
          <a:p>
            <a:pPr marL="285750" indent="-285750">
              <a:buFont typeface="Arial" panose="020B0604020202020204" pitchFamily="34" charset="0"/>
              <a:buChar char="•"/>
            </a:pPr>
            <a:r>
              <a:rPr lang="en-US" i="1" dirty="0">
                <a:solidFill>
                  <a:schemeClr val="tx1"/>
                </a:solidFill>
              </a:rPr>
              <a:t>d</a:t>
            </a:r>
            <a:r>
              <a:rPr lang="en-US" dirty="0">
                <a:solidFill>
                  <a:schemeClr val="tx1"/>
                </a:solidFill>
              </a:rPr>
              <a:t> elements of </a:t>
            </a:r>
            <a:r>
              <a:rPr lang="en-US" i="1" dirty="0">
                <a:solidFill>
                  <a:schemeClr val="tx1"/>
                </a:solidFill>
              </a:rPr>
              <a:t>d-dimensional</a:t>
            </a:r>
            <a:r>
              <a:rPr lang="en-US" dirty="0">
                <a:solidFill>
                  <a:schemeClr val="tx1"/>
                </a:solidFill>
              </a:rPr>
              <a:t> Sobol sequence</a:t>
            </a:r>
          </a:p>
          <a:p>
            <a:pPr marL="285750" indent="-285750">
              <a:buFont typeface="Arial" panose="020B0604020202020204" pitchFamily="34" charset="0"/>
              <a:buChar char="•"/>
            </a:pPr>
            <a:r>
              <a:rPr lang="en-US" i="1" dirty="0">
                <a:solidFill>
                  <a:schemeClr val="tx1"/>
                </a:solidFill>
              </a:rPr>
              <a:t>D - d</a:t>
            </a:r>
            <a:r>
              <a:rPr lang="en-US" dirty="0">
                <a:solidFill>
                  <a:schemeClr val="tx1"/>
                </a:solidFill>
              </a:rPr>
              <a:t> elements are zero</a:t>
            </a:r>
          </a:p>
        </p:txBody>
      </p:sp>
      <p:graphicFrame>
        <p:nvGraphicFramePr>
          <p:cNvPr id="8" name="Table 7">
            <a:extLst>
              <a:ext uri="{FF2B5EF4-FFF2-40B4-BE49-F238E27FC236}">
                <a16:creationId xmlns:a16="http://schemas.microsoft.com/office/drawing/2014/main" id="{136D0991-FF1E-DE0B-EC89-1202B29E32B2}"/>
              </a:ext>
            </a:extLst>
          </p:cNvPr>
          <p:cNvGraphicFramePr>
            <a:graphicFrameLocks noGrp="1"/>
          </p:cNvGraphicFramePr>
          <p:nvPr>
            <p:extLst>
              <p:ext uri="{D42A27DB-BD31-4B8C-83A1-F6EECF244321}">
                <p14:modId xmlns:p14="http://schemas.microsoft.com/office/powerpoint/2010/main" val="2624262565"/>
              </p:ext>
            </p:extLst>
          </p:nvPr>
        </p:nvGraphicFramePr>
        <p:xfrm>
          <a:off x="689423" y="1484106"/>
          <a:ext cx="3044030" cy="4419400"/>
        </p:xfrm>
        <a:graphic>
          <a:graphicData uri="http://schemas.openxmlformats.org/drawingml/2006/table">
            <a:tbl>
              <a:tblPr>
                <a:tableStyleId>{5C22544A-7EE6-4342-B048-85BDC9FD1C3A}</a:tableStyleId>
              </a:tblPr>
              <a:tblGrid>
                <a:gridCol w="608806">
                  <a:extLst>
                    <a:ext uri="{9D8B030D-6E8A-4147-A177-3AD203B41FA5}">
                      <a16:colId xmlns:a16="http://schemas.microsoft.com/office/drawing/2014/main" val="1120486142"/>
                    </a:ext>
                  </a:extLst>
                </a:gridCol>
                <a:gridCol w="608806">
                  <a:extLst>
                    <a:ext uri="{9D8B030D-6E8A-4147-A177-3AD203B41FA5}">
                      <a16:colId xmlns:a16="http://schemas.microsoft.com/office/drawing/2014/main" val="4068704195"/>
                    </a:ext>
                  </a:extLst>
                </a:gridCol>
                <a:gridCol w="608806">
                  <a:extLst>
                    <a:ext uri="{9D8B030D-6E8A-4147-A177-3AD203B41FA5}">
                      <a16:colId xmlns:a16="http://schemas.microsoft.com/office/drawing/2014/main" val="423435721"/>
                    </a:ext>
                  </a:extLst>
                </a:gridCol>
                <a:gridCol w="608806">
                  <a:extLst>
                    <a:ext uri="{9D8B030D-6E8A-4147-A177-3AD203B41FA5}">
                      <a16:colId xmlns:a16="http://schemas.microsoft.com/office/drawing/2014/main" val="1668113452"/>
                    </a:ext>
                  </a:extLst>
                </a:gridCol>
                <a:gridCol w="608806">
                  <a:extLst>
                    <a:ext uri="{9D8B030D-6E8A-4147-A177-3AD203B41FA5}">
                      <a16:colId xmlns:a16="http://schemas.microsoft.com/office/drawing/2014/main" val="1445293896"/>
                    </a:ext>
                  </a:extLst>
                </a:gridCol>
              </a:tblGrid>
              <a:tr h="182642">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3647345820"/>
                  </a:ext>
                </a:extLst>
              </a:tr>
              <a:tr h="182642">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solidFill>
                            <a:srgbClr val="0000FF"/>
                          </a:solidFill>
                          <a:effectLst/>
                        </a:rPr>
                        <a:t>0</a:t>
                      </a:r>
                      <a:endParaRPr lang="en-US" sz="1400" b="0" i="0" u="none" strike="noStrike">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3671343615"/>
                  </a:ext>
                </a:extLst>
              </a:tr>
              <a:tr h="182642">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720479885"/>
                  </a:ext>
                </a:extLst>
              </a:tr>
              <a:tr h="182642">
                <a:tc>
                  <a:txBody>
                    <a:bodyPr/>
                    <a:lstStyle/>
                    <a:p>
                      <a:pPr algn="r" fontAlgn="b"/>
                      <a:r>
                        <a:rPr lang="en-US" sz="1400" u="none" strike="noStrike">
                          <a:effectLst/>
                        </a:rPr>
                        <a:t>0.375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0.375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0.625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solidFill>
                            <a:srgbClr val="0000FF"/>
                          </a:solidFill>
                          <a:effectLst/>
                        </a:rPr>
                        <a:t>0</a:t>
                      </a:r>
                      <a:endParaRPr lang="en-US" sz="1400" b="0" i="0" u="none" strike="noStrike">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3973516028"/>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3372615240"/>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effectLst/>
                        </a:rPr>
                        <a:t>0.75</a:t>
                      </a:r>
                      <a:endParaRPr lang="en-US" sz="1400" b="0" i="0" u="none" strike="noStrike" dirty="0">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2356694953"/>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effectLst/>
                        </a:rPr>
                        <a:t>0.25</a:t>
                      </a:r>
                      <a:endParaRPr lang="en-US" sz="1400" b="0" i="0" u="none" strike="noStrike" dirty="0">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1289957068"/>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effectLst/>
                        </a:rPr>
                        <a:t>0.375</a:t>
                      </a:r>
                      <a:endParaRPr lang="en-US" sz="1400" b="0" i="0" u="none" strike="noStrike" dirty="0">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effectLst/>
                        </a:rPr>
                        <a:t>0.375</a:t>
                      </a:r>
                      <a:endParaRPr lang="en-US" sz="1400" b="0" i="0" u="none" strike="noStrike" dirty="0">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0.625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497261173"/>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2955463507"/>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2449449704"/>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389102207"/>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0.375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0.375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0.625</a:t>
                      </a:r>
                      <a:endParaRPr lang="en-US" sz="1400" b="0" i="0" u="none" strike="noStrike">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1636400390"/>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effectLst/>
                        </a:rPr>
                        <a:t>0.5</a:t>
                      </a:r>
                      <a:endParaRPr lang="en-US" sz="1400" b="0" i="0" u="none" strike="noStrike" dirty="0">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21063684"/>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effectLst/>
                        </a:rPr>
                        <a:t>0.75</a:t>
                      </a:r>
                      <a:endParaRPr lang="en-US" sz="1400" b="0" i="0" u="none" strike="noStrike" dirty="0">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2360325718"/>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effectLst/>
                        </a:rPr>
                        <a:t>0.25</a:t>
                      </a:r>
                      <a:endParaRPr lang="en-US" sz="1400" b="0" i="0" u="none" strike="noStrike" dirty="0">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3131937686"/>
                  </a:ext>
                </a:extLst>
              </a:tr>
              <a:tr h="182642">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marL="0" marR="0" lvl="0" indent="0" algn="r" defTabSz="342900" rtl="0" eaLnBrk="1" fontAlgn="b" latinLnBrk="0" hangingPunct="1">
                        <a:lnSpc>
                          <a:spcPct val="100000"/>
                        </a:lnSpc>
                        <a:spcBef>
                          <a:spcPts val="0"/>
                        </a:spcBef>
                        <a:spcAft>
                          <a:spcPts val="0"/>
                        </a:spcAft>
                        <a:buClrTx/>
                        <a:buSzTx/>
                        <a:buFontTx/>
                        <a:buNone/>
                        <a:tabLst/>
                        <a:defRPr/>
                      </a:pPr>
                      <a:r>
                        <a:rPr lang="en-US" sz="1400" u="none" strike="noStrike" dirty="0">
                          <a:effectLst/>
                        </a:rPr>
                        <a:t>0.375</a:t>
                      </a:r>
                      <a:endParaRPr lang="en-US" sz="1400" b="0" i="0" u="none" strike="noStrike" dirty="0">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effectLst/>
                        </a:rPr>
                        <a:t>0.375</a:t>
                      </a:r>
                      <a:endParaRPr lang="en-US" sz="1400" b="0" i="0" u="none" strike="noStrike" dirty="0">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effectLst/>
                        </a:rPr>
                        <a:t>0.625</a:t>
                      </a:r>
                      <a:endParaRPr lang="en-US" sz="1400" b="0" i="0" u="none" strike="noStrike" dirty="0">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954346302"/>
                  </a:ext>
                </a:extLst>
              </a:tr>
              <a:tr h="182642">
                <a:tc>
                  <a:txBody>
                    <a:bodyPr/>
                    <a:lstStyle/>
                    <a:p>
                      <a:pPr algn="r" fontAlgn="b"/>
                      <a:r>
                        <a:rPr lang="en-US" sz="1400" u="none" strike="noStrike" dirty="0">
                          <a:effectLst/>
                        </a:rPr>
                        <a:t>0.5</a:t>
                      </a:r>
                      <a:endParaRPr lang="en-US" sz="1400" b="0" i="0" u="none" strike="noStrike" dirty="0">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0.5</a:t>
                      </a:r>
                      <a:endParaRPr lang="en-US" sz="1400" b="0" i="0" u="none" strike="noStrike">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58345066"/>
                  </a:ext>
                </a:extLst>
              </a:tr>
              <a:tr h="182642">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effectLst/>
                        </a:rPr>
                        <a:t>0.75</a:t>
                      </a:r>
                      <a:endParaRPr lang="en-US" sz="1400" b="0" i="0" u="none" strike="noStrike" dirty="0">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2085285323"/>
                  </a:ext>
                </a:extLst>
              </a:tr>
              <a:tr h="182642">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812909645"/>
                  </a:ext>
                </a:extLst>
              </a:tr>
              <a:tr h="182642">
                <a:tc>
                  <a:txBody>
                    <a:bodyPr/>
                    <a:lstStyle/>
                    <a:p>
                      <a:pPr algn="r" fontAlgn="b"/>
                      <a:r>
                        <a:rPr lang="en-US" sz="1400" u="none" strike="noStrike">
                          <a:effectLst/>
                        </a:rPr>
                        <a:t>0.375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dirty="0">
                          <a:solidFill>
                            <a:srgbClr val="0000FF"/>
                          </a:solidFill>
                          <a:effectLst/>
                        </a:rPr>
                        <a:t>0</a:t>
                      </a:r>
                      <a:endParaRPr lang="en-US" sz="1400" b="0" i="0" u="none" strike="noStrike" dirty="0">
                        <a:solidFill>
                          <a:srgbClr val="0000FF"/>
                        </a:solidFill>
                        <a:effectLst/>
                        <a:latin typeface="Calibri" panose="020F0502020204030204" pitchFamily="34" charset="0"/>
                      </a:endParaRPr>
                    </a:p>
                  </a:txBody>
                  <a:tcPr marL="7610" marR="7610" marT="7610" marB="0" anchor="b"/>
                </a:tc>
                <a:tc>
                  <a:txBody>
                    <a:bodyPr/>
                    <a:lstStyle/>
                    <a:p>
                      <a:pPr algn="r" fontAlgn="b"/>
                      <a:r>
                        <a:rPr lang="en-US" sz="1400" u="none" strike="noStrike">
                          <a:effectLst/>
                        </a:rPr>
                        <a:t>0.375</a:t>
                      </a:r>
                      <a:endParaRPr lang="en-US" sz="1400" b="0" i="0" u="none" strike="noStrike">
                        <a:solidFill>
                          <a:srgbClr val="000000"/>
                        </a:solidFill>
                        <a:effectLst/>
                        <a:latin typeface="Calibri" panose="020F0502020204030204" pitchFamily="34" charset="0"/>
                      </a:endParaRPr>
                    </a:p>
                  </a:txBody>
                  <a:tcPr marL="7610" marR="7610" marT="7610" marB="0" anchor="b"/>
                </a:tc>
                <a:tc>
                  <a:txBody>
                    <a:bodyPr/>
                    <a:lstStyle/>
                    <a:p>
                      <a:pPr algn="r" fontAlgn="b"/>
                      <a:r>
                        <a:rPr lang="en-US" sz="1400" u="none" strike="noStrike" dirty="0">
                          <a:effectLst/>
                        </a:rPr>
                        <a:t>0.625</a:t>
                      </a:r>
                      <a:endParaRPr lang="en-US" sz="1400" b="0" i="0" u="none" strike="noStrike" dirty="0">
                        <a:solidFill>
                          <a:srgbClr val="000000"/>
                        </a:solidFill>
                        <a:effectLst/>
                        <a:latin typeface="Calibri" panose="020F0502020204030204" pitchFamily="34" charset="0"/>
                      </a:endParaRPr>
                    </a:p>
                  </a:txBody>
                  <a:tcPr marL="7610" marR="7610" marT="7610" marB="0" anchor="b"/>
                </a:tc>
                <a:extLst>
                  <a:ext uri="{0D108BD9-81ED-4DB2-BD59-A6C34878D82A}">
                    <a16:rowId xmlns:a16="http://schemas.microsoft.com/office/drawing/2014/main" val="2610874415"/>
                  </a:ext>
                </a:extLst>
              </a:tr>
            </a:tbl>
          </a:graphicData>
        </a:graphic>
      </p:graphicFrame>
      <p:sp>
        <p:nvSpPr>
          <p:cNvPr id="9" name="TextBox 8">
            <a:extLst>
              <a:ext uri="{FF2B5EF4-FFF2-40B4-BE49-F238E27FC236}">
                <a16:creationId xmlns:a16="http://schemas.microsoft.com/office/drawing/2014/main" id="{56F9F950-5096-86D8-CA92-180C3770D846}"/>
              </a:ext>
            </a:extLst>
          </p:cNvPr>
          <p:cNvSpPr txBox="1"/>
          <p:nvPr/>
        </p:nvSpPr>
        <p:spPr>
          <a:xfrm>
            <a:off x="1867308" y="5903506"/>
            <a:ext cx="688259" cy="461665"/>
          </a:xfrm>
          <a:prstGeom prst="rect">
            <a:avLst/>
          </a:prstGeom>
          <a:noFill/>
        </p:spPr>
        <p:txBody>
          <a:bodyPr wrap="square" rtlCol="0">
            <a:spAutoFit/>
          </a:bodyPr>
          <a:lstStyle/>
          <a:p>
            <a:r>
              <a:rPr lang="en-US" sz="2400" dirty="0"/>
              <a:t>…</a:t>
            </a:r>
          </a:p>
        </p:txBody>
      </p:sp>
      <p:graphicFrame>
        <p:nvGraphicFramePr>
          <p:cNvPr id="10" name="Table 9">
            <a:extLst>
              <a:ext uri="{FF2B5EF4-FFF2-40B4-BE49-F238E27FC236}">
                <a16:creationId xmlns:a16="http://schemas.microsoft.com/office/drawing/2014/main" id="{78339EC7-22D3-EA43-2981-F31B09F39DDF}"/>
              </a:ext>
            </a:extLst>
          </p:cNvPr>
          <p:cNvGraphicFramePr>
            <a:graphicFrameLocks noGrp="1"/>
          </p:cNvGraphicFramePr>
          <p:nvPr>
            <p:extLst>
              <p:ext uri="{D42A27DB-BD31-4B8C-83A1-F6EECF244321}">
                <p14:modId xmlns:p14="http://schemas.microsoft.com/office/powerpoint/2010/main" val="3331821287"/>
              </p:ext>
            </p:extLst>
          </p:nvPr>
        </p:nvGraphicFramePr>
        <p:xfrm>
          <a:off x="3877433" y="3693806"/>
          <a:ext cx="3615964" cy="2588032"/>
        </p:xfrm>
        <a:graphic>
          <a:graphicData uri="http://schemas.openxmlformats.org/drawingml/2006/table">
            <a:tbl>
              <a:tblPr firstRow="1" firstCol="1" bandRow="1">
                <a:tableStyleId>{5C22544A-7EE6-4342-B048-85BDC9FD1C3A}</a:tableStyleId>
              </a:tblPr>
              <a:tblGrid>
                <a:gridCol w="903991">
                  <a:extLst>
                    <a:ext uri="{9D8B030D-6E8A-4147-A177-3AD203B41FA5}">
                      <a16:colId xmlns:a16="http://schemas.microsoft.com/office/drawing/2014/main" val="3881492054"/>
                    </a:ext>
                  </a:extLst>
                </a:gridCol>
                <a:gridCol w="903991">
                  <a:extLst>
                    <a:ext uri="{9D8B030D-6E8A-4147-A177-3AD203B41FA5}">
                      <a16:colId xmlns:a16="http://schemas.microsoft.com/office/drawing/2014/main" val="1140897281"/>
                    </a:ext>
                  </a:extLst>
                </a:gridCol>
                <a:gridCol w="903991">
                  <a:extLst>
                    <a:ext uri="{9D8B030D-6E8A-4147-A177-3AD203B41FA5}">
                      <a16:colId xmlns:a16="http://schemas.microsoft.com/office/drawing/2014/main" val="4111582455"/>
                    </a:ext>
                  </a:extLst>
                </a:gridCol>
                <a:gridCol w="903991">
                  <a:extLst>
                    <a:ext uri="{9D8B030D-6E8A-4147-A177-3AD203B41FA5}">
                      <a16:colId xmlns:a16="http://schemas.microsoft.com/office/drawing/2014/main" val="3013319304"/>
                    </a:ext>
                  </a:extLst>
                </a:gridCol>
              </a:tblGrid>
              <a:tr h="630585">
                <a:tc>
                  <a:txBody>
                    <a:bodyPr/>
                    <a:lstStyle/>
                    <a:p>
                      <a:pPr marL="0" marR="0" algn="ctr">
                        <a:lnSpc>
                          <a:spcPct val="150000"/>
                        </a:lnSpc>
                        <a:spcBef>
                          <a:spcPts val="0"/>
                        </a:spcBef>
                        <a:spcAft>
                          <a:spcPts val="0"/>
                        </a:spcAft>
                      </a:pPr>
                      <a:r>
                        <a:rPr lang="en-US" sz="1200">
                          <a:effectLst/>
                        </a:rPr>
                        <a:t>Order of </a:t>
                      </a:r>
                    </a:p>
                    <a:p>
                      <a:pPr marL="0" marR="0" algn="ctr">
                        <a:lnSpc>
                          <a:spcPct val="150000"/>
                        </a:lnSpc>
                        <a:spcBef>
                          <a:spcPts val="0"/>
                        </a:spcBef>
                        <a:spcAft>
                          <a:spcPts val="0"/>
                        </a:spcAft>
                      </a:pPr>
                      <a:r>
                        <a:rPr lang="en-US" sz="1200">
                          <a:effectLst/>
                        </a:rPr>
                        <a:t>coupling d</a:t>
                      </a:r>
                      <a:endParaRPr lang="en-US" sz="12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200" dirty="0">
                          <a:effectLst/>
                        </a:rPr>
                        <a:t>No. of </a:t>
                      </a:r>
                    </a:p>
                    <a:p>
                      <a:pPr marL="0" marR="0" algn="ctr">
                        <a:lnSpc>
                          <a:spcPct val="150000"/>
                        </a:lnSpc>
                        <a:spcBef>
                          <a:spcPts val="0"/>
                        </a:spcBef>
                        <a:spcAft>
                          <a:spcPts val="0"/>
                        </a:spcAft>
                      </a:pPr>
                      <a:r>
                        <a:rPr lang="en-US" sz="1200" dirty="0">
                          <a:effectLst/>
                        </a:rPr>
                        <a:t>coupling terms</a:t>
                      </a:r>
                      <a:endParaRPr lang="en-US" sz="12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200">
                          <a:effectLst/>
                        </a:rPr>
                        <a:t>Test rmse, cm</a:t>
                      </a:r>
                      <a:r>
                        <a:rPr lang="en-US" sz="1200" baseline="30000">
                          <a:effectLst/>
                        </a:rPr>
                        <a:t>-1</a:t>
                      </a:r>
                      <a:r>
                        <a:rPr lang="en-US" sz="1200">
                          <a:effectLst/>
                        </a:rPr>
                        <a:t> </a:t>
                      </a:r>
                    </a:p>
                    <a:p>
                      <a:pPr marL="0" marR="0" algn="ctr">
                        <a:lnSpc>
                          <a:spcPct val="150000"/>
                        </a:lnSpc>
                        <a:spcBef>
                          <a:spcPts val="0"/>
                        </a:spcBef>
                        <a:spcAft>
                          <a:spcPts val="0"/>
                        </a:spcAft>
                      </a:pPr>
                      <a:r>
                        <a:rPr lang="en-US" sz="1200">
                          <a:effectLst/>
                        </a:rPr>
                        <a:t>(this work)</a:t>
                      </a:r>
                      <a:endParaRPr lang="en-US" sz="12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200">
                          <a:effectLst/>
                        </a:rPr>
                        <a:t>Test rmse, cm</a:t>
                      </a:r>
                      <a:r>
                        <a:rPr lang="en-US" sz="1200" baseline="30000">
                          <a:effectLst/>
                        </a:rPr>
                        <a:t>-1</a:t>
                      </a:r>
                      <a:r>
                        <a:rPr lang="en-US" sz="1200">
                          <a:effectLst/>
                        </a:rPr>
                        <a:t> </a:t>
                      </a:r>
                    </a:p>
                    <a:p>
                      <a:pPr marL="0" marR="0" algn="ctr">
                        <a:lnSpc>
                          <a:spcPct val="150000"/>
                        </a:lnSpc>
                        <a:spcBef>
                          <a:spcPts val="0"/>
                        </a:spcBef>
                        <a:spcAft>
                          <a:spcPts val="0"/>
                        </a:spcAft>
                      </a:pPr>
                      <a:r>
                        <a:rPr lang="en-US" sz="1200">
                          <a:effectLst/>
                        </a:rPr>
                        <a:t>(Ref. [44])</a:t>
                      </a:r>
                      <a:endParaRPr lang="en-US" sz="12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153209221"/>
                  </a:ext>
                </a:extLst>
              </a:tr>
              <a:tr h="298740">
                <a:tc>
                  <a:txBody>
                    <a:bodyPr/>
                    <a:lstStyle/>
                    <a:p>
                      <a:pPr marL="0" marR="0" algn="ctr">
                        <a:lnSpc>
                          <a:spcPct val="150000"/>
                        </a:lnSpc>
                        <a:spcBef>
                          <a:spcPts val="0"/>
                        </a:spcBef>
                        <a:spcAft>
                          <a:spcPts val="0"/>
                        </a:spcAft>
                      </a:pPr>
                      <a:r>
                        <a:rPr lang="en-US" sz="1200">
                          <a:effectLst/>
                        </a:rPr>
                        <a:t>1</a:t>
                      </a:r>
                      <a:endParaRPr lang="en-US" sz="12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dirty="0">
                          <a:effectLst/>
                        </a:rPr>
                        <a:t>6</a:t>
                      </a:r>
                      <a:endParaRPr lang="en-US" sz="14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a:effectLst/>
                        </a:rPr>
                        <a:t>1302.7</a:t>
                      </a:r>
                      <a:endParaRPr lang="en-US" sz="14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a:effectLst/>
                        </a:rPr>
                        <a:t>1315.6</a:t>
                      </a:r>
                      <a:endParaRPr lang="en-US" sz="14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21016082"/>
                  </a:ext>
                </a:extLst>
              </a:tr>
              <a:tr h="298740">
                <a:tc>
                  <a:txBody>
                    <a:bodyPr/>
                    <a:lstStyle/>
                    <a:p>
                      <a:pPr marL="0" marR="0" algn="ctr">
                        <a:lnSpc>
                          <a:spcPct val="150000"/>
                        </a:lnSpc>
                        <a:spcBef>
                          <a:spcPts val="0"/>
                        </a:spcBef>
                        <a:spcAft>
                          <a:spcPts val="0"/>
                        </a:spcAft>
                      </a:pPr>
                      <a:r>
                        <a:rPr lang="en-US" sz="1200">
                          <a:effectLst/>
                        </a:rPr>
                        <a:t>2</a:t>
                      </a:r>
                      <a:endParaRPr lang="en-US" sz="12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a:effectLst/>
                        </a:rPr>
                        <a:t>15</a:t>
                      </a:r>
                      <a:endParaRPr lang="en-US" sz="14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dirty="0">
                          <a:effectLst/>
                        </a:rPr>
                        <a:t>385.5</a:t>
                      </a:r>
                      <a:endParaRPr lang="en-US" sz="14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a:effectLst/>
                        </a:rPr>
                        <a:t>410.0</a:t>
                      </a:r>
                      <a:endParaRPr lang="en-US" sz="14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006444931"/>
                  </a:ext>
                </a:extLst>
              </a:tr>
              <a:tr h="298740">
                <a:tc>
                  <a:txBody>
                    <a:bodyPr/>
                    <a:lstStyle/>
                    <a:p>
                      <a:pPr marL="0" marR="0" algn="ctr">
                        <a:lnSpc>
                          <a:spcPct val="150000"/>
                        </a:lnSpc>
                        <a:spcBef>
                          <a:spcPts val="0"/>
                        </a:spcBef>
                        <a:spcAft>
                          <a:spcPts val="0"/>
                        </a:spcAft>
                      </a:pPr>
                      <a:r>
                        <a:rPr lang="en-US" sz="1200">
                          <a:effectLst/>
                        </a:rPr>
                        <a:t>3</a:t>
                      </a:r>
                      <a:endParaRPr lang="en-US" sz="12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a:effectLst/>
                        </a:rPr>
                        <a:t>20</a:t>
                      </a:r>
                      <a:endParaRPr lang="en-US" sz="14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dirty="0">
                          <a:effectLst/>
                        </a:rPr>
                        <a:t>20.4</a:t>
                      </a:r>
                      <a:endParaRPr lang="en-US" sz="14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dirty="0">
                          <a:effectLst/>
                        </a:rPr>
                        <a:t>29.1</a:t>
                      </a:r>
                      <a:endParaRPr lang="en-US" sz="14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22126985"/>
                  </a:ext>
                </a:extLst>
              </a:tr>
              <a:tr h="298740">
                <a:tc>
                  <a:txBody>
                    <a:bodyPr/>
                    <a:lstStyle/>
                    <a:p>
                      <a:pPr marL="0" marR="0" algn="ctr">
                        <a:lnSpc>
                          <a:spcPct val="150000"/>
                        </a:lnSpc>
                        <a:spcBef>
                          <a:spcPts val="0"/>
                        </a:spcBef>
                        <a:spcAft>
                          <a:spcPts val="0"/>
                        </a:spcAft>
                      </a:pPr>
                      <a:r>
                        <a:rPr lang="en-US" sz="1200" b="1" dirty="0">
                          <a:effectLst/>
                        </a:rPr>
                        <a:t>4</a:t>
                      </a:r>
                      <a:endParaRPr lang="en-US" sz="1200" b="1"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b="1" dirty="0">
                          <a:effectLst/>
                        </a:rPr>
                        <a:t>15</a:t>
                      </a:r>
                      <a:endParaRPr lang="en-US" sz="1400" b="1"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b="1" dirty="0">
                          <a:effectLst/>
                        </a:rPr>
                        <a:t>14.6</a:t>
                      </a:r>
                      <a:endParaRPr lang="en-US" sz="1400" b="1"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b="1" dirty="0">
                          <a:effectLst/>
                        </a:rPr>
                        <a:t>16.1</a:t>
                      </a:r>
                      <a:endParaRPr lang="en-US" sz="1400" b="1"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85164924"/>
                  </a:ext>
                </a:extLst>
              </a:tr>
              <a:tr h="298740">
                <a:tc>
                  <a:txBody>
                    <a:bodyPr/>
                    <a:lstStyle/>
                    <a:p>
                      <a:pPr marL="0" marR="0" algn="ctr">
                        <a:lnSpc>
                          <a:spcPct val="150000"/>
                        </a:lnSpc>
                        <a:spcBef>
                          <a:spcPts val="0"/>
                        </a:spcBef>
                        <a:spcAft>
                          <a:spcPts val="0"/>
                        </a:spcAft>
                      </a:pPr>
                      <a:r>
                        <a:rPr lang="en-US" sz="1200" b="1">
                          <a:effectLst/>
                        </a:rPr>
                        <a:t>5</a:t>
                      </a:r>
                      <a:endParaRPr lang="en-US" sz="1200" b="1">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b="1">
                          <a:effectLst/>
                        </a:rPr>
                        <a:t>6</a:t>
                      </a:r>
                      <a:endParaRPr lang="en-US" sz="1400" b="1">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b="1">
                          <a:effectLst/>
                        </a:rPr>
                        <a:t>16.5</a:t>
                      </a:r>
                      <a:endParaRPr lang="en-US" sz="1400" b="1">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b="1" dirty="0">
                          <a:effectLst/>
                        </a:rPr>
                        <a:t>14.4</a:t>
                      </a:r>
                      <a:endParaRPr lang="en-US" sz="1400" b="1"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247533438"/>
                  </a:ext>
                </a:extLst>
              </a:tr>
              <a:tr h="298740">
                <a:tc>
                  <a:txBody>
                    <a:bodyPr/>
                    <a:lstStyle/>
                    <a:p>
                      <a:pPr marL="0" marR="0" algn="ctr">
                        <a:lnSpc>
                          <a:spcPct val="150000"/>
                        </a:lnSpc>
                        <a:spcBef>
                          <a:spcPts val="0"/>
                        </a:spcBef>
                        <a:spcAft>
                          <a:spcPts val="0"/>
                        </a:spcAft>
                      </a:pPr>
                      <a:r>
                        <a:rPr lang="en-US" sz="1200" dirty="0">
                          <a:effectLst/>
                        </a:rPr>
                        <a:t>6</a:t>
                      </a:r>
                      <a:endParaRPr lang="en-US" sz="12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a:effectLst/>
                        </a:rPr>
                        <a:t>1</a:t>
                      </a:r>
                      <a:endParaRPr lang="en-US" sz="14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dirty="0">
                          <a:effectLst/>
                        </a:rPr>
                        <a:t>19.6</a:t>
                      </a:r>
                      <a:endParaRPr lang="en-US" sz="14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400" dirty="0">
                          <a:effectLst/>
                        </a:rPr>
                        <a:t>23.8</a:t>
                      </a:r>
                      <a:endParaRPr lang="en-US" sz="14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296039929"/>
                  </a:ext>
                </a:extLst>
              </a:tr>
            </a:tbl>
          </a:graphicData>
        </a:graphic>
      </p:graphicFrame>
      <p:sp>
        <p:nvSpPr>
          <p:cNvPr id="13" name="TextBox 12">
            <a:extLst>
              <a:ext uri="{FF2B5EF4-FFF2-40B4-BE49-F238E27FC236}">
                <a16:creationId xmlns:a16="http://schemas.microsoft.com/office/drawing/2014/main" id="{DC3F4B38-49B2-E36D-0138-A29C93843811}"/>
              </a:ext>
            </a:extLst>
          </p:cNvPr>
          <p:cNvSpPr txBox="1"/>
          <p:nvPr/>
        </p:nvSpPr>
        <p:spPr>
          <a:xfrm>
            <a:off x="2635430" y="6289560"/>
            <a:ext cx="4572000" cy="369332"/>
          </a:xfrm>
          <a:prstGeom prst="rect">
            <a:avLst/>
          </a:prstGeom>
          <a:noFill/>
        </p:spPr>
        <p:txBody>
          <a:bodyPr wrap="square">
            <a:spAutoFit/>
          </a:bodyPr>
          <a:lstStyle/>
          <a:p>
            <a:r>
              <a:rPr lang="en-US" i="1" dirty="0">
                <a:solidFill>
                  <a:srgbClr val="0000FF"/>
                </a:solidFill>
              </a:rPr>
              <a:t>Artificial Intelligence Chemistry</a:t>
            </a:r>
            <a:r>
              <a:rPr lang="en-US" dirty="0">
                <a:solidFill>
                  <a:srgbClr val="0000FF"/>
                </a:solidFill>
              </a:rPr>
              <a:t>, </a:t>
            </a:r>
            <a:r>
              <a:rPr lang="en-US" b="1" dirty="0">
                <a:solidFill>
                  <a:srgbClr val="0000FF"/>
                </a:solidFill>
              </a:rPr>
              <a:t>1</a:t>
            </a:r>
            <a:r>
              <a:rPr lang="en-US" dirty="0">
                <a:solidFill>
                  <a:srgbClr val="0000FF"/>
                </a:solidFill>
              </a:rPr>
              <a:t>, 100013 (2023)</a:t>
            </a:r>
            <a:endParaRPr lang="en-US" dirty="0"/>
          </a:p>
        </p:txBody>
      </p:sp>
      <p:sp>
        <p:nvSpPr>
          <p:cNvPr id="3" name="Rounded Rectangular Callout 12">
            <a:extLst>
              <a:ext uri="{FF2B5EF4-FFF2-40B4-BE49-F238E27FC236}">
                <a16:creationId xmlns:a16="http://schemas.microsoft.com/office/drawing/2014/main" id="{17F176CC-3D09-0251-2464-1F93A41E1EC8}"/>
              </a:ext>
            </a:extLst>
          </p:cNvPr>
          <p:cNvSpPr/>
          <p:nvPr/>
        </p:nvSpPr>
        <p:spPr>
          <a:xfrm>
            <a:off x="7515024" y="4619901"/>
            <a:ext cx="1451996" cy="1428020"/>
          </a:xfrm>
          <a:prstGeom prst="wedgeRoundRectCallout">
            <a:avLst>
              <a:gd name="adj1" fmla="val -63137"/>
              <a:gd name="adj2" fmla="val 26209"/>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When data density is low, full-D terms may not be recoverable</a:t>
            </a:r>
            <a:endParaRPr lang="en-US"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5725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94" y="361960"/>
            <a:ext cx="8272212" cy="740156"/>
          </a:xfrm>
        </p:spPr>
        <p:txBody>
          <a:bodyPr/>
          <a:lstStyle/>
          <a:p>
            <a:r>
              <a:rPr lang="en-US" dirty="0"/>
              <a:t>Conclusions</a:t>
            </a:r>
          </a:p>
        </p:txBody>
      </p:sp>
      <p:sp>
        <p:nvSpPr>
          <p:cNvPr id="3" name="Content Placeholder 2"/>
          <p:cNvSpPr txBox="1">
            <a:spLocks/>
          </p:cNvSpPr>
          <p:nvPr/>
        </p:nvSpPr>
        <p:spPr>
          <a:xfrm>
            <a:off x="435894" y="786580"/>
            <a:ext cx="8354816" cy="6174659"/>
          </a:xfrm>
          <a:prstGeom prst="rect">
            <a:avLst/>
          </a:prstGeom>
        </p:spPr>
        <p:txBody>
          <a:bodyPr>
            <a:normAutofit lnSpcReduction="10000"/>
          </a:bodyPr>
          <a:lstStyle>
            <a:lvl1pPr marL="229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350" kern="1200">
                <a:solidFill>
                  <a:schemeClr val="tx1">
                    <a:lumMod val="75000"/>
                    <a:lumOff val="25000"/>
                  </a:schemeClr>
                </a:solidFill>
                <a:latin typeface="+mn-lt"/>
                <a:ea typeface="+mn-ea"/>
                <a:cs typeface="+mn-cs"/>
              </a:defRPr>
            </a:lvl1pPr>
            <a:lvl2pPr marL="472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2pPr>
            <a:lvl3pPr marL="675000" indent="-202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3pPr>
            <a:lvl4pPr marL="93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4pPr>
            <a:lvl5pPr marL="120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a:spcBef>
                <a:spcPts val="0"/>
              </a:spcBef>
              <a:spcAft>
                <a:spcPts val="0"/>
              </a:spcAft>
            </a:pPr>
            <a:r>
              <a:rPr lang="en-US" sz="1800" dirty="0"/>
              <a:t>ML methods are useful in high-dimensional problems as they avoid direct product representations, but when data density is very low or dimensionality is high, off-the-shelf methods may fail</a:t>
            </a:r>
          </a:p>
          <a:p>
            <a:pPr lvl="1">
              <a:spcBef>
                <a:spcPts val="0"/>
              </a:spcBef>
              <a:spcAft>
                <a:spcPts val="0"/>
              </a:spcAft>
            </a:pPr>
            <a:r>
              <a:rPr lang="en-US" sz="1600" dirty="0"/>
              <a:t>Many non-linear parameters in NNs that also scale with D</a:t>
            </a:r>
          </a:p>
          <a:p>
            <a:pPr lvl="1">
              <a:spcBef>
                <a:spcPts val="0"/>
              </a:spcBef>
              <a:spcAft>
                <a:spcPts val="0"/>
              </a:spcAft>
            </a:pPr>
            <a:r>
              <a:rPr lang="en-US" sz="1600" dirty="0"/>
              <a:t>Data are always sparse in high-D and high-order coupling terms (full-D function) may not be recoverable - Cannot be palliated by just adding more data</a:t>
            </a:r>
          </a:p>
          <a:p>
            <a:pPr>
              <a:spcBef>
                <a:spcPts val="0"/>
              </a:spcBef>
              <a:spcAft>
                <a:spcPts val="0"/>
              </a:spcAft>
            </a:pPr>
            <a:r>
              <a:rPr lang="en-US" sz="1600" dirty="0"/>
              <a:t>GPR/KRR are attractive as they combine high expressive power of nonlinear kernel and robustness of linear regression</a:t>
            </a:r>
          </a:p>
          <a:p>
            <a:pPr lvl="1">
              <a:spcBef>
                <a:spcPts val="0"/>
              </a:spcBef>
              <a:spcAft>
                <a:spcPts val="0"/>
              </a:spcAft>
            </a:pPr>
            <a:r>
              <a:rPr lang="en-US" sz="1600" dirty="0"/>
              <a:t>Can collapse in very high D</a:t>
            </a:r>
          </a:p>
          <a:p>
            <a:pPr lvl="1">
              <a:spcBef>
                <a:spcPts val="0"/>
              </a:spcBef>
              <a:spcAft>
                <a:spcPts val="0"/>
              </a:spcAft>
            </a:pPr>
            <a:r>
              <a:rPr lang="en-US" sz="1600" dirty="0"/>
              <a:t>Loss of kernel resolution / property of locality of Matern kernels, loss of advantage of multi-</a:t>
            </a:r>
            <a:r>
              <a:rPr lang="en-US" sz="1600" dirty="0">
                <a:latin typeface="Symbol" panose="05050102010706020507" pitchFamily="18" charset="2"/>
              </a:rPr>
              <a:t>z </a:t>
            </a:r>
            <a:r>
              <a:rPr lang="en-US" sz="1600" dirty="0"/>
              <a:t>bases</a:t>
            </a:r>
            <a:endParaRPr lang="en-US" sz="1600" dirty="0">
              <a:latin typeface="Symbol" panose="05050102010706020507" pitchFamily="18" charset="2"/>
            </a:endParaRPr>
          </a:p>
          <a:p>
            <a:pPr lvl="1">
              <a:spcBef>
                <a:spcPts val="0"/>
              </a:spcBef>
              <a:spcAft>
                <a:spcPts val="0"/>
              </a:spcAft>
            </a:pPr>
            <a:r>
              <a:rPr lang="en-US" sz="1600" dirty="0"/>
              <a:t>Loss of advantage vs low-order polynomial regression</a:t>
            </a:r>
          </a:p>
          <a:p>
            <a:pPr>
              <a:spcBef>
                <a:spcPts val="0"/>
              </a:spcBef>
              <a:spcAft>
                <a:spcPts val="0"/>
              </a:spcAft>
            </a:pPr>
            <a:r>
              <a:rPr lang="en-US" sz="1800" dirty="0"/>
              <a:t>One can stabilize the solution by using orders of coupling representations</a:t>
            </a:r>
            <a:endParaRPr lang="en-US" sz="1600" dirty="0"/>
          </a:p>
          <a:p>
            <a:pPr lvl="1">
              <a:spcBef>
                <a:spcPts val="0"/>
              </a:spcBef>
              <a:spcAft>
                <a:spcPts val="0"/>
              </a:spcAft>
            </a:pPr>
            <a:r>
              <a:rPr lang="en-US" sz="1600" dirty="0"/>
              <a:t>Low-order (low-</a:t>
            </a:r>
            <a:r>
              <a:rPr lang="en-US" sz="1600" i="1" dirty="0"/>
              <a:t>d</a:t>
            </a:r>
            <a:r>
              <a:rPr lang="en-US" sz="1600" dirty="0"/>
              <a:t>) terms are easier to build (fit) and to use</a:t>
            </a:r>
          </a:p>
          <a:p>
            <a:pPr lvl="1">
              <a:spcBef>
                <a:spcPts val="0"/>
              </a:spcBef>
              <a:spcAft>
                <a:spcPts val="0"/>
              </a:spcAft>
            </a:pPr>
            <a:r>
              <a:rPr lang="en-US" sz="1600" dirty="0"/>
              <a:t>It is convenient to use machine-learned component functions: HDMR-NN, HDMR-GPR </a:t>
            </a:r>
          </a:p>
          <a:p>
            <a:pPr lvl="1">
              <a:spcBef>
                <a:spcPts val="0"/>
              </a:spcBef>
              <a:spcAft>
                <a:spcPts val="0"/>
              </a:spcAft>
            </a:pPr>
            <a:r>
              <a:rPr lang="en-US" sz="1600" dirty="0"/>
              <a:t>Low-order HDMR helps impute missing data and optimize hyperparameters</a:t>
            </a:r>
          </a:p>
          <a:p>
            <a:pPr>
              <a:spcBef>
                <a:spcPts val="0"/>
              </a:spcBef>
              <a:spcAft>
                <a:spcPts val="0"/>
              </a:spcAft>
            </a:pPr>
            <a:r>
              <a:rPr lang="en-US" sz="1800" dirty="0"/>
              <a:t>It is possible to combine advantages of NN and GPR: </a:t>
            </a:r>
          </a:p>
          <a:p>
            <a:pPr lvl="1">
              <a:spcBef>
                <a:spcPts val="0"/>
              </a:spcBef>
              <a:spcAft>
                <a:spcPts val="0"/>
              </a:spcAft>
            </a:pPr>
            <a:r>
              <a:rPr lang="en-US" sz="1800" dirty="0"/>
              <a:t>GPRNN: NN in original feature space, additive GPR in redundant coordinates</a:t>
            </a:r>
          </a:p>
          <a:p>
            <a:pPr lvl="2">
              <a:spcBef>
                <a:spcPts val="0"/>
              </a:spcBef>
              <a:spcAft>
                <a:spcPts val="0"/>
              </a:spcAft>
            </a:pPr>
            <a:r>
              <a:rPr lang="en-US" sz="1600" dirty="0"/>
              <a:t>No </a:t>
            </a:r>
            <a:r>
              <a:rPr lang="en-US" sz="1800" dirty="0"/>
              <a:t>nonlinear optimization</a:t>
            </a:r>
            <a:endParaRPr lang="en-US" sz="1600" dirty="0"/>
          </a:p>
          <a:p>
            <a:pPr lvl="3">
              <a:spcBef>
                <a:spcPts val="0"/>
              </a:spcBef>
              <a:spcAft>
                <a:spcPts val="0"/>
              </a:spcAft>
            </a:pPr>
            <a:r>
              <a:rPr lang="en-US" sz="1600" dirty="0"/>
              <a:t>The shapes of all neuron activation functions are gotten in one go from 1d-HDMR-GPR</a:t>
            </a:r>
          </a:p>
          <a:p>
            <a:pPr lvl="3">
              <a:spcBef>
                <a:spcPts val="0"/>
              </a:spcBef>
              <a:spcAft>
                <a:spcPts val="0"/>
              </a:spcAft>
            </a:pPr>
            <a:r>
              <a:rPr lang="en-US" sz="1600" dirty="0"/>
              <a:t>Optimal for given data, weights, and NN size</a:t>
            </a:r>
          </a:p>
          <a:p>
            <a:pPr lvl="2">
              <a:spcBef>
                <a:spcPts val="0"/>
              </a:spcBef>
              <a:spcAft>
                <a:spcPts val="0"/>
              </a:spcAft>
            </a:pPr>
            <a:r>
              <a:rPr lang="en-US" sz="1600" dirty="0"/>
              <a:t>Provides an easy way to build orders-of coupling representations</a:t>
            </a:r>
          </a:p>
          <a:p>
            <a:pPr lvl="2">
              <a:spcBef>
                <a:spcPts val="0"/>
              </a:spcBef>
              <a:spcAft>
                <a:spcPts val="0"/>
              </a:spcAft>
            </a:pPr>
            <a:r>
              <a:rPr lang="en-US" sz="1600" dirty="0"/>
              <a:t>With optimized redundant coordinates conceptually approaches expressive power of deep NN</a:t>
            </a:r>
          </a:p>
          <a:p>
            <a:pPr>
              <a:spcBef>
                <a:spcPts val="0"/>
              </a:spcBef>
              <a:spcAft>
                <a:spcPts val="0"/>
              </a:spcAft>
            </a:pPr>
            <a:r>
              <a:rPr lang="en-US" sz="1800" dirty="0"/>
              <a:t>We provided examples from computational chemistry but </a:t>
            </a:r>
            <a:r>
              <a:rPr lang="en-US" sz="1800" b="1" dirty="0"/>
              <a:t>these approaches are general</a:t>
            </a:r>
          </a:p>
        </p:txBody>
      </p:sp>
    </p:spTree>
    <p:extLst>
      <p:ext uri="{BB962C8B-B14F-4D97-AF65-F5344CB8AC3E}">
        <p14:creationId xmlns:p14="http://schemas.microsoft.com/office/powerpoint/2010/main" val="1301553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EC3B-8838-2D7D-78F1-6AE7EE322F1B}"/>
              </a:ext>
            </a:extLst>
          </p:cNvPr>
          <p:cNvSpPr>
            <a:spLocks noGrp="1"/>
          </p:cNvSpPr>
          <p:nvPr>
            <p:ph type="title"/>
          </p:nvPr>
        </p:nvSpPr>
        <p:spPr/>
        <p:txBody>
          <a:bodyPr/>
          <a:lstStyle/>
          <a:p>
            <a:r>
              <a:rPr lang="en-US" dirty="0"/>
              <a:t>Thanks</a:t>
            </a:r>
          </a:p>
        </p:txBody>
      </p:sp>
      <p:sp>
        <p:nvSpPr>
          <p:cNvPr id="3" name="TextBox 2">
            <a:extLst>
              <a:ext uri="{FF2B5EF4-FFF2-40B4-BE49-F238E27FC236}">
                <a16:creationId xmlns:a16="http://schemas.microsoft.com/office/drawing/2014/main" id="{F06D7C4A-3E78-F027-8C2D-7E9FD3ADA688}"/>
              </a:ext>
            </a:extLst>
          </p:cNvPr>
          <p:cNvSpPr txBox="1"/>
          <p:nvPr/>
        </p:nvSpPr>
        <p:spPr>
          <a:xfrm>
            <a:off x="460392" y="1442312"/>
            <a:ext cx="4152932" cy="4001095"/>
          </a:xfrm>
          <a:prstGeom prst="rect">
            <a:avLst/>
          </a:prstGeom>
          <a:noFill/>
        </p:spPr>
        <p:txBody>
          <a:bodyPr wrap="none" rtlCol="0">
            <a:spAutoFit/>
          </a:bodyPr>
          <a:lstStyle/>
          <a:p>
            <a:r>
              <a:rPr lang="en-US" sz="2000" b="1" i="1" dirty="0"/>
              <a:t>Select collaborators, group members</a:t>
            </a:r>
          </a:p>
          <a:p>
            <a:r>
              <a:rPr lang="en-US" dirty="0"/>
              <a:t>Manabu Ihara</a:t>
            </a:r>
          </a:p>
          <a:p>
            <a:r>
              <a:rPr lang="en-US" dirty="0"/>
              <a:t>Johann Lüder</a:t>
            </a:r>
          </a:p>
          <a:p>
            <a:r>
              <a:rPr lang="en-US" dirty="0"/>
              <a:t>Tucker Carrington</a:t>
            </a:r>
          </a:p>
          <a:p>
            <a:r>
              <a:rPr lang="en-US" dirty="0"/>
              <a:t>Dmitry </a:t>
            </a:r>
            <a:r>
              <a:rPr lang="en-US" dirty="0" err="1"/>
              <a:t>Voytsekhovsky</a:t>
            </a:r>
            <a:endParaRPr lang="en-US" dirty="0"/>
          </a:p>
          <a:p>
            <a:r>
              <a:rPr lang="en-US" dirty="0"/>
              <a:t>Owen Ren</a:t>
            </a:r>
          </a:p>
          <a:p>
            <a:r>
              <a:rPr lang="en-US" dirty="0" err="1"/>
              <a:t>Pavlo</a:t>
            </a:r>
            <a:r>
              <a:rPr lang="en-US" dirty="0"/>
              <a:t> Golub</a:t>
            </a:r>
          </a:p>
          <a:p>
            <a:r>
              <a:rPr lang="en-US" dirty="0"/>
              <a:t>Eita Sasaki</a:t>
            </a:r>
          </a:p>
          <a:p>
            <a:r>
              <a:rPr lang="en-US" dirty="0" err="1"/>
              <a:t>Shunsaku</a:t>
            </a:r>
            <a:r>
              <a:rPr lang="en-US" dirty="0"/>
              <a:t> Tsuda</a:t>
            </a:r>
          </a:p>
          <a:p>
            <a:r>
              <a:rPr lang="en-US" dirty="0" err="1"/>
              <a:t>Hyojae</a:t>
            </a:r>
            <a:r>
              <a:rPr lang="en-US" dirty="0"/>
              <a:t> Lee</a:t>
            </a:r>
          </a:p>
          <a:p>
            <a:r>
              <a:rPr lang="en-US" dirty="0" err="1"/>
              <a:t>Heejoo</a:t>
            </a:r>
            <a:r>
              <a:rPr lang="en-US" dirty="0"/>
              <a:t> Yoon</a:t>
            </a:r>
          </a:p>
          <a:p>
            <a:r>
              <a:rPr lang="en-US" dirty="0"/>
              <a:t>Mohamed </a:t>
            </a:r>
            <a:r>
              <a:rPr lang="en-US" dirty="0" err="1"/>
              <a:t>Boussaidi</a:t>
            </a:r>
            <a:endParaRPr lang="en-US" dirty="0"/>
          </a:p>
          <a:p>
            <a:endParaRPr lang="en-US" dirty="0"/>
          </a:p>
          <a:p>
            <a:endParaRPr lang="en-US" dirty="0"/>
          </a:p>
        </p:txBody>
      </p:sp>
      <p:sp>
        <p:nvSpPr>
          <p:cNvPr id="4" name="TextBox 3">
            <a:extLst>
              <a:ext uri="{FF2B5EF4-FFF2-40B4-BE49-F238E27FC236}">
                <a16:creationId xmlns:a16="http://schemas.microsoft.com/office/drawing/2014/main" id="{DB28C5A7-E089-18CF-B68F-C6BFA3FA645E}"/>
              </a:ext>
            </a:extLst>
          </p:cNvPr>
          <p:cNvSpPr txBox="1"/>
          <p:nvPr/>
        </p:nvSpPr>
        <p:spPr>
          <a:xfrm>
            <a:off x="4889556" y="1001706"/>
            <a:ext cx="3794052" cy="2308324"/>
          </a:xfrm>
          <a:prstGeom prst="rect">
            <a:avLst/>
          </a:prstGeom>
          <a:noFill/>
        </p:spPr>
        <p:txBody>
          <a:bodyPr wrap="none" rtlCol="0">
            <a:spAutoFit/>
          </a:bodyPr>
          <a:lstStyle/>
          <a:p>
            <a:r>
              <a:rPr lang="en-US" sz="2400" b="1" i="1" dirty="0"/>
              <a:t>Funders </a:t>
            </a:r>
            <a:endParaRPr lang="en-US" sz="2000" dirty="0"/>
          </a:p>
          <a:p>
            <a:r>
              <a:rPr lang="en-US" sz="2000" dirty="0"/>
              <a:t>NSERC</a:t>
            </a:r>
          </a:p>
          <a:p>
            <a:r>
              <a:rPr lang="en-US" sz="2000" dirty="0" err="1"/>
              <a:t>Mitacs</a:t>
            </a:r>
            <a:endParaRPr lang="en-US" sz="2000" dirty="0"/>
          </a:p>
          <a:p>
            <a:r>
              <a:rPr lang="en-US" sz="2000" dirty="0"/>
              <a:t>Ministry of Education of Singapore</a:t>
            </a:r>
          </a:p>
          <a:p>
            <a:r>
              <a:rPr lang="en-US" sz="2000" dirty="0"/>
              <a:t>JST</a:t>
            </a:r>
          </a:p>
          <a:p>
            <a:r>
              <a:rPr lang="en-US" sz="2000" dirty="0" err="1"/>
              <a:t>Dlab</a:t>
            </a:r>
            <a:endParaRPr lang="en-US" sz="2000" dirty="0"/>
          </a:p>
          <a:p>
            <a:r>
              <a:rPr lang="en-US" sz="2000" dirty="0"/>
              <a:t>Digital Research Alliance of Canada</a:t>
            </a:r>
          </a:p>
        </p:txBody>
      </p:sp>
      <p:pic>
        <p:nvPicPr>
          <p:cNvPr id="1026" name="Picture 2" descr="Digital Research Alliance of Canada banner">
            <a:extLst>
              <a:ext uri="{FF2B5EF4-FFF2-40B4-BE49-F238E27FC236}">
                <a16:creationId xmlns:a16="http://schemas.microsoft.com/office/drawing/2014/main" id="{0B665CFE-28F9-60FC-0E53-B6A0EC044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370" y="5879690"/>
            <a:ext cx="3728830" cy="473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TACS Accelerate Program — Atlantic Student Research Journal">
            <a:extLst>
              <a:ext uri="{FF2B5EF4-FFF2-40B4-BE49-F238E27FC236}">
                <a16:creationId xmlns:a16="http://schemas.microsoft.com/office/drawing/2014/main" id="{317D24F1-229F-9207-6933-01A9A99F1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486" y="4470408"/>
            <a:ext cx="2452238" cy="7452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tacs – CALAREO | Canada and Latin America Research Exchange Opportunities">
            <a:extLst>
              <a:ext uri="{FF2B5EF4-FFF2-40B4-BE49-F238E27FC236}">
                <a16:creationId xmlns:a16="http://schemas.microsoft.com/office/drawing/2014/main" id="{FE3FB3EE-4C5E-B335-D5CD-BE1C5C925B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71" t="8250" r="8973" b="31189"/>
          <a:stretch/>
        </p:blipFill>
        <p:spPr bwMode="auto">
          <a:xfrm>
            <a:off x="2506826" y="5237890"/>
            <a:ext cx="2576051" cy="8825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rs. Cermakian, Dadar, and Zeighami obtain NSERC Discovery ...">
            <a:extLst>
              <a:ext uri="{FF2B5EF4-FFF2-40B4-BE49-F238E27FC236}">
                <a16:creationId xmlns:a16="http://schemas.microsoft.com/office/drawing/2014/main" id="{F7DA3C65-595C-4074-22F4-865263D50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3103" y="3630930"/>
            <a:ext cx="1606960" cy="16069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Japan Science &amp; Technology Agency – Logo">
            <a:extLst>
              <a:ext uri="{FF2B5EF4-FFF2-40B4-BE49-F238E27FC236}">
                <a16:creationId xmlns:a16="http://schemas.microsoft.com/office/drawing/2014/main" id="{95321F5A-E76C-92B8-D445-0E28D36D76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48" t="36272" r="5078" b="36454"/>
          <a:stretch/>
        </p:blipFill>
        <p:spPr bwMode="auto">
          <a:xfrm>
            <a:off x="3000725" y="3473832"/>
            <a:ext cx="3330996" cy="88256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inistry of Education (Singapore) - Wikipedia">
            <a:extLst>
              <a:ext uri="{FF2B5EF4-FFF2-40B4-BE49-F238E27FC236}">
                <a16:creationId xmlns:a16="http://schemas.microsoft.com/office/drawing/2014/main" id="{8CBE7C52-DEC0-3A82-EBD9-38C51D44D0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681" y="5147087"/>
            <a:ext cx="1559411" cy="126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090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25BDB-F30C-3CBB-346E-3BDBC488F8BF}"/>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2028364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2161" y="323193"/>
            <a:ext cx="3712845" cy="4336415"/>
          </a:xfrm>
          <a:prstGeom prst="rect">
            <a:avLst/>
          </a:prstGeom>
          <a:noFill/>
          <a:ln>
            <a:noFill/>
          </a:ln>
        </p:spPr>
      </p:pic>
      <mc:AlternateContent xmlns:mc="http://schemas.openxmlformats.org/markup-compatibility/2006" xmlns:a14="http://schemas.microsoft.com/office/drawing/2010/main">
        <mc:Choice Requires="a14">
          <p:sp>
            <p:nvSpPr>
              <p:cNvPr id="5" name="Text Box 2"/>
              <p:cNvSpPr txBox="1">
                <a:spLocks noChangeArrowheads="1"/>
              </p:cNvSpPr>
              <p:nvPr/>
            </p:nvSpPr>
            <p:spPr bwMode="auto">
              <a:xfrm>
                <a:off x="7296294" y="1610551"/>
                <a:ext cx="1648460" cy="2244012"/>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50000"/>
                  </a:lnSpc>
                  <a:spcBef>
                    <a:spcPts val="0"/>
                  </a:spcBef>
                  <a:spcAft>
                    <a:spcPts val="300"/>
                  </a:spcAft>
                </a:pPr>
                <a:r>
                  <a:rPr lang="en-US" sz="3600" i="1" dirty="0">
                    <a:effectLst/>
                    <a:latin typeface="Times New Roman" panose="02020603050405020304" pitchFamily="18" charset="0"/>
                    <a:ea typeface="Yu Mincho" panose="02020400000000000000" pitchFamily="18" charset="-128"/>
                  </a:rPr>
                  <a:t>V</a:t>
                </a:r>
                <a:r>
                  <a:rPr lang="en-US" sz="2600" i="1" dirty="0">
                    <a:effectLst/>
                    <a:latin typeface="Times New Roman" panose="02020603050405020304" pitchFamily="18" charset="0"/>
                    <a:ea typeface="Yu Mincho" panose="02020400000000000000" pitchFamily="18" charset="-128"/>
                  </a:rPr>
                  <a:t> </a:t>
                </a:r>
                <a:endParaRPr lang="en-US" sz="1200" dirty="0">
                  <a:effectLst/>
                  <a:latin typeface="Times New Roman" panose="02020603050405020304" pitchFamily="18" charset="0"/>
                  <a:ea typeface="Yu Mincho" panose="02020400000000000000" pitchFamily="18" charset="-128"/>
                </a:endParaRPr>
              </a:p>
              <a:p>
                <a:pPr marL="0" marR="0" algn="ctr">
                  <a:lnSpc>
                    <a:spcPct val="150000"/>
                  </a:lnSpc>
                  <a:spcBef>
                    <a:spcPts val="0"/>
                  </a:spcBef>
                  <a:spcAft>
                    <a:spcPts val="1800"/>
                  </a:spcAft>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Yu Mincho" panose="02020400000000000000" pitchFamily="18" charset="-128"/>
                            </a:rPr>
                          </m:ctrlPr>
                        </m:fPr>
                        <m:num>
                          <m:r>
                            <a:rPr lang="en-US" sz="2200" i="1">
                              <a:effectLst/>
                              <a:latin typeface="Cambria Math" panose="02040503050406030204" pitchFamily="18" charset="0"/>
                              <a:ea typeface="Yu Mincho" panose="02020400000000000000" pitchFamily="18" charset="-128"/>
                            </a:rPr>
                            <m:t>𝜕</m:t>
                          </m:r>
                          <m:r>
                            <a:rPr lang="en-US" sz="2200" i="1">
                              <a:effectLst/>
                              <a:latin typeface="Cambria Math" panose="02040503050406030204" pitchFamily="18" charset="0"/>
                              <a:ea typeface="Yu Mincho" panose="02020400000000000000" pitchFamily="18" charset="-128"/>
                            </a:rPr>
                            <m:t>𝑉</m:t>
                          </m:r>
                        </m:num>
                        <m:den>
                          <m:r>
                            <a:rPr lang="en-US" sz="2200" i="1">
                              <a:effectLst/>
                              <a:latin typeface="Cambria Math" panose="02040503050406030204" pitchFamily="18" charset="0"/>
                              <a:ea typeface="Yu Mincho" panose="02020400000000000000" pitchFamily="18" charset="-128"/>
                            </a:rPr>
                            <m:t>𝑑</m:t>
                          </m:r>
                          <m:sSub>
                            <m:sSubPr>
                              <m:ctrlPr>
                                <a:rPr lang="en-US" sz="2200" i="1">
                                  <a:effectLst/>
                                  <a:latin typeface="Cambria Math" panose="02040503050406030204" pitchFamily="18" charset="0"/>
                                  <a:ea typeface="Yu Mincho" panose="02020400000000000000" pitchFamily="18" charset="-128"/>
                                </a:rPr>
                              </m:ctrlPr>
                            </m:sSubPr>
                            <m:e>
                              <m:r>
                                <a:rPr lang="en-US" sz="2200" i="1">
                                  <a:effectLst/>
                                  <a:latin typeface="Cambria Math" panose="02040503050406030204" pitchFamily="18" charset="0"/>
                                  <a:ea typeface="Yu Mincho" panose="02020400000000000000" pitchFamily="18" charset="-128"/>
                                </a:rPr>
                                <m:t>𝑥</m:t>
                              </m:r>
                            </m:e>
                            <m:sub>
                              <m:r>
                                <a:rPr lang="en-US" sz="2200" i="1">
                                  <a:effectLst/>
                                  <a:latin typeface="Cambria Math" panose="02040503050406030204" pitchFamily="18" charset="0"/>
                                  <a:ea typeface="Yu Mincho" panose="02020400000000000000" pitchFamily="18" charset="-128"/>
                                </a:rPr>
                                <m:t>𝑖</m:t>
                              </m:r>
                            </m:sub>
                          </m:sSub>
                        </m:den>
                      </m:f>
                    </m:oMath>
                  </m:oMathPara>
                </a14:m>
                <a:endParaRPr lang="en-US" sz="1200" dirty="0">
                  <a:effectLst/>
                  <a:latin typeface="Times New Roman" panose="02020603050405020304" pitchFamily="18" charset="0"/>
                  <a:ea typeface="Yu Mincho" panose="02020400000000000000" pitchFamily="18" charset="-128"/>
                </a:endParaRPr>
              </a:p>
            </p:txBody>
          </p:sp>
        </mc:Choice>
        <mc:Fallback xmlns="">
          <p:sp>
            <p:nvSpPr>
              <p:cNvPr id="5" name="Text Box 2"/>
              <p:cNvSpPr txBox="1">
                <a:spLocks noRot="1" noChangeAspect="1" noMove="1" noResize="1" noEditPoints="1" noAdjustHandles="1" noChangeArrowheads="1" noChangeShapeType="1" noTextEdit="1"/>
              </p:cNvSpPr>
              <p:nvPr/>
            </p:nvSpPr>
            <p:spPr bwMode="auto">
              <a:xfrm>
                <a:off x="7296294" y="1610551"/>
                <a:ext cx="1648460" cy="2244012"/>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p:sp>
        <p:nvSpPr>
          <p:cNvPr id="6" name="Text Box 2"/>
          <p:cNvSpPr txBox="1">
            <a:spLocks noChangeArrowheads="1"/>
          </p:cNvSpPr>
          <p:nvPr/>
        </p:nvSpPr>
        <p:spPr bwMode="auto">
          <a:xfrm>
            <a:off x="5015106" y="930291"/>
            <a:ext cx="900430" cy="3200876"/>
          </a:xfrm>
          <a:prstGeom prst="rect">
            <a:avLst/>
          </a:prstGeom>
          <a:noFill/>
          <a:ln w="9525">
            <a:noFill/>
            <a:miter lim="800000"/>
            <a:headEnd/>
            <a:tailEnd/>
          </a:ln>
        </p:spPr>
        <p:txBody>
          <a:bodyPr rot="0" vert="horz" wrap="square" lIns="91440" tIns="45720" rIns="91440" bIns="45720" anchor="t" anchorCtr="0">
            <a:spAutoFit/>
          </a:bodyPr>
          <a:lstStyle/>
          <a:p>
            <a:pPr marL="0" marR="0" algn="just">
              <a:lnSpc>
                <a:spcPct val="150000"/>
              </a:lnSpc>
              <a:spcBef>
                <a:spcPts val="0"/>
              </a:spcBef>
              <a:spcAft>
                <a:spcPts val="300"/>
              </a:spcAft>
            </a:pPr>
            <a:r>
              <a:rPr lang="en-US" sz="3600" i="1" dirty="0">
                <a:effectLst/>
                <a:latin typeface="Times New Roman" panose="02020603050405020304" pitchFamily="18" charset="0"/>
                <a:ea typeface="Yu Mincho" panose="02020400000000000000" pitchFamily="18" charset="-128"/>
              </a:rPr>
              <a:t>x</a:t>
            </a:r>
            <a:r>
              <a:rPr lang="en-US" sz="3600" i="1" baseline="-25000" dirty="0">
                <a:effectLst/>
                <a:latin typeface="Times New Roman" panose="02020603050405020304" pitchFamily="18" charset="0"/>
                <a:ea typeface="Yu Mincho" panose="02020400000000000000" pitchFamily="18" charset="-128"/>
              </a:rPr>
              <a:t>1</a:t>
            </a:r>
            <a:endParaRPr lang="en-US" sz="3600" dirty="0">
              <a:effectLst/>
              <a:latin typeface="Times New Roman" panose="02020603050405020304" pitchFamily="18" charset="0"/>
              <a:ea typeface="Yu Mincho" panose="02020400000000000000" pitchFamily="18" charset="-128"/>
            </a:endParaRPr>
          </a:p>
          <a:p>
            <a:pPr marL="0" marR="0" algn="just">
              <a:lnSpc>
                <a:spcPct val="150000"/>
              </a:lnSpc>
              <a:spcBef>
                <a:spcPts val="0"/>
              </a:spcBef>
              <a:spcAft>
                <a:spcPts val="300"/>
              </a:spcAft>
            </a:pPr>
            <a:endParaRPr lang="en-US" sz="1000" i="1" dirty="0">
              <a:effectLst/>
              <a:latin typeface="Times New Roman" panose="02020603050405020304" pitchFamily="18" charset="0"/>
              <a:ea typeface="Yu Mincho" panose="02020400000000000000" pitchFamily="18" charset="-128"/>
            </a:endParaRPr>
          </a:p>
          <a:p>
            <a:pPr marL="0" marR="0" algn="just">
              <a:lnSpc>
                <a:spcPct val="150000"/>
              </a:lnSpc>
              <a:spcBef>
                <a:spcPts val="0"/>
              </a:spcBef>
              <a:spcAft>
                <a:spcPts val="300"/>
              </a:spcAft>
            </a:pPr>
            <a:r>
              <a:rPr lang="en-US" sz="3600" i="1" dirty="0">
                <a:effectLst/>
                <a:latin typeface="Times New Roman" panose="02020603050405020304" pitchFamily="18" charset="0"/>
                <a:ea typeface="Yu Mincho" panose="02020400000000000000" pitchFamily="18" charset="-128"/>
              </a:rPr>
              <a:t>x</a:t>
            </a:r>
            <a:r>
              <a:rPr lang="en-US" sz="3600" i="1" baseline="-25000" dirty="0">
                <a:effectLst/>
                <a:latin typeface="Times New Roman" panose="02020603050405020304" pitchFamily="18" charset="0"/>
                <a:ea typeface="Yu Mincho" panose="02020400000000000000" pitchFamily="18" charset="-128"/>
              </a:rPr>
              <a:t>2</a:t>
            </a:r>
            <a:endParaRPr lang="en-US" sz="3600" dirty="0">
              <a:effectLst/>
              <a:latin typeface="Times New Roman" panose="02020603050405020304" pitchFamily="18" charset="0"/>
              <a:ea typeface="Yu Mincho" panose="02020400000000000000" pitchFamily="18" charset="-128"/>
            </a:endParaRPr>
          </a:p>
          <a:p>
            <a:pPr marL="0" marR="0" algn="just">
              <a:lnSpc>
                <a:spcPct val="150000"/>
              </a:lnSpc>
              <a:spcBef>
                <a:spcPts val="0"/>
              </a:spcBef>
              <a:spcAft>
                <a:spcPts val="300"/>
              </a:spcAft>
            </a:pPr>
            <a:endParaRPr lang="en-US" sz="1000" i="1" dirty="0">
              <a:effectLst/>
              <a:latin typeface="Times New Roman" panose="02020603050405020304" pitchFamily="18" charset="0"/>
              <a:ea typeface="Yu Mincho" panose="02020400000000000000" pitchFamily="18" charset="-128"/>
            </a:endParaRPr>
          </a:p>
          <a:p>
            <a:pPr marL="0" marR="0" algn="just">
              <a:lnSpc>
                <a:spcPct val="150000"/>
              </a:lnSpc>
              <a:spcBef>
                <a:spcPts val="0"/>
              </a:spcBef>
              <a:spcAft>
                <a:spcPts val="300"/>
              </a:spcAft>
            </a:pPr>
            <a:r>
              <a:rPr lang="en-US" sz="3600" i="1" dirty="0" err="1">
                <a:effectLst/>
                <a:latin typeface="Times New Roman" panose="02020603050405020304" pitchFamily="18" charset="0"/>
                <a:ea typeface="Yu Mincho" panose="02020400000000000000" pitchFamily="18" charset="-128"/>
              </a:rPr>
              <a:t>x</a:t>
            </a:r>
            <a:r>
              <a:rPr lang="en-US" sz="3600" i="1" baseline="-25000" dirty="0" err="1">
                <a:effectLst/>
                <a:latin typeface="Times New Roman" panose="02020603050405020304" pitchFamily="18" charset="0"/>
                <a:ea typeface="Yu Mincho" panose="02020400000000000000" pitchFamily="18" charset="-128"/>
              </a:rPr>
              <a:t>D</a:t>
            </a:r>
            <a:endParaRPr lang="en-US" sz="3600" dirty="0">
              <a:effectLst/>
              <a:latin typeface="Times New Roman" panose="02020603050405020304" pitchFamily="18" charset="0"/>
              <a:ea typeface="Yu Mincho" panose="02020400000000000000" pitchFamily="18" charset="-128"/>
            </a:endParaRPr>
          </a:p>
        </p:txBody>
      </p:sp>
      <mc:AlternateContent xmlns:mc="http://schemas.openxmlformats.org/markup-compatibility/2006" xmlns:a14="http://schemas.microsoft.com/office/drawing/2010/main">
        <mc:Choice Requires="a14">
          <p:sp>
            <p:nvSpPr>
              <p:cNvPr id="7" name="Rectangle 6"/>
              <p:cNvSpPr/>
              <p:nvPr/>
            </p:nvSpPr>
            <p:spPr>
              <a:xfrm>
                <a:off x="583281" y="1525786"/>
                <a:ext cx="3486917" cy="9580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𝑓</m:t>
                          </m:r>
                        </m:e>
                        <m:sub>
                          <m:r>
                            <a:rPr lang="en-US" sz="2000" b="0" i="1" smtClean="0">
                              <a:solidFill>
                                <a:schemeClr val="bg2">
                                  <a:lumMod val="75000"/>
                                </a:schemeClr>
                              </a:solidFill>
                              <a:latin typeface="Cambria Math" panose="02040503050406030204" pitchFamily="18" charset="0"/>
                            </a:rPr>
                            <m:t>𝑘</m:t>
                          </m:r>
                        </m:sub>
                      </m:sSub>
                      <m:d>
                        <m:dPr>
                          <m:ctrlPr>
                            <a:rPr lang="en-US" sz="2000" i="1">
                              <a:latin typeface="Cambria Math" panose="02040503050406030204" pitchFamily="18" charset="0"/>
                            </a:rPr>
                          </m:ctrlPr>
                        </m:dPr>
                        <m:e>
                          <m:r>
                            <a:rPr lang="en-US" sz="2000" b="1" i="1">
                              <a:latin typeface="Cambria Math" panose="02040503050406030204" pitchFamily="18" charset="0"/>
                            </a:rPr>
                            <m:t>𝒙</m:t>
                          </m:r>
                        </m:e>
                      </m:d>
                      <m:r>
                        <a:rPr lang="en-US" sz="2000">
                          <a:latin typeface="Cambria Math" panose="02040503050406030204" pitchFamily="18" charset="0"/>
                        </a:rPr>
                        <m:t>=</m:t>
                      </m:r>
                      <m:nary>
                        <m:naryPr>
                          <m:chr m:val="∑"/>
                          <m:limLoc m:val="undOvr"/>
                          <m:ctrlPr>
                            <a:rPr lang="en-US" sz="2000" i="1">
                              <a:latin typeface="Cambria Math" panose="02040503050406030204" pitchFamily="18" charset="0"/>
                            </a:rPr>
                          </m:ctrlPr>
                        </m:naryPr>
                        <m:sub>
                          <m:r>
                            <a:rPr lang="en-US" sz="2000" i="1">
                              <a:latin typeface="Cambria Math" panose="02040503050406030204" pitchFamily="18" charset="0"/>
                            </a:rPr>
                            <m:t>𝑛</m:t>
                          </m:r>
                          <m:r>
                            <a:rPr lang="en-US" sz="2000">
                              <a:latin typeface="Cambria Math" panose="02040503050406030204" pitchFamily="18" charset="0"/>
                            </a:rPr>
                            <m:t>=0</m:t>
                          </m:r>
                        </m:sub>
                        <m:sup>
                          <m:r>
                            <a:rPr lang="en-US" sz="2000" i="1">
                              <a:latin typeface="Cambria Math" panose="02040503050406030204" pitchFamily="18" charset="0"/>
                            </a:rPr>
                            <m:t>𝑁</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𝑛</m:t>
                                  </m:r>
                                  <m:r>
                                    <a:rPr lang="en-US" sz="2000" b="0" i="1" smtClean="0">
                                      <a:solidFill>
                                        <a:schemeClr val="bg2">
                                          <a:lumMod val="75000"/>
                                        </a:schemeClr>
                                      </a:solidFill>
                                      <a:latin typeface="Cambria Math" panose="02040503050406030204" pitchFamily="18" charset="0"/>
                                    </a:rPr>
                                    <m:t>𝑘</m:t>
                                  </m:r>
                                </m:sub>
                              </m:sSub>
                              <m:sSub>
                                <m:sSubPr>
                                  <m:ctrlPr>
                                    <a:rPr lang="en-US" sz="2000" b="0" i="1" smtClean="0">
                                      <a:latin typeface="Cambria Math" panose="02040503050406030204" pitchFamily="18" charset="0"/>
                                    </a:rPr>
                                  </m:ctrlPr>
                                </m:sSubPr>
                                <m:e>
                                  <m:r>
                                    <a:rPr lang="en-US" sz="2000" i="1">
                                      <a:latin typeface="Cambria Math" panose="02040503050406030204" pitchFamily="18" charset="0"/>
                                    </a:rPr>
                                    <m:t>𝜎</m:t>
                                  </m:r>
                                </m:e>
                                <m:sub>
                                  <m:r>
                                    <a:rPr lang="en-US" sz="2000" b="0" i="1" smtClean="0">
                                      <a:solidFill>
                                        <a:srgbClr val="FF0000"/>
                                      </a:solidFill>
                                      <a:latin typeface="Cambria Math" panose="02040503050406030204" pitchFamily="18" charset="0"/>
                                    </a:rPr>
                                    <m:t>𝑛</m:t>
                                  </m:r>
                                </m:sub>
                              </m:sSub>
                            </m:e>
                          </m:d>
                        </m:e>
                      </m:nary>
                      <m:sSub>
                        <m:sSubPr>
                          <m:ctrlPr>
                            <a:rPr lang="en-US" sz="2000" i="1">
                              <a:latin typeface="Cambria Math" panose="02040503050406030204" pitchFamily="18" charset="0"/>
                            </a:rPr>
                          </m:ctrlPr>
                        </m:sSubPr>
                        <m:e>
                          <m:r>
                            <a:rPr lang="en-US" sz="2000" b="1" i="1">
                              <a:latin typeface="Cambria Math" panose="02040503050406030204" pitchFamily="18" charset="0"/>
                            </a:rPr>
                            <m:t>𝒘</m:t>
                          </m:r>
                        </m:e>
                        <m:sub>
                          <m:r>
                            <a:rPr lang="en-US" sz="2000" b="1" i="1">
                              <a:latin typeface="Cambria Math" panose="02040503050406030204" pitchFamily="18" charset="0"/>
                            </a:rPr>
                            <m:t>𝒏</m:t>
                          </m:r>
                        </m:sub>
                      </m:sSub>
                      <m:r>
                        <a:rPr lang="en-US" sz="2000" b="1" i="1">
                          <a:latin typeface="Cambria Math" panose="02040503050406030204" pitchFamily="18" charset="0"/>
                        </a:rPr>
                        <m:t>𝒙</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𝑛</m:t>
                          </m:r>
                        </m:sub>
                      </m:sSub>
                      <m:r>
                        <a:rPr lang="en-US" sz="2000" b="0" i="1" smtClean="0">
                          <a:latin typeface="Cambria Math" panose="02040503050406030204" pitchFamily="18" charset="0"/>
                        </a:rPr>
                        <m:t>)</m:t>
                      </m:r>
                    </m:oMath>
                  </m:oMathPara>
                </a14:m>
                <a:endParaRPr lang="en-US" sz="2000" dirty="0"/>
              </a:p>
            </p:txBody>
          </p:sp>
        </mc:Choice>
        <mc:Fallback xmlns="">
          <p:sp>
            <p:nvSpPr>
              <p:cNvPr id="7" name="Rectangle 6"/>
              <p:cNvSpPr>
                <a:spLocks noRot="1" noChangeAspect="1" noMove="1" noResize="1" noEditPoints="1" noAdjustHandles="1" noChangeArrowheads="1" noChangeShapeType="1" noTextEdit="1"/>
              </p:cNvSpPr>
              <p:nvPr/>
            </p:nvSpPr>
            <p:spPr>
              <a:xfrm>
                <a:off x="583281" y="1525786"/>
                <a:ext cx="3486917" cy="95808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83281" y="2822201"/>
                <a:ext cx="3335657" cy="4094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𝑓</m:t>
                              </m:r>
                            </m:e>
                            <m:sup>
                              <m:d>
                                <m:dPr>
                                  <m:ctrlPr>
                                    <a:rPr lang="en-US" i="1">
                                      <a:latin typeface="Cambria Math" panose="02040503050406030204" pitchFamily="18" charset="0"/>
                                    </a:rPr>
                                  </m:ctrlPr>
                                </m:dPr>
                                <m:e>
                                  <m:r>
                                    <a:rPr lang="en-US" i="1">
                                      <a:latin typeface="Cambria Math" panose="02040503050406030204" pitchFamily="18" charset="0"/>
                                    </a:rPr>
                                    <m:t>𝑗</m:t>
                                  </m:r>
                                </m:e>
                              </m:d>
                            </m:sup>
                          </m:sSup>
                          <m:r>
                            <a:rPr lang="en-US" i="0">
                              <a:latin typeface="Cambria Math" panose="02040503050406030204" pitchFamily="18" charset="0"/>
                            </a:rPr>
                            <m:t>,</m:t>
                          </m:r>
                          <m:sSup>
                            <m:sSupPr>
                              <m:ctrlPr>
                                <a:rPr lang="en-US" i="1">
                                  <a:latin typeface="Cambria Math" panose="02040503050406030204" pitchFamily="18" charset="0"/>
                                </a:rPr>
                              </m:ctrlPr>
                            </m:sSupPr>
                            <m:e>
                              <m:r>
                                <a:rPr lang="en-US" b="1" i="1">
                                  <a:latin typeface="Cambria Math" panose="02040503050406030204" pitchFamily="18" charset="0"/>
                                </a:rPr>
                                <m:t>𝒙</m:t>
                              </m:r>
                            </m:e>
                            <m:sup>
                              <m:d>
                                <m:dPr>
                                  <m:ctrlPr>
                                    <a:rPr lang="en-US" b="1" i="1">
                                      <a:latin typeface="Cambria Math" panose="02040503050406030204" pitchFamily="18" charset="0"/>
                                    </a:rPr>
                                  </m:ctrlPr>
                                </m:dPr>
                                <m:e>
                                  <m:r>
                                    <a:rPr lang="en-US" b="0" i="1">
                                      <a:latin typeface="Cambria Math" panose="02040503050406030204" pitchFamily="18" charset="0"/>
                                    </a:rPr>
                                    <m:t>𝑗</m:t>
                                  </m:r>
                                </m:e>
                              </m:d>
                            </m:sup>
                          </m:sSup>
                        </m:e>
                      </m:d>
                      <m:r>
                        <a:rPr lang="en-US" b="0" i="0">
                          <a:latin typeface="Cambria Math" panose="02040503050406030204" pitchFamily="18" charset="0"/>
                        </a:rPr>
                        <m:t>, </m:t>
                      </m:r>
                      <m:r>
                        <a:rPr lang="en-US" b="0" i="1">
                          <a:latin typeface="Cambria Math" panose="02040503050406030204" pitchFamily="18" charset="0"/>
                        </a:rPr>
                        <m:t>𝑗</m:t>
                      </m:r>
                      <m:r>
                        <a:rPr lang="en-US" b="0" i="0">
                          <a:latin typeface="Cambria Math" panose="02040503050406030204" pitchFamily="18" charset="0"/>
                        </a:rPr>
                        <m:t>=1,…,</m:t>
                      </m:r>
                      <m:r>
                        <a:rPr lang="en-US" b="0" i="1">
                          <a:latin typeface="Cambria Math" panose="02040503050406030204" pitchFamily="18" charset="0"/>
                        </a:rPr>
                        <m:t>𝑀</m:t>
                      </m:r>
                      <m:r>
                        <a:rPr lang="en-US" b="1" i="1" smtClean="0">
                          <a:latin typeface="Cambria Math" panose="02040503050406030204" pitchFamily="18" charset="0"/>
                        </a:rPr>
                        <m:t>;  </m:t>
                      </m:r>
                      <m:r>
                        <a:rPr lang="en-US" b="1" i="1" smtClean="0">
                          <a:latin typeface="Cambria Math" panose="02040503050406030204" pitchFamily="18" charset="0"/>
                        </a:rPr>
                        <m:t>𝒙</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𝐷</m:t>
                          </m:r>
                        </m:sup>
                      </m:sSup>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583281" y="2822201"/>
                <a:ext cx="3335657" cy="409471"/>
              </a:xfrm>
              <a:prstGeom prst="rect">
                <a:avLst/>
              </a:prstGeom>
              <a:blipFill>
                <a:blip r:embed="rId6"/>
                <a:stretch>
                  <a:fillRect b="-8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6234" y="3500872"/>
                <a:ext cx="4546886" cy="707886"/>
              </a:xfrm>
              <a:prstGeom prst="rect">
                <a:avLst/>
              </a:prstGeom>
            </p:spPr>
            <p:txBody>
              <a:bodyPr wrap="none">
                <a:spAutoFit/>
              </a:bodyPr>
              <a:lstStyle/>
              <a:p>
                <a:r>
                  <a:rPr lang="en-US" sz="2000" dirty="0"/>
                  <a:t>Often </a:t>
                </a:r>
                <a14:m>
                  <m:oMath xmlns:m="http://schemas.openxmlformats.org/officeDocument/2006/math">
                    <m:r>
                      <a:rPr lang="en-US" sz="2000" i="1">
                        <a:latin typeface="Cambria Math" panose="02040503050406030204" pitchFamily="18" charset="0"/>
                      </a:rPr>
                      <m:t>𝜎</m:t>
                    </m:r>
                    <m:d>
                      <m:dPr>
                        <m:ctrlPr>
                          <a:rPr lang="en-US" sz="2000" i="1">
                            <a:latin typeface="Cambria Math" panose="02040503050406030204" pitchFamily="18" charset="0"/>
                          </a:rPr>
                        </m:ctrlPr>
                      </m:dPr>
                      <m:e>
                        <m:r>
                          <a:rPr lang="en-US" sz="2000" i="1">
                            <a:latin typeface="Cambria Math" panose="02040503050406030204" pitchFamily="18" charset="0"/>
                          </a:rPr>
                          <m:t>𝑥</m:t>
                        </m:r>
                      </m:e>
                    </m:d>
                    <m:r>
                      <a:rPr lang="en-US" sz="2000" i="0">
                        <a:latin typeface="Cambria Math" panose="02040503050406030204" pitchFamily="18" charset="0"/>
                      </a:rPr>
                      <m:t>=</m:t>
                    </m:r>
                    <m:f>
                      <m:fPr>
                        <m:type m:val="lin"/>
                        <m:ctrlPr>
                          <a:rPr lang="en-US" sz="2000" i="1">
                            <a:latin typeface="Cambria Math" panose="02040503050406030204" pitchFamily="18" charset="0"/>
                          </a:rPr>
                        </m:ctrlPr>
                      </m:fPr>
                      <m:num>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𝑥</m:t>
                                </m:r>
                              </m:sup>
                            </m:sSup>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𝑥</m:t>
                                </m:r>
                              </m:sup>
                            </m:sSup>
                          </m:e>
                        </m:d>
                      </m:num>
                      <m:den>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𝑥</m:t>
                                </m:r>
                              </m:sup>
                            </m:sSup>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𝑥</m:t>
                                </m:r>
                              </m:sup>
                            </m:sSup>
                          </m:e>
                        </m:d>
                      </m:den>
                    </m:f>
                  </m:oMath>
                </a14:m>
                <a:endParaRPr lang="en-US" sz="2000" dirty="0"/>
              </a:p>
              <a:p>
                <a:r>
                  <a:rPr lang="en-US" sz="2000" dirty="0"/>
                  <a:t>but can be </a:t>
                </a:r>
                <a:r>
                  <a:rPr lang="en-US" sz="2000" b="1" dirty="0"/>
                  <a:t>any smooth nonlinear</a:t>
                </a:r>
                <a:r>
                  <a:rPr lang="en-US" sz="2000" dirty="0"/>
                  <a:t> function</a:t>
                </a:r>
              </a:p>
            </p:txBody>
          </p:sp>
        </mc:Choice>
        <mc:Fallback xmlns="">
          <p:sp>
            <p:nvSpPr>
              <p:cNvPr id="9" name="Rectangle 8"/>
              <p:cNvSpPr>
                <a:spLocks noRot="1" noChangeAspect="1" noMove="1" noResize="1" noEditPoints="1" noAdjustHandles="1" noChangeArrowheads="1" noChangeShapeType="1" noTextEdit="1"/>
              </p:cNvSpPr>
              <p:nvPr/>
            </p:nvSpPr>
            <p:spPr>
              <a:xfrm>
                <a:off x="236234" y="3500872"/>
                <a:ext cx="4546886" cy="707886"/>
              </a:xfrm>
              <a:prstGeom prst="rect">
                <a:avLst/>
              </a:prstGeom>
              <a:blipFill>
                <a:blip r:embed="rId7"/>
                <a:stretch>
                  <a:fillRect l="-1475" t="-66379" r="-402" b="-57759"/>
                </a:stretch>
              </a:blipFill>
            </p:spPr>
            <p:txBody>
              <a:bodyPr/>
              <a:lstStyle/>
              <a:p>
                <a:r>
                  <a:rPr lang="en-US">
                    <a:noFill/>
                  </a:rPr>
                  <a:t> </a:t>
                </a:r>
              </a:p>
            </p:txBody>
          </p:sp>
        </mc:Fallback>
      </mc:AlternateContent>
      <p:sp>
        <p:nvSpPr>
          <p:cNvPr id="10" name="TextBox 9"/>
          <p:cNvSpPr txBox="1"/>
          <p:nvPr/>
        </p:nvSpPr>
        <p:spPr>
          <a:xfrm>
            <a:off x="6525116" y="533917"/>
            <a:ext cx="478972" cy="4524315"/>
          </a:xfrm>
          <a:prstGeom prst="rect">
            <a:avLst/>
          </a:prstGeom>
          <a:noFill/>
        </p:spPr>
        <p:txBody>
          <a:bodyPr wrap="square" rtlCol="0">
            <a:spAutoFit/>
          </a:bodyPr>
          <a:lstStyle/>
          <a:p>
            <a:r>
              <a:rPr lang="en-US" sz="3600" dirty="0">
                <a:latin typeface="Symbol" panose="05050102010706020507" pitchFamily="18" charset="2"/>
              </a:rPr>
              <a:t>s</a:t>
            </a:r>
          </a:p>
          <a:p>
            <a:endParaRPr lang="en-US" sz="3600" dirty="0">
              <a:latin typeface="Symbol" panose="05050102010706020507" pitchFamily="18" charset="2"/>
            </a:endParaRPr>
          </a:p>
          <a:p>
            <a:r>
              <a:rPr lang="en-US" sz="3600" dirty="0">
                <a:latin typeface="Symbol" panose="05050102010706020507" pitchFamily="18" charset="2"/>
              </a:rPr>
              <a:t>s</a:t>
            </a:r>
          </a:p>
          <a:p>
            <a:endParaRPr lang="en-US" sz="3600" dirty="0">
              <a:latin typeface="Symbol" panose="05050102010706020507" pitchFamily="18" charset="2"/>
            </a:endParaRPr>
          </a:p>
          <a:p>
            <a:r>
              <a:rPr lang="en-US" sz="3600" dirty="0">
                <a:latin typeface="Symbol" panose="05050102010706020507" pitchFamily="18" charset="2"/>
              </a:rPr>
              <a:t>s</a:t>
            </a:r>
          </a:p>
          <a:p>
            <a:endParaRPr lang="en-US" sz="3600" dirty="0">
              <a:latin typeface="Symbol" panose="05050102010706020507" pitchFamily="18" charset="2"/>
            </a:endParaRPr>
          </a:p>
          <a:p>
            <a:r>
              <a:rPr lang="en-US" sz="3600" dirty="0">
                <a:latin typeface="Symbol" panose="05050102010706020507" pitchFamily="18" charset="2"/>
              </a:rPr>
              <a:t>s</a:t>
            </a:r>
          </a:p>
          <a:p>
            <a:endParaRPr lang="en-US" sz="3600" dirty="0">
              <a:latin typeface="Symbol" panose="05050102010706020507" pitchFamily="18" charset="2"/>
            </a:endParaRPr>
          </a:p>
        </p:txBody>
      </p:sp>
      <p:sp>
        <p:nvSpPr>
          <p:cNvPr id="3" name="Content Placeholder 2"/>
          <p:cNvSpPr>
            <a:spLocks noGrp="1"/>
          </p:cNvSpPr>
          <p:nvPr>
            <p:ph idx="1"/>
          </p:nvPr>
        </p:nvSpPr>
        <p:spPr>
          <a:xfrm>
            <a:off x="236235" y="4698506"/>
            <a:ext cx="8613851" cy="1988038"/>
          </a:xfrm>
          <a:ln>
            <a:solidFill>
              <a:schemeClr val="accent1"/>
            </a:solidFill>
          </a:ln>
        </p:spPr>
        <p:txBody>
          <a:bodyPr>
            <a:noAutofit/>
          </a:bodyPr>
          <a:lstStyle/>
          <a:p>
            <a:r>
              <a:rPr lang="en-US" sz="1800" dirty="0"/>
              <a:t>An analogy with a biologic neural network is often made</a:t>
            </a:r>
          </a:p>
          <a:p>
            <a:r>
              <a:rPr lang="en-US" sz="1800" dirty="0"/>
              <a:t>As a mathematical object used for non-linear regression, a view of a representation in a </a:t>
            </a:r>
            <a:r>
              <a:rPr lang="en-US" sz="1800" b="1" dirty="0"/>
              <a:t>non-direct product basis </a:t>
            </a:r>
            <a:r>
              <a:rPr lang="en-US" sz="1800" dirty="0"/>
              <a:t>is useful</a:t>
            </a:r>
          </a:p>
          <a:p>
            <a:r>
              <a:rPr lang="en-US" sz="1800" dirty="0"/>
              <a:t>A single hidden layer NN is a universal approximator</a:t>
            </a:r>
          </a:p>
          <a:p>
            <a:pPr lvl="1"/>
            <a:r>
              <a:rPr lang="en-US" sz="1650" dirty="0"/>
              <a:t>Think carefully if you actually need a “deep” NN as it comes at a price of a large no. of non-linear parameters</a:t>
            </a:r>
          </a:p>
        </p:txBody>
      </p:sp>
      <p:sp>
        <p:nvSpPr>
          <p:cNvPr id="13" name="Rounded Rectangular Callout 12"/>
          <p:cNvSpPr/>
          <p:nvPr/>
        </p:nvSpPr>
        <p:spPr>
          <a:xfrm>
            <a:off x="2267255" y="1347901"/>
            <a:ext cx="908949" cy="316873"/>
          </a:xfrm>
          <a:prstGeom prst="wedgeRoundRectCallout">
            <a:avLst>
              <a:gd name="adj1" fmla="val 29978"/>
              <a:gd name="adj2" fmla="val 1433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weights</a:t>
            </a:r>
          </a:p>
        </p:txBody>
      </p:sp>
      <p:sp>
        <p:nvSpPr>
          <p:cNvPr id="14" name="Rounded Rectangular Callout 13"/>
          <p:cNvSpPr/>
          <p:nvPr/>
        </p:nvSpPr>
        <p:spPr>
          <a:xfrm>
            <a:off x="3455598" y="1383815"/>
            <a:ext cx="908949" cy="316873"/>
          </a:xfrm>
          <a:prstGeom prst="wedgeRoundRectCallout">
            <a:avLst>
              <a:gd name="adj1" fmla="val -23436"/>
              <a:gd name="adj2" fmla="val 1020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biases</a:t>
            </a:r>
          </a:p>
        </p:txBody>
      </p:sp>
      <p:sp>
        <p:nvSpPr>
          <p:cNvPr id="15" name="Rectangle 14"/>
          <p:cNvSpPr/>
          <p:nvPr/>
        </p:nvSpPr>
        <p:spPr>
          <a:xfrm>
            <a:off x="435894" y="4330521"/>
            <a:ext cx="4060920" cy="307777"/>
          </a:xfrm>
          <a:prstGeom prst="rect">
            <a:avLst/>
          </a:prstGeom>
        </p:spPr>
        <p:txBody>
          <a:bodyPr wrap="none">
            <a:spAutoFit/>
          </a:bodyPr>
          <a:lstStyle/>
          <a:p>
            <a:r>
              <a:rPr lang="en-US" sz="1400" dirty="0">
                <a:latin typeface="Times New Roman" panose="02020603050405020304" pitchFamily="18" charset="0"/>
                <a:ea typeface="Yu Mincho" panose="02020400000000000000" pitchFamily="18" charset="-128"/>
              </a:rPr>
              <a:t>Key works by </a:t>
            </a:r>
            <a:r>
              <a:rPr lang="en-US" sz="1400" i="1" dirty="0">
                <a:latin typeface="Times New Roman" panose="02020603050405020304" pitchFamily="18" charset="0"/>
                <a:ea typeface="Yu Mincho" panose="02020400000000000000" pitchFamily="18" charset="-128"/>
              </a:rPr>
              <a:t>Kolmogorov, </a:t>
            </a:r>
            <a:r>
              <a:rPr lang="en-US" sz="1400" i="1" dirty="0" err="1">
                <a:latin typeface="Times New Roman" panose="02020603050405020304" pitchFamily="18" charset="0"/>
                <a:ea typeface="Yu Mincho" panose="02020400000000000000" pitchFamily="18" charset="-128"/>
              </a:rPr>
              <a:t>Specher</a:t>
            </a:r>
            <a:r>
              <a:rPr lang="en-US" sz="1400" i="1" dirty="0">
                <a:latin typeface="Times New Roman" panose="02020603050405020304" pitchFamily="18" charset="0"/>
                <a:ea typeface="Yu Mincho" panose="02020400000000000000" pitchFamily="18" charset="-128"/>
              </a:rPr>
              <a:t>, </a:t>
            </a:r>
            <a:r>
              <a:rPr lang="en-US" sz="1400" i="1" dirty="0" err="1">
                <a:latin typeface="Times New Roman" panose="02020603050405020304" pitchFamily="18" charset="0"/>
                <a:ea typeface="Yu Mincho" panose="02020400000000000000" pitchFamily="18" charset="-128"/>
              </a:rPr>
              <a:t>Hornik</a:t>
            </a:r>
            <a:r>
              <a:rPr lang="en-US" sz="1400" i="1" dirty="0">
                <a:latin typeface="Times New Roman" panose="02020603050405020304" pitchFamily="18" charset="0"/>
                <a:ea typeface="Yu Mincho" panose="02020400000000000000" pitchFamily="18" charset="-128"/>
              </a:rPr>
              <a:t>, </a:t>
            </a:r>
            <a:r>
              <a:rPr lang="en-US" sz="1400" i="1" dirty="0" err="1">
                <a:latin typeface="Times New Roman" panose="02020603050405020304" pitchFamily="18" charset="0"/>
                <a:ea typeface="Yu Mincho" panose="02020400000000000000" pitchFamily="18" charset="-128"/>
              </a:rPr>
              <a:t>Gorban</a:t>
            </a:r>
            <a:r>
              <a:rPr lang="en-US" sz="1400" i="1" dirty="0">
                <a:latin typeface="Times New Roman" panose="02020603050405020304" pitchFamily="18" charset="0"/>
                <a:ea typeface="Yu Mincho" panose="02020400000000000000" pitchFamily="18" charset="-128"/>
              </a:rPr>
              <a:t> </a:t>
            </a:r>
            <a:endParaRPr lang="en-US" sz="1400" dirty="0"/>
          </a:p>
        </p:txBody>
      </p:sp>
      <mc:AlternateContent xmlns:mc="http://schemas.openxmlformats.org/markup-compatibility/2006" xmlns:a14="http://schemas.microsoft.com/office/drawing/2010/main">
        <mc:Choice Requires="a14">
          <p:sp>
            <p:nvSpPr>
              <p:cNvPr id="16" name="Rectangle 15"/>
              <p:cNvSpPr/>
              <p:nvPr/>
            </p:nvSpPr>
            <p:spPr>
              <a:xfrm>
                <a:off x="5158157" y="2954245"/>
                <a:ext cx="3289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m:t>
                      </m:r>
                    </m:oMath>
                  </m:oMathPara>
                </a14:m>
                <a:endParaRPr lang="en-US" sz="2000" dirty="0"/>
              </a:p>
            </p:txBody>
          </p:sp>
        </mc:Choice>
        <mc:Fallback xmlns="">
          <p:sp>
            <p:nvSpPr>
              <p:cNvPr id="16" name="Rectangle 15"/>
              <p:cNvSpPr>
                <a:spLocks noRot="1" noChangeAspect="1" noMove="1" noResize="1" noEditPoints="1" noAdjustHandles="1" noChangeArrowheads="1" noChangeShapeType="1" noTextEdit="1"/>
              </p:cNvSpPr>
              <p:nvPr/>
            </p:nvSpPr>
            <p:spPr>
              <a:xfrm>
                <a:off x="5158157" y="2954245"/>
                <a:ext cx="328936"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6561527" y="3500872"/>
                <a:ext cx="318244"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m:t>
                      </m:r>
                    </m:oMath>
                  </m:oMathPara>
                </a14:m>
                <a:endParaRPr lang="en-US" sz="2000" dirty="0"/>
              </a:p>
            </p:txBody>
          </p:sp>
        </mc:Choice>
        <mc:Fallback xmlns="">
          <p:sp>
            <p:nvSpPr>
              <p:cNvPr id="17" name="Rectangle 16"/>
              <p:cNvSpPr>
                <a:spLocks noRot="1" noChangeAspect="1" noMove="1" noResize="1" noEditPoints="1" noAdjustHandles="1" noChangeArrowheads="1" noChangeShapeType="1" noTextEdit="1"/>
              </p:cNvSpPr>
              <p:nvPr/>
            </p:nvSpPr>
            <p:spPr>
              <a:xfrm>
                <a:off x="6561527" y="3500872"/>
                <a:ext cx="318244"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998439" y="3533526"/>
                <a:ext cx="318244"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m:t>
                      </m:r>
                    </m:oMath>
                  </m:oMathPara>
                </a14:m>
                <a:endParaRPr lang="en-US" sz="2000" dirty="0"/>
              </a:p>
            </p:txBody>
          </p:sp>
        </mc:Choice>
        <mc:Fallback xmlns="">
          <p:sp>
            <p:nvSpPr>
              <p:cNvPr id="18" name="Rectangle 17"/>
              <p:cNvSpPr>
                <a:spLocks noRot="1" noChangeAspect="1" noMove="1" noResize="1" noEditPoints="1" noAdjustHandles="1" noChangeArrowheads="1" noChangeShapeType="1" noTextEdit="1"/>
              </p:cNvSpPr>
              <p:nvPr/>
            </p:nvSpPr>
            <p:spPr>
              <a:xfrm>
                <a:off x="7998439" y="3533526"/>
                <a:ext cx="318244" cy="400110"/>
              </a:xfrm>
              <a:prstGeom prst="rect">
                <a:avLst/>
              </a:prstGeom>
              <a:blipFill>
                <a:blip r:embed="rId10"/>
                <a:stretch>
                  <a:fillRect/>
                </a:stretch>
              </a:blipFill>
            </p:spPr>
            <p:txBody>
              <a:bodyPr/>
              <a:lstStyle/>
              <a:p>
                <a:r>
                  <a:rPr lang="en-US">
                    <a:noFill/>
                  </a:rPr>
                  <a:t> </a:t>
                </a:r>
              </a:p>
            </p:txBody>
          </p:sp>
        </mc:Fallback>
      </mc:AlternateContent>
      <p:sp>
        <p:nvSpPr>
          <p:cNvPr id="19" name="Rounded Rectangular Callout 18"/>
          <p:cNvSpPr/>
          <p:nvPr/>
        </p:nvSpPr>
        <p:spPr>
          <a:xfrm>
            <a:off x="235203" y="2429254"/>
            <a:ext cx="1320946" cy="273170"/>
          </a:xfrm>
          <a:prstGeom prst="wedgeRoundRectCallout">
            <a:avLst>
              <a:gd name="adj1" fmla="val 16804"/>
              <a:gd name="adj2" fmla="val 1193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set</a:t>
            </a:r>
          </a:p>
        </p:txBody>
      </p:sp>
      <p:sp>
        <p:nvSpPr>
          <p:cNvPr id="11" name="Arc 10">
            <a:extLst>
              <a:ext uri="{FF2B5EF4-FFF2-40B4-BE49-F238E27FC236}">
                <a16:creationId xmlns:a16="http://schemas.microsoft.com/office/drawing/2014/main" id="{9D57007C-05BC-D74A-9601-5DB9DBF96ADA}"/>
              </a:ext>
            </a:extLst>
          </p:cNvPr>
          <p:cNvSpPr/>
          <p:nvPr/>
        </p:nvSpPr>
        <p:spPr>
          <a:xfrm rot="313332">
            <a:off x="583281" y="1551026"/>
            <a:ext cx="4328880" cy="1339644"/>
          </a:xfrm>
          <a:prstGeom prst="arc">
            <a:avLst>
              <a:gd name="adj1" fmla="val 137825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435894" y="474937"/>
            <a:ext cx="8272212" cy="740156"/>
          </a:xfrm>
        </p:spPr>
        <p:txBody>
          <a:bodyPr>
            <a:normAutofit fontScale="90000"/>
          </a:bodyPr>
          <a:lstStyle/>
          <a:p>
            <a:r>
              <a:rPr lang="en-US" dirty="0"/>
              <a:t>Recap of some major ML methods:</a:t>
            </a:r>
            <a:br>
              <a:rPr lang="en-US" dirty="0"/>
            </a:br>
            <a:r>
              <a:rPr lang="en-US" dirty="0"/>
              <a:t>Neural networks</a:t>
            </a:r>
          </a:p>
        </p:txBody>
      </p:sp>
    </p:spTree>
    <p:extLst>
      <p:ext uri="{BB962C8B-B14F-4D97-AF65-F5344CB8AC3E}">
        <p14:creationId xmlns:p14="http://schemas.microsoft.com/office/powerpoint/2010/main" val="645697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 and cons of FFNN</a:t>
            </a:r>
          </a:p>
        </p:txBody>
      </p:sp>
      <p:sp>
        <p:nvSpPr>
          <p:cNvPr id="3" name="Content Placeholder 2"/>
          <p:cNvSpPr>
            <a:spLocks noGrp="1"/>
          </p:cNvSpPr>
          <p:nvPr>
            <p:ph idx="1"/>
          </p:nvPr>
        </p:nvSpPr>
        <p:spPr>
          <a:xfrm>
            <a:off x="435892" y="5078857"/>
            <a:ext cx="8501631" cy="1572314"/>
          </a:xfrm>
          <a:ln>
            <a:solidFill>
              <a:schemeClr val="accent1"/>
            </a:solidFill>
          </a:ln>
        </p:spPr>
        <p:txBody>
          <a:bodyPr>
            <a:normAutofit fontScale="92500" lnSpcReduction="10000"/>
          </a:bodyPr>
          <a:lstStyle/>
          <a:p>
            <a:r>
              <a:rPr lang="en-US" sz="1800" dirty="0"/>
              <a:t>A single hidden layer NN is a universal approximator</a:t>
            </a:r>
          </a:p>
          <a:p>
            <a:pPr lvl="1"/>
            <a:r>
              <a:rPr lang="en-US" sz="1650" dirty="0"/>
              <a:t>Think carefully if you actually need a deep NN as it comes </a:t>
            </a:r>
            <a:br>
              <a:rPr lang="en-US" sz="1650" dirty="0"/>
            </a:br>
            <a:r>
              <a:rPr lang="en-US" sz="1650" dirty="0"/>
              <a:t>at a price of </a:t>
            </a:r>
            <a:r>
              <a:rPr lang="en-US" sz="1700" dirty="0">
                <a:solidFill>
                  <a:srgbClr val="FF0000"/>
                </a:solidFill>
              </a:rPr>
              <a:t>a </a:t>
            </a:r>
            <a:r>
              <a:rPr lang="en-US" sz="1700" b="1" dirty="0">
                <a:solidFill>
                  <a:srgbClr val="FF0000"/>
                </a:solidFill>
              </a:rPr>
              <a:t>large no. of non-linear parameters</a:t>
            </a:r>
            <a:endParaRPr lang="en-US" sz="1650" b="1" dirty="0">
              <a:solidFill>
                <a:srgbClr val="FF0000"/>
              </a:solidFill>
            </a:endParaRPr>
          </a:p>
          <a:p>
            <a:r>
              <a:rPr lang="en-US" sz="1800" dirty="0"/>
              <a:t>Easy to achieve sum-of-products</a:t>
            </a:r>
          </a:p>
          <a:p>
            <a:pPr lvl="1"/>
            <a:r>
              <a:rPr lang="en-US" sz="1650" dirty="0"/>
              <a:t>Important for multidimensional integration </a:t>
            </a:r>
          </a:p>
        </p:txBody>
      </p:sp>
      <mc:AlternateContent xmlns:mc="http://schemas.openxmlformats.org/markup-compatibility/2006" xmlns:a14="http://schemas.microsoft.com/office/drawing/2010/main">
        <mc:Choice Requires="a14">
          <p:sp>
            <p:nvSpPr>
              <p:cNvPr id="4" name="Rectangle 3"/>
              <p:cNvSpPr/>
              <p:nvPr/>
            </p:nvSpPr>
            <p:spPr>
              <a:xfrm>
                <a:off x="291970" y="1543069"/>
                <a:ext cx="8560060" cy="1196161"/>
              </a:xfrm>
              <a:prstGeom prst="rect">
                <a:avLst/>
              </a:prstGeom>
            </p:spPr>
            <p:txBody>
              <a:bodyPr wrap="square">
                <a:spAutoFit/>
              </a:bodyPr>
              <a:lstStyle/>
              <a:p>
                <a:r>
                  <a:rPr lang="en-US" sz="1700" dirty="0">
                    <a:latin typeface="Cambria Math" panose="02040503050406030204" pitchFamily="18" charset="0"/>
                  </a:rPr>
                  <a:t>“Deep” NN:</a:t>
                </a:r>
              </a:p>
              <a:p>
                <a:pPr/>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𝑓</m:t>
                          </m:r>
                        </m:e>
                        <m:sub>
                          <m:r>
                            <a:rPr lang="en-US" sz="1700" i="1">
                              <a:latin typeface="Cambria Math" panose="02040503050406030204" pitchFamily="18" charset="0"/>
                            </a:rPr>
                            <m:t>𝑙</m:t>
                          </m:r>
                        </m:sub>
                      </m:sSub>
                      <m:r>
                        <a:rPr lang="en-US" sz="1700" i="0">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𝜎</m:t>
                          </m:r>
                        </m:e>
                        <m:sub>
                          <m:r>
                            <a:rPr lang="en-US" sz="1700" i="1">
                              <a:latin typeface="Cambria Math" panose="02040503050406030204" pitchFamily="18" charset="0"/>
                            </a:rPr>
                            <m:t>𝑜𝑢𝑡</m:t>
                          </m:r>
                        </m:sub>
                      </m:sSub>
                      <m:d>
                        <m:dPr>
                          <m:ctrlPr>
                            <a:rPr lang="en-US" sz="1700" i="1">
                              <a:latin typeface="Cambria Math" panose="02040503050406030204" pitchFamily="18" charset="0"/>
                            </a:rPr>
                          </m:ctrlPr>
                        </m:dPr>
                        <m:e>
                          <m:nary>
                            <m:naryPr>
                              <m:chr m:val="∑"/>
                              <m:limLoc m:val="undOvr"/>
                              <m:ctrlPr>
                                <a:rPr lang="en-US" sz="1700" i="1">
                                  <a:latin typeface="Cambria Math" panose="02040503050406030204" pitchFamily="18" charset="0"/>
                                </a:rPr>
                              </m:ctrlPr>
                            </m:naryPr>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sub>
                              </m:sSub>
                              <m:r>
                                <a:rPr lang="en-US" sz="1700" i="0">
                                  <a:latin typeface="Cambria Math" panose="02040503050406030204" pitchFamily="18" charset="0"/>
                                </a:rPr>
                                <m:t>=0</m:t>
                              </m:r>
                            </m:sub>
                            <m:sup>
                              <m:sSub>
                                <m:sSubPr>
                                  <m:ctrlPr>
                                    <a:rPr lang="en-US" sz="1700" i="1">
                                      <a:latin typeface="Cambria Math" panose="02040503050406030204" pitchFamily="18" charset="0"/>
                                    </a:rPr>
                                  </m:ctrlPr>
                                </m:sSubPr>
                                <m:e>
                                  <m:r>
                                    <a:rPr lang="en-US" sz="1700" i="1">
                                      <a:latin typeface="Cambria Math" panose="02040503050406030204" pitchFamily="18" charset="0"/>
                                    </a:rPr>
                                    <m:t>𝑁</m:t>
                                  </m:r>
                                </m:e>
                                <m:sub>
                                  <m:r>
                                    <a:rPr lang="en-US" sz="1700" i="1">
                                      <a:latin typeface="Cambria Math" panose="02040503050406030204" pitchFamily="18" charset="0"/>
                                    </a:rPr>
                                    <m:t>𝑛</m:t>
                                  </m:r>
                                </m:sub>
                              </m:sSub>
                            </m:sup>
                            <m:e>
                              <m:sSubSup>
                                <m:sSubSupPr>
                                  <m:ctrlPr>
                                    <a:rPr lang="en-US" sz="1700" i="1">
                                      <a:latin typeface="Cambria Math" panose="02040503050406030204" pitchFamily="18" charset="0"/>
                                    </a:rPr>
                                  </m:ctrlPr>
                                </m:sSubSupPr>
                                <m:e>
                                  <m:sSubSup>
                                    <m:sSubSupPr>
                                      <m:ctrlPr>
                                        <a:rPr lang="en-US" sz="1700" i="1">
                                          <a:latin typeface="Cambria Math" panose="02040503050406030204" pitchFamily="18" charset="0"/>
                                        </a:rPr>
                                      </m:ctrlPr>
                                    </m:sSubSupPr>
                                    <m:e>
                                      <m:r>
                                        <a:rPr lang="en-US" sz="1700" i="1">
                                          <a:latin typeface="Cambria Math" panose="02040503050406030204" pitchFamily="18" charset="0"/>
                                        </a:rPr>
                                        <m:t>𝑤</m:t>
                                      </m:r>
                                    </m:e>
                                    <m:sub>
                                      <m:r>
                                        <a:rPr lang="en-US" sz="1700" i="1">
                                          <a:latin typeface="Cambria Math" panose="02040503050406030204" pitchFamily="18" charset="0"/>
                                        </a:rPr>
                                        <m:t>𝑙</m:t>
                                      </m:r>
                                      <m:r>
                                        <a:rPr lang="en-US" sz="1700" i="0">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sub>
                                      </m:sSub>
                                    </m:sub>
                                    <m:sup>
                                      <m:d>
                                        <m:dPr>
                                          <m:ctrlPr>
                                            <a:rPr lang="en-US" sz="1700" i="1">
                                              <a:latin typeface="Cambria Math" panose="02040503050406030204" pitchFamily="18" charset="0"/>
                                            </a:rPr>
                                          </m:ctrlPr>
                                        </m:dPr>
                                        <m:e>
                                          <m:r>
                                            <a:rPr lang="en-US" sz="1700" i="1">
                                              <a:latin typeface="Cambria Math" panose="02040503050406030204" pitchFamily="18" charset="0"/>
                                            </a:rPr>
                                            <m:t>𝑛</m:t>
                                          </m:r>
                                        </m:e>
                                      </m:d>
                                    </m:sup>
                                  </m:sSubSup>
                                  <m:r>
                                    <a:rPr lang="en-US" sz="1700" i="1" smtClean="0">
                                      <a:solidFill>
                                        <a:srgbClr val="0000FF"/>
                                      </a:solidFill>
                                      <a:latin typeface="Cambria Math" panose="02040503050406030204" pitchFamily="18" charset="0"/>
                                    </a:rPr>
                                    <m:t>𝜎</m:t>
                                  </m:r>
                                </m:e>
                                <m:sub>
                                  <m:r>
                                    <a:rPr lang="en-US" sz="1700" i="1" smtClean="0">
                                      <a:solidFill>
                                        <a:srgbClr val="0000FF"/>
                                      </a:solidFill>
                                      <a:latin typeface="Cambria Math" panose="02040503050406030204" pitchFamily="18" charset="0"/>
                                    </a:rPr>
                                    <m:t>𝑛</m:t>
                                  </m:r>
                                  <m:r>
                                    <a:rPr lang="en-US" sz="1700" i="0">
                                      <a:solidFill>
                                        <a:srgbClr val="0000FF"/>
                                      </a:solidFill>
                                      <a:latin typeface="Cambria Math" panose="02040503050406030204" pitchFamily="18" charset="0"/>
                                    </a:rPr>
                                    <m:t>, </m:t>
                                  </m:r>
                                  <m:sSub>
                                    <m:sSubPr>
                                      <m:ctrlPr>
                                        <a:rPr lang="en-US" sz="1700" i="1">
                                          <a:solidFill>
                                            <a:srgbClr val="0000FF"/>
                                          </a:solidFill>
                                          <a:latin typeface="Cambria Math" panose="02040503050406030204" pitchFamily="18" charset="0"/>
                                        </a:rPr>
                                      </m:ctrlPr>
                                    </m:sSubPr>
                                    <m:e>
                                      <m:r>
                                        <a:rPr lang="en-US" sz="1700" i="1">
                                          <a:solidFill>
                                            <a:srgbClr val="0000FF"/>
                                          </a:solidFill>
                                          <a:latin typeface="Cambria Math" panose="02040503050406030204" pitchFamily="18" charset="0"/>
                                        </a:rPr>
                                        <m:t>𝑘</m:t>
                                      </m:r>
                                    </m:e>
                                    <m:sub>
                                      <m:r>
                                        <a:rPr lang="en-US" sz="1700" i="1">
                                          <a:solidFill>
                                            <a:srgbClr val="0000FF"/>
                                          </a:solidFill>
                                          <a:latin typeface="Cambria Math" panose="02040503050406030204" pitchFamily="18" charset="0"/>
                                        </a:rPr>
                                        <m:t>𝑛</m:t>
                                      </m:r>
                                    </m:sub>
                                  </m:sSub>
                                </m:sub>
                                <m:sup/>
                              </m:sSubSup>
                              <m:d>
                                <m:dPr>
                                  <m:ctrlPr>
                                    <a:rPr lang="en-US" sz="1700" i="1">
                                      <a:latin typeface="Cambria Math" panose="02040503050406030204" pitchFamily="18" charset="0"/>
                                    </a:rPr>
                                  </m:ctrlPr>
                                </m:dPr>
                                <m:e>
                                  <m:nary>
                                    <m:naryPr>
                                      <m:chr m:val="∑"/>
                                      <m:limLoc m:val="undOvr"/>
                                      <m:ctrlPr>
                                        <a:rPr lang="en-US" sz="1700" i="1">
                                          <a:latin typeface="Cambria Math" panose="02040503050406030204" pitchFamily="18" charset="0"/>
                                        </a:rPr>
                                      </m:ctrlPr>
                                    </m:naryPr>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r>
                                            <a:rPr lang="en-US" sz="1700" i="0">
                                              <a:latin typeface="Cambria Math" panose="02040503050406030204" pitchFamily="18" charset="0"/>
                                            </a:rPr>
                                            <m:t>−1</m:t>
                                          </m:r>
                                        </m:sub>
                                      </m:sSub>
                                      <m:r>
                                        <a:rPr lang="en-US" sz="1700" i="0">
                                          <a:latin typeface="Cambria Math" panose="02040503050406030204" pitchFamily="18" charset="0"/>
                                        </a:rPr>
                                        <m:t>=0</m:t>
                                      </m:r>
                                    </m:sub>
                                    <m:sup>
                                      <m:sSub>
                                        <m:sSubPr>
                                          <m:ctrlPr>
                                            <a:rPr lang="en-US" sz="1700" i="1">
                                              <a:latin typeface="Cambria Math" panose="02040503050406030204" pitchFamily="18" charset="0"/>
                                            </a:rPr>
                                          </m:ctrlPr>
                                        </m:sSubPr>
                                        <m:e>
                                          <m:r>
                                            <a:rPr lang="en-US" sz="1700" i="1">
                                              <a:latin typeface="Cambria Math" panose="02040503050406030204" pitchFamily="18" charset="0"/>
                                            </a:rPr>
                                            <m:t>𝑁</m:t>
                                          </m:r>
                                        </m:e>
                                        <m:sub>
                                          <m:r>
                                            <a:rPr lang="en-US" sz="1700" i="1">
                                              <a:latin typeface="Cambria Math" panose="02040503050406030204" pitchFamily="18" charset="0"/>
                                            </a:rPr>
                                            <m:t>𝑛</m:t>
                                          </m:r>
                                          <m:r>
                                            <a:rPr lang="en-US" sz="1700" i="0">
                                              <a:latin typeface="Cambria Math" panose="02040503050406030204" pitchFamily="18" charset="0"/>
                                            </a:rPr>
                                            <m:t>−1</m:t>
                                          </m:r>
                                        </m:sub>
                                      </m:sSub>
                                    </m:sup>
                                    <m:e>
                                      <m:sSub>
                                        <m:sSubPr>
                                          <m:ctrlPr>
                                            <a:rPr lang="en-US" sz="1700" i="1">
                                              <a:latin typeface="Cambria Math" panose="02040503050406030204" pitchFamily="18" charset="0"/>
                                            </a:rPr>
                                          </m:ctrlPr>
                                        </m:sSubPr>
                                        <m:e>
                                          <m:sSubSup>
                                            <m:sSubSupPr>
                                              <m:ctrlPr>
                                                <a:rPr lang="en-US" sz="1700" i="1">
                                                  <a:latin typeface="Cambria Math" panose="02040503050406030204" pitchFamily="18" charset="0"/>
                                                </a:rPr>
                                              </m:ctrlPr>
                                            </m:sSubSupPr>
                                            <m:e>
                                              <m:r>
                                                <a:rPr lang="en-US" sz="1700" i="1">
                                                  <a:latin typeface="Cambria Math" panose="02040503050406030204" pitchFamily="18" charset="0"/>
                                                </a:rPr>
                                                <m:t>𝑤</m:t>
                                              </m:r>
                                            </m:e>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sub>
                                              </m:sSub>
                                              <m:r>
                                                <a:rPr lang="en-US" sz="1700" i="0">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r>
                                                    <a:rPr lang="en-US" sz="1700" i="0">
                                                      <a:latin typeface="Cambria Math" panose="02040503050406030204" pitchFamily="18" charset="0"/>
                                                    </a:rPr>
                                                    <m:t>−1</m:t>
                                                  </m:r>
                                                </m:sub>
                                              </m:sSub>
                                            </m:sub>
                                            <m:sup>
                                              <m:d>
                                                <m:dPr>
                                                  <m:ctrlPr>
                                                    <a:rPr lang="en-US" sz="1700" i="1">
                                                      <a:latin typeface="Cambria Math" panose="02040503050406030204" pitchFamily="18" charset="0"/>
                                                    </a:rPr>
                                                  </m:ctrlPr>
                                                </m:dPr>
                                                <m:e>
                                                  <m:r>
                                                    <a:rPr lang="en-US" sz="1700" i="1">
                                                      <a:latin typeface="Cambria Math" panose="02040503050406030204" pitchFamily="18" charset="0"/>
                                                    </a:rPr>
                                                    <m:t>𝑛</m:t>
                                                  </m:r>
                                                  <m:r>
                                                    <a:rPr lang="en-US" sz="1700" i="0">
                                                      <a:latin typeface="Cambria Math" panose="02040503050406030204" pitchFamily="18" charset="0"/>
                                                    </a:rPr>
                                                    <m:t>−1</m:t>
                                                  </m:r>
                                                </m:e>
                                              </m:d>
                                            </m:sup>
                                          </m:sSubSup>
                                          <m:r>
                                            <a:rPr lang="en-US" sz="1700" i="1">
                                              <a:latin typeface="Cambria Math" panose="02040503050406030204" pitchFamily="18" charset="0"/>
                                            </a:rPr>
                                            <m:t>𝜎</m:t>
                                          </m:r>
                                        </m:e>
                                        <m:sub>
                                          <m:r>
                                            <a:rPr lang="en-US" sz="1700" i="1">
                                              <a:latin typeface="Cambria Math" panose="02040503050406030204" pitchFamily="18" charset="0"/>
                                            </a:rPr>
                                            <m:t>𝑛</m:t>
                                          </m:r>
                                          <m:r>
                                            <a:rPr lang="en-US" sz="1700" i="0">
                                              <a:latin typeface="Cambria Math" panose="02040503050406030204" pitchFamily="18" charset="0"/>
                                            </a:rPr>
                                            <m:t>−1,</m:t>
                                          </m:r>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1">
                                                  <a:latin typeface="Cambria Math" panose="02040503050406030204" pitchFamily="18" charset="0"/>
                                                </a:rPr>
                                                <m:t>𝑛</m:t>
                                              </m:r>
                                              <m:r>
                                                <a:rPr lang="en-US" sz="1700" i="0">
                                                  <a:latin typeface="Cambria Math" panose="02040503050406030204" pitchFamily="18" charset="0"/>
                                                </a:rPr>
                                                <m:t>−1</m:t>
                                              </m:r>
                                            </m:sub>
                                          </m:sSub>
                                        </m:sub>
                                      </m:sSub>
                                      <m:d>
                                        <m:dPr>
                                          <m:ctrlPr>
                                            <a:rPr lang="en-US" sz="1700" i="1">
                                              <a:latin typeface="Cambria Math" panose="02040503050406030204" pitchFamily="18" charset="0"/>
                                            </a:rPr>
                                          </m:ctrlPr>
                                        </m:dPr>
                                        <m:e>
                                          <m:r>
                                            <a:rPr lang="en-US" sz="1700" i="0">
                                              <a:latin typeface="Cambria Math" panose="02040503050406030204" pitchFamily="18" charset="0"/>
                                            </a:rPr>
                                            <m:t>…</m:t>
                                          </m:r>
                                          <m:nary>
                                            <m:naryPr>
                                              <m:chr m:val="∑"/>
                                              <m:limLoc m:val="undOvr"/>
                                              <m:ctrlPr>
                                                <a:rPr lang="en-US" sz="1700" i="1">
                                                  <a:latin typeface="Cambria Math" panose="02040503050406030204" pitchFamily="18" charset="0"/>
                                                </a:rPr>
                                              </m:ctrlPr>
                                            </m:naryPr>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0">
                                                      <a:latin typeface="Cambria Math" panose="02040503050406030204" pitchFamily="18" charset="0"/>
                                                    </a:rPr>
                                                    <m:t>1</m:t>
                                                  </m:r>
                                                </m:sub>
                                              </m:sSub>
                                              <m:r>
                                                <a:rPr lang="en-US" sz="1700" i="0">
                                                  <a:latin typeface="Cambria Math" panose="02040503050406030204" pitchFamily="18" charset="0"/>
                                                </a:rPr>
                                                <m:t>=0</m:t>
                                              </m:r>
                                            </m:sub>
                                            <m:sup>
                                              <m:sSub>
                                                <m:sSubPr>
                                                  <m:ctrlPr>
                                                    <a:rPr lang="en-US" sz="1700" i="1">
                                                      <a:latin typeface="Cambria Math" panose="02040503050406030204" pitchFamily="18" charset="0"/>
                                                    </a:rPr>
                                                  </m:ctrlPr>
                                                </m:sSubPr>
                                                <m:e>
                                                  <m:r>
                                                    <a:rPr lang="en-US" sz="1700" i="1">
                                                      <a:latin typeface="Cambria Math" panose="02040503050406030204" pitchFamily="18" charset="0"/>
                                                    </a:rPr>
                                                    <m:t>𝑁</m:t>
                                                  </m:r>
                                                </m:e>
                                                <m:sub>
                                                  <m:r>
                                                    <a:rPr lang="en-US" sz="1700" i="0">
                                                      <a:latin typeface="Cambria Math" panose="02040503050406030204" pitchFamily="18" charset="0"/>
                                                    </a:rPr>
                                                    <m:t>1</m:t>
                                                  </m:r>
                                                </m:sub>
                                              </m:sSub>
                                            </m:sup>
                                            <m:e>
                                              <m:sSub>
                                                <m:sSubPr>
                                                  <m:ctrlPr>
                                                    <a:rPr lang="en-US" sz="1700" i="1">
                                                      <a:latin typeface="Cambria Math" panose="02040503050406030204" pitchFamily="18" charset="0"/>
                                                    </a:rPr>
                                                  </m:ctrlPr>
                                                </m:sSubPr>
                                                <m:e>
                                                  <m:sSubSup>
                                                    <m:sSubSupPr>
                                                      <m:ctrlPr>
                                                        <a:rPr lang="en-US" sz="1700" i="1">
                                                          <a:latin typeface="Cambria Math" panose="02040503050406030204" pitchFamily="18" charset="0"/>
                                                        </a:rPr>
                                                      </m:ctrlPr>
                                                    </m:sSubSupPr>
                                                    <m:e>
                                                      <m:r>
                                                        <a:rPr lang="en-US" sz="1700" i="1">
                                                          <a:latin typeface="Cambria Math" panose="02040503050406030204" pitchFamily="18" charset="0"/>
                                                        </a:rPr>
                                                        <m:t>𝑤</m:t>
                                                      </m:r>
                                                    </m:e>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0">
                                                              <a:latin typeface="Cambria Math" panose="02040503050406030204" pitchFamily="18" charset="0"/>
                                                            </a:rPr>
                                                            <m:t>2</m:t>
                                                          </m:r>
                                                        </m:sub>
                                                      </m:s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0">
                                                              <a:latin typeface="Cambria Math" panose="02040503050406030204" pitchFamily="18" charset="0"/>
                                                            </a:rPr>
                                                            <m:t>1</m:t>
                                                          </m:r>
                                                        </m:sub>
                                                      </m:sSub>
                                                    </m:sub>
                                                    <m:sup>
                                                      <m:d>
                                                        <m:dPr>
                                                          <m:ctrlPr>
                                                            <a:rPr lang="en-US" sz="1700" i="1">
                                                              <a:latin typeface="Cambria Math" panose="02040503050406030204" pitchFamily="18" charset="0"/>
                                                            </a:rPr>
                                                          </m:ctrlPr>
                                                        </m:dPr>
                                                        <m:e>
                                                          <m:r>
                                                            <a:rPr lang="en-US" sz="1700" i="0">
                                                              <a:latin typeface="Cambria Math" panose="02040503050406030204" pitchFamily="18" charset="0"/>
                                                            </a:rPr>
                                                            <m:t>2</m:t>
                                                          </m:r>
                                                        </m:e>
                                                      </m:d>
                                                    </m:sup>
                                                  </m:sSubSup>
                                                  <m:r>
                                                    <a:rPr lang="en-US" sz="1700" i="1">
                                                      <a:latin typeface="Cambria Math" panose="02040503050406030204" pitchFamily="18" charset="0"/>
                                                    </a:rPr>
                                                    <m:t>𝜎</m:t>
                                                  </m:r>
                                                </m:e>
                                                <m:sub>
                                                  <m:r>
                                                    <a:rPr lang="en-US" sz="1700" i="0">
                                                      <a:latin typeface="Cambria Math" panose="02040503050406030204" pitchFamily="18" charset="0"/>
                                                    </a:rPr>
                                                    <m:t>1,</m:t>
                                                  </m:r>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0">
                                                          <a:latin typeface="Cambria Math" panose="02040503050406030204" pitchFamily="18" charset="0"/>
                                                        </a:rPr>
                                                        <m:t>1</m:t>
                                                      </m:r>
                                                    </m:sub>
                                                  </m:sSub>
                                                </m:sub>
                                              </m:sSub>
                                              <m:d>
                                                <m:dPr>
                                                  <m:ctrlPr>
                                                    <a:rPr lang="en-US" sz="1700" i="1">
                                                      <a:latin typeface="Cambria Math" panose="02040503050406030204" pitchFamily="18" charset="0"/>
                                                    </a:rPr>
                                                  </m:ctrlPr>
                                                </m:dPr>
                                                <m:e>
                                                  <m:nary>
                                                    <m:naryPr>
                                                      <m:chr m:val="∑"/>
                                                      <m:limLoc m:val="undOvr"/>
                                                      <m:ctrlPr>
                                                        <a:rPr lang="en-US" sz="1700" i="1">
                                                          <a:latin typeface="Cambria Math" panose="02040503050406030204" pitchFamily="18" charset="0"/>
                                                        </a:rPr>
                                                      </m:ctrlPr>
                                                    </m:naryPr>
                                                    <m:sub>
                                                      <m:r>
                                                        <a:rPr lang="en-US" sz="1700" i="1">
                                                          <a:latin typeface="Cambria Math" panose="02040503050406030204" pitchFamily="18" charset="0"/>
                                                        </a:rPr>
                                                        <m:t>𝑖</m:t>
                                                      </m:r>
                                                      <m:r>
                                                        <a:rPr lang="en-US" sz="1700" i="0">
                                                          <a:latin typeface="Cambria Math" panose="02040503050406030204" pitchFamily="18" charset="0"/>
                                                        </a:rPr>
                                                        <m:t>=0</m:t>
                                                      </m:r>
                                                    </m:sub>
                                                    <m:sup>
                                                      <m:r>
                                                        <a:rPr lang="en-US" sz="1700" i="1">
                                                          <a:latin typeface="Cambria Math" panose="02040503050406030204" pitchFamily="18" charset="0"/>
                                                        </a:rPr>
                                                        <m:t>𝑑</m:t>
                                                      </m:r>
                                                    </m:sup>
                                                    <m:e>
                                                      <m:sSubSup>
                                                        <m:sSubSupPr>
                                                          <m:ctrlPr>
                                                            <a:rPr lang="en-US" sz="1700" i="1">
                                                              <a:latin typeface="Cambria Math" panose="02040503050406030204" pitchFamily="18" charset="0"/>
                                                            </a:rPr>
                                                          </m:ctrlPr>
                                                        </m:sSubSupPr>
                                                        <m:e>
                                                          <m:r>
                                                            <a:rPr lang="en-US" sz="1700" i="1">
                                                              <a:latin typeface="Cambria Math" panose="02040503050406030204" pitchFamily="18" charset="0"/>
                                                            </a:rPr>
                                                            <m:t>𝑤</m:t>
                                                          </m:r>
                                                        </m:e>
                                                        <m:sub>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i="0">
                                                                  <a:latin typeface="Cambria Math" panose="02040503050406030204" pitchFamily="18" charset="0"/>
                                                                </a:rPr>
                                                                <m:t>1</m:t>
                                                              </m:r>
                                                            </m:sub>
                                                          </m:sSub>
                                                          <m:r>
                                                            <a:rPr lang="en-US" sz="1700" i="1">
                                                              <a:latin typeface="Cambria Math" panose="02040503050406030204" pitchFamily="18" charset="0"/>
                                                            </a:rPr>
                                                            <m:t>𝑖</m:t>
                                                          </m:r>
                                                        </m:sub>
                                                        <m:sup>
                                                          <m:d>
                                                            <m:dPr>
                                                              <m:ctrlPr>
                                                                <a:rPr lang="en-US" sz="1700" i="1">
                                                                  <a:latin typeface="Cambria Math" panose="02040503050406030204" pitchFamily="18" charset="0"/>
                                                                </a:rPr>
                                                              </m:ctrlPr>
                                                            </m:dPr>
                                                            <m:e>
                                                              <m:r>
                                                                <a:rPr lang="en-US" sz="1700" i="0">
                                                                  <a:latin typeface="Cambria Math" panose="02040503050406030204" pitchFamily="18" charset="0"/>
                                                                </a:rPr>
                                                                <m:t>1</m:t>
                                                              </m:r>
                                                            </m:e>
                                                          </m:d>
                                                        </m:sup>
                                                      </m:sSubSup>
                                                      <m:sSub>
                                                        <m:sSubPr>
                                                          <m:ctrlPr>
                                                            <a:rPr lang="en-US" sz="1700" i="1">
                                                              <a:latin typeface="Cambria Math" panose="02040503050406030204" pitchFamily="18" charset="0"/>
                                                            </a:rPr>
                                                          </m:ctrlPr>
                                                        </m:sSubPr>
                                                        <m:e>
                                                          <m:r>
                                                            <a:rPr lang="en-US" sz="1700" i="1">
                                                              <a:latin typeface="Cambria Math" panose="02040503050406030204" pitchFamily="18" charset="0"/>
                                                            </a:rPr>
                                                            <m:t>𝑥</m:t>
                                                          </m:r>
                                                        </m:e>
                                                        <m:sub>
                                                          <m:r>
                                                            <a:rPr lang="en-US" sz="1700" i="1">
                                                              <a:latin typeface="Cambria Math" panose="02040503050406030204" pitchFamily="18" charset="0"/>
                                                            </a:rPr>
                                                            <m:t>𝑖</m:t>
                                                          </m:r>
                                                        </m:sub>
                                                      </m:sSub>
                                                    </m:e>
                                                  </m:nary>
                                                </m:e>
                                              </m:d>
                                            </m:e>
                                          </m:nary>
                                        </m:e>
                                      </m:d>
                                    </m:e>
                                  </m:nary>
                                </m:e>
                              </m:d>
                            </m:e>
                          </m:nary>
                        </m:e>
                      </m:d>
                    </m:oMath>
                  </m:oMathPara>
                </a14:m>
                <a:endParaRPr lang="en-US" sz="1700" dirty="0"/>
              </a:p>
            </p:txBody>
          </p:sp>
        </mc:Choice>
        <mc:Fallback xmlns="">
          <p:sp>
            <p:nvSpPr>
              <p:cNvPr id="4" name="Rectangle 3"/>
              <p:cNvSpPr>
                <a:spLocks noRot="1" noChangeAspect="1" noMove="1" noResize="1" noEditPoints="1" noAdjustHandles="1" noChangeArrowheads="1" noChangeShapeType="1" noTextEdit="1"/>
              </p:cNvSpPr>
              <p:nvPr/>
            </p:nvSpPr>
            <p:spPr>
              <a:xfrm>
                <a:off x="291970" y="1543069"/>
                <a:ext cx="8560060" cy="1196161"/>
              </a:xfrm>
              <a:prstGeom prst="rect">
                <a:avLst/>
              </a:prstGeom>
              <a:blipFill>
                <a:blip r:embed="rId3"/>
                <a:stretch>
                  <a:fillRect l="-499" t="-1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5892" y="3820331"/>
                <a:ext cx="5493107" cy="9055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𝑓</m:t>
                      </m:r>
                      <m:d>
                        <m:dPr>
                          <m:ctrlPr>
                            <a:rPr lang="en-US" i="1" smtClean="0">
                              <a:latin typeface="Cambria Math" panose="02040503050406030204" pitchFamily="18" charset="0"/>
                            </a:rPr>
                          </m:ctrlPr>
                        </m:dPr>
                        <m:e>
                          <m:r>
                            <a:rPr lang="en-US" b="1" i="1">
                              <a:latin typeface="Cambria Math" panose="02040503050406030204" pitchFamily="18" charset="0"/>
                            </a:rPr>
                            <m:t>𝒙</m:t>
                          </m:r>
                        </m:e>
                      </m:d>
                      <m:r>
                        <a:rPr lang="en-US" b="0" i="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𝜇</m:t>
                          </m:r>
                        </m:e>
                        <m:sub>
                          <m:r>
                            <a:rPr lang="en-US" b="0" i="1" smtClean="0">
                              <a:latin typeface="Cambria Math" panose="02040503050406030204" pitchFamily="18" charset="0"/>
                            </a:rPr>
                            <m:t>1</m:t>
                          </m:r>
                        </m:sub>
                        <m:sup>
                          <m:d>
                            <m:dPr>
                              <m:ctrlPr>
                                <a:rPr lang="en-US" b="0" i="1" smtClean="0">
                                  <a:latin typeface="Cambria Math" panose="02040503050406030204" pitchFamily="18" charset="0"/>
                                </a:rPr>
                              </m:ctrlPr>
                            </m:dPr>
                            <m:e>
                              <m:r>
                                <a:rPr lang="en-US" b="0" i="1" smtClean="0">
                                  <a:latin typeface="Cambria Math" panose="02040503050406030204" pitchFamily="18" charset="0"/>
                                </a:rPr>
                                <m:t>2</m:t>
                              </m:r>
                            </m:e>
                          </m:d>
                        </m:sup>
                      </m:sSubSup>
                      <m:r>
                        <a:rPr lang="en-US" b="0" i="1" smtClean="0">
                          <a:latin typeface="Cambria Math" panose="02040503050406030204" pitchFamily="18" charset="0"/>
                        </a:rPr>
                        <m:t>+</m:t>
                      </m:r>
                      <m:nary>
                        <m:naryPr>
                          <m:chr m:val="∑"/>
                          <m:limLoc m:val="undOvr"/>
                          <m:ctrlPr>
                            <a:rPr lang="en-US" b="0" i="1">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r>
                            <a:rPr lang="en-US" b="0" i="0">
                              <a:latin typeface="Cambria Math" panose="02040503050406030204" pitchFamily="18" charset="0"/>
                            </a:rPr>
                            <m:t>=</m:t>
                          </m:r>
                          <m:r>
                            <a:rPr lang="en-US" b="0" i="0" smtClean="0">
                              <a:latin typeface="Cambria Math" panose="02040503050406030204" pitchFamily="18" charset="0"/>
                            </a:rPr>
                            <m:t>1</m:t>
                          </m:r>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sup>
                        <m:e>
                          <m:sSubSup>
                            <m:sSubSupPr>
                              <m:ctrlPr>
                                <a:rPr lang="en-US" b="0" i="1">
                                  <a:latin typeface="Cambria Math" panose="02040503050406030204" pitchFamily="18" charset="0"/>
                                </a:rPr>
                              </m:ctrlPr>
                            </m:sSubSupPr>
                            <m:e>
                              <m:r>
                                <a:rPr lang="en-US" b="0" i="1">
                                  <a:latin typeface="Cambria Math" panose="02040503050406030204" pitchFamily="18" charset="0"/>
                                </a:rPr>
                                <m:t>𝑤</m:t>
                              </m:r>
                            </m:e>
                            <m: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sub>
                            <m:sup>
                              <m:d>
                                <m:dPr>
                                  <m:ctrlPr>
                                    <a:rPr lang="en-US" b="0" i="1">
                                      <a:latin typeface="Cambria Math" panose="02040503050406030204" pitchFamily="18" charset="0"/>
                                    </a:rPr>
                                  </m:ctrlPr>
                                </m:dPr>
                                <m:e>
                                  <m:r>
                                    <a:rPr lang="en-US" b="0" i="0">
                                      <a:latin typeface="Cambria Math" panose="02040503050406030204" pitchFamily="18" charset="0"/>
                                    </a:rPr>
                                    <m:t>2</m:t>
                                  </m:r>
                                </m:e>
                              </m:d>
                            </m:sup>
                          </m:sSubSup>
                          <m:nary>
                            <m:naryPr>
                              <m:chr m:val="∏"/>
                              <m:limLoc m:val="undOvr"/>
                              <m:ctrlPr>
                                <a:rPr lang="en-US" b="0" i="1">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a:latin typeface="Cambria Math" panose="02040503050406030204" pitchFamily="18" charset="0"/>
                                    </a:rPr>
                                    <m:t>𝑘</m:t>
                                  </m:r>
                                </m:e>
                                <m:sub>
                                  <m:r>
                                    <a:rPr lang="en-US" b="0" i="1" smtClean="0">
                                      <a:latin typeface="Cambria Math" panose="02040503050406030204" pitchFamily="18" charset="0"/>
                                    </a:rPr>
                                    <m:t>0</m:t>
                                  </m:r>
                                </m:sub>
                              </m:sSub>
                              <m:r>
                                <a:rPr lang="en-US" b="0" i="0">
                                  <a:latin typeface="Cambria Math" panose="02040503050406030204" pitchFamily="18" charset="0"/>
                                </a:rPr>
                                <m:t>=</m:t>
                              </m:r>
                              <m:r>
                                <a:rPr lang="en-US" b="0" i="0" smtClean="0">
                                  <a:latin typeface="Cambria Math" panose="02040503050406030204" pitchFamily="18" charset="0"/>
                                </a:rPr>
                                <m:t>1</m:t>
                              </m:r>
                            </m:sub>
                            <m:sup>
                              <m:r>
                                <a:rPr lang="en-US" b="0" i="1" smtClean="0">
                                  <a:latin typeface="Cambria Math" panose="02040503050406030204" pitchFamily="18" charset="0"/>
                                </a:rPr>
                                <m:t>𝐽</m:t>
                              </m:r>
                            </m:sup>
                            <m:e>
                              <m:r>
                                <a:rPr lang="en-US" b="0" i="1" smtClean="0">
                                  <a:latin typeface="Cambria Math" panose="02040503050406030204" pitchFamily="18" charset="0"/>
                                </a:rPr>
                                <m:t>𝑒𝑟𝑓</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𝜇</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0</m:t>
                                          </m:r>
                                        </m:sub>
                                      </m:sSub>
                                    </m:sub>
                                    <m:sup>
                                      <m:r>
                                        <a:rPr lang="en-US" b="0" i="1" smtClean="0">
                                          <a:latin typeface="Cambria Math" panose="02040503050406030204" pitchFamily="18" charset="0"/>
                                        </a:rPr>
                                        <m:t>(1)</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𝑜</m:t>
                                          </m:r>
                                        </m:sub>
                                      </m:sSub>
                                    </m:sub>
                                    <m:sup>
                                      <m:d>
                                        <m:dPr>
                                          <m:ctrlPr>
                                            <a:rPr lang="en-US" b="0" i="1" smtClean="0">
                                              <a:latin typeface="Cambria Math" panose="02040503050406030204" pitchFamily="18" charset="0"/>
                                            </a:rPr>
                                          </m:ctrlPr>
                                        </m:dPr>
                                        <m:e>
                                          <m:r>
                                            <a:rPr lang="en-US" b="0" i="1" smtClean="0">
                                              <a:latin typeface="Cambria Math" panose="02040503050406030204" pitchFamily="18" charset="0"/>
                                            </a:rPr>
                                            <m:t>1</m:t>
                                          </m:r>
                                        </m:e>
                                      </m:d>
                                    </m:sup>
                                  </m:sSub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0</m:t>
                                          </m:r>
                                        </m:sub>
                                      </m:sSub>
                                    </m:sub>
                                  </m:sSub>
                                </m:e>
                              </m:d>
                            </m:e>
                          </m:nary>
                        </m:e>
                      </m:nary>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435892" y="3820331"/>
                <a:ext cx="5493107" cy="9055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9791" y="2645758"/>
                <a:ext cx="4322337" cy="8771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ctrlPr>
                                <a:rPr lang="en-US" b="0" i="1" smtClean="0">
                                  <a:latin typeface="Cambria Math" panose="02040503050406030204" pitchFamily="18" charset="0"/>
                                </a:rPr>
                              </m:ctrlPr>
                            </m:dPr>
                            <m:e/>
                          </m:d>
                        </m:e>
                      </m:func>
                      <m:r>
                        <a:rPr lang="en-US" b="0" i="1" smtClean="0">
                          <a:latin typeface="Cambria Math" panose="02040503050406030204" pitchFamily="18" charset="0"/>
                        </a:rPr>
                        <m:t>:  </m:t>
                      </m:r>
                      <m:r>
                        <a:rPr lang="en-US" i="1">
                          <a:latin typeface="Cambria Math" panose="02040503050406030204" pitchFamily="18" charset="0"/>
                        </a:rPr>
                        <m:t>𝑓</m:t>
                      </m:r>
                      <m:r>
                        <a:rPr lang="en-US" i="0">
                          <a:latin typeface="Cambria Math" panose="02040503050406030204" pitchFamily="18" charset="0"/>
                        </a:rPr>
                        <m:t>(</m:t>
                      </m:r>
                      <m:r>
                        <a:rPr lang="en-US" b="1" i="1">
                          <a:latin typeface="Cambria Math" panose="02040503050406030204" pitchFamily="18" charset="0"/>
                        </a:rPr>
                        <m:t>𝒙</m:t>
                      </m:r>
                      <m:r>
                        <a:rPr lang="en-US" b="0" i="0">
                          <a:latin typeface="Cambria Math" panose="02040503050406030204" pitchFamily="18" charset="0"/>
                        </a:rPr>
                        <m:t>)=</m:t>
                      </m:r>
                      <m:nary>
                        <m:naryPr>
                          <m:chr m:val="∑"/>
                          <m:limLoc m:val="undOvr"/>
                          <m:ctrlPr>
                            <a:rPr lang="en-US" b="0" i="1">
                              <a:latin typeface="Cambria Math" panose="02040503050406030204" pitchFamily="18" charset="0"/>
                            </a:rPr>
                          </m:ctrlPr>
                        </m:naryPr>
                        <m:sub>
                          <m:r>
                            <a:rPr lang="en-US" b="0" i="1">
                              <a:latin typeface="Cambria Math" panose="02040503050406030204" pitchFamily="18" charset="0"/>
                            </a:rPr>
                            <m:t>𝑖</m:t>
                          </m:r>
                          <m:r>
                            <a:rPr lang="en-US" b="0" i="0">
                              <a:latin typeface="Cambria Math" panose="02040503050406030204" pitchFamily="18" charset="0"/>
                            </a:rPr>
                            <m:t>=0</m:t>
                          </m:r>
                        </m:sub>
                        <m:sup>
                          <m:r>
                            <a:rPr lang="en-US" b="0" i="1">
                              <a:latin typeface="Cambria Math" panose="02040503050406030204" pitchFamily="18" charset="0"/>
                            </a:rPr>
                            <m:t>𝑀</m:t>
                          </m:r>
                        </m:sup>
                        <m:e>
                          <m:sSubSup>
                            <m:sSubSupPr>
                              <m:ctrlPr>
                                <a:rPr lang="en-US" b="0" i="1">
                                  <a:latin typeface="Cambria Math" panose="02040503050406030204" pitchFamily="18" charset="0"/>
                                </a:rPr>
                              </m:ctrlPr>
                            </m:sSubSupPr>
                            <m:e>
                              <m:r>
                                <a:rPr lang="en-US" b="0" i="1">
                                  <a:latin typeface="Cambria Math" panose="02040503050406030204" pitchFamily="18" charset="0"/>
                                </a:rPr>
                                <m:t>𝑤</m:t>
                              </m:r>
                            </m:e>
                            <m:sub>
                              <m:r>
                                <a:rPr lang="en-US" b="0" i="1">
                                  <a:latin typeface="Cambria Math" panose="02040503050406030204" pitchFamily="18" charset="0"/>
                                </a:rPr>
                                <m:t>𝑖</m:t>
                              </m:r>
                            </m:sub>
                            <m:sup>
                              <m:d>
                                <m:dPr>
                                  <m:ctrlPr>
                                    <a:rPr lang="en-US" b="0" i="1">
                                      <a:latin typeface="Cambria Math" panose="02040503050406030204" pitchFamily="18" charset="0"/>
                                    </a:rPr>
                                  </m:ctrlPr>
                                </m:dPr>
                                <m:e>
                                  <m:r>
                                    <a:rPr lang="en-US" b="0" i="0">
                                      <a:latin typeface="Cambria Math" panose="02040503050406030204" pitchFamily="18" charset="0"/>
                                    </a:rPr>
                                    <m:t>2</m:t>
                                  </m:r>
                                </m:e>
                              </m:d>
                            </m:sup>
                          </m:sSubSup>
                          <m:nary>
                            <m:naryPr>
                              <m:chr m:val="∏"/>
                              <m:limLoc m:val="undOvr"/>
                              <m:ctrlPr>
                                <a:rPr lang="en-US" b="0" i="1">
                                  <a:latin typeface="Cambria Math" panose="02040503050406030204" pitchFamily="18" charset="0"/>
                                </a:rPr>
                              </m:ctrlPr>
                            </m:naryPr>
                            <m:sub>
                              <m:r>
                                <a:rPr lang="en-US" b="0" i="1">
                                  <a:latin typeface="Cambria Math" panose="02040503050406030204" pitchFamily="18" charset="0"/>
                                </a:rPr>
                                <m:t>𝑘</m:t>
                              </m:r>
                              <m:r>
                                <a:rPr lang="en-US" b="0" i="0">
                                  <a:latin typeface="Cambria Math" panose="02040503050406030204" pitchFamily="18" charset="0"/>
                                </a:rPr>
                                <m:t>=0</m:t>
                              </m:r>
                            </m:sub>
                            <m:sup>
                              <m:r>
                                <a:rPr lang="en-US" b="0" i="1">
                                  <a:latin typeface="Cambria Math" panose="02040503050406030204" pitchFamily="18" charset="0"/>
                                </a:rPr>
                                <m:t>𝑑</m:t>
                              </m:r>
                            </m:sup>
                            <m:e>
                              <m:sSup>
                                <m:sSupPr>
                                  <m:ctrlPr>
                                    <a:rPr lang="en-US" b="0" i="1">
                                      <a:latin typeface="Cambria Math" panose="02040503050406030204" pitchFamily="18" charset="0"/>
                                    </a:rPr>
                                  </m:ctrlPr>
                                </m:sSupPr>
                                <m:e>
                                  <m:r>
                                    <a:rPr lang="en-US" b="0" i="1">
                                      <a:latin typeface="Cambria Math" panose="02040503050406030204" pitchFamily="18" charset="0"/>
                                    </a:rPr>
                                    <m:t>𝑒</m:t>
                                  </m:r>
                                </m:e>
                                <m:sup>
                                  <m:sSubSup>
                                    <m:sSubSupPr>
                                      <m:ctrlPr>
                                        <a:rPr lang="en-US" b="0" i="1">
                                          <a:latin typeface="Cambria Math" panose="02040503050406030204" pitchFamily="18" charset="0"/>
                                        </a:rPr>
                                      </m:ctrlPr>
                                    </m:sSubSupPr>
                                    <m:e>
                                      <m:r>
                                        <a:rPr lang="en-US" b="0" i="1">
                                          <a:latin typeface="Cambria Math" panose="02040503050406030204" pitchFamily="18" charset="0"/>
                                        </a:rPr>
                                        <m:t>𝑤</m:t>
                                      </m:r>
                                    </m:e>
                                    <m:sub>
                                      <m:r>
                                        <a:rPr lang="en-US" b="0" i="1">
                                          <a:latin typeface="Cambria Math" panose="02040503050406030204" pitchFamily="18" charset="0"/>
                                        </a:rPr>
                                        <m:t>𝑖𝑘</m:t>
                                      </m:r>
                                    </m:sub>
                                    <m:sup>
                                      <m:d>
                                        <m:dPr>
                                          <m:ctrlPr>
                                            <a:rPr lang="en-US" b="0" i="1">
                                              <a:latin typeface="Cambria Math" panose="02040503050406030204" pitchFamily="18" charset="0"/>
                                            </a:rPr>
                                          </m:ctrlPr>
                                        </m:dPr>
                                        <m:e>
                                          <m:r>
                                            <a:rPr lang="en-US" b="0" i="0">
                                              <a:latin typeface="Cambria Math" panose="02040503050406030204" pitchFamily="18" charset="0"/>
                                            </a:rPr>
                                            <m:t>1</m:t>
                                          </m:r>
                                        </m:e>
                                      </m:d>
                                    </m:sup>
                                  </m:sSubSup>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1">
                                          <a:latin typeface="Cambria Math" panose="02040503050406030204" pitchFamily="18" charset="0"/>
                                        </a:rPr>
                                        <m:t>𝑘</m:t>
                                      </m:r>
                                    </m:sub>
                                  </m:sSub>
                                </m:sup>
                              </m:sSup>
                            </m:e>
                          </m:nary>
                        </m:e>
                      </m:nary>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589791" y="2645758"/>
                <a:ext cx="4322337" cy="877100"/>
              </a:xfrm>
              <a:prstGeom prst="rect">
                <a:avLst/>
              </a:prstGeom>
              <a:blipFill>
                <a:blip r:embed="rId5"/>
                <a:stretch>
                  <a:fillRect/>
                </a:stretch>
              </a:blipFill>
            </p:spPr>
            <p:txBody>
              <a:bodyPr/>
              <a:lstStyle/>
              <a:p>
                <a:r>
                  <a:rPr lang="en-US">
                    <a:noFill/>
                  </a:rPr>
                  <a:t> </a:t>
                </a:r>
              </a:p>
            </p:txBody>
          </p:sp>
        </mc:Fallback>
      </mc:AlternateContent>
      <p:sp>
        <p:nvSpPr>
          <p:cNvPr id="8" name="Rectangle 7"/>
          <p:cNvSpPr/>
          <p:nvPr/>
        </p:nvSpPr>
        <p:spPr>
          <a:xfrm>
            <a:off x="2772549" y="4677353"/>
            <a:ext cx="2699778" cy="307777"/>
          </a:xfrm>
          <a:prstGeom prst="rect">
            <a:avLst/>
          </a:prstGeom>
        </p:spPr>
        <p:txBody>
          <a:bodyPr wrap="none">
            <a:spAutoFit/>
          </a:bodyPr>
          <a:lstStyle/>
          <a:p>
            <a:r>
              <a:rPr lang="en-US" sz="1400" i="1" dirty="0">
                <a:latin typeface="Times New Roman" panose="02020603050405020304" pitchFamily="18" charset="0"/>
                <a:ea typeface="Yu Mincho" panose="02020400000000000000" pitchFamily="18" charset="-128"/>
              </a:rPr>
              <a:t>Neural Computation </a:t>
            </a:r>
            <a:r>
              <a:rPr lang="en-US" sz="1400" b="1" dirty="0">
                <a:latin typeface="Times New Roman" panose="02020603050405020304" pitchFamily="18" charset="0"/>
                <a:ea typeface="Yu Mincho" panose="02020400000000000000" pitchFamily="18" charset="-128"/>
              </a:rPr>
              <a:t>2001,</a:t>
            </a:r>
            <a:r>
              <a:rPr lang="en-US" sz="1400" dirty="0">
                <a:latin typeface="Times New Roman" panose="02020603050405020304" pitchFamily="18" charset="0"/>
                <a:ea typeface="Yu Mincho" panose="02020400000000000000" pitchFamily="18" charset="-128"/>
              </a:rPr>
              <a:t> </a:t>
            </a:r>
            <a:r>
              <a:rPr lang="en-US" sz="1400" i="1" dirty="0">
                <a:latin typeface="Times New Roman" panose="02020603050405020304" pitchFamily="18" charset="0"/>
                <a:ea typeface="Yu Mincho" panose="02020400000000000000" pitchFamily="18" charset="-128"/>
              </a:rPr>
              <a:t>14</a:t>
            </a:r>
            <a:r>
              <a:rPr lang="en-US" sz="1400" dirty="0">
                <a:latin typeface="Times New Roman" panose="02020603050405020304" pitchFamily="18" charset="0"/>
                <a:ea typeface="Yu Mincho" panose="02020400000000000000" pitchFamily="18" charset="-128"/>
              </a:rPr>
              <a:t>, 241</a:t>
            </a:r>
            <a:endParaRPr lang="en-US" sz="1400" dirty="0"/>
          </a:p>
        </p:txBody>
      </p:sp>
      <p:sp>
        <p:nvSpPr>
          <p:cNvPr id="9" name="Rectangle 8"/>
          <p:cNvSpPr/>
          <p:nvPr/>
        </p:nvSpPr>
        <p:spPr>
          <a:xfrm>
            <a:off x="5970279" y="3666442"/>
            <a:ext cx="3337774" cy="338554"/>
          </a:xfrm>
          <a:prstGeom prst="rect">
            <a:avLst/>
          </a:prstGeom>
        </p:spPr>
        <p:txBody>
          <a:bodyPr wrap="square">
            <a:spAutoFit/>
          </a:bodyPr>
          <a:lstStyle/>
          <a:p>
            <a:r>
              <a:rPr lang="en-US" sz="1600" i="1" dirty="0">
                <a:solidFill>
                  <a:srgbClr val="0000FF"/>
                </a:solidFill>
                <a:latin typeface="Times New Roman" panose="02020603050405020304" pitchFamily="18" charset="0"/>
                <a:ea typeface="Yu Mincho" panose="02020400000000000000" pitchFamily="18" charset="-128"/>
              </a:rPr>
              <a:t>J </a:t>
            </a:r>
            <a:r>
              <a:rPr lang="en-US" sz="1600" i="1" dirty="0" err="1">
                <a:solidFill>
                  <a:srgbClr val="0000FF"/>
                </a:solidFill>
                <a:latin typeface="Times New Roman" panose="02020603050405020304" pitchFamily="18" charset="0"/>
                <a:ea typeface="Yu Mincho" panose="02020400000000000000" pitchFamily="18" charset="-128"/>
              </a:rPr>
              <a:t>Chem</a:t>
            </a:r>
            <a:r>
              <a:rPr lang="en-US" sz="1600" i="1" dirty="0">
                <a:solidFill>
                  <a:srgbClr val="0000FF"/>
                </a:solidFill>
                <a:latin typeface="Times New Roman" panose="02020603050405020304" pitchFamily="18" charset="0"/>
                <a:ea typeface="Yu Mincho" panose="02020400000000000000" pitchFamily="18" charset="-128"/>
              </a:rPr>
              <a:t> </a:t>
            </a:r>
            <a:r>
              <a:rPr lang="en-US" sz="1600" i="1" dirty="0" err="1">
                <a:solidFill>
                  <a:srgbClr val="0000FF"/>
                </a:solidFill>
                <a:latin typeface="Times New Roman" panose="02020603050405020304" pitchFamily="18" charset="0"/>
                <a:ea typeface="Yu Mincho" panose="02020400000000000000" pitchFamily="18" charset="-128"/>
              </a:rPr>
              <a:t>Phys</a:t>
            </a:r>
            <a:r>
              <a:rPr lang="en-US" sz="1600" i="1" dirty="0">
                <a:solidFill>
                  <a:srgbClr val="0000FF"/>
                </a:solidFill>
                <a:latin typeface="Times New Roman" panose="02020603050405020304" pitchFamily="18" charset="0"/>
                <a:ea typeface="Yu Mincho" panose="02020400000000000000" pitchFamily="18" charset="-128"/>
              </a:rPr>
              <a:t> </a:t>
            </a:r>
            <a:r>
              <a:rPr lang="en-US" sz="1600" b="1" dirty="0">
                <a:solidFill>
                  <a:srgbClr val="0000FF"/>
                </a:solidFill>
                <a:latin typeface="Times New Roman" panose="02020603050405020304" pitchFamily="18" charset="0"/>
                <a:ea typeface="Yu Mincho" panose="02020400000000000000" pitchFamily="18" charset="-128"/>
              </a:rPr>
              <a:t>2006,</a:t>
            </a:r>
            <a:r>
              <a:rPr lang="en-US" sz="1600" dirty="0">
                <a:solidFill>
                  <a:srgbClr val="0000FF"/>
                </a:solidFill>
                <a:latin typeface="Times New Roman" panose="02020603050405020304" pitchFamily="18" charset="0"/>
                <a:ea typeface="Yu Mincho" panose="02020400000000000000" pitchFamily="18" charset="-128"/>
              </a:rPr>
              <a:t> </a:t>
            </a:r>
            <a:r>
              <a:rPr lang="en-US" sz="1600" i="1" dirty="0">
                <a:solidFill>
                  <a:srgbClr val="0000FF"/>
                </a:solidFill>
                <a:latin typeface="Times New Roman" panose="02020603050405020304" pitchFamily="18" charset="0"/>
                <a:ea typeface="Yu Mincho" panose="02020400000000000000" pitchFamily="18" charset="-128"/>
              </a:rPr>
              <a:t>125</a:t>
            </a:r>
            <a:r>
              <a:rPr lang="en-US" sz="1600" dirty="0">
                <a:solidFill>
                  <a:srgbClr val="0000FF"/>
                </a:solidFill>
                <a:latin typeface="Times New Roman" panose="02020603050405020304" pitchFamily="18" charset="0"/>
                <a:ea typeface="Yu Mincho" panose="02020400000000000000" pitchFamily="18" charset="-128"/>
              </a:rPr>
              <a:t>, 194105</a:t>
            </a:r>
            <a:endParaRPr lang="en-US" sz="1600" dirty="0">
              <a:solidFill>
                <a:srgbClr val="0000FF"/>
              </a:solidFill>
            </a:endParaRPr>
          </a:p>
        </p:txBody>
      </p:sp>
      <mc:AlternateContent xmlns:mc="http://schemas.openxmlformats.org/markup-compatibility/2006" xmlns:a14="http://schemas.microsoft.com/office/drawing/2010/main">
        <mc:Choice Requires="a14">
          <p:sp>
            <p:nvSpPr>
              <p:cNvPr id="10" name="Rectangle 9"/>
              <p:cNvSpPr/>
              <p:nvPr/>
            </p:nvSpPr>
            <p:spPr>
              <a:xfrm>
                <a:off x="4979474" y="2886552"/>
                <a:ext cx="3805209" cy="8188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solidFill>
                                <a:srgbClr val="0070C0"/>
                              </a:solidFill>
                              <a:latin typeface="Cambria Math" panose="02040503050406030204" pitchFamily="18" charset="0"/>
                            </a:rPr>
                          </m:ctrlPr>
                        </m:naryPr>
                        <m:sub/>
                        <m:sup/>
                        <m:e>
                          <m:r>
                            <a:rPr lang="en-US" i="1">
                              <a:solidFill>
                                <a:srgbClr val="0070C0"/>
                              </a:solidFill>
                              <a:latin typeface="Cambria Math" panose="02040503050406030204" pitchFamily="18" charset="0"/>
                            </a:rPr>
                            <m:t>𝑓</m:t>
                          </m:r>
                          <m:d>
                            <m:dPr>
                              <m:ctrlPr>
                                <a:rPr lang="en-US" i="1">
                                  <a:solidFill>
                                    <a:srgbClr val="0070C0"/>
                                  </a:solidFill>
                                  <a:latin typeface="Cambria Math" panose="02040503050406030204" pitchFamily="18" charset="0"/>
                                </a:rPr>
                              </m:ctrlPr>
                            </m:dPr>
                            <m:e>
                              <m:r>
                                <a:rPr lang="en-US" b="1" i="1">
                                  <a:solidFill>
                                    <a:srgbClr val="0070C0"/>
                                  </a:solidFill>
                                  <a:latin typeface="Cambria Math" panose="02040503050406030204" pitchFamily="18" charset="0"/>
                                </a:rPr>
                                <m:t>𝒙</m:t>
                              </m:r>
                            </m:e>
                          </m:d>
                          <m:r>
                            <a:rPr lang="en-US" b="0" i="1" smtClean="0">
                              <a:solidFill>
                                <a:srgbClr val="0070C0"/>
                              </a:solidFill>
                              <a:latin typeface="Cambria Math" panose="02040503050406030204" pitchFamily="18" charset="0"/>
                            </a:rPr>
                            <m:t>𝑑</m:t>
                          </m:r>
                          <m:r>
                            <a:rPr lang="en-US" b="1" i="1" smtClean="0">
                              <a:solidFill>
                                <a:srgbClr val="0070C0"/>
                              </a:solidFill>
                              <a:latin typeface="Cambria Math" panose="02040503050406030204" pitchFamily="18" charset="0"/>
                            </a:rPr>
                            <m:t>𝒙</m:t>
                          </m:r>
                        </m:e>
                      </m:nary>
                      <m:r>
                        <a:rPr lang="en-US" b="0" i="1" smtClean="0">
                          <a:solidFill>
                            <a:srgbClr val="0070C0"/>
                          </a:solidFill>
                          <a:latin typeface="Cambria Math" panose="02040503050406030204" pitchFamily="18" charset="0"/>
                        </a:rPr>
                        <m:t>=</m:t>
                      </m:r>
                      <m:nary>
                        <m:naryPr>
                          <m:chr m:val="∑"/>
                          <m:subHide m:val="on"/>
                          <m:supHide m:val="on"/>
                          <m:ctrlPr>
                            <a:rPr lang="en-US" b="0" i="1" smtClean="0">
                              <a:solidFill>
                                <a:srgbClr val="0070C0"/>
                              </a:solidFill>
                              <a:latin typeface="Cambria Math" panose="02040503050406030204" pitchFamily="18" charset="0"/>
                            </a:rPr>
                          </m:ctrlPr>
                        </m:naryPr>
                        <m:sub/>
                        <m:sup/>
                        <m:e>
                          <m:nary>
                            <m:naryPr>
                              <m:chr m:val="∏"/>
                              <m:subHide m:val="on"/>
                              <m:supHide m:val="on"/>
                              <m:ctrlPr>
                                <a:rPr lang="en-US" b="0" i="1" smtClean="0">
                                  <a:solidFill>
                                    <a:srgbClr val="0070C0"/>
                                  </a:solidFill>
                                  <a:latin typeface="Cambria Math" panose="02040503050406030204" pitchFamily="18" charset="0"/>
                                </a:rPr>
                              </m:ctrlPr>
                            </m:naryPr>
                            <m:sub/>
                            <m:sup/>
                            <m:e>
                              <m:nary>
                                <m:naryPr>
                                  <m:limLoc m:val="undOvr"/>
                                  <m:subHide m:val="on"/>
                                  <m:supHide m:val="on"/>
                                  <m:ctrlPr>
                                    <a:rPr lang="en-US" b="0" i="1" smtClean="0">
                                      <a:solidFill>
                                        <a:srgbClr val="0070C0"/>
                                      </a:solidFill>
                                      <a:latin typeface="Cambria Math" panose="02040503050406030204" pitchFamily="18" charset="0"/>
                                    </a:rPr>
                                  </m:ctrlPr>
                                </m:naryPr>
                                <m:sub/>
                                <m:sup/>
                                <m:e>
                                  <m:r>
                                    <a:rPr lang="en-US" b="0" i="1" smtClean="0">
                                      <a:solidFill>
                                        <a:srgbClr val="0070C0"/>
                                      </a:solidFill>
                                      <a:latin typeface="Cambria Math" panose="02040503050406030204" pitchFamily="18" charset="0"/>
                                    </a:rPr>
                                    <m:t>𝑑</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𝑥</m:t>
                                      </m:r>
                                    </m:e>
                                    <m:sub>
                                      <m:r>
                                        <a:rPr lang="en-US" b="0" i="1" smtClean="0">
                                          <a:solidFill>
                                            <a:srgbClr val="0070C0"/>
                                          </a:solidFill>
                                          <a:latin typeface="Cambria Math" panose="02040503050406030204" pitchFamily="18" charset="0"/>
                                        </a:rPr>
                                        <m:t>𝑖</m:t>
                                      </m:r>
                                    </m:sub>
                                  </m:sSub>
                                </m:e>
                              </m:nary>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𝑓</m:t>
                                  </m:r>
                                </m:e>
                                <m:sub>
                                  <m:r>
                                    <a:rPr lang="en-US" b="0" i="1" smtClean="0">
                                      <a:solidFill>
                                        <a:srgbClr val="0070C0"/>
                                      </a:solidFill>
                                      <a:latin typeface="Cambria Math" panose="02040503050406030204" pitchFamily="18" charset="0"/>
                                    </a:rPr>
                                    <m:t>𝑖</m:t>
                                  </m:r>
                                </m:sub>
                              </m:sSub>
                              <m:d>
                                <m:dPr>
                                  <m:ctrlPr>
                                    <a:rPr lang="en-US" b="0" i="1" smtClean="0">
                                      <a:solidFill>
                                        <a:srgbClr val="0070C0"/>
                                      </a:solidFill>
                                      <a:latin typeface="Cambria Math" panose="02040503050406030204" pitchFamily="18" charset="0"/>
                                    </a:rPr>
                                  </m:ctrlPr>
                                </m:dP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𝑥</m:t>
                                      </m:r>
                                    </m:e>
                                    <m:sub>
                                      <m:r>
                                        <a:rPr lang="en-US" b="0" i="1" smtClean="0">
                                          <a:solidFill>
                                            <a:srgbClr val="0070C0"/>
                                          </a:solidFill>
                                          <a:latin typeface="Cambria Math" panose="02040503050406030204" pitchFamily="18" charset="0"/>
                                        </a:rPr>
                                        <m:t>𝑖</m:t>
                                      </m:r>
                                    </m:sub>
                                  </m:sSub>
                                </m:e>
                              </m:d>
                              <m:r>
                                <a:rPr lang="en-US" b="0" i="1" smtClean="0">
                                  <a:solidFill>
                                    <a:srgbClr val="0070C0"/>
                                  </a:solidFill>
                                  <a:latin typeface="Cambria Math" panose="02040503050406030204" pitchFamily="18" charset="0"/>
                                </a:rPr>
                                <m:t>𝑑</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𝑥</m:t>
                                  </m:r>
                                </m:e>
                                <m:sub>
                                  <m:r>
                                    <a:rPr lang="en-US" b="0" i="1" smtClean="0">
                                      <a:solidFill>
                                        <a:srgbClr val="0070C0"/>
                                      </a:solidFill>
                                      <a:latin typeface="Cambria Math" panose="02040503050406030204" pitchFamily="18" charset="0"/>
                                    </a:rPr>
                                    <m:t>𝑖</m:t>
                                  </m:r>
                                </m:sub>
                              </m:sSub>
                            </m:e>
                          </m:nary>
                        </m:e>
                      </m:nary>
                    </m:oMath>
                  </m:oMathPara>
                </a14:m>
                <a:endParaRPr lang="en-US" dirty="0">
                  <a:solidFill>
                    <a:srgbClr val="0070C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4979474" y="2886552"/>
                <a:ext cx="3805209" cy="818879"/>
              </a:xfrm>
              <a:prstGeom prst="rect">
                <a:avLst/>
              </a:prstGeom>
              <a:blipFill>
                <a:blip r:embed="rId6"/>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5D8B8458-7F3E-40BA-8AE5-54728E3AD386}"/>
              </a:ext>
            </a:extLst>
          </p:cNvPr>
          <p:cNvSpPr/>
          <p:nvPr/>
        </p:nvSpPr>
        <p:spPr>
          <a:xfrm>
            <a:off x="1248698" y="1210159"/>
            <a:ext cx="5152102" cy="307777"/>
          </a:xfrm>
          <a:prstGeom prst="rect">
            <a:avLst/>
          </a:prstGeom>
        </p:spPr>
        <p:txBody>
          <a:bodyPr wrap="square">
            <a:spAutoFit/>
          </a:bodyPr>
          <a:lstStyle/>
          <a:p>
            <a:r>
              <a:rPr lang="en-US" sz="1400" i="1" dirty="0">
                <a:solidFill>
                  <a:srgbClr val="0000FF"/>
                </a:solidFill>
                <a:latin typeface="Times New Roman" panose="02020603050405020304" pitchFamily="18" charset="0"/>
                <a:ea typeface="Yu Mincho" panose="02020400000000000000" pitchFamily="18" charset="-128"/>
              </a:rPr>
              <a:t>Int J Quant Chem </a:t>
            </a:r>
            <a:r>
              <a:rPr lang="en-US" sz="1400" b="1" dirty="0">
                <a:solidFill>
                  <a:srgbClr val="0000FF"/>
                </a:solidFill>
                <a:latin typeface="Times New Roman" panose="02020603050405020304" pitchFamily="18" charset="0"/>
                <a:ea typeface="Yu Mincho" panose="02020400000000000000" pitchFamily="18" charset="-128"/>
              </a:rPr>
              <a:t>2015,</a:t>
            </a:r>
            <a:r>
              <a:rPr lang="en-US" sz="1400" dirty="0">
                <a:solidFill>
                  <a:srgbClr val="0000FF"/>
                </a:solidFill>
                <a:latin typeface="Times New Roman" panose="02020603050405020304" pitchFamily="18" charset="0"/>
                <a:ea typeface="Yu Mincho" panose="02020400000000000000" pitchFamily="18" charset="-128"/>
              </a:rPr>
              <a:t> </a:t>
            </a:r>
            <a:r>
              <a:rPr lang="en-US" sz="1400" i="1" dirty="0">
                <a:solidFill>
                  <a:srgbClr val="0000FF"/>
                </a:solidFill>
                <a:latin typeface="Times New Roman" panose="02020603050405020304" pitchFamily="18" charset="0"/>
                <a:ea typeface="Yu Mincho" panose="02020400000000000000" pitchFamily="18" charset="-128"/>
              </a:rPr>
              <a:t>115, </a:t>
            </a:r>
            <a:r>
              <a:rPr lang="en-US" sz="1400" dirty="0">
                <a:solidFill>
                  <a:srgbClr val="0000FF"/>
                </a:solidFill>
                <a:latin typeface="Times New Roman" panose="02020603050405020304" pitchFamily="18" charset="0"/>
                <a:ea typeface="Yu Mincho" panose="02020400000000000000" pitchFamily="18" charset="-128"/>
              </a:rPr>
              <a:t>1012; </a:t>
            </a:r>
            <a:r>
              <a:rPr lang="en-US" sz="1400" i="1" dirty="0">
                <a:solidFill>
                  <a:srgbClr val="0000FF"/>
                </a:solidFill>
                <a:latin typeface="Times New Roman" panose="02020603050405020304" pitchFamily="18" charset="0"/>
                <a:ea typeface="Yu Mincho" panose="02020400000000000000" pitchFamily="18" charset="-128"/>
              </a:rPr>
              <a:t>Chem Rev</a:t>
            </a:r>
            <a:r>
              <a:rPr lang="en-US" sz="1400" dirty="0">
                <a:solidFill>
                  <a:srgbClr val="0000FF"/>
                </a:solidFill>
                <a:latin typeface="Times New Roman" panose="02020603050405020304" pitchFamily="18" charset="0"/>
                <a:ea typeface="Yu Mincho" panose="02020400000000000000" pitchFamily="18" charset="-128"/>
              </a:rPr>
              <a:t> </a:t>
            </a:r>
            <a:r>
              <a:rPr lang="en-US" sz="1400" b="1" dirty="0">
                <a:solidFill>
                  <a:srgbClr val="0000FF"/>
                </a:solidFill>
                <a:latin typeface="Times New Roman" panose="02020603050405020304" pitchFamily="18" charset="0"/>
                <a:ea typeface="Yu Mincho" panose="02020400000000000000" pitchFamily="18" charset="-128"/>
              </a:rPr>
              <a:t>2021,</a:t>
            </a:r>
            <a:r>
              <a:rPr lang="en-US" sz="1400" dirty="0">
                <a:solidFill>
                  <a:srgbClr val="0000FF"/>
                </a:solidFill>
                <a:latin typeface="Times New Roman" panose="02020603050405020304" pitchFamily="18" charset="0"/>
                <a:ea typeface="Yu Mincho" panose="02020400000000000000" pitchFamily="18" charset="-128"/>
              </a:rPr>
              <a:t> </a:t>
            </a:r>
            <a:r>
              <a:rPr lang="en-US" sz="1400" i="1" dirty="0">
                <a:solidFill>
                  <a:srgbClr val="0000FF"/>
                </a:solidFill>
                <a:latin typeface="Times New Roman" panose="02020603050405020304" pitchFamily="18" charset="0"/>
                <a:ea typeface="Yu Mincho" panose="02020400000000000000" pitchFamily="18" charset="-128"/>
              </a:rPr>
              <a:t>121,</a:t>
            </a:r>
            <a:r>
              <a:rPr lang="en-US" sz="1400" dirty="0">
                <a:solidFill>
                  <a:srgbClr val="0000FF"/>
                </a:solidFill>
                <a:latin typeface="Times New Roman" panose="02020603050405020304" pitchFamily="18" charset="0"/>
                <a:ea typeface="Yu Mincho" panose="02020400000000000000" pitchFamily="18" charset="-128"/>
              </a:rPr>
              <a:t> 10187</a:t>
            </a:r>
            <a:endParaRPr lang="en-US" sz="1400" dirty="0">
              <a:solidFill>
                <a:srgbClr val="0000FF"/>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F8306C3-D452-B353-390B-5A3DE1D5EF2B}"/>
                  </a:ext>
                </a:extLst>
              </p:cNvPr>
              <p:cNvSpPr txBox="1"/>
              <p:nvPr/>
            </p:nvSpPr>
            <p:spPr>
              <a:xfrm>
                <a:off x="5566710" y="5085633"/>
                <a:ext cx="3141396" cy="9925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en-US" sz="1400" i="1" smtClean="0">
                          <a:latin typeface="Cambria Math" panose="02040503050406030204" pitchFamily="18" charset="0"/>
                          <a:ea typeface="Cambria Math" panose="02040503050406030204" pitchFamily="18" charset="0"/>
                        </a:rPr>
                        <m:t>𝛿</m:t>
                      </m:r>
                      <m:r>
                        <a:rPr lang="en-US" sz="1400" i="1" smtClean="0">
                          <a:latin typeface="Cambria Math" panose="02040503050406030204" pitchFamily="18" charset="0"/>
                          <a:ea typeface="Cambria Math" panose="02040503050406030204" pitchFamily="18" charset="0"/>
                        </a:rPr>
                        <m:t>&gt;0,∃</m:t>
                      </m:r>
                      <m:r>
                        <a:rPr lang="en-US" sz="1400" i="1" smtClean="0">
                          <a:latin typeface="Cambria Math" panose="02040503050406030204" pitchFamily="18" charset="0"/>
                          <a:ea typeface="Cambria Math" panose="02040503050406030204" pitchFamily="18" charset="0"/>
                        </a:rPr>
                        <m:t>𝑁</m:t>
                      </m:r>
                      <m:r>
                        <a:rPr lang="en-US" sz="1400" i="1" smtClean="0">
                          <a:latin typeface="Cambria Math" panose="02040503050406030204" pitchFamily="18" charset="0"/>
                          <a:ea typeface="Cambria Math" panose="02040503050406030204" pitchFamily="18" charset="0"/>
                        </a:rPr>
                        <m:t>&lt;∞:</m:t>
                      </m:r>
                    </m:oMath>
                  </m:oMathPara>
                </a14:m>
                <a:endParaRPr lang="en-US" sz="14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𝑡</m:t>
                          </m:r>
                          <m:d>
                            <m:dPr>
                              <m:ctrlPr>
                                <a:rPr lang="en-US" sz="1400" i="1">
                                  <a:latin typeface="Cambria Math" panose="02040503050406030204" pitchFamily="18" charset="0"/>
                                </a:rPr>
                              </m:ctrlPr>
                            </m:dPr>
                            <m:e>
                              <m:r>
                                <a:rPr lang="en-US" sz="1400" b="1" i="1">
                                  <a:latin typeface="Cambria Math" panose="02040503050406030204" pitchFamily="18" charset="0"/>
                                </a:rPr>
                                <m:t>𝒙</m:t>
                              </m:r>
                            </m:e>
                          </m:d>
                          <m:r>
                            <a:rPr lang="en-US" sz="1400">
                              <a:latin typeface="Cambria Math" panose="02040503050406030204" pitchFamily="18" charset="0"/>
                            </a:rPr>
                            <m:t>−</m:t>
                          </m:r>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𝑛</m:t>
                              </m:r>
                              <m:r>
                                <a:rPr lang="en-US" sz="1400">
                                  <a:latin typeface="Cambria Math" panose="02040503050406030204" pitchFamily="18" charset="0"/>
                                </a:rPr>
                                <m:t>=0</m:t>
                              </m:r>
                            </m:sub>
                            <m:sup>
                              <m:r>
                                <a:rPr lang="en-US" sz="1400" i="1">
                                  <a:latin typeface="Cambria Math" panose="02040503050406030204" pitchFamily="18" charset="0"/>
                                </a:rPr>
                                <m:t>𝑁</m:t>
                              </m:r>
                            </m:sup>
                            <m:e>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a:rPr lang="en-US" sz="1400" i="1">
                                      <a:latin typeface="Cambria Math" panose="02040503050406030204" pitchFamily="18" charset="0"/>
                                    </a:rPr>
                                    <m:t>𝑛</m:t>
                                  </m:r>
                                </m:sub>
                              </m:sSub>
                              <m:r>
                                <a:rPr lang="en-US" sz="1400" i="1">
                                  <a:latin typeface="Cambria Math" panose="02040503050406030204" pitchFamily="18" charset="0"/>
                                </a:rPr>
                                <m:t>𝜎</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b="1" i="1">
                                          <a:latin typeface="Cambria Math" panose="02040503050406030204" pitchFamily="18" charset="0"/>
                                        </a:rPr>
                                        <m:t>𝒘</m:t>
                                      </m:r>
                                    </m:e>
                                    <m:sub>
                                      <m:r>
                                        <a:rPr lang="en-US" sz="1400" b="1" i="1">
                                          <a:latin typeface="Cambria Math" panose="02040503050406030204" pitchFamily="18" charset="0"/>
                                        </a:rPr>
                                        <m:t>𝒏</m:t>
                                      </m:r>
                                    </m:sub>
                                  </m:sSub>
                                  <m:r>
                                    <a:rPr lang="en-US" sz="1400" b="1" i="1">
                                      <a:latin typeface="Cambria Math" panose="02040503050406030204" pitchFamily="18" charset="0"/>
                                    </a:rPr>
                                    <m:t>𝒙</m:t>
                                  </m:r>
                                  <m:r>
                                    <a:rPr lang="en-US" sz="140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𝑛</m:t>
                                      </m:r>
                                    </m:sub>
                                  </m:sSub>
                                </m:e>
                              </m:d>
                            </m:e>
                          </m:nary>
                        </m:e>
                      </m:d>
                      <m:r>
                        <a:rPr lang="en-US" sz="1400">
                          <a:latin typeface="Cambria Math" panose="02040503050406030204" pitchFamily="18" charset="0"/>
                        </a:rPr>
                        <m:t>&lt;</m:t>
                      </m:r>
                      <m:r>
                        <a:rPr lang="en-US" sz="1400" i="1">
                          <a:latin typeface="Cambria Math" panose="02040503050406030204" pitchFamily="18" charset="0"/>
                        </a:rPr>
                        <m:t>𝛿</m:t>
                      </m:r>
                    </m:oMath>
                  </m:oMathPara>
                </a14:m>
                <a:endParaRPr lang="en-US" sz="1400" dirty="0"/>
              </a:p>
            </p:txBody>
          </p:sp>
        </mc:Choice>
        <mc:Fallback xmlns="">
          <p:sp>
            <p:nvSpPr>
              <p:cNvPr id="12" name="TextBox 11">
                <a:extLst>
                  <a:ext uri="{FF2B5EF4-FFF2-40B4-BE49-F238E27FC236}">
                    <a16:creationId xmlns:a16="http://schemas.microsoft.com/office/drawing/2014/main" id="{5F8306C3-D452-B353-390B-5A3DE1D5EF2B}"/>
                  </a:ext>
                </a:extLst>
              </p:cNvPr>
              <p:cNvSpPr txBox="1">
                <a:spLocks noRot="1" noChangeAspect="1" noMove="1" noResize="1" noEditPoints="1" noAdjustHandles="1" noChangeArrowheads="1" noChangeShapeType="1" noTextEdit="1"/>
              </p:cNvSpPr>
              <p:nvPr/>
            </p:nvSpPr>
            <p:spPr>
              <a:xfrm>
                <a:off x="5566710" y="5085633"/>
                <a:ext cx="3141396" cy="992516"/>
              </a:xfrm>
              <a:prstGeom prst="rect">
                <a:avLst/>
              </a:prstGeom>
              <a:blipFill>
                <a:blip r:embed="rId7"/>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4D2A0F5A-CBA1-D222-3306-A8FDF535DC5D}"/>
              </a:ext>
            </a:extLst>
          </p:cNvPr>
          <p:cNvPicPr>
            <a:picLocks noChangeAspect="1"/>
          </p:cNvPicPr>
          <p:nvPr/>
        </p:nvPicPr>
        <p:blipFill>
          <a:blip r:embed="rId8"/>
          <a:stretch>
            <a:fillRect/>
          </a:stretch>
        </p:blipFill>
        <p:spPr>
          <a:xfrm>
            <a:off x="6237815" y="98324"/>
            <a:ext cx="2297093" cy="1799302"/>
          </a:xfrm>
          <a:prstGeom prst="rect">
            <a:avLst/>
          </a:prstGeom>
        </p:spPr>
      </p:pic>
      <p:sp>
        <p:nvSpPr>
          <p:cNvPr id="6" name="Rectangular Callout 6">
            <a:extLst>
              <a:ext uri="{FF2B5EF4-FFF2-40B4-BE49-F238E27FC236}">
                <a16:creationId xmlns:a16="http://schemas.microsoft.com/office/drawing/2014/main" id="{2B5A3DFE-CC94-1C09-74E2-964B003B6DAA}"/>
              </a:ext>
            </a:extLst>
          </p:cNvPr>
          <p:cNvSpPr/>
          <p:nvPr/>
        </p:nvSpPr>
        <p:spPr>
          <a:xfrm>
            <a:off x="1890708" y="1592144"/>
            <a:ext cx="2583474" cy="295282"/>
          </a:xfrm>
          <a:prstGeom prst="wedgeRectCallout">
            <a:avLst>
              <a:gd name="adj1" fmla="val -22077"/>
              <a:gd name="adj2" fmla="val 106843"/>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Non-direct product basis</a:t>
            </a:r>
          </a:p>
        </p:txBody>
      </p:sp>
      <p:sp>
        <p:nvSpPr>
          <p:cNvPr id="14" name="Rounded Rectangular Callout 8">
            <a:extLst>
              <a:ext uri="{FF2B5EF4-FFF2-40B4-BE49-F238E27FC236}">
                <a16:creationId xmlns:a16="http://schemas.microsoft.com/office/drawing/2014/main" id="{FEF38A85-9580-DF73-C869-638E7069856D}"/>
              </a:ext>
            </a:extLst>
          </p:cNvPr>
          <p:cNvSpPr/>
          <p:nvPr/>
        </p:nvSpPr>
        <p:spPr>
          <a:xfrm>
            <a:off x="6400800" y="4167790"/>
            <a:ext cx="1622466" cy="224353"/>
          </a:xfrm>
          <a:prstGeom prst="wedgeRoundRectCallout">
            <a:avLst>
              <a:gd name="adj1" fmla="val 53302"/>
              <a:gd name="adj2" fmla="val -106420"/>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aramond" panose="02020404030301010803"/>
                <a:ea typeface="+mn-ea"/>
                <a:cs typeface="+mn-cs"/>
              </a:rPr>
              <a:t>Refs in color are ours</a:t>
            </a:r>
          </a:p>
        </p:txBody>
      </p:sp>
      <p:sp>
        <p:nvSpPr>
          <p:cNvPr id="15" name="Rounded Rectangular Callout 8">
            <a:extLst>
              <a:ext uri="{FF2B5EF4-FFF2-40B4-BE49-F238E27FC236}">
                <a16:creationId xmlns:a16="http://schemas.microsoft.com/office/drawing/2014/main" id="{FFA89B3D-E56A-3A77-FB3C-26D209F231C4}"/>
              </a:ext>
            </a:extLst>
          </p:cNvPr>
          <p:cNvSpPr/>
          <p:nvPr/>
        </p:nvSpPr>
        <p:spPr>
          <a:xfrm>
            <a:off x="5579800" y="4650305"/>
            <a:ext cx="1806561" cy="286277"/>
          </a:xfrm>
          <a:prstGeom prst="wedgeRoundRectCallout">
            <a:avLst>
              <a:gd name="adj1" fmla="val -59947"/>
              <a:gd name="adj2" fmla="val 10861"/>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aramond" panose="02020404030301010803"/>
                <a:ea typeface="+mn-ea"/>
                <a:cs typeface="+mn-cs"/>
              </a:rPr>
              <a:t>Refs in black are literature</a:t>
            </a:r>
          </a:p>
        </p:txBody>
      </p:sp>
      <p:sp>
        <p:nvSpPr>
          <p:cNvPr id="16" name="Rectangular Callout 6">
            <a:extLst>
              <a:ext uri="{FF2B5EF4-FFF2-40B4-BE49-F238E27FC236}">
                <a16:creationId xmlns:a16="http://schemas.microsoft.com/office/drawing/2014/main" id="{35EDFC84-337F-F0CF-B902-67C6D3821512}"/>
              </a:ext>
            </a:extLst>
          </p:cNvPr>
          <p:cNvSpPr/>
          <p:nvPr/>
        </p:nvSpPr>
        <p:spPr>
          <a:xfrm>
            <a:off x="4979474" y="6192413"/>
            <a:ext cx="4081867" cy="504174"/>
          </a:xfrm>
          <a:prstGeom prst="wedgeRectCallout">
            <a:avLst>
              <a:gd name="adj1" fmla="val -10703"/>
              <a:gd name="adj2" fmla="val -6282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Universal approximator  theorems do not consider the data aspect</a:t>
            </a:r>
          </a:p>
        </p:txBody>
      </p:sp>
    </p:spTree>
    <p:extLst>
      <p:ext uri="{BB962C8B-B14F-4D97-AF65-F5344CB8AC3E}">
        <p14:creationId xmlns:p14="http://schemas.microsoft.com/office/powerpoint/2010/main" val="3498378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179" y="271732"/>
            <a:ext cx="7969335" cy="755951"/>
          </a:xfrm>
        </p:spPr>
        <p:txBody>
          <a:bodyPr>
            <a:normAutofit fontScale="90000"/>
          </a:bodyPr>
          <a:lstStyle/>
          <a:p>
            <a:r>
              <a:rPr lang="en-US" dirty="0"/>
              <a:t>GPR</a:t>
            </a:r>
            <a:r>
              <a:rPr lang="en-US" dirty="0">
                <a:solidFill>
                  <a:schemeClr val="bg1">
                    <a:lumMod val="65000"/>
                  </a:schemeClr>
                </a:solidFill>
              </a:rPr>
              <a:t>/KRR</a:t>
            </a:r>
            <a:r>
              <a:rPr lang="en-US" dirty="0"/>
              <a:t>: </a:t>
            </a:r>
            <a:br>
              <a:rPr lang="en-US" dirty="0"/>
            </a:br>
            <a:r>
              <a:rPr lang="en-US" dirty="0"/>
              <a:t>linear regression with a nonlinear basis</a:t>
            </a:r>
            <a:endParaRPr lang="en-US" sz="2200" dirty="0"/>
          </a:p>
        </p:txBody>
      </p:sp>
      <mc:AlternateContent xmlns:mc="http://schemas.openxmlformats.org/markup-compatibility/2006" xmlns:a14="http://schemas.microsoft.com/office/drawing/2010/main">
        <mc:Choice Requires="a14">
          <p:sp>
            <p:nvSpPr>
              <p:cNvPr id="4" name="Rectangle 3"/>
              <p:cNvSpPr/>
              <p:nvPr/>
            </p:nvSpPr>
            <p:spPr>
              <a:xfrm>
                <a:off x="284296" y="2302143"/>
                <a:ext cx="5427100" cy="11151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a:latin typeface="Cambria Math" panose="02040503050406030204" pitchFamily="18" charset="0"/>
                        </a:rPr>
                        <m:t>𝑲</m:t>
                      </m:r>
                      <m:r>
                        <a:rPr lang="en-US" sz="1400">
                          <a:latin typeface="Cambria Math" panose="02040503050406030204" pitchFamily="18" charset="0"/>
                        </a:rPr>
                        <m:t>=</m:t>
                      </m:r>
                      <m:d>
                        <m:dPr>
                          <m:ctrlPr>
                            <a:rPr lang="en-US" sz="1400" i="1">
                              <a:latin typeface="Cambria Math" panose="02040503050406030204" pitchFamily="18" charset="0"/>
                            </a:rPr>
                          </m:ctrlPr>
                        </m:dPr>
                        <m:e>
                          <m:m>
                            <m:mPr>
                              <m:mcs>
                                <m:mc>
                                  <m:mcPr>
                                    <m:count m:val="3"/>
                                    <m:mcJc m:val="center"/>
                                  </m:mcPr>
                                </m:mc>
                              </m:mcs>
                              <m:ctrlPr>
                                <a:rPr lang="en-US" sz="1400" i="1">
                                  <a:latin typeface="Cambria Math" panose="02040503050406030204" pitchFamily="18" charset="0"/>
                                </a:rPr>
                              </m:ctrlPr>
                            </m:mPr>
                            <m:mr>
                              <m:e>
                                <m:m>
                                  <m:mPr>
                                    <m:mcs>
                                      <m:mc>
                                        <m:mcPr>
                                          <m:count m:val="2"/>
                                          <m:mcJc m:val="center"/>
                                        </m:mcPr>
                                      </m:mc>
                                    </m:mcs>
                                    <m:ctrlPr>
                                      <a:rPr lang="en-US" sz="1400" i="1">
                                        <a:latin typeface="Cambria Math" panose="02040503050406030204" pitchFamily="18" charset="0"/>
                                      </a:rPr>
                                    </m:ctrlPr>
                                  </m:mPr>
                                  <m:mr>
                                    <m:e>
                                      <m:r>
                                        <a:rPr lang="en-US" sz="1400" i="1">
                                          <a:latin typeface="Cambria Math" panose="02040503050406030204" pitchFamily="18" charset="0"/>
                                        </a:rPr>
                                        <m:t>𝑘</m:t>
                                      </m:r>
                                      <m:d>
                                        <m:dPr>
                                          <m:ctrlPr>
                                            <a:rPr lang="en-US" sz="1400" i="1">
                                              <a:latin typeface="Cambria Math" panose="02040503050406030204" pitchFamily="18" charset="0"/>
                                            </a:rPr>
                                          </m:ctrlPr>
                                        </m:dPr>
                                        <m:e>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1</m:t>
                                                  </m:r>
                                                </m:e>
                                              </m:d>
                                            </m:sup>
                                          </m:sSup>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1</m:t>
                                                  </m:r>
                                                </m:e>
                                              </m:d>
                                            </m:sup>
                                          </m:sSup>
                                        </m:e>
                                      </m:d>
                                      <m:r>
                                        <a:rPr lang="en-US" sz="1400">
                                          <a:latin typeface="Cambria Math" panose="02040503050406030204" pitchFamily="18" charset="0"/>
                                        </a:rPr>
                                        <m:t>+</m:t>
                                      </m:r>
                                      <m:r>
                                        <a:rPr lang="en-US" sz="1400" i="1">
                                          <a:latin typeface="Cambria Math" panose="02040503050406030204" pitchFamily="18" charset="0"/>
                                        </a:rPr>
                                        <m:t>𝛿</m:t>
                                      </m:r>
                                    </m:e>
                                    <m:e>
                                      <m:d>
                                        <m:dPr>
                                          <m:begChr m:val=""/>
                                          <m:ctrlPr>
                                            <a:rPr lang="en-US" sz="1400" i="1">
                                              <a:latin typeface="Cambria Math" panose="02040503050406030204" pitchFamily="18" charset="0"/>
                                            </a:rPr>
                                          </m:ctrlPr>
                                        </m:dPr>
                                        <m:e>
                                          <m:r>
                                            <a:rPr lang="en-US" sz="1400" i="1">
                                              <a:latin typeface="Cambria Math" panose="02040503050406030204" pitchFamily="18" charset="0"/>
                                            </a:rPr>
                                            <m:t>𝑘</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1</m:t>
                                                  </m:r>
                                                </m:e>
                                              </m:d>
                                            </m:sup>
                                          </m:sSup>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2</m:t>
                                                  </m:r>
                                                </m:e>
                                              </m:d>
                                            </m:sup>
                                          </m:sSup>
                                        </m:e>
                                      </m:d>
                                    </m:e>
                                  </m:mr>
                                  <m:mr>
                                    <m:e>
                                      <m:d>
                                        <m:dPr>
                                          <m:begChr m:val=""/>
                                          <m:ctrlPr>
                                            <a:rPr lang="en-US" sz="1400" i="1">
                                              <a:latin typeface="Cambria Math" panose="02040503050406030204" pitchFamily="18" charset="0"/>
                                            </a:rPr>
                                          </m:ctrlPr>
                                        </m:dPr>
                                        <m:e>
                                          <m:r>
                                            <a:rPr lang="en-US" sz="1400" i="1">
                                              <a:latin typeface="Cambria Math" panose="02040503050406030204" pitchFamily="18" charset="0"/>
                                            </a:rPr>
                                            <m:t>𝑘</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2</m:t>
                                                  </m:r>
                                                </m:e>
                                              </m:d>
                                            </m:sup>
                                          </m:sSup>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1</m:t>
                                                  </m:r>
                                                </m:e>
                                              </m:d>
                                            </m:sup>
                                          </m:sSup>
                                        </m:e>
                                      </m:d>
                                    </m:e>
                                    <m:e>
                                      <m:r>
                                        <a:rPr lang="en-US" sz="1400" i="1">
                                          <a:latin typeface="Cambria Math" panose="02040503050406030204" pitchFamily="18" charset="0"/>
                                        </a:rPr>
                                        <m:t>𝑘</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2</m:t>
                                              </m:r>
                                            </m:e>
                                          </m:d>
                                        </m:sup>
                                      </m:sSup>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2</m:t>
                                              </m:r>
                                            </m:e>
                                          </m:d>
                                        </m:sup>
                                      </m:sSup>
                                      <m:r>
                                        <a:rPr lang="en-US" sz="1400">
                                          <a:latin typeface="Cambria Math" panose="02040503050406030204" pitchFamily="18" charset="0"/>
                                        </a:rPr>
                                        <m:t>)+</m:t>
                                      </m:r>
                                      <m:r>
                                        <a:rPr lang="en-US" sz="1400" i="1">
                                          <a:latin typeface="Cambria Math" panose="02040503050406030204" pitchFamily="18" charset="0"/>
                                        </a:rPr>
                                        <m:t>𝛿</m:t>
                                      </m:r>
                                    </m:e>
                                  </m:mr>
                                </m:m>
                              </m:e>
                              <m:e>
                                <m:r>
                                  <a:rPr lang="en-US" sz="1400">
                                    <a:latin typeface="Cambria Math" panose="02040503050406030204" pitchFamily="18" charset="0"/>
                                  </a:rPr>
                                  <m:t>⋯</m:t>
                                </m:r>
                              </m:e>
                              <m:e>
                                <m:m>
                                  <m:mPr>
                                    <m:mcs>
                                      <m:mc>
                                        <m:mcPr>
                                          <m:count m:val="1"/>
                                          <m:mcJc m:val="center"/>
                                        </m:mcPr>
                                      </m:mc>
                                    </m:mcs>
                                    <m:ctrlPr>
                                      <a:rPr lang="en-US" sz="1400" i="1">
                                        <a:latin typeface="Cambria Math" panose="02040503050406030204" pitchFamily="18" charset="0"/>
                                      </a:rPr>
                                    </m:ctrlPr>
                                  </m:mPr>
                                  <m:mr>
                                    <m:e>
                                      <m:d>
                                        <m:dPr>
                                          <m:begChr m:val=""/>
                                          <m:ctrlPr>
                                            <a:rPr lang="en-US" sz="1400" i="1">
                                              <a:latin typeface="Cambria Math" panose="02040503050406030204" pitchFamily="18" charset="0"/>
                                            </a:rPr>
                                          </m:ctrlPr>
                                        </m:dPr>
                                        <m:e>
                                          <m:r>
                                            <a:rPr lang="en-US" sz="1400" i="1">
                                              <a:latin typeface="Cambria Math" panose="02040503050406030204" pitchFamily="18" charset="0"/>
                                            </a:rPr>
                                            <m:t>𝑘</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1</m:t>
                                                  </m:r>
                                                </m:e>
                                              </m:d>
                                            </m:sup>
                                          </m:sSup>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i="1" smtClean="0">
                                                      <a:solidFill>
                                                        <a:srgbClr val="0000FF"/>
                                                      </a:solidFill>
                                                      <a:latin typeface="Cambria Math" panose="02040503050406030204" pitchFamily="18" charset="0"/>
                                                    </a:rPr>
                                                    <m:t>𝑀</m:t>
                                                  </m:r>
                                                </m:e>
                                              </m:d>
                                            </m:sup>
                                          </m:sSup>
                                        </m:e>
                                      </m:d>
                                    </m:e>
                                  </m:mr>
                                  <m:mr>
                                    <m:e>
                                      <m:d>
                                        <m:dPr>
                                          <m:begChr m:val=""/>
                                          <m:ctrlPr>
                                            <a:rPr lang="en-US" sz="1400" i="1">
                                              <a:latin typeface="Cambria Math" panose="02040503050406030204" pitchFamily="18" charset="0"/>
                                            </a:rPr>
                                          </m:ctrlPr>
                                        </m:dPr>
                                        <m:e>
                                          <m:r>
                                            <a:rPr lang="en-US" sz="1400" i="1">
                                              <a:latin typeface="Cambria Math" panose="02040503050406030204" pitchFamily="18" charset="0"/>
                                            </a:rPr>
                                            <m:t>𝑘</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2</m:t>
                                                  </m:r>
                                                </m:e>
                                              </m:d>
                                            </m:sup>
                                          </m:sSup>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i="1" smtClean="0">
                                                      <a:solidFill>
                                                        <a:srgbClr val="0000FF"/>
                                                      </a:solidFill>
                                                      <a:latin typeface="Cambria Math" panose="02040503050406030204" pitchFamily="18" charset="0"/>
                                                    </a:rPr>
                                                    <m:t>𝑀</m:t>
                                                  </m:r>
                                                </m:e>
                                              </m:d>
                                            </m:sup>
                                          </m:sSup>
                                        </m:e>
                                      </m:d>
                                    </m:e>
                                  </m:mr>
                                </m:m>
                              </m:e>
                            </m:mr>
                            <m:mr>
                              <m:e>
                                <m:r>
                                  <a:rPr lang="en-US" sz="1400">
                                    <a:latin typeface="Cambria Math" panose="02040503050406030204" pitchFamily="18" charset="0"/>
                                  </a:rPr>
                                  <m:t>⋮</m:t>
                                </m:r>
                              </m:e>
                              <m:e>
                                <m:r>
                                  <a:rPr lang="en-US" sz="1400">
                                    <a:latin typeface="Cambria Math" panose="02040503050406030204" pitchFamily="18" charset="0"/>
                                  </a:rPr>
                                  <m:t>⋱</m:t>
                                </m:r>
                              </m:e>
                              <m:e>
                                <m:r>
                                  <a:rPr lang="en-US" sz="1400">
                                    <a:latin typeface="Cambria Math" panose="02040503050406030204" pitchFamily="18" charset="0"/>
                                  </a:rPr>
                                  <m:t>⋮</m:t>
                                </m:r>
                              </m:e>
                            </m:mr>
                            <m:mr>
                              <m:e>
                                <m:m>
                                  <m:mPr>
                                    <m:mcs>
                                      <m:mc>
                                        <m:mcPr>
                                          <m:count m:val="2"/>
                                          <m:mcJc m:val="center"/>
                                        </m:mcPr>
                                      </m:mc>
                                    </m:mcs>
                                    <m:ctrlPr>
                                      <a:rPr lang="en-US" sz="1400" i="1">
                                        <a:latin typeface="Cambria Math" panose="02040503050406030204" pitchFamily="18" charset="0"/>
                                      </a:rPr>
                                    </m:ctrlPr>
                                  </m:mPr>
                                  <m:mr>
                                    <m:e>
                                      <m:d>
                                        <m:dPr>
                                          <m:begChr m:val=""/>
                                          <m:ctrlPr>
                                            <a:rPr lang="en-US" sz="1400" i="1">
                                              <a:latin typeface="Cambria Math" panose="02040503050406030204" pitchFamily="18" charset="0"/>
                                            </a:rPr>
                                          </m:ctrlPr>
                                        </m:dPr>
                                        <m:e>
                                          <m:r>
                                            <a:rPr lang="en-US" sz="1400" i="1">
                                              <a:latin typeface="Cambria Math" panose="02040503050406030204" pitchFamily="18" charset="0"/>
                                            </a:rPr>
                                            <m:t>𝑘</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i="1">
                                                      <a:latin typeface="Cambria Math" panose="02040503050406030204" pitchFamily="18" charset="0"/>
                                                    </a:rPr>
                                                    <m:t>𝑀</m:t>
                                                  </m:r>
                                                </m:e>
                                              </m:d>
                                            </m:sup>
                                          </m:sSup>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1</m:t>
                                                  </m:r>
                                                </m:e>
                                              </m:d>
                                            </m:sup>
                                          </m:sSup>
                                        </m:e>
                                      </m:d>
                                    </m:e>
                                    <m:e>
                                      <m:d>
                                        <m:dPr>
                                          <m:begChr m:val=""/>
                                          <m:ctrlPr>
                                            <a:rPr lang="en-US" sz="1400" i="1">
                                              <a:latin typeface="Cambria Math" panose="02040503050406030204" pitchFamily="18" charset="0"/>
                                            </a:rPr>
                                          </m:ctrlPr>
                                        </m:dPr>
                                        <m:e>
                                          <m:r>
                                            <a:rPr lang="en-US" sz="1400" i="1">
                                              <a:latin typeface="Cambria Math" panose="02040503050406030204" pitchFamily="18" charset="0"/>
                                            </a:rPr>
                                            <m:t>𝑘</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i="1">
                                                      <a:latin typeface="Cambria Math" panose="02040503050406030204" pitchFamily="18" charset="0"/>
                                                    </a:rPr>
                                                    <m:t>𝑀</m:t>
                                                  </m:r>
                                                </m:e>
                                              </m:d>
                                            </m:sup>
                                          </m:sSup>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2</m:t>
                                                  </m:r>
                                                </m:e>
                                              </m:d>
                                            </m:sup>
                                          </m:sSup>
                                        </m:e>
                                      </m:d>
                                    </m:e>
                                  </m:mr>
                                </m:m>
                              </m:e>
                              <m:e>
                                <m:r>
                                  <a:rPr lang="en-US" sz="1400">
                                    <a:latin typeface="Cambria Math" panose="02040503050406030204" pitchFamily="18" charset="0"/>
                                  </a:rPr>
                                  <m:t>⋯</m:t>
                                </m:r>
                              </m:e>
                              <m:e>
                                <m:r>
                                  <a:rPr lang="en-US" sz="1400" i="1">
                                    <a:latin typeface="Cambria Math" panose="02040503050406030204" pitchFamily="18" charset="0"/>
                                  </a:rPr>
                                  <m:t>𝑘</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i="1" smtClean="0">
                                            <a:solidFill>
                                              <a:srgbClr val="0000FF"/>
                                            </a:solidFill>
                                            <a:latin typeface="Cambria Math" panose="02040503050406030204" pitchFamily="18" charset="0"/>
                                          </a:rPr>
                                          <m:t>𝑀</m:t>
                                        </m:r>
                                      </m:e>
                                    </m:d>
                                  </m:sup>
                                </m:sSup>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i="1" smtClean="0">
                                            <a:solidFill>
                                              <a:srgbClr val="0000FF"/>
                                            </a:solidFill>
                                            <a:latin typeface="Cambria Math" panose="02040503050406030204" pitchFamily="18" charset="0"/>
                                          </a:rPr>
                                          <m:t>𝑀</m:t>
                                        </m:r>
                                      </m:e>
                                    </m:d>
                                  </m:sup>
                                </m:sSup>
                                <m:r>
                                  <a:rPr lang="en-US" sz="1400">
                                    <a:latin typeface="Cambria Math" panose="02040503050406030204" pitchFamily="18" charset="0"/>
                                  </a:rPr>
                                  <m:t>)+</m:t>
                                </m:r>
                                <m:r>
                                  <a:rPr lang="en-US" sz="1400" i="1">
                                    <a:latin typeface="Cambria Math" panose="02040503050406030204" pitchFamily="18" charset="0"/>
                                  </a:rPr>
                                  <m:t>𝛿</m:t>
                                </m:r>
                              </m:e>
                            </m:mr>
                          </m:m>
                        </m:e>
                      </m:d>
                    </m:oMath>
                  </m:oMathPara>
                </a14:m>
                <a:endParaRPr lang="en-US" sz="1400" dirty="0"/>
              </a:p>
            </p:txBody>
          </p:sp>
        </mc:Choice>
        <mc:Fallback xmlns="">
          <p:sp>
            <p:nvSpPr>
              <p:cNvPr id="4" name="Rectangle 3"/>
              <p:cNvSpPr>
                <a:spLocks noRot="1" noChangeAspect="1" noMove="1" noResize="1" noEditPoints="1" noAdjustHandles="1" noChangeArrowheads="1" noChangeShapeType="1" noTextEdit="1"/>
              </p:cNvSpPr>
              <p:nvPr/>
            </p:nvSpPr>
            <p:spPr>
              <a:xfrm>
                <a:off x="284296" y="2302143"/>
                <a:ext cx="5427100" cy="11151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86489" y="3458136"/>
                <a:ext cx="4975550" cy="3415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b="1" i="1">
                              <a:latin typeface="Cambria Math" panose="02040503050406030204" pitchFamily="18" charset="0"/>
                            </a:rPr>
                          </m:ctrlPr>
                        </m:sSupPr>
                        <m:e>
                          <m:r>
                            <a:rPr lang="en-US" sz="1400" b="1" i="1">
                              <a:latin typeface="Cambria Math" panose="02040503050406030204" pitchFamily="18" charset="0"/>
                            </a:rPr>
                            <m:t>𝑲</m:t>
                          </m:r>
                        </m:e>
                        <m:sup>
                          <m:r>
                            <a:rPr lang="en-US" sz="1400">
                              <a:latin typeface="Cambria Math" panose="02040503050406030204" pitchFamily="18" charset="0"/>
                            </a:rPr>
                            <m:t>∗</m:t>
                          </m:r>
                        </m:sup>
                      </m:sSup>
                      <m:r>
                        <a:rPr lang="en-US" sz="1400">
                          <a:latin typeface="Cambria Math" panose="02040503050406030204" pitchFamily="18" charset="0"/>
                        </a:rPr>
                        <m:t>=</m:t>
                      </m:r>
                      <m:d>
                        <m:dPr>
                          <m:ctrlPr>
                            <a:rPr lang="en-US" sz="1400" i="1">
                              <a:latin typeface="Cambria Math" panose="02040503050406030204" pitchFamily="18" charset="0"/>
                            </a:rPr>
                          </m:ctrlPr>
                        </m:dPr>
                        <m:e>
                          <m:m>
                            <m:mPr>
                              <m:mcs>
                                <m:mc>
                                  <m:mcPr>
                                    <m:count m:val="3"/>
                                    <m:mcJc m:val="center"/>
                                  </m:mcPr>
                                </m:mc>
                              </m:mcs>
                              <m:ctrlPr>
                                <a:rPr lang="en-US" sz="1400" i="1">
                                  <a:latin typeface="Cambria Math" panose="02040503050406030204" pitchFamily="18" charset="0"/>
                                </a:rPr>
                              </m:ctrlPr>
                            </m:mPr>
                            <m:mr>
                              <m:e>
                                <m:r>
                                  <a:rPr lang="en-US" sz="1400" i="1">
                                    <a:latin typeface="Cambria Math" panose="02040503050406030204" pitchFamily="18" charset="0"/>
                                  </a:rPr>
                                  <m:t>𝑘</m:t>
                                </m:r>
                                <m:d>
                                  <m:dPr>
                                    <m:ctrlPr>
                                      <a:rPr lang="en-US" sz="1400" i="1">
                                        <a:latin typeface="Cambria Math" panose="02040503050406030204" pitchFamily="18" charset="0"/>
                                      </a:rPr>
                                    </m:ctrlPr>
                                  </m:dPr>
                                  <m:e>
                                    <m:r>
                                      <a:rPr lang="en-US" sz="1400" b="1" i="1">
                                        <a:solidFill>
                                          <a:srgbClr val="0000FF"/>
                                        </a:solidFill>
                                        <a:latin typeface="Cambria Math" panose="02040503050406030204" pitchFamily="18" charset="0"/>
                                      </a:rPr>
                                      <m:t>𝒙</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1</m:t>
                                            </m:r>
                                          </m:e>
                                        </m:d>
                                      </m:sup>
                                    </m:sSup>
                                  </m:e>
                                </m:d>
                              </m:e>
                              <m:e>
                                <m:r>
                                  <a:rPr lang="en-US" sz="1400" i="1">
                                    <a:latin typeface="Cambria Math" panose="02040503050406030204" pitchFamily="18" charset="0"/>
                                  </a:rPr>
                                  <m:t>𝑘</m:t>
                                </m:r>
                                <m:d>
                                  <m:dPr>
                                    <m:ctrlPr>
                                      <a:rPr lang="en-US" sz="1400" i="1">
                                        <a:latin typeface="Cambria Math" panose="02040503050406030204" pitchFamily="18" charset="0"/>
                                      </a:rPr>
                                    </m:ctrlPr>
                                  </m:dPr>
                                  <m:e>
                                    <m:r>
                                      <a:rPr lang="en-US" sz="1400" b="1" i="1">
                                        <a:solidFill>
                                          <a:srgbClr val="0000FF"/>
                                        </a:solidFill>
                                        <a:latin typeface="Cambria Math" panose="02040503050406030204" pitchFamily="18" charset="0"/>
                                      </a:rPr>
                                      <m:t>𝒙</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2</m:t>
                                            </m:r>
                                          </m:e>
                                        </m:d>
                                      </m:sup>
                                    </m:sSup>
                                  </m:e>
                                </m:d>
                              </m:e>
                              <m:e>
                                <m:m>
                                  <m:mPr>
                                    <m:mcs>
                                      <m:mc>
                                        <m:mcPr>
                                          <m:count m:val="2"/>
                                          <m:mcJc m:val="center"/>
                                        </m:mcPr>
                                      </m:mc>
                                    </m:mcs>
                                    <m:ctrlPr>
                                      <a:rPr lang="en-US" sz="1400" i="1">
                                        <a:latin typeface="Cambria Math" panose="02040503050406030204" pitchFamily="18" charset="0"/>
                                      </a:rPr>
                                    </m:ctrlPr>
                                  </m:mPr>
                                  <m:mr>
                                    <m:e>
                                      <m:r>
                                        <a:rPr lang="en-US" sz="1400">
                                          <a:latin typeface="Cambria Math" panose="02040503050406030204" pitchFamily="18" charset="0"/>
                                        </a:rPr>
                                        <m:t>…</m:t>
                                      </m:r>
                                    </m:e>
                                    <m:e>
                                      <m:r>
                                        <a:rPr lang="en-US" sz="1400" i="1">
                                          <a:latin typeface="Cambria Math" panose="02040503050406030204" pitchFamily="18" charset="0"/>
                                        </a:rPr>
                                        <m:t>𝑘</m:t>
                                      </m:r>
                                      <m:d>
                                        <m:dPr>
                                          <m:ctrlPr>
                                            <a:rPr lang="en-US" sz="1400" i="1">
                                              <a:latin typeface="Cambria Math" panose="02040503050406030204" pitchFamily="18" charset="0"/>
                                            </a:rPr>
                                          </m:ctrlPr>
                                        </m:dPr>
                                        <m:e>
                                          <m:r>
                                            <a:rPr lang="en-US" sz="1400" b="1" i="1">
                                              <a:solidFill>
                                                <a:srgbClr val="0000FF"/>
                                              </a:solidFill>
                                              <a:latin typeface="Cambria Math" panose="02040503050406030204" pitchFamily="18" charset="0"/>
                                            </a:rPr>
                                            <m:t>𝒙</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i="1">
                                                      <a:latin typeface="Cambria Math" panose="02040503050406030204" pitchFamily="18" charset="0"/>
                                                    </a:rPr>
                                                    <m:t>𝑀</m:t>
                                                  </m:r>
                                                </m:e>
                                              </m:d>
                                            </m:sup>
                                          </m:sSup>
                                        </m:e>
                                      </m:d>
                                    </m:e>
                                  </m:mr>
                                </m:m>
                              </m:e>
                            </m:mr>
                          </m:m>
                        </m:e>
                      </m:d>
                      <m:r>
                        <a:rPr lang="en-US" sz="1400" i="1">
                          <a:latin typeface="Cambria Math" panose="02040503050406030204" pitchFamily="18" charset="0"/>
                        </a:rPr>
                        <m:t>      </m:t>
                      </m:r>
                      <m:sSup>
                        <m:sSupPr>
                          <m:ctrlPr>
                            <a:rPr lang="en-US" sz="1400" i="1">
                              <a:latin typeface="Cambria Math" panose="02040503050406030204" pitchFamily="18" charset="0"/>
                            </a:rPr>
                          </m:ctrlPr>
                        </m:sSupPr>
                        <m:e>
                          <m:r>
                            <a:rPr lang="en-US" sz="1400" b="1" i="1">
                              <a:latin typeface="Cambria Math" panose="02040503050406030204" pitchFamily="18" charset="0"/>
                            </a:rPr>
                            <m:t>𝑲</m:t>
                          </m:r>
                        </m:e>
                        <m:sup>
                          <m:r>
                            <a:rPr lang="en-US" sz="1400" i="1">
                              <a:latin typeface="Cambria Math" panose="02040503050406030204" pitchFamily="18" charset="0"/>
                            </a:rPr>
                            <m:t>∗∗</m:t>
                          </m:r>
                        </m:sup>
                      </m:sSup>
                      <m:r>
                        <a:rPr lang="en-US" sz="1400" i="1">
                          <a:latin typeface="Cambria Math" panose="02040503050406030204" pitchFamily="18" charset="0"/>
                        </a:rPr>
                        <m:t>=</m:t>
                      </m:r>
                      <m:r>
                        <a:rPr lang="en-US" sz="1400" i="1">
                          <a:latin typeface="Cambria Math" panose="02040503050406030204" pitchFamily="18" charset="0"/>
                        </a:rPr>
                        <m:t>𝑘</m:t>
                      </m:r>
                      <m:r>
                        <a:rPr lang="en-US" sz="1400" i="1">
                          <a:latin typeface="Cambria Math" panose="02040503050406030204" pitchFamily="18" charset="0"/>
                        </a:rPr>
                        <m:t>(</m:t>
                      </m:r>
                      <m:r>
                        <a:rPr lang="en-US" sz="1400" b="1" i="1">
                          <a:solidFill>
                            <a:srgbClr val="0000FF"/>
                          </a:solidFill>
                          <a:latin typeface="Cambria Math" panose="02040503050406030204" pitchFamily="18" charset="0"/>
                        </a:rPr>
                        <m:t>𝒙</m:t>
                      </m:r>
                      <m:r>
                        <a:rPr lang="en-US" sz="1400" i="1">
                          <a:latin typeface="Cambria Math" panose="02040503050406030204" pitchFamily="18" charset="0"/>
                        </a:rPr>
                        <m:t>,</m:t>
                      </m:r>
                      <m:r>
                        <a:rPr lang="en-US" sz="1400" b="1" i="1">
                          <a:solidFill>
                            <a:srgbClr val="0000FF"/>
                          </a:solidFill>
                          <a:latin typeface="Cambria Math" panose="02040503050406030204" pitchFamily="18" charset="0"/>
                        </a:rPr>
                        <m:t>𝒙</m:t>
                      </m:r>
                      <m:r>
                        <a:rPr lang="en-US" sz="1400" i="1">
                          <a:latin typeface="Cambria Math" panose="02040503050406030204" pitchFamily="18" charset="0"/>
                        </a:rPr>
                        <m:t>)</m:t>
                      </m:r>
                    </m:oMath>
                  </m:oMathPara>
                </a14:m>
                <a:endParaRPr lang="en-US" sz="1400" dirty="0"/>
              </a:p>
            </p:txBody>
          </p:sp>
        </mc:Choice>
        <mc:Fallback xmlns="">
          <p:sp>
            <p:nvSpPr>
              <p:cNvPr id="5" name="Rectangle 4"/>
              <p:cNvSpPr>
                <a:spLocks noRot="1" noChangeAspect="1" noMove="1" noResize="1" noEditPoints="1" noAdjustHandles="1" noChangeArrowheads="1" noChangeShapeType="1" noTextEdit="1"/>
              </p:cNvSpPr>
              <p:nvPr/>
            </p:nvSpPr>
            <p:spPr>
              <a:xfrm>
                <a:off x="386489" y="3458136"/>
                <a:ext cx="4975550" cy="341568"/>
              </a:xfrm>
              <a:prstGeom prst="rect">
                <a:avLst/>
              </a:prstGeom>
              <a:blipFill>
                <a:blip r:embed="rId4"/>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83348" y="1260864"/>
                <a:ext cx="3541419" cy="806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50" b="0" i="1" smtClean="0">
                          <a:solidFill>
                            <a:srgbClr val="0070C0"/>
                          </a:solidFill>
                          <a:latin typeface="Cambria Math" panose="02040503050406030204" pitchFamily="18" charset="0"/>
                        </a:rPr>
                        <m:t>𝑓</m:t>
                      </m:r>
                      <m:d>
                        <m:dPr>
                          <m:ctrlPr>
                            <a:rPr lang="en-US" sz="1650" i="1">
                              <a:solidFill>
                                <a:srgbClr val="0070C0"/>
                              </a:solidFill>
                              <a:latin typeface="Cambria Math" panose="02040503050406030204" pitchFamily="18" charset="0"/>
                            </a:rPr>
                          </m:ctrlPr>
                        </m:dPr>
                        <m:e>
                          <m:r>
                            <a:rPr lang="en-US" sz="1650" b="1" i="1">
                              <a:solidFill>
                                <a:srgbClr val="0070C0"/>
                              </a:solidFill>
                              <a:latin typeface="Cambria Math" panose="02040503050406030204" pitchFamily="18" charset="0"/>
                            </a:rPr>
                            <m:t>𝒙</m:t>
                          </m:r>
                        </m:e>
                      </m:d>
                      <m:r>
                        <a:rPr lang="en-US" sz="1650">
                          <a:solidFill>
                            <a:srgbClr val="0070C0"/>
                          </a:solidFill>
                          <a:latin typeface="Cambria Math" panose="02040503050406030204" pitchFamily="18" charset="0"/>
                        </a:rPr>
                        <m:t>=</m:t>
                      </m:r>
                      <m:sSup>
                        <m:sSupPr>
                          <m:ctrlPr>
                            <a:rPr lang="en-US" sz="1650" i="1">
                              <a:solidFill>
                                <a:srgbClr val="0070C0"/>
                              </a:solidFill>
                              <a:latin typeface="Cambria Math" panose="02040503050406030204" pitchFamily="18" charset="0"/>
                            </a:rPr>
                          </m:ctrlPr>
                        </m:sSupPr>
                        <m:e>
                          <m:r>
                            <a:rPr lang="en-US" sz="1650" b="1" i="1">
                              <a:solidFill>
                                <a:srgbClr val="0070C0"/>
                              </a:solidFill>
                              <a:latin typeface="Cambria Math" panose="02040503050406030204" pitchFamily="18" charset="0"/>
                            </a:rPr>
                            <m:t>𝑲</m:t>
                          </m:r>
                        </m:e>
                        <m:sup>
                          <m:r>
                            <a:rPr lang="en-US" sz="1650">
                              <a:solidFill>
                                <a:srgbClr val="0070C0"/>
                              </a:solidFill>
                              <a:latin typeface="Cambria Math" panose="02040503050406030204" pitchFamily="18" charset="0"/>
                            </a:rPr>
                            <m:t>∗</m:t>
                          </m:r>
                        </m:sup>
                      </m:sSup>
                      <m:d>
                        <m:dPr>
                          <m:ctrlPr>
                            <a:rPr lang="en-US" sz="1650" i="1" smtClean="0">
                              <a:solidFill>
                                <a:srgbClr val="0070C0"/>
                              </a:solidFill>
                              <a:latin typeface="Cambria Math" panose="02040503050406030204" pitchFamily="18" charset="0"/>
                            </a:rPr>
                          </m:ctrlPr>
                        </m:dPr>
                        <m:e>
                          <m:sSup>
                            <m:sSupPr>
                              <m:ctrlPr>
                                <a:rPr lang="en-US" sz="1650" i="1">
                                  <a:solidFill>
                                    <a:srgbClr val="0070C0"/>
                                  </a:solidFill>
                                  <a:latin typeface="Cambria Math" panose="02040503050406030204" pitchFamily="18" charset="0"/>
                                </a:rPr>
                              </m:ctrlPr>
                            </m:sSupPr>
                            <m:e>
                              <m:r>
                                <a:rPr lang="en-US" sz="1650" b="1" i="1">
                                  <a:solidFill>
                                    <a:srgbClr val="0070C0"/>
                                  </a:solidFill>
                                  <a:latin typeface="Cambria Math" panose="02040503050406030204" pitchFamily="18" charset="0"/>
                                </a:rPr>
                                <m:t>𝑲</m:t>
                              </m:r>
                            </m:e>
                            <m:sup>
                              <m:r>
                                <a:rPr lang="en-US" sz="1650">
                                  <a:solidFill>
                                    <a:srgbClr val="0070C0"/>
                                  </a:solidFill>
                                  <a:latin typeface="Cambria Math" panose="02040503050406030204" pitchFamily="18" charset="0"/>
                                </a:rPr>
                                <m:t>−1</m:t>
                              </m:r>
                            </m:sup>
                          </m:sSup>
                          <m:r>
                            <a:rPr lang="en-US" sz="1650" b="1" i="1">
                              <a:solidFill>
                                <a:srgbClr val="0070C0"/>
                              </a:solidFill>
                              <a:latin typeface="Cambria Math" panose="02040503050406030204" pitchFamily="18" charset="0"/>
                            </a:rPr>
                            <m:t>𝒇</m:t>
                          </m:r>
                        </m:e>
                      </m:d>
                      <m:r>
                        <a:rPr lang="en-US" sz="1650" b="1" i="1" smtClean="0">
                          <a:solidFill>
                            <a:srgbClr val="0070C0"/>
                          </a:solidFill>
                          <a:latin typeface="Cambria Math" panose="02040503050406030204" pitchFamily="18" charset="0"/>
                        </a:rPr>
                        <m:t>=</m:t>
                      </m:r>
                      <m:nary>
                        <m:naryPr>
                          <m:chr m:val="∑"/>
                          <m:ctrlPr>
                            <a:rPr lang="en-US" sz="1650" b="1" i="1" smtClean="0">
                              <a:solidFill>
                                <a:srgbClr val="0070C0"/>
                              </a:solidFill>
                              <a:latin typeface="Cambria Math" panose="02040503050406030204" pitchFamily="18" charset="0"/>
                            </a:rPr>
                          </m:ctrlPr>
                        </m:naryPr>
                        <m:sub>
                          <m:r>
                            <m:rPr>
                              <m:brk m:alnAt="23"/>
                            </m:rPr>
                            <a:rPr lang="en-US" sz="1650" b="0" i="1" smtClean="0">
                              <a:solidFill>
                                <a:srgbClr val="0070C0"/>
                              </a:solidFill>
                              <a:latin typeface="Cambria Math" panose="02040503050406030204" pitchFamily="18" charset="0"/>
                            </a:rPr>
                            <m:t>𝑛</m:t>
                          </m:r>
                          <m:r>
                            <a:rPr lang="en-US" sz="1650" b="0" i="1" smtClean="0">
                              <a:solidFill>
                                <a:srgbClr val="0070C0"/>
                              </a:solidFill>
                              <a:latin typeface="Cambria Math" panose="02040503050406030204" pitchFamily="18" charset="0"/>
                            </a:rPr>
                            <m:t>=1</m:t>
                          </m:r>
                        </m:sub>
                        <m:sup>
                          <m:r>
                            <a:rPr lang="en-US" sz="1650" b="0" i="1" smtClean="0">
                              <a:solidFill>
                                <a:srgbClr val="0070C0"/>
                              </a:solidFill>
                              <a:latin typeface="Cambria Math" panose="02040503050406030204" pitchFamily="18" charset="0"/>
                            </a:rPr>
                            <m:t>𝑀</m:t>
                          </m:r>
                        </m:sup>
                        <m:e>
                          <m:sSub>
                            <m:sSubPr>
                              <m:ctrlPr>
                                <a:rPr lang="en-US" sz="1650" i="1" smtClean="0">
                                  <a:solidFill>
                                    <a:srgbClr val="0070C0"/>
                                  </a:solidFill>
                                  <a:latin typeface="Cambria Math" panose="02040503050406030204" pitchFamily="18" charset="0"/>
                                </a:rPr>
                              </m:ctrlPr>
                            </m:sSubPr>
                            <m:e>
                              <m:r>
                                <a:rPr lang="en-US" sz="1650" b="0" i="1" smtClean="0">
                                  <a:solidFill>
                                    <a:srgbClr val="0070C0"/>
                                  </a:solidFill>
                                  <a:latin typeface="Cambria Math" panose="02040503050406030204" pitchFamily="18" charset="0"/>
                                </a:rPr>
                                <m:t>𝑏</m:t>
                              </m:r>
                            </m:e>
                            <m:sub>
                              <m:r>
                                <a:rPr lang="en-US" sz="1650" b="0" i="1" smtClean="0">
                                  <a:solidFill>
                                    <a:srgbClr val="0070C0"/>
                                  </a:solidFill>
                                  <a:latin typeface="Cambria Math" panose="02040503050406030204" pitchFamily="18" charset="0"/>
                                </a:rPr>
                                <m:t>𝑛</m:t>
                              </m:r>
                            </m:sub>
                          </m:sSub>
                          <m:r>
                            <a:rPr lang="en-US" sz="1650" b="0" i="1" smtClean="0">
                              <a:solidFill>
                                <a:srgbClr val="0070C0"/>
                              </a:solidFill>
                              <a:latin typeface="Cambria Math" panose="02040503050406030204" pitchFamily="18" charset="0"/>
                            </a:rPr>
                            <m:t>𝑘</m:t>
                          </m:r>
                          <m:d>
                            <m:dPr>
                              <m:ctrlPr>
                                <a:rPr lang="en-US" sz="1650" b="0" i="1" smtClean="0">
                                  <a:solidFill>
                                    <a:srgbClr val="0070C0"/>
                                  </a:solidFill>
                                  <a:latin typeface="Cambria Math" panose="02040503050406030204" pitchFamily="18" charset="0"/>
                                </a:rPr>
                              </m:ctrlPr>
                            </m:dPr>
                            <m:e>
                              <m:r>
                                <a:rPr lang="en-US" sz="1650" b="1" i="1" smtClean="0">
                                  <a:solidFill>
                                    <a:srgbClr val="0070C0"/>
                                  </a:solidFill>
                                  <a:latin typeface="Cambria Math" panose="02040503050406030204" pitchFamily="18" charset="0"/>
                                </a:rPr>
                                <m:t>𝒙</m:t>
                              </m:r>
                              <m:r>
                                <a:rPr lang="en-US" sz="1650" b="0" i="1" smtClean="0">
                                  <a:solidFill>
                                    <a:srgbClr val="0070C0"/>
                                  </a:solidFill>
                                  <a:latin typeface="Cambria Math" panose="02040503050406030204" pitchFamily="18" charset="0"/>
                                </a:rPr>
                                <m:t>,</m:t>
                              </m:r>
                              <m:sSup>
                                <m:sSupPr>
                                  <m:ctrlPr>
                                    <a:rPr lang="en-US" sz="1650" b="0" i="1" smtClean="0">
                                      <a:solidFill>
                                        <a:srgbClr val="0070C0"/>
                                      </a:solidFill>
                                      <a:latin typeface="Cambria Math" panose="02040503050406030204" pitchFamily="18" charset="0"/>
                                    </a:rPr>
                                  </m:ctrlPr>
                                </m:sSupPr>
                                <m:e>
                                  <m:r>
                                    <a:rPr lang="en-US" sz="1650" b="1" i="1" smtClean="0">
                                      <a:solidFill>
                                        <a:srgbClr val="0070C0"/>
                                      </a:solidFill>
                                      <a:latin typeface="Cambria Math" panose="02040503050406030204" pitchFamily="18" charset="0"/>
                                    </a:rPr>
                                    <m:t>𝒙</m:t>
                                  </m:r>
                                </m:e>
                                <m:sup>
                                  <m:r>
                                    <a:rPr lang="en-US" sz="1650" b="0" i="1" smtClean="0">
                                      <a:solidFill>
                                        <a:srgbClr val="0070C0"/>
                                      </a:solidFill>
                                      <a:latin typeface="Cambria Math" panose="02040503050406030204" pitchFamily="18" charset="0"/>
                                    </a:rPr>
                                    <m:t>(</m:t>
                                  </m:r>
                                  <m:r>
                                    <a:rPr lang="en-US" sz="1650" b="0" i="1" smtClean="0">
                                      <a:solidFill>
                                        <a:srgbClr val="0070C0"/>
                                      </a:solidFill>
                                      <a:latin typeface="Cambria Math" panose="02040503050406030204" pitchFamily="18" charset="0"/>
                                    </a:rPr>
                                    <m:t>𝑛</m:t>
                                  </m:r>
                                  <m:r>
                                    <a:rPr lang="en-US" sz="1650" b="0" i="1" smtClean="0">
                                      <a:solidFill>
                                        <a:srgbClr val="0070C0"/>
                                      </a:solidFill>
                                      <a:latin typeface="Cambria Math" panose="02040503050406030204" pitchFamily="18" charset="0"/>
                                    </a:rPr>
                                    <m:t>)</m:t>
                                  </m:r>
                                </m:sup>
                              </m:sSup>
                            </m:e>
                          </m:d>
                        </m:e>
                      </m:nary>
                    </m:oMath>
                  </m:oMathPara>
                </a14:m>
                <a:endParaRPr lang="en-US" sz="1650" dirty="0">
                  <a:solidFill>
                    <a:srgbClr val="0070C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283348" y="1260864"/>
                <a:ext cx="3541419" cy="80631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66824" y="1017064"/>
                <a:ext cx="5451981" cy="369075"/>
              </a:xfrm>
              <a:prstGeom prst="rect">
                <a:avLst/>
              </a:prstGeom>
            </p:spPr>
            <p:txBody>
              <a:bodyPr wrap="square">
                <a:spAutoFit/>
              </a:bodyPr>
              <a:lstStyle/>
              <a:p>
                <a:r>
                  <a:rPr lang="en-US" sz="1600" dirty="0">
                    <a:latin typeface="Times" panose="02020603050405020304" pitchFamily="18" charset="0"/>
                    <a:ea typeface="Times New Roman" panose="02020603050405020304" pitchFamily="18" charset="0"/>
                    <a:cs typeface="Times New Roman" panose="02020603050405020304" pitchFamily="18" charset="0"/>
                  </a:rPr>
                  <a:t>what is the expected value of </a:t>
                </a:r>
                <a:r>
                  <a:rPr lang="en-US" sz="1600" i="1" dirty="0">
                    <a:latin typeface="Times" panose="02020603050405020304" pitchFamily="18" charset="0"/>
                    <a:ea typeface="Times New Roman" panose="02020603050405020304" pitchFamily="18" charset="0"/>
                    <a:cs typeface="Times New Roman" panose="02020603050405020304" pitchFamily="18" charset="0"/>
                  </a:rPr>
                  <a:t>f</a:t>
                </a:r>
                <a:r>
                  <a:rPr lang="en-US" sz="1600" dirty="0">
                    <a:latin typeface="Times" panose="02020603050405020304" pitchFamily="18" charset="0"/>
                    <a:ea typeface="Times New Roman" panose="02020603050405020304" pitchFamily="18" charset="0"/>
                    <a:cs typeface="Times New Roman" panose="02020603050405020304" pitchFamily="18" charset="0"/>
                  </a:rPr>
                  <a:t> at </a:t>
                </a:r>
                <a:r>
                  <a:rPr lang="en-US" sz="1600" b="1" i="1" dirty="0">
                    <a:latin typeface="Times" panose="02020603050405020304" pitchFamily="18" charset="0"/>
                    <a:ea typeface="Times New Roman" panose="02020603050405020304" pitchFamily="18" charset="0"/>
                    <a:cs typeface="Times New Roman" panose="02020603050405020304" pitchFamily="18" charset="0"/>
                  </a:rPr>
                  <a:t>x </a:t>
                </a:r>
                <a:r>
                  <a:rPr lang="en-US" sz="1600" dirty="0">
                    <a:latin typeface="Times" panose="02020603050405020304" pitchFamily="18" charset="0"/>
                    <a:ea typeface="Times New Roman" panose="02020603050405020304" pitchFamily="18" charset="0"/>
                    <a:cs typeface="Times New Roman" panose="02020603050405020304" pitchFamily="18" charset="0"/>
                  </a:rPr>
                  <a:t>given the set </a:t>
                </a:r>
                <a14:m>
                  <m:oMath xmlns:m="http://schemas.openxmlformats.org/officeDocument/2006/math">
                    <m:d>
                      <m:dPr>
                        <m:begChr m:val="{"/>
                        <m:endChr m:val="}"/>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b="0" i="1" smtClean="0">
                                <a:latin typeface="Cambria Math" panose="02040503050406030204" pitchFamily="18" charset="0"/>
                                <a:ea typeface="Times New Roman" panose="02020603050405020304" pitchFamily="18" charset="0"/>
                                <a:cs typeface="Times New Roman" panose="02020603050405020304" pitchFamily="18" charset="0"/>
                              </a:rPr>
                              <m:t>𝑓</m:t>
                            </m:r>
                          </m:e>
                          <m:sup>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𝑛</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sup>
                        </m:sSup>
                        <m:r>
                          <a:rPr lang="en-US" sz="16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latin typeface="Cambria Math" panose="02040503050406030204" pitchFamily="18" charset="0"/>
                              </a:rPr>
                            </m:ctrlPr>
                          </m:sSupPr>
                          <m:e>
                            <m:r>
                              <a:rPr lang="en-US" sz="1600" b="1" i="1">
                                <a:latin typeface="Cambria Math" panose="02040503050406030204" pitchFamily="18" charset="0"/>
                                <a:ea typeface="Times New Roman" panose="02020603050405020304" pitchFamily="18" charset="0"/>
                                <a:cs typeface="Times New Roman" panose="02020603050405020304" pitchFamily="18" charset="0"/>
                              </a:rPr>
                              <m:t>𝒙</m:t>
                            </m:r>
                          </m:e>
                          <m:sup>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𝑛</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sup>
                        </m:sSup>
                      </m:e>
                    </m:d>
                  </m:oMath>
                </a14:m>
                <a:r>
                  <a:rPr lang="en-US" sz="1600" dirty="0">
                    <a:latin typeface="Times" panose="02020603050405020304" pitchFamily="18" charset="0"/>
                    <a:ea typeface="Times New Roman" panose="02020603050405020304" pitchFamily="18" charset="0"/>
                    <a:cs typeface="Times New Roman" panose="02020603050405020304" pitchFamily="18" charset="0"/>
                  </a:rPr>
                  <a:t>?</a:t>
                </a:r>
                <a:endParaRPr lang="en-US" sz="1600" dirty="0"/>
              </a:p>
            </p:txBody>
          </p:sp>
        </mc:Choice>
        <mc:Fallback xmlns="">
          <p:sp>
            <p:nvSpPr>
              <p:cNvPr id="7" name="Rectangle 6"/>
              <p:cNvSpPr>
                <a:spLocks noRot="1" noChangeAspect="1" noMove="1" noResize="1" noEditPoints="1" noAdjustHandles="1" noChangeArrowheads="1" noChangeShapeType="1" noTextEdit="1"/>
              </p:cNvSpPr>
              <p:nvPr/>
            </p:nvSpPr>
            <p:spPr>
              <a:xfrm>
                <a:off x="366824" y="1017064"/>
                <a:ext cx="5451981" cy="369075"/>
              </a:xfrm>
              <a:prstGeom prst="rect">
                <a:avLst/>
              </a:prstGeom>
              <a:blipFill>
                <a:blip r:embed="rId6"/>
                <a:stretch>
                  <a:fillRect l="-559" t="-1667"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66824" y="3855079"/>
                <a:ext cx="4500271" cy="1186159"/>
              </a:xfrm>
              <a:prstGeom prst="rect">
                <a:avLst/>
              </a:prstGeom>
              <a:ln>
                <a:solidFill>
                  <a:srgbClr val="FF0000"/>
                </a:solidFill>
              </a:ln>
            </p:spPr>
            <p:txBody>
              <a:bodyPr wrap="none">
                <a:spAutoFit/>
              </a:bodyPr>
              <a:lstStyle/>
              <a:p>
                <a:r>
                  <a:rPr lang="en-US" sz="1400" dirty="0"/>
                  <a:t>Matern family of functions:</a:t>
                </a:r>
              </a:p>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𝑘</m:t>
                      </m:r>
                      <m:d>
                        <m:dPr>
                          <m:ctrlPr>
                            <a:rPr lang="en-US" sz="1400" i="1">
                              <a:latin typeface="Cambria Math" panose="02040503050406030204" pitchFamily="18" charset="0"/>
                            </a:rPr>
                          </m:ctrlPr>
                        </m:dPr>
                        <m:e>
                          <m:r>
                            <a:rPr lang="en-US" sz="1400" b="1" i="1">
                              <a:latin typeface="Cambria Math" panose="02040503050406030204" pitchFamily="18" charset="0"/>
                            </a:rPr>
                            <m:t>𝒙</m:t>
                          </m:r>
                          <m:r>
                            <a:rPr lang="en-US" sz="1400" b="1" i="1">
                              <a:latin typeface="Cambria Math" panose="02040503050406030204" pitchFamily="18" charset="0"/>
                            </a:rPr>
                            <m:t>,</m:t>
                          </m:r>
                          <m:sSup>
                            <m:sSupPr>
                              <m:ctrlPr>
                                <a:rPr lang="en-US" sz="1400" b="1" i="1">
                                  <a:latin typeface="Cambria Math" panose="02040503050406030204" pitchFamily="18" charset="0"/>
                                </a:rPr>
                              </m:ctrlPr>
                            </m:sSupPr>
                            <m:e>
                              <m:r>
                                <a:rPr lang="en-US" sz="1400" b="1" i="1">
                                  <a:latin typeface="Cambria Math" panose="02040503050406030204" pitchFamily="18" charset="0"/>
                                </a:rPr>
                                <m:t>𝒙</m:t>
                              </m:r>
                            </m:e>
                            <m:sup>
                              <m:r>
                                <a:rPr lang="en-US" sz="1400" b="1" i="1">
                                  <a:latin typeface="Cambria Math" panose="02040503050406030204" pitchFamily="18" charset="0"/>
                                </a:rPr>
                                <m:t>′</m:t>
                              </m:r>
                            </m:sup>
                          </m:sSup>
                        </m:e>
                      </m:d>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solidFill>
                                <a:srgbClr val="00B050"/>
                              </a:solidFill>
                              <a:latin typeface="Cambria Math" panose="02040503050406030204" pitchFamily="18" charset="0"/>
                            </a:rPr>
                            <m:t>𝜎</m:t>
                          </m:r>
                        </m:e>
                        <m:sup>
                          <m:r>
                            <a:rPr lang="en-US" sz="1400" i="1">
                              <a:latin typeface="Cambria Math" panose="02040503050406030204" pitchFamily="18" charset="0"/>
                            </a:rPr>
                            <m:t>2</m:t>
                          </m:r>
                        </m:sup>
                      </m:sSup>
                      <m:f>
                        <m:fPr>
                          <m:ctrlPr>
                            <a:rPr lang="en-US" sz="1400" i="1">
                              <a:latin typeface="Cambria Math" panose="02040503050406030204" pitchFamily="18" charset="0"/>
                            </a:rPr>
                          </m:ctrlPr>
                        </m:fPr>
                        <m:num>
                          <m:sSup>
                            <m:sSupPr>
                              <m:ctrlPr>
                                <a:rPr lang="en-US" sz="1400" i="1">
                                  <a:latin typeface="Cambria Math" panose="02040503050406030204" pitchFamily="18" charset="0"/>
                                </a:rPr>
                              </m:ctrlPr>
                            </m:sSupPr>
                            <m:e>
                              <m:r>
                                <a:rPr lang="en-US" sz="1400" i="1">
                                  <a:latin typeface="Cambria Math" panose="02040503050406030204" pitchFamily="18" charset="0"/>
                                </a:rPr>
                                <m:t>2</m:t>
                              </m:r>
                            </m:e>
                            <m:sup>
                              <m:r>
                                <a:rPr lang="en-US" sz="1400" i="1">
                                  <a:latin typeface="Cambria Math" panose="02040503050406030204" pitchFamily="18" charset="0"/>
                                </a:rPr>
                                <m:t>1−</m:t>
                              </m:r>
                              <m:r>
                                <a:rPr lang="en-US" sz="1400" i="1">
                                  <a:latin typeface="Cambria Math" panose="02040503050406030204" pitchFamily="18" charset="0"/>
                                </a:rPr>
                                <m:t>𝜈</m:t>
                              </m:r>
                            </m:sup>
                          </m:sSup>
                        </m:num>
                        <m:den>
                          <m:r>
                            <m:rPr>
                              <m:sty m:val="p"/>
                            </m:rPr>
                            <a:rPr lang="en-US" sz="1400">
                              <a:latin typeface="Cambria Math" panose="02040503050406030204" pitchFamily="18" charset="0"/>
                            </a:rPr>
                            <m:t>Γ</m:t>
                          </m:r>
                          <m:r>
                            <a:rPr lang="en-US" sz="1400" i="1">
                              <a:latin typeface="Cambria Math" panose="02040503050406030204" pitchFamily="18" charset="0"/>
                            </a:rPr>
                            <m:t>(</m:t>
                          </m:r>
                          <m:r>
                            <a:rPr lang="en-US" sz="1400" i="1">
                              <a:solidFill>
                                <a:srgbClr val="00B050"/>
                              </a:solidFill>
                              <a:latin typeface="Cambria Math" panose="02040503050406030204" pitchFamily="18" charset="0"/>
                            </a:rPr>
                            <m:t>𝜈</m:t>
                          </m:r>
                          <m:r>
                            <a:rPr lang="en-US" sz="1400" i="1">
                              <a:latin typeface="Cambria Math" panose="02040503050406030204" pitchFamily="18" charset="0"/>
                            </a:rPr>
                            <m:t>)</m:t>
                          </m:r>
                        </m:den>
                      </m:f>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ad>
                                <m:radPr>
                                  <m:degHide m:val="on"/>
                                  <m:ctrlPr>
                                    <a:rPr lang="en-US" sz="1400" i="1">
                                      <a:latin typeface="Cambria Math" panose="02040503050406030204" pitchFamily="18" charset="0"/>
                                    </a:rPr>
                                  </m:ctrlPr>
                                </m:radPr>
                                <m:deg/>
                                <m:e>
                                  <m:r>
                                    <a:rPr lang="en-US" sz="1400" i="1">
                                      <a:latin typeface="Cambria Math" panose="02040503050406030204" pitchFamily="18" charset="0"/>
                                    </a:rPr>
                                    <m:t>2</m:t>
                                  </m:r>
                                  <m:r>
                                    <a:rPr lang="en-US" sz="1400" i="1">
                                      <a:latin typeface="Cambria Math" panose="02040503050406030204" pitchFamily="18" charset="0"/>
                                    </a:rPr>
                                    <m:t>𝜈</m:t>
                                  </m:r>
                                </m:e>
                              </m:rad>
                              <m:f>
                                <m:fPr>
                                  <m:ctrlPr>
                                    <a:rPr lang="en-US" sz="1400" i="1">
                                      <a:latin typeface="Cambria Math" panose="02040503050406030204" pitchFamily="18" charset="0"/>
                                    </a:rPr>
                                  </m:ctrlPr>
                                </m:fPr>
                                <m:num>
                                  <m:d>
                                    <m:dPr>
                                      <m:begChr m:val="|"/>
                                      <m:endChr m:val="|"/>
                                      <m:ctrlPr>
                                        <a:rPr lang="en-US" sz="1400" i="1">
                                          <a:latin typeface="Cambria Math" panose="02040503050406030204" pitchFamily="18" charset="0"/>
                                        </a:rPr>
                                      </m:ctrlPr>
                                    </m:dPr>
                                    <m:e>
                                      <m:r>
                                        <a:rPr lang="en-US" sz="1400" b="1" i="1">
                                          <a:latin typeface="Cambria Math" panose="02040503050406030204" pitchFamily="18" charset="0"/>
                                        </a:rPr>
                                        <m:t>𝒙</m:t>
                                      </m:r>
                                      <m:r>
                                        <a:rPr lang="en-US" sz="1400" i="1">
                                          <a:latin typeface="Cambria Math" panose="02040503050406030204" pitchFamily="18" charset="0"/>
                                        </a:rPr>
                                        <m:t>−</m:t>
                                      </m:r>
                                      <m:sSup>
                                        <m:sSupPr>
                                          <m:ctrlPr>
                                            <a:rPr lang="en-US" sz="1400" b="1" i="1">
                                              <a:latin typeface="Cambria Math" panose="02040503050406030204" pitchFamily="18" charset="0"/>
                                            </a:rPr>
                                          </m:ctrlPr>
                                        </m:sSupPr>
                                        <m:e>
                                          <m:r>
                                            <a:rPr lang="en-US" sz="1400" b="1" i="1">
                                              <a:latin typeface="Cambria Math" panose="02040503050406030204" pitchFamily="18" charset="0"/>
                                            </a:rPr>
                                            <m:t>𝒙</m:t>
                                          </m:r>
                                        </m:e>
                                        <m:sup>
                                          <m:r>
                                            <a:rPr lang="en-US" sz="1400" b="1" i="1">
                                              <a:latin typeface="Cambria Math" panose="02040503050406030204" pitchFamily="18" charset="0"/>
                                            </a:rPr>
                                            <m:t>′</m:t>
                                          </m:r>
                                        </m:sup>
                                      </m:sSup>
                                    </m:e>
                                  </m:d>
                                </m:num>
                                <m:den>
                                  <m:r>
                                    <a:rPr lang="en-US" sz="1400" i="1">
                                      <a:latin typeface="Cambria Math" panose="02040503050406030204" pitchFamily="18" charset="0"/>
                                    </a:rPr>
                                    <m:t>𝑙</m:t>
                                  </m:r>
                                </m:den>
                              </m:f>
                            </m:e>
                          </m:d>
                        </m:e>
                        <m:sup>
                          <m:r>
                            <a:rPr lang="en-US" sz="1400" i="1">
                              <a:latin typeface="Cambria Math" panose="02040503050406030204" pitchFamily="18" charset="0"/>
                            </a:rPr>
                            <m:t>𝜈</m:t>
                          </m:r>
                        </m:sup>
                      </m:sSup>
                      <m:sSub>
                        <m:sSubPr>
                          <m:ctrlPr>
                            <a:rPr lang="en-US" sz="1400" i="1">
                              <a:latin typeface="Cambria Math" panose="02040503050406030204" pitchFamily="18" charset="0"/>
                            </a:rPr>
                          </m:ctrlPr>
                        </m:sSubPr>
                        <m:e>
                          <m:r>
                            <a:rPr lang="en-US" sz="1400" i="1">
                              <a:latin typeface="Cambria Math" panose="02040503050406030204" pitchFamily="18" charset="0"/>
                            </a:rPr>
                            <m:t>𝐾</m:t>
                          </m:r>
                        </m:e>
                        <m:sub>
                          <m:r>
                            <a:rPr lang="en-US" sz="1400" i="1">
                              <a:latin typeface="Cambria Math" panose="02040503050406030204" pitchFamily="18" charset="0"/>
                            </a:rPr>
                            <m:t>𝜈</m:t>
                          </m:r>
                        </m:sub>
                      </m:sSub>
                      <m:d>
                        <m:dPr>
                          <m:ctrlPr>
                            <a:rPr lang="en-US" sz="1400" i="1">
                              <a:latin typeface="Cambria Math" panose="02040503050406030204" pitchFamily="18" charset="0"/>
                            </a:rPr>
                          </m:ctrlPr>
                        </m:dPr>
                        <m:e>
                          <m:rad>
                            <m:radPr>
                              <m:degHide m:val="on"/>
                              <m:ctrlPr>
                                <a:rPr lang="en-US" sz="1400" i="1">
                                  <a:latin typeface="Cambria Math" panose="02040503050406030204" pitchFamily="18" charset="0"/>
                                </a:rPr>
                              </m:ctrlPr>
                            </m:radPr>
                            <m:deg/>
                            <m:e>
                              <m:r>
                                <a:rPr lang="en-US" sz="1400" i="1">
                                  <a:latin typeface="Cambria Math" panose="02040503050406030204" pitchFamily="18" charset="0"/>
                                </a:rPr>
                                <m:t>2</m:t>
                              </m:r>
                              <m:r>
                                <a:rPr lang="en-US" sz="1400" i="1">
                                  <a:solidFill>
                                    <a:srgbClr val="00B050"/>
                                  </a:solidFill>
                                  <a:latin typeface="Cambria Math" panose="02040503050406030204" pitchFamily="18" charset="0"/>
                                </a:rPr>
                                <m:t>𝜈</m:t>
                              </m:r>
                            </m:e>
                          </m:rad>
                          <m:f>
                            <m:fPr>
                              <m:ctrlPr>
                                <a:rPr lang="en-US" sz="1400" i="1">
                                  <a:latin typeface="Cambria Math" panose="02040503050406030204" pitchFamily="18" charset="0"/>
                                </a:rPr>
                              </m:ctrlPr>
                            </m:fPr>
                            <m:num>
                              <m:d>
                                <m:dPr>
                                  <m:begChr m:val="|"/>
                                  <m:endChr m:val="|"/>
                                  <m:ctrlPr>
                                    <a:rPr lang="en-US" sz="1400" i="1">
                                      <a:latin typeface="Cambria Math" panose="02040503050406030204" pitchFamily="18" charset="0"/>
                                    </a:rPr>
                                  </m:ctrlPr>
                                </m:dPr>
                                <m:e>
                                  <m:r>
                                    <a:rPr lang="en-US" sz="1400" b="1" i="1">
                                      <a:latin typeface="Cambria Math" panose="02040503050406030204" pitchFamily="18" charset="0"/>
                                    </a:rPr>
                                    <m:t>𝒙</m:t>
                                  </m:r>
                                  <m:r>
                                    <a:rPr lang="en-US" sz="1400" i="1">
                                      <a:latin typeface="Cambria Math" panose="02040503050406030204" pitchFamily="18" charset="0"/>
                                    </a:rPr>
                                    <m:t>−</m:t>
                                  </m:r>
                                  <m:r>
                                    <a:rPr lang="en-US" sz="1400" b="1" i="1">
                                      <a:latin typeface="Cambria Math" panose="02040503050406030204" pitchFamily="18" charset="0"/>
                                    </a:rPr>
                                    <m:t>𝒙</m:t>
                                  </m:r>
                                  <m:r>
                                    <a:rPr lang="en-US" sz="1400" b="1" i="1">
                                      <a:latin typeface="Cambria Math" panose="02040503050406030204" pitchFamily="18" charset="0"/>
                                    </a:rPr>
                                    <m:t>′</m:t>
                                  </m:r>
                                </m:e>
                              </m:d>
                            </m:num>
                            <m:den>
                              <m:r>
                                <a:rPr lang="en-US" sz="1400" i="1">
                                  <a:solidFill>
                                    <a:srgbClr val="00B050"/>
                                  </a:solidFill>
                                  <a:latin typeface="Cambria Math" panose="02040503050406030204" pitchFamily="18" charset="0"/>
                                </a:rPr>
                                <m:t>𝑙</m:t>
                              </m:r>
                            </m:den>
                          </m:f>
                        </m:e>
                      </m:d>
                    </m:oMath>
                  </m:oMathPara>
                </a14:m>
                <a:endParaRPr lang="en-US" sz="1400" dirty="0"/>
              </a:p>
              <a:p>
                <a:r>
                  <a:rPr lang="en-US" sz="1200" dirty="0"/>
                  <a:t>particular cases: exp, Gaussian</a:t>
                </a:r>
              </a:p>
              <a:p>
                <a:r>
                  <a:rPr lang="en-US" sz="1200" dirty="0">
                    <a:hlinkClick r:id="rId7"/>
                  </a:rPr>
                  <a:t>https://en.wikipedia.org/wiki/Matern_covariance_function</a:t>
                </a:r>
                <a:r>
                  <a:rPr lang="en-US" sz="1200" dirty="0"/>
                  <a:t> </a:t>
                </a:r>
              </a:p>
            </p:txBody>
          </p:sp>
        </mc:Choice>
        <mc:Fallback xmlns="">
          <p:sp>
            <p:nvSpPr>
              <p:cNvPr id="10" name="Rectangle 9"/>
              <p:cNvSpPr>
                <a:spLocks noRot="1" noChangeAspect="1" noMove="1" noResize="1" noEditPoints="1" noAdjustHandles="1" noChangeArrowheads="1" noChangeShapeType="1" noTextEdit="1"/>
              </p:cNvSpPr>
              <p:nvPr/>
            </p:nvSpPr>
            <p:spPr>
              <a:xfrm>
                <a:off x="366824" y="3855079"/>
                <a:ext cx="4500271" cy="1186159"/>
              </a:xfrm>
              <a:prstGeom prst="rect">
                <a:avLst/>
              </a:prstGeom>
              <a:blipFill>
                <a:blip r:embed="rId9"/>
                <a:stretch>
                  <a:fillRect l="-270" b="-2538"/>
                </a:stretch>
              </a:blipFill>
              <a:ln>
                <a:solidFill>
                  <a:srgbClr val="FF0000"/>
                </a:solidFill>
              </a:ln>
            </p:spPr>
            <p:txBody>
              <a:bodyPr/>
              <a:lstStyle/>
              <a:p>
                <a:r>
                  <a:rPr lang="en-US">
                    <a:noFill/>
                  </a:rPr>
                  <a:t> </a:t>
                </a:r>
              </a:p>
            </p:txBody>
          </p:sp>
        </mc:Fallback>
      </mc:AlternateContent>
      <p:pic>
        <p:nvPicPr>
          <p:cNvPr id="11" name="Picture 6"/>
          <p:cNvPicPr>
            <a:picLocks noChangeAspect="1"/>
          </p:cNvPicPr>
          <p:nvPr/>
        </p:nvPicPr>
        <p:blipFill>
          <a:blip r:embed="rId10"/>
          <a:stretch/>
        </p:blipFill>
        <p:spPr>
          <a:xfrm>
            <a:off x="6024618" y="1985840"/>
            <a:ext cx="2531531" cy="2204023"/>
          </a:xfrm>
          <a:prstGeom prst="rect">
            <a:avLst/>
          </a:prstGeom>
          <a:ln>
            <a:noFill/>
          </a:ln>
        </p:spPr>
      </p:pic>
      <p:sp>
        <p:nvSpPr>
          <p:cNvPr id="3" name="Slide Number Placeholder 2">
            <a:extLst>
              <a:ext uri="{FF2B5EF4-FFF2-40B4-BE49-F238E27FC236}">
                <a16:creationId xmlns:a16="http://schemas.microsoft.com/office/drawing/2014/main" id="{E75D0C8D-A751-4343-A9BB-6015AB4CECDE}"/>
              </a:ext>
            </a:extLst>
          </p:cNvPr>
          <p:cNvSpPr>
            <a:spLocks noGrp="1"/>
          </p:cNvSpPr>
          <p:nvPr>
            <p:ph type="sldNum" sz="quarter" idx="12"/>
          </p:nvPr>
        </p:nvSpPr>
        <p:spPr>
          <a:xfrm>
            <a:off x="6362510" y="5561839"/>
            <a:ext cx="360045" cy="273844"/>
          </a:xfrm>
          <a:prstGeom prst="rect">
            <a:avLst/>
          </a:prstGeom>
        </p:spPr>
        <p:txBody>
          <a:bodyPr vert="horz" lIns="68580" tIns="34290" rIns="68580" bIns="34290" rtlCol="0" anchor="ctr"/>
          <a:lstStyle>
            <a:defPPr>
              <a:defRPr lang="en-US"/>
            </a:defPPr>
            <a:lvl1pPr marL="0" algn="ctr" defTabSz="685800" rtl="0" eaLnBrk="1" latinLnBrk="0" hangingPunct="1">
              <a:defRPr sz="825" b="1" kern="1200" spc="-53" baseline="0">
                <a:solidFill>
                  <a:srgbClr val="FFFFFF"/>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5580232-44A7-408E-A585-31032D2AD8FD}" type="slidenum">
              <a:rPr lang="en-US" smtClean="0"/>
              <a:pPr/>
              <a:t>26</a:t>
            </a:fld>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B2B7344-0D14-41D3-AE9F-719DA8131447}"/>
                  </a:ext>
                </a:extLst>
              </p:cNvPr>
              <p:cNvSpPr txBox="1"/>
              <p:nvPr/>
            </p:nvSpPr>
            <p:spPr>
              <a:xfrm>
                <a:off x="6497992" y="2382761"/>
                <a:ext cx="514051" cy="3088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a:rPr lang="en-US" sz="1350" b="1" i="1">
                              <a:latin typeface="Cambria Math" panose="02040503050406030204" pitchFamily="18" charset="0"/>
                            </a:rPr>
                            <m:t>𝒙</m:t>
                          </m:r>
                        </m:e>
                        <m:sup>
                          <m:r>
                            <a:rPr lang="en-US" sz="1350" i="1">
                              <a:latin typeface="Cambria Math" panose="02040503050406030204" pitchFamily="18" charset="0"/>
                            </a:rPr>
                            <m:t>(1)</m:t>
                          </m:r>
                        </m:sup>
                      </m:sSup>
                    </m:oMath>
                  </m:oMathPara>
                </a14:m>
                <a:endParaRPr lang="en-US" sz="1350" dirty="0"/>
              </a:p>
            </p:txBody>
          </p:sp>
        </mc:Choice>
        <mc:Fallback xmlns="">
          <p:sp>
            <p:nvSpPr>
              <p:cNvPr id="9" name="TextBox 8">
                <a:extLst>
                  <a:ext uri="{FF2B5EF4-FFF2-40B4-BE49-F238E27FC236}">
                    <a16:creationId xmlns:a16="http://schemas.microsoft.com/office/drawing/2014/main" id="{4B2B7344-0D14-41D3-AE9F-719DA8131447}"/>
                  </a:ext>
                </a:extLst>
              </p:cNvPr>
              <p:cNvSpPr txBox="1">
                <a:spLocks noRot="1" noChangeAspect="1" noMove="1" noResize="1" noEditPoints="1" noAdjustHandles="1" noChangeArrowheads="1" noChangeShapeType="1" noTextEdit="1"/>
              </p:cNvSpPr>
              <p:nvPr/>
            </p:nvSpPr>
            <p:spPr>
              <a:xfrm>
                <a:off x="6497992" y="2382761"/>
                <a:ext cx="514051" cy="30880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4AE4E28-8479-424A-A9C9-8B1A7F8D294B}"/>
                  </a:ext>
                </a:extLst>
              </p:cNvPr>
              <p:cNvSpPr txBox="1"/>
              <p:nvPr/>
            </p:nvSpPr>
            <p:spPr>
              <a:xfrm>
                <a:off x="7427570" y="2570618"/>
                <a:ext cx="514051" cy="3088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a:rPr lang="en-US" sz="1350" b="1" i="1">
                              <a:latin typeface="Cambria Math" panose="02040503050406030204" pitchFamily="18" charset="0"/>
                            </a:rPr>
                            <m:t>𝒙</m:t>
                          </m:r>
                        </m:e>
                        <m:sup>
                          <m:r>
                            <a:rPr lang="en-US" sz="1350" i="1">
                              <a:latin typeface="Cambria Math" panose="02040503050406030204" pitchFamily="18" charset="0"/>
                            </a:rPr>
                            <m:t>(2)</m:t>
                          </m:r>
                        </m:sup>
                      </m:sSup>
                    </m:oMath>
                  </m:oMathPara>
                </a14:m>
                <a:endParaRPr lang="en-US" sz="1350" dirty="0"/>
              </a:p>
            </p:txBody>
          </p:sp>
        </mc:Choice>
        <mc:Fallback xmlns="">
          <p:sp>
            <p:nvSpPr>
              <p:cNvPr id="14" name="TextBox 13">
                <a:extLst>
                  <a:ext uri="{FF2B5EF4-FFF2-40B4-BE49-F238E27FC236}">
                    <a16:creationId xmlns:a16="http://schemas.microsoft.com/office/drawing/2014/main" id="{E4AE4E28-8479-424A-A9C9-8B1A7F8D294B}"/>
                  </a:ext>
                </a:extLst>
              </p:cNvPr>
              <p:cNvSpPr txBox="1">
                <a:spLocks noRot="1" noChangeAspect="1" noMove="1" noResize="1" noEditPoints="1" noAdjustHandles="1" noChangeArrowheads="1" noChangeShapeType="1" noTextEdit="1"/>
              </p:cNvSpPr>
              <p:nvPr/>
            </p:nvSpPr>
            <p:spPr>
              <a:xfrm>
                <a:off x="7427570" y="2570618"/>
                <a:ext cx="514051" cy="30880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7B85310-6525-4BC4-8D93-25E55EF3CE59}"/>
                  </a:ext>
                </a:extLst>
              </p:cNvPr>
              <p:cNvSpPr txBox="1"/>
              <p:nvPr/>
            </p:nvSpPr>
            <p:spPr>
              <a:xfrm>
                <a:off x="6847673" y="1654334"/>
                <a:ext cx="1673841" cy="33951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n-US" sz="1400" i="1">
                              <a:latin typeface="Cambria Math" panose="02040503050406030204" pitchFamily="18" charset="0"/>
                            </a:rPr>
                          </m:ctrlPr>
                        </m:dPr>
                        <m:e>
                          <m:r>
                            <a:rPr lang="en-US" sz="1400" i="1">
                              <a:latin typeface="Cambria Math" panose="02040503050406030204" pitchFamily="18" charset="0"/>
                            </a:rPr>
                            <m:t>𝑘</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2</m:t>
                                  </m:r>
                                </m:e>
                              </m:d>
                            </m:sup>
                          </m:sSup>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1" i="1">
                                  <a:latin typeface="Cambria Math" panose="02040503050406030204" pitchFamily="18" charset="0"/>
                                </a:rPr>
                                <m:t>𝒙</m:t>
                              </m:r>
                            </m:e>
                            <m:sup>
                              <m:d>
                                <m:dPr>
                                  <m:ctrlPr>
                                    <a:rPr lang="en-US" sz="1400" b="1" i="1">
                                      <a:latin typeface="Cambria Math" panose="02040503050406030204" pitchFamily="18" charset="0"/>
                                    </a:rPr>
                                  </m:ctrlPr>
                                </m:dPr>
                                <m:e>
                                  <m:r>
                                    <a:rPr lang="en-US" sz="1400">
                                      <a:latin typeface="Cambria Math" panose="02040503050406030204" pitchFamily="18" charset="0"/>
                                    </a:rPr>
                                    <m:t>1</m:t>
                                  </m:r>
                                </m:e>
                              </m:d>
                            </m:sup>
                          </m:sSup>
                        </m:e>
                      </m:d>
                    </m:oMath>
                  </m:oMathPara>
                </a14:m>
                <a:endParaRPr lang="en-US" sz="1400" dirty="0"/>
              </a:p>
            </p:txBody>
          </p:sp>
        </mc:Choice>
        <mc:Fallback xmlns="">
          <p:sp>
            <p:nvSpPr>
              <p:cNvPr id="16" name="TextBox 15">
                <a:extLst>
                  <a:ext uri="{FF2B5EF4-FFF2-40B4-BE49-F238E27FC236}">
                    <a16:creationId xmlns:a16="http://schemas.microsoft.com/office/drawing/2014/main" id="{E7B85310-6525-4BC4-8D93-25E55EF3CE59}"/>
                  </a:ext>
                </a:extLst>
              </p:cNvPr>
              <p:cNvSpPr txBox="1">
                <a:spLocks noRot="1" noChangeAspect="1" noMove="1" noResize="1" noEditPoints="1" noAdjustHandles="1" noChangeArrowheads="1" noChangeShapeType="1" noTextEdit="1"/>
              </p:cNvSpPr>
              <p:nvPr/>
            </p:nvSpPr>
            <p:spPr>
              <a:xfrm>
                <a:off x="6847673" y="1654334"/>
                <a:ext cx="1673841" cy="339517"/>
              </a:xfrm>
              <a:prstGeom prst="rect">
                <a:avLst/>
              </a:prstGeom>
              <a:blipFill>
                <a:blip r:embed="rId13"/>
                <a:stretch>
                  <a:fillRect t="-132143" r="-12727" b="-207143"/>
                </a:stretch>
              </a:blipFill>
            </p:spPr>
            <p:txBody>
              <a:bodyPr/>
              <a:lstStyle/>
              <a:p>
                <a:r>
                  <a:rPr lang="en-US">
                    <a:noFill/>
                  </a:rPr>
                  <a:t> </a:t>
                </a:r>
              </a:p>
            </p:txBody>
          </p:sp>
        </mc:Fallback>
      </mc:AlternateContent>
      <p:sp>
        <p:nvSpPr>
          <p:cNvPr id="18" name="Rounded Rectangular Callout 12">
            <a:extLst>
              <a:ext uri="{FF2B5EF4-FFF2-40B4-BE49-F238E27FC236}">
                <a16:creationId xmlns:a16="http://schemas.microsoft.com/office/drawing/2014/main" id="{0E96B413-6B55-4148-94E4-6D7A7F105CBD}"/>
              </a:ext>
            </a:extLst>
          </p:cNvPr>
          <p:cNvSpPr/>
          <p:nvPr/>
        </p:nvSpPr>
        <p:spPr>
          <a:xfrm>
            <a:off x="4122538" y="4657280"/>
            <a:ext cx="1618862" cy="356853"/>
          </a:xfrm>
          <a:prstGeom prst="wedgeRoundRectCallout">
            <a:avLst>
              <a:gd name="adj1" fmla="val -42031"/>
              <a:gd name="adj2" fmla="val -74809"/>
              <a:gd name="adj3" fmla="val 16667"/>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hyperparameters</a:t>
            </a:r>
            <a:endParaRPr lang="en-US" sz="1600" baseline="-25000" dirty="0"/>
          </a:p>
        </p:txBody>
      </p:sp>
      <p:sp>
        <p:nvSpPr>
          <p:cNvPr id="19" name="Left Brace 18">
            <a:extLst>
              <a:ext uri="{FF2B5EF4-FFF2-40B4-BE49-F238E27FC236}">
                <a16:creationId xmlns:a16="http://schemas.microsoft.com/office/drawing/2014/main" id="{B23552ED-3D72-4780-8780-8D6FBE816203}"/>
              </a:ext>
            </a:extLst>
          </p:cNvPr>
          <p:cNvSpPr/>
          <p:nvPr/>
        </p:nvSpPr>
        <p:spPr>
          <a:xfrm rot="6542763">
            <a:off x="7088289" y="1643888"/>
            <a:ext cx="625794" cy="1203350"/>
          </a:xfrm>
          <a:prstGeom prst="leftBrace">
            <a:avLst>
              <a:gd name="adj1" fmla="val 8515"/>
              <a:gd name="adj2" fmla="val 5096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50EF8ED-8102-400B-B467-D137D6726538}"/>
                  </a:ext>
                </a:extLst>
              </p:cNvPr>
              <p:cNvSpPr txBox="1"/>
              <p:nvPr/>
            </p:nvSpPr>
            <p:spPr>
              <a:xfrm>
                <a:off x="4945272" y="5159466"/>
                <a:ext cx="3401835" cy="12100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60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𝜈</m:t>
                          </m:r>
                          <m:r>
                            <a:rPr lang="en-US" sz="1600" b="0" i="1" smtClean="0">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ea typeface="Cambria Math" panose="02040503050406030204" pitchFamily="18" charset="0"/>
                            </a:rPr>
                            <m:t>𝑅𝐵𝐹</m:t>
                          </m:r>
                          <m:r>
                            <a:rPr lang="en-US" sz="1600" b="0" i="1" smtClean="0">
                              <a:solidFill>
                                <a:schemeClr val="tx1"/>
                              </a:solidFill>
                              <a:latin typeface="Cambria Math" panose="02040503050406030204" pitchFamily="18" charset="0"/>
                              <a:ea typeface="Cambria Math" panose="02040503050406030204" pitchFamily="18" charset="0"/>
                            </a:rPr>
                            <m:t>): </m:t>
                          </m:r>
                          <m:r>
                            <a:rPr lang="en-US" sz="1600" i="1">
                              <a:solidFill>
                                <a:schemeClr val="tx1"/>
                              </a:solidFill>
                              <a:latin typeface="Cambria Math" panose="02040503050406030204" pitchFamily="18" charset="0"/>
                            </a:rPr>
                            <m:t>𝜎</m:t>
                          </m:r>
                        </m:e>
                        <m:sup>
                          <m:r>
                            <a:rPr lang="en-US" sz="1600" i="1">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𝑒𝑥𝑝</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sSup>
                                <m:sSupPr>
                                  <m:ctrlPr>
                                    <a:rPr lang="en-US" sz="1600" b="1" i="1" smtClean="0">
                                      <a:solidFill>
                                        <a:schemeClr val="tx1"/>
                                      </a:solidFill>
                                      <a:latin typeface="Cambria Math" panose="02040503050406030204" pitchFamily="18" charset="0"/>
                                    </a:rPr>
                                  </m:ctrlPr>
                                </m:sSupPr>
                                <m:e>
                                  <m:d>
                                    <m:dPr>
                                      <m:begChr m:val="|"/>
                                      <m:endChr m:val="|"/>
                                      <m:ctrlPr>
                                        <a:rPr lang="en-US" sz="1600" i="1">
                                          <a:solidFill>
                                            <a:schemeClr val="tx1"/>
                                          </a:solidFill>
                                          <a:latin typeface="Cambria Math" panose="02040503050406030204" pitchFamily="18" charset="0"/>
                                        </a:rPr>
                                      </m:ctrlPr>
                                    </m:dPr>
                                    <m:e>
                                      <m:r>
                                        <a:rPr lang="en-US" sz="1600" b="1" i="1">
                                          <a:solidFill>
                                            <a:schemeClr val="tx1"/>
                                          </a:solidFill>
                                          <a:latin typeface="Cambria Math" panose="02040503050406030204" pitchFamily="18" charset="0"/>
                                        </a:rPr>
                                        <m:t>𝒙</m:t>
                                      </m:r>
                                      <m:r>
                                        <a:rPr lang="en-US" sz="1600" i="1">
                                          <a:solidFill>
                                            <a:schemeClr val="tx1"/>
                                          </a:solidFill>
                                          <a:latin typeface="Cambria Math" panose="02040503050406030204" pitchFamily="18" charset="0"/>
                                        </a:rPr>
                                        <m:t>−</m:t>
                                      </m:r>
                                      <m:sSup>
                                        <m:sSupPr>
                                          <m:ctrlPr>
                                            <a:rPr lang="en-US" sz="1600" b="1" i="1">
                                              <a:solidFill>
                                                <a:schemeClr val="tx1"/>
                                              </a:solidFill>
                                              <a:latin typeface="Cambria Math" panose="02040503050406030204" pitchFamily="18" charset="0"/>
                                            </a:rPr>
                                          </m:ctrlPr>
                                        </m:sSupPr>
                                        <m:e>
                                          <m:r>
                                            <a:rPr lang="en-US" sz="1600" b="1" i="1">
                                              <a:solidFill>
                                                <a:schemeClr val="tx1"/>
                                              </a:solidFill>
                                              <a:latin typeface="Cambria Math" panose="02040503050406030204" pitchFamily="18" charset="0"/>
                                            </a:rPr>
                                            <m:t>𝒙</m:t>
                                          </m:r>
                                        </m:e>
                                        <m:sup>
                                          <m:r>
                                            <a:rPr lang="en-US" sz="1600" b="1" i="1">
                                              <a:solidFill>
                                                <a:schemeClr val="tx1"/>
                                              </a:solidFill>
                                              <a:latin typeface="Cambria Math" panose="02040503050406030204" pitchFamily="18" charset="0"/>
                                            </a:rPr>
                                            <m:t>′</m:t>
                                          </m:r>
                                        </m:sup>
                                      </m:sSup>
                                    </m:e>
                                  </m:d>
                                </m:e>
                                <m:sup>
                                  <m:r>
                                    <a:rPr lang="en-US" sz="1600" b="1" i="1" smtClean="0">
                                      <a:solidFill>
                                        <a:schemeClr val="tx1"/>
                                      </a:solidFill>
                                      <a:latin typeface="Cambria Math" panose="02040503050406030204" pitchFamily="18" charset="0"/>
                                    </a:rPr>
                                    <m:t>𝟐</m:t>
                                  </m:r>
                                </m:sup>
                              </m:sSup>
                            </m:num>
                            <m:den>
                              <m:r>
                                <a:rPr lang="en-US" sz="1600" b="0" i="1" smtClean="0">
                                  <a:solidFill>
                                    <a:schemeClr val="tx1"/>
                                  </a:solidFill>
                                  <a:latin typeface="Cambria Math" panose="02040503050406030204" pitchFamily="18" charset="0"/>
                                </a:rPr>
                                <m:t>2</m:t>
                              </m:r>
                              <m:sSup>
                                <m:sSupPr>
                                  <m:ctrlPr>
                                    <a:rPr lang="en-US" sz="1600" b="0" i="1" smtClean="0">
                                      <a:solidFill>
                                        <a:schemeClr val="tx1"/>
                                      </a:solidFill>
                                      <a:latin typeface="Cambria Math" panose="02040503050406030204" pitchFamily="18" charset="0"/>
                                    </a:rPr>
                                  </m:ctrlPr>
                                </m:sSupPr>
                                <m:e>
                                  <m:r>
                                    <a:rPr lang="en-US" sz="1600" i="1" smtClean="0">
                                      <a:solidFill>
                                        <a:srgbClr val="FF0000"/>
                                      </a:solidFill>
                                      <a:latin typeface="Cambria Math" panose="02040503050406030204" pitchFamily="18" charset="0"/>
                                    </a:rPr>
                                    <m:t>𝑙</m:t>
                                  </m:r>
                                </m:e>
                                <m:sup>
                                  <m:r>
                                    <a:rPr lang="en-US" sz="1600" b="0" i="1" smtClean="0">
                                      <a:solidFill>
                                        <a:schemeClr val="tx1"/>
                                      </a:solidFill>
                                      <a:latin typeface="Cambria Math" panose="02040503050406030204" pitchFamily="18" charset="0"/>
                                    </a:rPr>
                                    <m:t>2</m:t>
                                  </m:r>
                                </m:sup>
                              </m:sSup>
                            </m:den>
                          </m:f>
                        </m:e>
                      </m:d>
                      <m:r>
                        <a:rPr lang="en-US" sz="1600" b="0" i="1" smtClean="0">
                          <a:solidFill>
                            <a:schemeClr val="tx1"/>
                          </a:solidFill>
                          <a:latin typeface="Cambria Math" panose="02040503050406030204" pitchFamily="18" charset="0"/>
                        </a:rPr>
                        <m:t>      </m:t>
                      </m:r>
                    </m:oMath>
                  </m:oMathPara>
                </a14:m>
                <a:endParaRPr lang="en-US" sz="1600"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𝜈</m:t>
                          </m:r>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2</m:t>
                              </m:r>
                            </m:den>
                          </m:f>
                          <m:r>
                            <a:rPr lang="en-US" sz="1600" i="1">
                              <a:latin typeface="Cambria Math" panose="02040503050406030204" pitchFamily="18" charset="0"/>
                            </a:rPr>
                            <m:t>: </m:t>
                          </m:r>
                          <m:r>
                            <a:rPr lang="en-US" sz="1600" i="1">
                              <a:latin typeface="Cambria Math" panose="02040503050406030204" pitchFamily="18" charset="0"/>
                            </a:rPr>
                            <m:t>𝜎</m:t>
                          </m:r>
                        </m:e>
                        <m:sup>
                          <m:r>
                            <a:rPr lang="en-US" sz="1600" i="1">
                              <a:latin typeface="Cambria Math" panose="02040503050406030204" pitchFamily="18" charset="0"/>
                            </a:rPr>
                            <m:t>2</m:t>
                          </m:r>
                        </m:sup>
                      </m:sSup>
                      <m:r>
                        <a:rPr lang="en-US" sz="1600" i="1">
                          <a:latin typeface="Cambria Math" panose="02040503050406030204" pitchFamily="18" charset="0"/>
                        </a:rPr>
                        <m:t>𝑒𝑥𝑝</m:t>
                      </m:r>
                      <m:d>
                        <m:dPr>
                          <m:ctrlPr>
                            <a:rPr lang="en-US" sz="1600" i="1">
                              <a:latin typeface="Cambria Math" panose="02040503050406030204" pitchFamily="18" charset="0"/>
                            </a:rPr>
                          </m:ctrlPr>
                        </m:dPr>
                        <m:e>
                          <m:r>
                            <a:rPr lang="en-US" sz="1600" i="1">
                              <a:latin typeface="Cambria Math" panose="02040503050406030204" pitchFamily="18" charset="0"/>
                            </a:rPr>
                            <m:t>−</m:t>
                          </m:r>
                          <m:f>
                            <m:fPr>
                              <m:ctrlPr>
                                <a:rPr lang="en-US" sz="1600" i="1">
                                  <a:latin typeface="Cambria Math" panose="02040503050406030204" pitchFamily="18" charset="0"/>
                                </a:rPr>
                              </m:ctrlPr>
                            </m:fPr>
                            <m:num>
                              <m:d>
                                <m:dPr>
                                  <m:begChr m:val="|"/>
                                  <m:endChr m:val="|"/>
                                  <m:ctrlPr>
                                    <a:rPr lang="en-US" sz="1600" i="1">
                                      <a:latin typeface="Cambria Math" panose="02040503050406030204" pitchFamily="18" charset="0"/>
                                    </a:rPr>
                                  </m:ctrlPr>
                                </m:dPr>
                                <m:e>
                                  <m:r>
                                    <a:rPr lang="en-US" sz="1600" b="1" i="1">
                                      <a:latin typeface="Cambria Math" panose="02040503050406030204" pitchFamily="18" charset="0"/>
                                    </a:rPr>
                                    <m:t>𝒙</m:t>
                                  </m:r>
                                  <m:r>
                                    <a:rPr lang="en-US" sz="1600" i="1">
                                      <a:latin typeface="Cambria Math" panose="02040503050406030204" pitchFamily="18" charset="0"/>
                                    </a:rPr>
                                    <m:t>−</m:t>
                                  </m:r>
                                  <m:sSup>
                                    <m:sSupPr>
                                      <m:ctrlPr>
                                        <a:rPr lang="en-US" sz="1600" b="1" i="1">
                                          <a:latin typeface="Cambria Math" panose="02040503050406030204" pitchFamily="18" charset="0"/>
                                        </a:rPr>
                                      </m:ctrlPr>
                                    </m:sSupPr>
                                    <m:e>
                                      <m:r>
                                        <a:rPr lang="en-US" sz="1600" b="1" i="1">
                                          <a:latin typeface="Cambria Math" panose="02040503050406030204" pitchFamily="18" charset="0"/>
                                        </a:rPr>
                                        <m:t>𝒙</m:t>
                                      </m:r>
                                    </m:e>
                                    <m:sup>
                                      <m:r>
                                        <a:rPr lang="en-US" sz="1600" b="1" i="1">
                                          <a:latin typeface="Cambria Math" panose="02040503050406030204" pitchFamily="18" charset="0"/>
                                        </a:rPr>
                                        <m:t>′</m:t>
                                      </m:r>
                                    </m:sup>
                                  </m:sSup>
                                </m:e>
                              </m:d>
                            </m:num>
                            <m:den>
                              <m:r>
                                <a:rPr lang="en-US" sz="1600" i="1" smtClean="0">
                                  <a:solidFill>
                                    <a:srgbClr val="FF0000"/>
                                  </a:solidFill>
                                  <a:latin typeface="Cambria Math" panose="02040503050406030204" pitchFamily="18" charset="0"/>
                                </a:rPr>
                                <m:t>𝑙</m:t>
                              </m:r>
                            </m:den>
                          </m:f>
                        </m:e>
                      </m:d>
                    </m:oMath>
                  </m:oMathPara>
                </a14:m>
                <a:endParaRPr lang="en-US" sz="1600" dirty="0"/>
              </a:p>
            </p:txBody>
          </p:sp>
        </mc:Choice>
        <mc:Fallback xmlns="">
          <p:sp>
            <p:nvSpPr>
              <p:cNvPr id="20" name="TextBox 19">
                <a:extLst>
                  <a:ext uri="{FF2B5EF4-FFF2-40B4-BE49-F238E27FC236}">
                    <a16:creationId xmlns:a16="http://schemas.microsoft.com/office/drawing/2014/main" id="{F50EF8ED-8102-400B-B467-D137D6726538}"/>
                  </a:ext>
                </a:extLst>
              </p:cNvPr>
              <p:cNvSpPr txBox="1">
                <a:spLocks noRot="1" noChangeAspect="1" noMove="1" noResize="1" noEditPoints="1" noAdjustHandles="1" noChangeArrowheads="1" noChangeShapeType="1" noTextEdit="1"/>
              </p:cNvSpPr>
              <p:nvPr/>
            </p:nvSpPr>
            <p:spPr>
              <a:xfrm>
                <a:off x="4945272" y="5159466"/>
                <a:ext cx="3401835" cy="1210075"/>
              </a:xfrm>
              <a:prstGeom prst="rect">
                <a:avLst/>
              </a:prstGeom>
              <a:blipFill>
                <a:blip r:embed="rId14"/>
                <a:stretch>
                  <a:fillRect/>
                </a:stretch>
              </a:blipFill>
            </p:spPr>
            <p:txBody>
              <a:bodyPr/>
              <a:lstStyle/>
              <a:p>
                <a:r>
                  <a:rPr lang="en-US">
                    <a:noFill/>
                  </a:rPr>
                  <a:t> </a:t>
                </a:r>
              </a:p>
            </p:txBody>
          </p:sp>
        </mc:Fallback>
      </mc:AlternateContent>
      <p:sp>
        <p:nvSpPr>
          <p:cNvPr id="21" name="Rounded Rectangular Callout 8">
            <a:extLst>
              <a:ext uri="{FF2B5EF4-FFF2-40B4-BE49-F238E27FC236}">
                <a16:creationId xmlns:a16="http://schemas.microsoft.com/office/drawing/2014/main" id="{DC522482-0679-4F77-9AA1-8060DCBEF389}"/>
              </a:ext>
            </a:extLst>
          </p:cNvPr>
          <p:cNvSpPr/>
          <p:nvPr/>
        </p:nvSpPr>
        <p:spPr>
          <a:xfrm>
            <a:off x="5710065" y="996279"/>
            <a:ext cx="3177242" cy="546651"/>
          </a:xfrm>
          <a:prstGeom prst="wedgeRoundRectCallout">
            <a:avLst>
              <a:gd name="adj1" fmla="val 6710"/>
              <a:gd name="adj2" fmla="val 71173"/>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Matrix </a:t>
            </a:r>
            <a:r>
              <a:rPr lang="en-US" sz="1600" b="1" i="1" dirty="0"/>
              <a:t>K</a:t>
            </a:r>
            <a:r>
              <a:rPr lang="en-US" sz="1600" dirty="0"/>
              <a:t> can describe how correlated is each pair of data points</a:t>
            </a:r>
          </a:p>
        </p:txBody>
      </p:sp>
      <mc:AlternateContent xmlns:mc="http://schemas.openxmlformats.org/markup-compatibility/2006" xmlns:a14="http://schemas.microsoft.com/office/drawing/2010/main">
        <mc:Choice Requires="a14">
          <p:sp>
            <p:nvSpPr>
              <p:cNvPr id="22" name="Rounded Rectangular Callout 8">
                <a:extLst>
                  <a:ext uri="{FF2B5EF4-FFF2-40B4-BE49-F238E27FC236}">
                    <a16:creationId xmlns:a16="http://schemas.microsoft.com/office/drawing/2014/main" id="{52177DC0-B684-4E4C-B3D6-01C5217F76ED}"/>
                  </a:ext>
                </a:extLst>
              </p:cNvPr>
              <p:cNvSpPr/>
              <p:nvPr/>
            </p:nvSpPr>
            <p:spPr>
              <a:xfrm>
                <a:off x="5807380" y="4220017"/>
                <a:ext cx="3177242" cy="821222"/>
              </a:xfrm>
              <a:prstGeom prst="wedgeRoundRectCallout">
                <a:avLst>
                  <a:gd name="adj1" fmla="val 11100"/>
                  <a:gd name="adj2" fmla="val 66886"/>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Optimized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𝑙</m:t>
                        </m:r>
                      </m:e>
                      <m:sub>
                        <m:r>
                          <a:rPr lang="en-US" sz="1600" b="0" i="1" smtClean="0">
                            <a:latin typeface="Cambria Math" panose="02040503050406030204" pitchFamily="18" charset="0"/>
                          </a:rPr>
                          <m:t>𝑖</m:t>
                        </m:r>
                      </m:sub>
                    </m:sSub>
                  </m:oMath>
                </a14:m>
                <a:r>
                  <a:rPr lang="en-US" sz="1600" dirty="0"/>
                  <a:t> informs on relevance of the </a:t>
                </a:r>
                <a:r>
                  <a:rPr lang="en-US" sz="1600" i="1" dirty="0" err="1"/>
                  <a:t>i</a:t>
                </a:r>
                <a:r>
                  <a:rPr lang="en-US" sz="1600" dirty="0" err="1"/>
                  <a:t>-th</a:t>
                </a:r>
                <a:r>
                  <a:rPr lang="en-US" sz="1600" dirty="0"/>
                  <a:t> variable (ARD, automated relevance determination)</a:t>
                </a:r>
              </a:p>
            </p:txBody>
          </p:sp>
        </mc:Choice>
        <mc:Fallback xmlns="">
          <p:sp>
            <p:nvSpPr>
              <p:cNvPr id="22" name="Rounded Rectangular Callout 8">
                <a:extLst>
                  <a:ext uri="{FF2B5EF4-FFF2-40B4-BE49-F238E27FC236}">
                    <a16:creationId xmlns:a16="http://schemas.microsoft.com/office/drawing/2014/main" id="{52177DC0-B684-4E4C-B3D6-01C5217F76ED}"/>
                  </a:ext>
                </a:extLst>
              </p:cNvPr>
              <p:cNvSpPr>
                <a:spLocks noRot="1" noChangeAspect="1" noMove="1" noResize="1" noEditPoints="1" noAdjustHandles="1" noChangeArrowheads="1" noChangeShapeType="1" noTextEdit="1"/>
              </p:cNvSpPr>
              <p:nvPr/>
            </p:nvSpPr>
            <p:spPr>
              <a:xfrm>
                <a:off x="5807380" y="4220017"/>
                <a:ext cx="3177242" cy="821222"/>
              </a:xfrm>
              <a:prstGeom prst="wedgeRoundRectCallout">
                <a:avLst>
                  <a:gd name="adj1" fmla="val 11100"/>
                  <a:gd name="adj2" fmla="val 66886"/>
                  <a:gd name="adj3" fmla="val 16667"/>
                </a:avLst>
              </a:prstGeom>
              <a:blipFill>
                <a:blip r:embed="rId15"/>
                <a:stretch>
                  <a:fillRect r="-952"/>
                </a:stretch>
              </a:blipFill>
            </p:spPr>
            <p:txBody>
              <a:bodyPr/>
              <a:lstStyle/>
              <a:p>
                <a:r>
                  <a:rPr lang="en-US">
                    <a:noFill/>
                  </a:rPr>
                  <a:t> </a:t>
                </a:r>
              </a:p>
            </p:txBody>
          </p:sp>
        </mc:Fallback>
      </mc:AlternateContent>
      <p:sp>
        <p:nvSpPr>
          <p:cNvPr id="12" name="Content Placeholder 2">
            <a:extLst>
              <a:ext uri="{FF2B5EF4-FFF2-40B4-BE49-F238E27FC236}">
                <a16:creationId xmlns:a16="http://schemas.microsoft.com/office/drawing/2014/main" id="{E63DABAE-FE2F-C6A4-DB09-E71CA25CF82D}"/>
              </a:ext>
            </a:extLst>
          </p:cNvPr>
          <p:cNvSpPr>
            <a:spLocks noGrp="1"/>
          </p:cNvSpPr>
          <p:nvPr>
            <p:ph idx="1"/>
          </p:nvPr>
        </p:nvSpPr>
        <p:spPr>
          <a:xfrm>
            <a:off x="293292" y="5276206"/>
            <a:ext cx="4055135" cy="1374491"/>
          </a:xfrm>
          <a:ln>
            <a:solidFill>
              <a:schemeClr val="accent1"/>
            </a:solidFill>
          </a:ln>
        </p:spPr>
        <p:txBody>
          <a:bodyPr>
            <a:normAutofit fontScale="92500" lnSpcReduction="10000"/>
          </a:bodyPr>
          <a:lstStyle/>
          <a:p>
            <a:pPr>
              <a:spcBef>
                <a:spcPts val="200"/>
              </a:spcBef>
              <a:spcAft>
                <a:spcPts val="200"/>
              </a:spcAft>
            </a:pPr>
            <a:r>
              <a:rPr lang="en-US" sz="1800" dirty="0"/>
              <a:t>Robust (</a:t>
            </a:r>
            <a:r>
              <a:rPr lang="en-US" sz="1800" b="1" dirty="0"/>
              <a:t>a type of linear regression</a:t>
            </a:r>
            <a:r>
              <a:rPr lang="en-US" sz="1800" dirty="0"/>
              <a:t>) but</a:t>
            </a:r>
          </a:p>
          <a:p>
            <a:pPr lvl="1">
              <a:spcBef>
                <a:spcPts val="200"/>
              </a:spcBef>
              <a:spcAft>
                <a:spcPts val="200"/>
              </a:spcAft>
            </a:pPr>
            <a:r>
              <a:rPr lang="en-US" sz="1800" dirty="0">
                <a:solidFill>
                  <a:schemeClr val="tx1"/>
                </a:solidFill>
              </a:rPr>
              <a:t>Hard to apply to large datasets</a:t>
            </a:r>
          </a:p>
          <a:p>
            <a:pPr lvl="1">
              <a:spcBef>
                <a:spcPts val="200"/>
              </a:spcBef>
              <a:spcAft>
                <a:spcPts val="200"/>
              </a:spcAft>
            </a:pPr>
            <a:r>
              <a:rPr lang="en-US" sz="1600" dirty="0">
                <a:solidFill>
                  <a:schemeClr val="tx1"/>
                </a:solidFill>
              </a:rPr>
              <a:t>Defining </a:t>
            </a:r>
            <a:r>
              <a:rPr lang="en-US" sz="1600" dirty="0" err="1">
                <a:solidFill>
                  <a:schemeClr val="tx1"/>
                </a:solidFill>
              </a:rPr>
              <a:t>eqs</a:t>
            </a:r>
            <a:r>
              <a:rPr lang="en-US" sz="1600" dirty="0">
                <a:solidFill>
                  <a:schemeClr val="tx1"/>
                </a:solidFill>
              </a:rPr>
              <a:t> do not scale with D but can collapse in very high-D </a:t>
            </a:r>
            <a:br>
              <a:rPr lang="en-US" sz="1600" dirty="0">
                <a:solidFill>
                  <a:schemeClr val="tx1"/>
                </a:solidFill>
              </a:rPr>
            </a:br>
            <a:r>
              <a:rPr lang="en-US" sz="1600" dirty="0">
                <a:solidFill>
                  <a:schemeClr val="tx1"/>
                </a:solidFill>
              </a:rPr>
              <a:t>(</a:t>
            </a:r>
            <a:r>
              <a:rPr lang="en-US" sz="1600" i="1" dirty="0">
                <a:solidFill>
                  <a:srgbClr val="0000FF"/>
                </a:solidFill>
              </a:rPr>
              <a:t>Phys Chem </a:t>
            </a:r>
            <a:r>
              <a:rPr lang="en-US" sz="1600" i="1" dirty="0" err="1">
                <a:solidFill>
                  <a:srgbClr val="0000FF"/>
                </a:solidFill>
              </a:rPr>
              <a:t>Chem</a:t>
            </a:r>
            <a:r>
              <a:rPr lang="en-US" sz="1600" i="1" dirty="0">
                <a:solidFill>
                  <a:srgbClr val="0000FF"/>
                </a:solidFill>
              </a:rPr>
              <a:t> Phys  </a:t>
            </a:r>
            <a:r>
              <a:rPr lang="en-US" sz="1600" b="1" dirty="0">
                <a:solidFill>
                  <a:srgbClr val="0000FF"/>
                </a:solidFill>
              </a:rPr>
              <a:t>25 </a:t>
            </a:r>
            <a:r>
              <a:rPr lang="en-US" sz="1600" dirty="0">
                <a:solidFill>
                  <a:srgbClr val="0000FF"/>
                </a:solidFill>
              </a:rPr>
              <a:t>(2023) 1546</a:t>
            </a:r>
            <a:r>
              <a:rPr lang="en-US" sz="1600" dirty="0">
                <a:solidFill>
                  <a:schemeClr val="tx1"/>
                </a:solidFill>
              </a:rPr>
              <a:t>)</a:t>
            </a:r>
          </a:p>
        </p:txBody>
      </p:sp>
      <p:sp>
        <p:nvSpPr>
          <p:cNvPr id="13" name="Rounded Rectangular Callout 8">
            <a:extLst>
              <a:ext uri="{FF2B5EF4-FFF2-40B4-BE49-F238E27FC236}">
                <a16:creationId xmlns:a16="http://schemas.microsoft.com/office/drawing/2014/main" id="{93C0FE4D-4952-7E80-7598-4E8D163352FC}"/>
              </a:ext>
            </a:extLst>
          </p:cNvPr>
          <p:cNvSpPr/>
          <p:nvPr/>
        </p:nvSpPr>
        <p:spPr>
          <a:xfrm>
            <a:off x="4109738" y="6342435"/>
            <a:ext cx="3962293" cy="356853"/>
          </a:xfrm>
          <a:prstGeom prst="wedgeRoundRectCallout">
            <a:avLst>
              <a:gd name="adj1" fmla="val -59043"/>
              <a:gd name="adj2" fmla="val -44068"/>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Can be palliated with additive GPR (HDMR)</a:t>
            </a:r>
          </a:p>
        </p:txBody>
      </p:sp>
      <mc:AlternateContent xmlns:mc="http://schemas.openxmlformats.org/markup-compatibility/2006" xmlns:a14="http://schemas.microsoft.com/office/drawing/2010/main">
        <mc:Choice Requires="a14">
          <p:sp>
            <p:nvSpPr>
              <p:cNvPr id="8" name="Rectangle 7"/>
              <p:cNvSpPr/>
              <p:nvPr/>
            </p:nvSpPr>
            <p:spPr>
              <a:xfrm>
                <a:off x="3143704" y="1919533"/>
                <a:ext cx="3007875" cy="3910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50" i="1">
                          <a:solidFill>
                            <a:srgbClr val="0070C0"/>
                          </a:solidFill>
                          <a:latin typeface="Cambria Math" panose="02040503050406030204" pitchFamily="18" charset="0"/>
                        </a:rPr>
                        <m:t>𝑣𝑎𝑟</m:t>
                      </m:r>
                      <m:d>
                        <m:dPr>
                          <m:ctrlPr>
                            <a:rPr lang="en-US" sz="1650" i="1">
                              <a:solidFill>
                                <a:srgbClr val="0070C0"/>
                              </a:solidFill>
                              <a:latin typeface="Cambria Math" panose="02040503050406030204" pitchFamily="18" charset="0"/>
                            </a:rPr>
                          </m:ctrlPr>
                        </m:dPr>
                        <m:e>
                          <m:r>
                            <a:rPr lang="en-US" sz="1650" i="1">
                              <a:solidFill>
                                <a:srgbClr val="0070C0"/>
                              </a:solidFill>
                              <a:latin typeface="Cambria Math" panose="02040503050406030204" pitchFamily="18" charset="0"/>
                            </a:rPr>
                            <m:t>𝑓</m:t>
                          </m:r>
                          <m:d>
                            <m:dPr>
                              <m:ctrlPr>
                                <a:rPr lang="en-US" sz="1650" i="1">
                                  <a:solidFill>
                                    <a:srgbClr val="0070C0"/>
                                  </a:solidFill>
                                  <a:latin typeface="Cambria Math" panose="02040503050406030204" pitchFamily="18" charset="0"/>
                                </a:rPr>
                              </m:ctrlPr>
                            </m:dPr>
                            <m:e>
                              <m:r>
                                <a:rPr lang="en-US" sz="1650" b="1" i="1">
                                  <a:solidFill>
                                    <a:srgbClr val="0070C0"/>
                                  </a:solidFill>
                                  <a:latin typeface="Cambria Math" panose="02040503050406030204" pitchFamily="18" charset="0"/>
                                </a:rPr>
                                <m:t>𝒙</m:t>
                              </m:r>
                            </m:e>
                          </m:d>
                        </m:e>
                      </m:d>
                      <m:r>
                        <a:rPr lang="en-US" sz="1650">
                          <a:solidFill>
                            <a:srgbClr val="0070C0"/>
                          </a:solidFill>
                          <a:latin typeface="Cambria Math" panose="02040503050406030204" pitchFamily="18" charset="0"/>
                        </a:rPr>
                        <m:t>=</m:t>
                      </m:r>
                      <m:sSup>
                        <m:sSupPr>
                          <m:ctrlPr>
                            <a:rPr lang="en-US" sz="1650" i="1">
                              <a:solidFill>
                                <a:srgbClr val="0070C0"/>
                              </a:solidFill>
                              <a:latin typeface="Cambria Math" panose="02040503050406030204" pitchFamily="18" charset="0"/>
                            </a:rPr>
                          </m:ctrlPr>
                        </m:sSupPr>
                        <m:e>
                          <m:r>
                            <a:rPr lang="en-US" sz="1650" i="1">
                              <a:solidFill>
                                <a:srgbClr val="0070C0"/>
                              </a:solidFill>
                              <a:latin typeface="Cambria Math" panose="02040503050406030204" pitchFamily="18" charset="0"/>
                            </a:rPr>
                            <m:t>𝐾</m:t>
                          </m:r>
                        </m:e>
                        <m:sup>
                          <m:r>
                            <a:rPr lang="en-US" sz="1650">
                              <a:solidFill>
                                <a:srgbClr val="0070C0"/>
                              </a:solidFill>
                              <a:latin typeface="Cambria Math" panose="02040503050406030204" pitchFamily="18" charset="0"/>
                            </a:rPr>
                            <m:t>∗∗</m:t>
                          </m:r>
                        </m:sup>
                      </m:sSup>
                      <m:r>
                        <a:rPr lang="en-US" sz="1650">
                          <a:solidFill>
                            <a:srgbClr val="0070C0"/>
                          </a:solidFill>
                          <a:latin typeface="Cambria Math" panose="02040503050406030204" pitchFamily="18" charset="0"/>
                        </a:rPr>
                        <m:t>−</m:t>
                      </m:r>
                      <m:sSup>
                        <m:sSupPr>
                          <m:ctrlPr>
                            <a:rPr lang="en-US" sz="1650" i="1">
                              <a:solidFill>
                                <a:srgbClr val="0070C0"/>
                              </a:solidFill>
                              <a:latin typeface="Cambria Math" panose="02040503050406030204" pitchFamily="18" charset="0"/>
                            </a:rPr>
                          </m:ctrlPr>
                        </m:sSupPr>
                        <m:e>
                          <m:r>
                            <a:rPr lang="en-US" sz="1650" b="1" i="1">
                              <a:solidFill>
                                <a:srgbClr val="0070C0"/>
                              </a:solidFill>
                              <a:latin typeface="Cambria Math" panose="02040503050406030204" pitchFamily="18" charset="0"/>
                            </a:rPr>
                            <m:t>𝑲</m:t>
                          </m:r>
                        </m:e>
                        <m:sup>
                          <m:r>
                            <a:rPr lang="en-US" sz="1650">
                              <a:solidFill>
                                <a:srgbClr val="0070C0"/>
                              </a:solidFill>
                              <a:latin typeface="Cambria Math" panose="02040503050406030204" pitchFamily="18" charset="0"/>
                            </a:rPr>
                            <m:t>∗</m:t>
                          </m:r>
                        </m:sup>
                      </m:sSup>
                      <m:sSup>
                        <m:sSupPr>
                          <m:ctrlPr>
                            <a:rPr lang="en-US" sz="1650" i="1">
                              <a:solidFill>
                                <a:srgbClr val="0070C0"/>
                              </a:solidFill>
                              <a:latin typeface="Cambria Math" panose="02040503050406030204" pitchFamily="18" charset="0"/>
                            </a:rPr>
                          </m:ctrlPr>
                        </m:sSupPr>
                        <m:e>
                          <m:r>
                            <a:rPr lang="en-US" sz="1650" b="1" i="1">
                              <a:solidFill>
                                <a:srgbClr val="0070C0"/>
                              </a:solidFill>
                              <a:latin typeface="Cambria Math" panose="02040503050406030204" pitchFamily="18" charset="0"/>
                            </a:rPr>
                            <m:t>𝑲</m:t>
                          </m:r>
                        </m:e>
                        <m:sup>
                          <m:r>
                            <a:rPr lang="en-US" sz="1650">
                              <a:solidFill>
                                <a:srgbClr val="0070C0"/>
                              </a:solidFill>
                              <a:latin typeface="Cambria Math" panose="02040503050406030204" pitchFamily="18" charset="0"/>
                            </a:rPr>
                            <m:t>−1</m:t>
                          </m:r>
                        </m:sup>
                      </m:sSup>
                      <m:sSup>
                        <m:sSupPr>
                          <m:ctrlPr>
                            <a:rPr lang="en-US" sz="1650" i="1">
                              <a:solidFill>
                                <a:srgbClr val="0070C0"/>
                              </a:solidFill>
                              <a:latin typeface="Cambria Math" panose="02040503050406030204" pitchFamily="18" charset="0"/>
                            </a:rPr>
                          </m:ctrlPr>
                        </m:sSupPr>
                        <m:e>
                          <m:sSup>
                            <m:sSupPr>
                              <m:ctrlPr>
                                <a:rPr lang="en-US" sz="1650" i="1">
                                  <a:solidFill>
                                    <a:srgbClr val="0070C0"/>
                                  </a:solidFill>
                                  <a:latin typeface="Cambria Math" panose="02040503050406030204" pitchFamily="18" charset="0"/>
                                </a:rPr>
                              </m:ctrlPr>
                            </m:sSupPr>
                            <m:e>
                              <m:r>
                                <a:rPr lang="en-US" sz="1650" b="1" i="1">
                                  <a:solidFill>
                                    <a:srgbClr val="0070C0"/>
                                  </a:solidFill>
                                  <a:latin typeface="Cambria Math" panose="02040503050406030204" pitchFamily="18" charset="0"/>
                                </a:rPr>
                                <m:t>𝑲</m:t>
                              </m:r>
                            </m:e>
                            <m:sup>
                              <m:r>
                                <a:rPr lang="en-US" sz="1650">
                                  <a:solidFill>
                                    <a:srgbClr val="0070C0"/>
                                  </a:solidFill>
                                  <a:latin typeface="Cambria Math" panose="02040503050406030204" pitchFamily="18" charset="0"/>
                                </a:rPr>
                                <m:t>∗</m:t>
                              </m:r>
                            </m:sup>
                          </m:sSup>
                        </m:e>
                        <m:sup>
                          <m:r>
                            <a:rPr lang="en-US" sz="1650" i="1">
                              <a:solidFill>
                                <a:srgbClr val="0070C0"/>
                              </a:solidFill>
                              <a:latin typeface="Cambria Math" panose="02040503050406030204" pitchFamily="18" charset="0"/>
                            </a:rPr>
                            <m:t>𝑇</m:t>
                          </m:r>
                        </m:sup>
                      </m:sSup>
                    </m:oMath>
                  </m:oMathPara>
                </a14:m>
                <a:endParaRPr lang="en-US" sz="1650" dirty="0">
                  <a:solidFill>
                    <a:srgbClr val="0070C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3143704" y="1919533"/>
                <a:ext cx="3007875" cy="391069"/>
              </a:xfrm>
              <a:prstGeom prst="rect">
                <a:avLst/>
              </a:prstGeom>
              <a:blipFill>
                <a:blip r:embed="rId16"/>
                <a:stretch>
                  <a:fillRect b="-6250"/>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8B352F76-C5BF-6E8A-803A-75BC895748B7}"/>
              </a:ext>
            </a:extLst>
          </p:cNvPr>
          <p:cNvGrpSpPr/>
          <p:nvPr/>
        </p:nvGrpSpPr>
        <p:grpSpPr>
          <a:xfrm>
            <a:off x="2916076" y="1773701"/>
            <a:ext cx="1011600" cy="3684240"/>
            <a:chOff x="2916076" y="1773701"/>
            <a:chExt cx="1011600" cy="3684240"/>
          </a:xfrm>
        </p:grpSpPr>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6E95393E-E07F-1378-0508-C39BD3E9D760}"/>
                    </a:ext>
                  </a:extLst>
                </p14:cNvPr>
                <p14:cNvContentPartPr/>
                <p14:nvPr/>
              </p14:nvContentPartPr>
              <p14:xfrm>
                <a:off x="2916076" y="1773701"/>
                <a:ext cx="581760" cy="171000"/>
              </p14:xfrm>
            </p:contentPart>
          </mc:Choice>
          <mc:Fallback xmlns="">
            <p:pic>
              <p:nvPicPr>
                <p:cNvPr id="24" name="Ink 23">
                  <a:extLst>
                    <a:ext uri="{FF2B5EF4-FFF2-40B4-BE49-F238E27FC236}">
                      <a16:creationId xmlns:a16="http://schemas.microsoft.com/office/drawing/2014/main" id="{6E95393E-E07F-1378-0508-C39BD3E9D760}"/>
                    </a:ext>
                  </a:extLst>
                </p:cNvPr>
                <p:cNvPicPr/>
                <p:nvPr/>
              </p:nvPicPr>
              <p:blipFill>
                <a:blip r:embed="rId18"/>
                <a:stretch>
                  <a:fillRect/>
                </a:stretch>
              </p:blipFill>
              <p:spPr>
                <a:xfrm>
                  <a:off x="2907436" y="1765061"/>
                  <a:ext cx="5994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Ink 24">
                  <a:extLst>
                    <a:ext uri="{FF2B5EF4-FFF2-40B4-BE49-F238E27FC236}">
                      <a16:creationId xmlns:a16="http://schemas.microsoft.com/office/drawing/2014/main" id="{786C4E20-B57D-8046-C1BF-CD0B7A82F83B}"/>
                    </a:ext>
                  </a:extLst>
                </p14:cNvPr>
                <p14:cNvContentPartPr/>
                <p14:nvPr/>
              </p14:nvContentPartPr>
              <p14:xfrm>
                <a:off x="3031996" y="1821581"/>
                <a:ext cx="578160" cy="180720"/>
              </p14:xfrm>
            </p:contentPart>
          </mc:Choice>
          <mc:Fallback xmlns="">
            <p:pic>
              <p:nvPicPr>
                <p:cNvPr id="25" name="Ink 24">
                  <a:extLst>
                    <a:ext uri="{FF2B5EF4-FFF2-40B4-BE49-F238E27FC236}">
                      <a16:creationId xmlns:a16="http://schemas.microsoft.com/office/drawing/2014/main" id="{786C4E20-B57D-8046-C1BF-CD0B7A82F83B}"/>
                    </a:ext>
                  </a:extLst>
                </p:cNvPr>
                <p:cNvPicPr/>
                <p:nvPr/>
              </p:nvPicPr>
              <p:blipFill>
                <a:blip r:embed="rId20"/>
                <a:stretch>
                  <a:fillRect/>
                </a:stretch>
              </p:blipFill>
              <p:spPr>
                <a:xfrm>
                  <a:off x="3022996" y="1812581"/>
                  <a:ext cx="59580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7" name="Ink 26">
                  <a:extLst>
                    <a:ext uri="{FF2B5EF4-FFF2-40B4-BE49-F238E27FC236}">
                      <a16:creationId xmlns:a16="http://schemas.microsoft.com/office/drawing/2014/main" id="{6E986001-6032-D49E-2846-738E33946FD0}"/>
                    </a:ext>
                  </a:extLst>
                </p14:cNvPr>
                <p14:cNvContentPartPr/>
                <p14:nvPr/>
              </p14:nvContentPartPr>
              <p14:xfrm>
                <a:off x="3358876" y="1991501"/>
                <a:ext cx="568800" cy="3466440"/>
              </p14:xfrm>
            </p:contentPart>
          </mc:Choice>
          <mc:Fallback xmlns="">
            <p:pic>
              <p:nvPicPr>
                <p:cNvPr id="27" name="Ink 26">
                  <a:extLst>
                    <a:ext uri="{FF2B5EF4-FFF2-40B4-BE49-F238E27FC236}">
                      <a16:creationId xmlns:a16="http://schemas.microsoft.com/office/drawing/2014/main" id="{6E986001-6032-D49E-2846-738E33946FD0}"/>
                    </a:ext>
                  </a:extLst>
                </p:cNvPr>
                <p:cNvPicPr/>
                <p:nvPr/>
              </p:nvPicPr>
              <p:blipFill>
                <a:blip r:embed="rId22"/>
                <a:stretch>
                  <a:fillRect/>
                </a:stretch>
              </p:blipFill>
              <p:spPr>
                <a:xfrm>
                  <a:off x="3350236" y="1982501"/>
                  <a:ext cx="586440" cy="3484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98101B1D-314A-D2ED-F794-D60DBC5B5A6A}"/>
                    </a:ext>
                  </a:extLst>
                </p14:cNvPr>
                <p14:cNvContentPartPr/>
                <p14:nvPr/>
              </p14:nvContentPartPr>
              <p14:xfrm>
                <a:off x="3378316" y="1963061"/>
                <a:ext cx="105120" cy="114840"/>
              </p14:xfrm>
            </p:contentPart>
          </mc:Choice>
          <mc:Fallback xmlns="">
            <p:pic>
              <p:nvPicPr>
                <p:cNvPr id="28" name="Ink 27">
                  <a:extLst>
                    <a:ext uri="{FF2B5EF4-FFF2-40B4-BE49-F238E27FC236}">
                      <a16:creationId xmlns:a16="http://schemas.microsoft.com/office/drawing/2014/main" id="{98101B1D-314A-D2ED-F794-D60DBC5B5A6A}"/>
                    </a:ext>
                  </a:extLst>
                </p:cNvPr>
                <p:cNvPicPr/>
                <p:nvPr/>
              </p:nvPicPr>
              <p:blipFill>
                <a:blip r:embed="rId24"/>
                <a:stretch>
                  <a:fillRect/>
                </a:stretch>
              </p:blipFill>
              <p:spPr>
                <a:xfrm>
                  <a:off x="3369316" y="1954421"/>
                  <a:ext cx="122760" cy="132480"/>
                </a:xfrm>
                <a:prstGeom prst="rect">
                  <a:avLst/>
                </a:prstGeom>
              </p:spPr>
            </p:pic>
          </mc:Fallback>
        </mc:AlternateContent>
      </p:grpSp>
    </p:spTree>
    <p:extLst>
      <p:ext uri="{BB962C8B-B14F-4D97-AF65-F5344CB8AC3E}">
        <p14:creationId xmlns:p14="http://schemas.microsoft.com/office/powerpoint/2010/main" val="3162152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B76A-8085-17A3-83CA-A313CD7E81A8}"/>
              </a:ext>
            </a:extLst>
          </p:cNvPr>
          <p:cNvSpPr>
            <a:spLocks noGrp="1"/>
          </p:cNvSpPr>
          <p:nvPr>
            <p:ph type="title"/>
          </p:nvPr>
        </p:nvSpPr>
        <p:spPr>
          <a:xfrm>
            <a:off x="561901" y="608342"/>
            <a:ext cx="8272212" cy="740156"/>
          </a:xfrm>
        </p:spPr>
        <p:txBody>
          <a:bodyPr/>
          <a:lstStyle/>
          <a:p>
            <a:r>
              <a:rPr lang="en-US" dirty="0"/>
              <a:t>HDMR avoids collapse of GPR in very high-D</a:t>
            </a:r>
          </a:p>
        </p:txBody>
      </p:sp>
      <p:sp>
        <p:nvSpPr>
          <p:cNvPr id="27" name="TextBox 26">
            <a:extLst>
              <a:ext uri="{FF2B5EF4-FFF2-40B4-BE49-F238E27FC236}">
                <a16:creationId xmlns:a16="http://schemas.microsoft.com/office/drawing/2014/main" id="{6F8F89C9-8C14-F2B9-8393-1117F263080A}"/>
              </a:ext>
            </a:extLst>
          </p:cNvPr>
          <p:cNvSpPr txBox="1"/>
          <p:nvPr/>
        </p:nvSpPr>
        <p:spPr>
          <a:xfrm>
            <a:off x="538316" y="6152245"/>
            <a:ext cx="374947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Phys. Chem. Chem. Phys. </a:t>
            </a:r>
            <a:r>
              <a:rPr kumimoji="0" lang="en-US" sz="1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25</a:t>
            </a:r>
            <a:r>
              <a:rPr kumimoji="0" lang="en-US" sz="16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1546 (2023)</a:t>
            </a:r>
          </a:p>
        </p:txBody>
      </p:sp>
      <p:pic>
        <p:nvPicPr>
          <p:cNvPr id="28" name="Picture 2">
            <a:extLst>
              <a:ext uri="{FF2B5EF4-FFF2-40B4-BE49-F238E27FC236}">
                <a16:creationId xmlns:a16="http://schemas.microsoft.com/office/drawing/2014/main" id="{C09A9AFB-870B-0D5D-045B-9571D599EA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899"/>
          <a:stretch/>
        </p:blipFill>
        <p:spPr bwMode="auto">
          <a:xfrm>
            <a:off x="1212391" y="1980549"/>
            <a:ext cx="6817167" cy="36528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207E660-C1E0-B58A-9F7A-26F647A08487}"/>
                  </a:ext>
                </a:extLst>
              </p:cNvPr>
              <p:cNvSpPr txBox="1"/>
              <p:nvPr/>
            </p:nvSpPr>
            <p:spPr>
              <a:xfrm>
                <a:off x="4572000" y="5715204"/>
                <a:ext cx="4572000" cy="7846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𝑘</m:t>
                      </m:r>
                      <m:d>
                        <m:dPr>
                          <m:ctrlP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ja-JP" sz="1600" b="1" i="1" u="none" strike="noStrike" kern="1200" cap="none" spc="0" normalizeH="0" baseline="0" noProof="0">
                              <a:ln>
                                <a:noFill/>
                              </a:ln>
                              <a:solidFill>
                                <a:prstClr val="black"/>
                              </a:solidFill>
                              <a:effectLst/>
                              <a:uLnTx/>
                              <a:uFillTx/>
                              <a:latin typeface="Cambria Math" panose="02040503050406030204" pitchFamily="18" charset="0"/>
                              <a:cs typeface="+mn-cs"/>
                            </a:rPr>
                            <m:t>𝒙</m:t>
                          </m:r>
                          <m:r>
                            <a:rPr kumimoji="0" lang="en-US" altLang="ja-JP" sz="1600" b="1"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0" lang="en-US" altLang="ja-JP"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ja-JP" sz="1600" b="1" i="1" u="none" strike="noStrike" kern="1200" cap="none" spc="0" normalizeH="0" baseline="0" noProof="0">
                                  <a:ln>
                                    <a:noFill/>
                                  </a:ln>
                                  <a:solidFill>
                                    <a:prstClr val="black"/>
                                  </a:solidFill>
                                  <a:effectLst/>
                                  <a:uLnTx/>
                                  <a:uFillTx/>
                                  <a:latin typeface="Cambria Math" panose="02040503050406030204" pitchFamily="18" charset="0"/>
                                  <a:cs typeface="+mn-cs"/>
                                </a:rPr>
                                <m:t>𝒙</m:t>
                              </m:r>
                            </m:e>
                            <m:sup>
                              <m:r>
                                <a:rPr kumimoji="0" lang="en-US" altLang="ja-JP" sz="1600" b="1" i="1" u="none" strike="noStrike" kern="1200" cap="none" spc="0" normalizeH="0" baseline="0" noProof="0">
                                  <a:ln>
                                    <a:noFill/>
                                  </a:ln>
                                  <a:solidFill>
                                    <a:prstClr val="black"/>
                                  </a:solidFill>
                                  <a:effectLst/>
                                  <a:uLnTx/>
                                  <a:uFillTx/>
                                  <a:latin typeface="Cambria Math" panose="02040503050406030204" pitchFamily="18" charset="0"/>
                                  <a:cs typeface="+mn-cs"/>
                                </a:rPr>
                                <m:t>′</m:t>
                              </m:r>
                            </m:sup>
                          </m:sSup>
                        </m:e>
                      </m:d>
                      <m: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m:t>
                      </m:r>
                      <m:nary>
                        <m:naryPr>
                          <m:chr m:val="∑"/>
                          <m:ctrlPr>
                            <a:rPr kumimoji="0" lang="en-US" altLang="ja-JP" sz="1600" b="0" i="1" u="none" strike="noStrike" kern="1200" cap="none" spc="0" normalizeH="0" baseline="0" noProof="0" smtClean="0">
                              <a:ln>
                                <a:noFill/>
                              </a:ln>
                              <a:solidFill>
                                <a:srgbClr val="FF0000"/>
                              </a:solidFill>
                              <a:effectLst/>
                              <a:uLnTx/>
                              <a:uFillTx/>
                              <a:latin typeface="Cambria Math" panose="02040503050406030204" pitchFamily="18" charset="0"/>
                              <a:ea typeface="ＭＳ Ｐゴシック" panose="020B0600070205080204" pitchFamily="50" charset="-128"/>
                              <a:cs typeface="+mn-cs"/>
                            </a:rPr>
                          </m:ctrlPr>
                        </m:naryPr>
                        <m:sub>
                          <m:r>
                            <m:rPr>
                              <m:brk m:alnAt="23"/>
                            </m:rPr>
                            <a:rPr kumimoji="0" lang="en-US" altLang="ja-JP" sz="1600" b="0" i="1" u="none" strike="noStrike" kern="1200" cap="none" spc="0" normalizeH="0" baseline="0" noProof="0" smtClean="0">
                              <a:ln>
                                <a:noFill/>
                              </a:ln>
                              <a:solidFill>
                                <a:srgbClr val="FF0000"/>
                              </a:solidFill>
                              <a:effectLst/>
                              <a:uLnTx/>
                              <a:uFillTx/>
                              <a:latin typeface="Cambria Math" panose="02040503050406030204" pitchFamily="18" charset="0"/>
                              <a:ea typeface="ＭＳ Ｐゴシック" panose="020B0600070205080204" pitchFamily="50" charset="-128"/>
                              <a:cs typeface="+mn-cs"/>
                            </a:rPr>
                            <m:t>𝑑</m:t>
                          </m:r>
                          <m:r>
                            <a:rPr kumimoji="0" lang="en-US" altLang="ja-JP" sz="1600" b="0" i="1" u="none" strike="noStrike" kern="1200" cap="none" spc="0" normalizeH="0" baseline="0" noProof="0" smtClean="0">
                              <a:ln>
                                <a:noFill/>
                              </a:ln>
                              <a:solidFill>
                                <a:srgbClr val="FF0000"/>
                              </a:solidFill>
                              <a:effectLst/>
                              <a:uLnTx/>
                              <a:uFillTx/>
                              <a:latin typeface="Cambria Math" panose="02040503050406030204" pitchFamily="18" charset="0"/>
                              <a:ea typeface="ＭＳ Ｐゴシック" panose="020B0600070205080204" pitchFamily="50" charset="-128"/>
                              <a:cs typeface="+mn-cs"/>
                            </a:rPr>
                            <m:t>=1</m:t>
                          </m:r>
                        </m:sub>
                        <m:sup>
                          <m:r>
                            <a:rPr kumimoji="0" lang="en-US" altLang="ja-JP" sz="1600" b="0" i="1" u="none" strike="noStrike" kern="1200" cap="none" spc="0" normalizeH="0" baseline="0" noProof="0" smtClean="0">
                              <a:ln>
                                <a:noFill/>
                              </a:ln>
                              <a:solidFill>
                                <a:srgbClr val="FF0000"/>
                              </a:solidFill>
                              <a:effectLst/>
                              <a:uLnTx/>
                              <a:uFillTx/>
                              <a:latin typeface="Cambria Math" panose="02040503050406030204" pitchFamily="18" charset="0"/>
                              <a:ea typeface="ＭＳ Ｐゴシック" panose="020B0600070205080204" pitchFamily="50" charset="-128"/>
                              <a:cs typeface="+mn-cs"/>
                            </a:rPr>
                            <m:t>𝐷</m:t>
                          </m:r>
                        </m:sup>
                        <m:e>
                          <m:r>
                            <m:rPr>
                              <m:sty m:val="p"/>
                            </m:rPr>
                            <a:rPr kumimoji="0"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exp</m:t>
                          </m:r>
                          <m:d>
                            <m:dPr>
                              <m:ctrlP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ctrlP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f>
                                        <m:fPr>
                                          <m:ctrlP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
                                            <m:sSubPr>
                                              <m:ctrlP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𝑑</m:t>
                                              </m:r>
                                            </m:sub>
                                          </m:sSub>
                                          <m: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𝑥</m:t>
                                              </m:r>
                                              <m: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m:t>
                                              </m:r>
                                            </m:e>
                                            <m:sub>
                                              <m: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𝑑</m:t>
                                              </m:r>
                                            </m:sub>
                                          </m:sSub>
                                        </m:num>
                                        <m:den>
                                          <m:r>
                                            <a:rPr kumimoji="0"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den>
                                      </m:f>
                                    </m:e>
                                  </m:d>
                                </m:e>
                                <m:sup>
                                  <m:r>
                                    <a:rPr kumimoji="0"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p>
                            </m:e>
                          </m:d>
                        </m:e>
                      </m:nary>
                    </m:oMath>
                  </m:oMathPara>
                </a14:m>
                <a:endParaRPr kumimoji="0" lang="en-US" sz="16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mc:Choice>
        <mc:Fallback xmlns="">
          <p:sp>
            <p:nvSpPr>
              <p:cNvPr id="30" name="TextBox 29">
                <a:extLst>
                  <a:ext uri="{FF2B5EF4-FFF2-40B4-BE49-F238E27FC236}">
                    <a16:creationId xmlns:a16="http://schemas.microsoft.com/office/drawing/2014/main" id="{4207E660-C1E0-B58A-9F7A-26F647A08487}"/>
                  </a:ext>
                </a:extLst>
              </p:cNvPr>
              <p:cNvSpPr txBox="1">
                <a:spLocks noRot="1" noChangeAspect="1" noMove="1" noResize="1" noEditPoints="1" noAdjustHandles="1" noChangeArrowheads="1" noChangeShapeType="1" noTextEdit="1"/>
              </p:cNvSpPr>
              <p:nvPr/>
            </p:nvSpPr>
            <p:spPr>
              <a:xfrm>
                <a:off x="4572000" y="5715204"/>
                <a:ext cx="4572000" cy="784638"/>
              </a:xfrm>
              <a:prstGeom prst="rect">
                <a:avLst/>
              </a:prstGeom>
              <a:blipFill>
                <a:blip r:embed="rId4"/>
                <a:stretch>
                  <a:fillRect/>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288EA56A-FB02-CEAE-3789-C36E26129812}"/>
              </a:ext>
            </a:extLst>
          </p:cNvPr>
          <p:cNvSpPr txBox="1"/>
          <p:nvPr/>
        </p:nvSpPr>
        <p:spPr>
          <a:xfrm>
            <a:off x="4620974" y="1642116"/>
            <a:ext cx="488345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3300"/>
                </a:solidFill>
                <a:effectLst/>
                <a:uLnTx/>
                <a:uFillTx/>
                <a:latin typeface="Source Sans Pro" panose="020B0503030403020204" pitchFamily="34" charset="0"/>
                <a:ea typeface="+mn-ea"/>
                <a:cs typeface="+mn-cs"/>
              </a:rPr>
              <a:t>l</a:t>
            </a:r>
            <a:r>
              <a:rPr kumimoji="0" lang="en-US" sz="1800" b="0" i="0" u="none" strike="noStrike" kern="1200" cap="none" spc="0" normalizeH="0" baseline="0" noProof="0" dirty="0">
                <a:ln>
                  <a:noFill/>
                </a:ln>
                <a:solidFill>
                  <a:srgbClr val="FF3300"/>
                </a:solidFill>
                <a:effectLst/>
                <a:uLnTx/>
                <a:uFillTx/>
                <a:latin typeface="Source Sans Pro" panose="020B0503030403020204" pitchFamily="34" charset="0"/>
                <a:ea typeface="+mn-ea"/>
                <a:cs typeface="+mn-cs"/>
              </a:rPr>
              <a:t> = 0.1</a:t>
            </a: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en-US" sz="1800" b="0" i="1" u="none" strike="noStrike" kern="1200" cap="none" spc="0" normalizeH="0" baseline="0" noProof="0" dirty="0">
                <a:ln>
                  <a:noFill/>
                </a:ln>
                <a:solidFill>
                  <a:srgbClr val="990000"/>
                </a:solidFill>
                <a:effectLst/>
                <a:uLnTx/>
                <a:uFillTx/>
                <a:latin typeface="Source Sans Pro" panose="020B0503030403020204" pitchFamily="34" charset="0"/>
                <a:ea typeface="+mn-ea"/>
                <a:cs typeface="+mn-cs"/>
              </a:rPr>
              <a:t>l</a:t>
            </a:r>
            <a:r>
              <a:rPr kumimoji="0" lang="en-US" sz="1800" b="0" i="0" u="none" strike="noStrike" kern="1200" cap="none" spc="0" normalizeH="0" baseline="0" noProof="0" dirty="0">
                <a:ln>
                  <a:noFill/>
                </a:ln>
                <a:solidFill>
                  <a:srgbClr val="990000"/>
                </a:solidFill>
                <a:effectLst/>
                <a:uLnTx/>
                <a:uFillTx/>
                <a:latin typeface="Source Sans Pro" panose="020B0503030403020204" pitchFamily="34" charset="0"/>
                <a:ea typeface="+mn-ea"/>
                <a:cs typeface="+mn-cs"/>
              </a:rPr>
              <a:t> = 0.5</a:t>
            </a: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en-US" sz="1800" b="0" i="1" u="none" strike="noStrike" kern="1200" cap="none" spc="0" normalizeH="0" baseline="0" noProof="0" dirty="0">
                <a:ln>
                  <a:noFill/>
                </a:ln>
                <a:solidFill>
                  <a:srgbClr val="FFCC00"/>
                </a:solidFill>
                <a:effectLst/>
                <a:uLnTx/>
                <a:uFillTx/>
                <a:latin typeface="Source Sans Pro" panose="020B0503030403020204" pitchFamily="34" charset="0"/>
                <a:ea typeface="+mn-ea"/>
                <a:cs typeface="+mn-cs"/>
              </a:rPr>
              <a:t>l</a:t>
            </a:r>
            <a:r>
              <a:rPr kumimoji="0" lang="en-US" sz="1800" b="0" i="0" u="none" strike="noStrike" kern="1200" cap="none" spc="0" normalizeH="0" baseline="0" noProof="0" dirty="0">
                <a:ln>
                  <a:noFill/>
                </a:ln>
                <a:solidFill>
                  <a:srgbClr val="FFCC00"/>
                </a:solidFill>
                <a:effectLst/>
                <a:uLnTx/>
                <a:uFillTx/>
                <a:latin typeface="Source Sans Pro" panose="020B0503030403020204" pitchFamily="34" charset="0"/>
                <a:ea typeface="+mn-ea"/>
                <a:cs typeface="+mn-cs"/>
              </a:rPr>
              <a:t> = 1</a:t>
            </a: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en-US" sz="1800" b="0" i="1" u="none" strike="noStrike" kern="1200" cap="none" spc="0" normalizeH="0" baseline="0" noProof="0" dirty="0">
                <a:ln>
                  <a:noFill/>
                </a:ln>
                <a:solidFill>
                  <a:srgbClr val="00B050"/>
                </a:solidFill>
                <a:effectLst/>
                <a:uLnTx/>
                <a:uFillTx/>
                <a:latin typeface="Source Sans Pro" panose="020B0503030403020204" pitchFamily="34" charset="0"/>
                <a:ea typeface="+mn-ea"/>
                <a:cs typeface="+mn-cs"/>
              </a:rPr>
              <a:t>l</a:t>
            </a:r>
            <a:r>
              <a:rPr kumimoji="0" lang="en-US" sz="1800" b="0" i="0" u="none" strike="noStrike" kern="1200" cap="none" spc="0" normalizeH="0" baseline="0" noProof="0" dirty="0">
                <a:ln>
                  <a:noFill/>
                </a:ln>
                <a:solidFill>
                  <a:srgbClr val="00B050"/>
                </a:solidFill>
                <a:effectLst/>
                <a:uLnTx/>
                <a:uFillTx/>
                <a:latin typeface="Source Sans Pro" panose="020B0503030403020204" pitchFamily="34" charset="0"/>
                <a:ea typeface="+mn-ea"/>
                <a:cs typeface="+mn-cs"/>
              </a:rPr>
              <a:t> =5</a:t>
            </a: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en-US" sz="1800" b="0" i="1" u="none" strike="noStrike" kern="1200" cap="none" spc="0" normalizeH="0" baseline="0" noProof="0" dirty="0">
                <a:ln>
                  <a:noFill/>
                </a:ln>
                <a:solidFill>
                  <a:srgbClr val="CC0099"/>
                </a:solidFill>
                <a:effectLst/>
                <a:uLnTx/>
                <a:uFillTx/>
                <a:latin typeface="Source Sans Pro" panose="020B0503030403020204" pitchFamily="34" charset="0"/>
                <a:ea typeface="+mn-ea"/>
                <a:cs typeface="+mn-cs"/>
              </a:rPr>
              <a:t>l</a:t>
            </a:r>
            <a:r>
              <a:rPr kumimoji="0" lang="en-US" sz="1800" b="0" i="0" u="none" strike="noStrike" kern="1200" cap="none" spc="0" normalizeH="0" baseline="0" noProof="0" dirty="0">
                <a:ln>
                  <a:noFill/>
                </a:ln>
                <a:solidFill>
                  <a:srgbClr val="CC0099"/>
                </a:solidFill>
                <a:effectLst/>
                <a:uLnTx/>
                <a:uFillTx/>
                <a:latin typeface="Source Sans Pro" panose="020B0503030403020204" pitchFamily="34" charset="0"/>
                <a:ea typeface="+mn-ea"/>
                <a:cs typeface="+mn-cs"/>
              </a:rPr>
              <a:t> = 10. </a:t>
            </a:r>
            <a:r>
              <a:rPr kumimoji="0" lang="en-US" sz="1800" b="0" i="0" u="none" strike="noStrike" kern="1200" cap="none" spc="0" normalizeH="0" baseline="0" noProof="0" dirty="0">
                <a:ln>
                  <a:noFill/>
                </a:ln>
                <a:solidFill>
                  <a:srgbClr val="0070C0"/>
                </a:solidFill>
                <a:effectLst/>
                <a:uLnTx/>
                <a:uFillTx/>
                <a:latin typeface="Source Sans Pro" panose="020B0503030403020204" pitchFamily="34" charset="0"/>
                <a:ea typeface="+mn-ea"/>
                <a:cs typeface="+mn-cs"/>
              </a:rPr>
              <a:t>Blue: target </a:t>
            </a: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3" name="Rounded Rectangular Callout 10">
            <a:extLst>
              <a:ext uri="{FF2B5EF4-FFF2-40B4-BE49-F238E27FC236}">
                <a16:creationId xmlns:a16="http://schemas.microsoft.com/office/drawing/2014/main" id="{02AA9C68-FFFF-DC6A-69DC-80B04F52F7E6}"/>
              </a:ext>
            </a:extLst>
          </p:cNvPr>
          <p:cNvSpPr/>
          <p:nvPr/>
        </p:nvSpPr>
        <p:spPr>
          <a:xfrm>
            <a:off x="1489583" y="5596734"/>
            <a:ext cx="2669466" cy="296072"/>
          </a:xfrm>
          <a:prstGeom prst="wedgeRoundRectCallout">
            <a:avLst>
              <a:gd name="adj1" fmla="val -1673"/>
              <a:gd name="adj2" fmla="val -110312"/>
              <a:gd name="adj3" fmla="val 16667"/>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rPr>
              <a:t>Training: 2002-2011</a:t>
            </a:r>
          </a:p>
        </p:txBody>
      </p:sp>
      <p:sp>
        <p:nvSpPr>
          <p:cNvPr id="4" name="Rounded Rectangular Callout 10">
            <a:extLst>
              <a:ext uri="{FF2B5EF4-FFF2-40B4-BE49-F238E27FC236}">
                <a16:creationId xmlns:a16="http://schemas.microsoft.com/office/drawing/2014/main" id="{DEA5A637-3082-9516-8228-FA18570A2B8E}"/>
              </a:ext>
            </a:extLst>
          </p:cNvPr>
          <p:cNvSpPr/>
          <p:nvPr/>
        </p:nvSpPr>
        <p:spPr>
          <a:xfrm>
            <a:off x="6978195" y="5231883"/>
            <a:ext cx="1855918" cy="369332"/>
          </a:xfrm>
          <a:prstGeom prst="wedgeRoundRectCallout">
            <a:avLst>
              <a:gd name="adj1" fmla="val -36853"/>
              <a:gd name="adj2" fmla="val -152048"/>
              <a:gd name="adj3" fmla="val 16667"/>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rPr>
              <a:t>Test: 2012-2020</a:t>
            </a:r>
          </a:p>
        </p:txBody>
      </p:sp>
      <p:sp>
        <p:nvSpPr>
          <p:cNvPr id="5" name="Rounded Rectangular Callout 17">
            <a:extLst>
              <a:ext uri="{FF2B5EF4-FFF2-40B4-BE49-F238E27FC236}">
                <a16:creationId xmlns:a16="http://schemas.microsoft.com/office/drawing/2014/main" id="{224CBDCD-2432-1E37-12CA-A9970BCF3952}"/>
              </a:ext>
            </a:extLst>
          </p:cNvPr>
          <p:cNvSpPr/>
          <p:nvPr/>
        </p:nvSpPr>
        <p:spPr>
          <a:xfrm>
            <a:off x="1926641" y="2380376"/>
            <a:ext cx="3017147" cy="917472"/>
          </a:xfrm>
          <a:prstGeom prst="wedgeRoundRectCallout">
            <a:avLst>
              <a:gd name="adj1" fmla="val 62565"/>
              <a:gd name="adj2" fmla="val 69233"/>
              <a:gd name="adj3" fmla="val 16667"/>
            </a:avLst>
          </a:prstGeom>
          <a:solidFill>
            <a:srgbClr val="FFFFFF">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value of Nikkei225 one week into the future with GPR from 2346 descriptors (normalized)</a:t>
            </a:r>
          </a:p>
        </p:txBody>
      </p:sp>
      <p:sp>
        <p:nvSpPr>
          <p:cNvPr id="6" name="Rounded Rectangular Callout 8">
            <a:extLst>
              <a:ext uri="{FF2B5EF4-FFF2-40B4-BE49-F238E27FC236}">
                <a16:creationId xmlns:a16="http://schemas.microsoft.com/office/drawing/2014/main" id="{AD38FFE1-4498-2162-CD46-8C8EF7A5E4F0}"/>
              </a:ext>
            </a:extLst>
          </p:cNvPr>
          <p:cNvSpPr/>
          <p:nvPr/>
        </p:nvSpPr>
        <p:spPr>
          <a:xfrm>
            <a:off x="102953" y="1276492"/>
            <a:ext cx="4184842" cy="656991"/>
          </a:xfrm>
          <a:prstGeom prst="wedgeRoundRectCallout">
            <a:avLst>
              <a:gd name="adj1" fmla="val 55995"/>
              <a:gd name="adj2" fmla="val 27345"/>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rPr>
              <a:t>kernel length parameters small enough to preserve the nonlinear nature of the model</a:t>
            </a:r>
          </a:p>
        </p:txBody>
      </p:sp>
    </p:spTree>
    <p:extLst>
      <p:ext uri="{BB962C8B-B14F-4D97-AF65-F5344CB8AC3E}">
        <p14:creationId xmlns:p14="http://schemas.microsoft.com/office/powerpoint/2010/main" val="2363631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9704313F-F030-4EEB-A2FF-1BD01792EA32}"/>
              </a:ext>
            </a:extLst>
          </p:cNvPr>
          <p:cNvGrpSpPr/>
          <p:nvPr/>
        </p:nvGrpSpPr>
        <p:grpSpPr>
          <a:xfrm>
            <a:off x="5027801" y="1247328"/>
            <a:ext cx="3519368" cy="427189"/>
            <a:chOff x="7786194" y="615876"/>
            <a:chExt cx="3029701" cy="569584"/>
          </a:xfrm>
        </p:grpSpPr>
        <mc:AlternateContent xmlns:mc="http://schemas.openxmlformats.org/markup-compatibility/2006" xmlns:a14="http://schemas.microsoft.com/office/drawing/2010/main">
          <mc:Choice Requires="a14">
            <p:sp>
              <p:nvSpPr>
                <p:cNvPr id="36" name="正方形/長方形 35">
                  <a:extLst>
                    <a:ext uri="{FF2B5EF4-FFF2-40B4-BE49-F238E27FC236}">
                      <a16:creationId xmlns:a16="http://schemas.microsoft.com/office/drawing/2014/main" id="{956B29AF-6126-45E9-A6A2-3E620282CB23}"/>
                    </a:ext>
                  </a:extLst>
                </p:cNvPr>
                <p:cNvSpPr/>
                <p:nvPr/>
              </p:nvSpPr>
              <p:spPr>
                <a:xfrm>
                  <a:off x="7786194" y="651981"/>
                  <a:ext cx="3029701" cy="5334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𝑓</m:t>
                        </m:r>
                        <m:d>
                          <m:dPr>
                            <m:ctrlP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p>
                              <m:sSupPr>
                                <m:ctrlP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𝒙</m:t>
                                </m:r>
                              </m:e>
                              <m:sup>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m:t>
                                </m:r>
                              </m:sup>
                            </m:sSup>
                          </m:e>
                        </m:d>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ctrlPr>
                          </m:sSubPr>
                          <m:e>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𝑓</m:t>
                            </m:r>
                          </m:e>
                          <m:sub>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1</m:t>
                            </m:r>
                          </m:sub>
                        </m:sSub>
                        <m:d>
                          <m:dPr>
                            <m:ctrlP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ctrlPr>
                          </m:dPr>
                          <m:e>
                            <m:sSubSup>
                              <m:sSubSupPr>
                                <m:ctrlP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ctrlPr>
                              </m:sSubSupPr>
                              <m:e>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𝑥</m:t>
                                </m:r>
                              </m:e>
                              <m:sub>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1</m:t>
                                </m:r>
                              </m:sub>
                              <m:sup>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m:t>
                                </m:r>
                              </m:sup>
                            </m:sSubSup>
                          </m:e>
                        </m:d>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m:t>
                        </m:r>
                        <m:sSub>
                          <m:sSubPr>
                            <m:ctrlP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ctrlPr>
                          </m:sSubPr>
                          <m:e>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𝑓</m:t>
                            </m:r>
                          </m:e>
                          <m:sub>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𝐷</m:t>
                            </m:r>
                          </m:sub>
                        </m:sSub>
                        <m:d>
                          <m:dPr>
                            <m:ctrlP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ctrlPr>
                          </m:dPr>
                          <m:e>
                            <m:sSubSup>
                              <m:sSubSupPr>
                                <m:ctrlP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ctrlPr>
                              </m:sSubSupPr>
                              <m:e>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𝑥</m:t>
                                </m:r>
                              </m:e>
                              <m:sub>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𝐷</m:t>
                                </m:r>
                              </m:sub>
                              <m:sup>
                                <m:r>
                                  <a:rPr kumimoji="0"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m:t>
                                </m:r>
                              </m:sup>
                            </m:sSubSup>
                          </m:e>
                        </m:d>
                      </m:oMath>
                    </m:oMathPara>
                  </a14:m>
                  <a:endParaRPr kumimoji="0" lang="en-US" altLang="ja-JP" sz="2400" b="1" i="0" u="none" strike="noStrike" kern="1200" cap="none" spc="0" normalizeH="0" baseline="0" noProof="0" dirty="0">
                    <a:ln>
                      <a:noFill/>
                    </a:ln>
                    <a:solidFill>
                      <a:prstClr val="black"/>
                    </a:solidFill>
                    <a:effectLst/>
                    <a:uLnTx/>
                    <a:uFillTx/>
                    <a:latin typeface="Garamond" panose="02020404030301010803"/>
                    <a:ea typeface="ＭＳ Ｐゴシック" panose="020B0600070205080204" pitchFamily="50" charset="-128"/>
                    <a:cs typeface="+mn-cs"/>
                  </a:endParaRPr>
                </a:p>
              </p:txBody>
            </p:sp>
          </mc:Choice>
          <mc:Fallback xmlns="">
            <p:sp>
              <p:nvSpPr>
                <p:cNvPr id="36" name="正方形/長方形 35">
                  <a:extLst>
                    <a:ext uri="{FF2B5EF4-FFF2-40B4-BE49-F238E27FC236}">
                      <a16:creationId xmlns:a16="http://schemas.microsoft.com/office/drawing/2014/main" id="{956B29AF-6126-45E9-A6A2-3E620282CB23}"/>
                    </a:ext>
                  </a:extLst>
                </p:cNvPr>
                <p:cNvSpPr>
                  <a:spLocks noRot="1" noChangeAspect="1" noMove="1" noResize="1" noEditPoints="1" noAdjustHandles="1" noChangeArrowheads="1" noChangeShapeType="1" noTextEdit="1"/>
                </p:cNvSpPr>
                <p:nvPr/>
              </p:nvSpPr>
              <p:spPr>
                <a:xfrm>
                  <a:off x="7786194" y="651981"/>
                  <a:ext cx="3029701" cy="533479"/>
                </a:xfrm>
                <a:prstGeom prst="rect">
                  <a:avLst/>
                </a:prstGeom>
                <a:blipFill>
                  <a:blip r:embed="rId3"/>
                  <a:stretch>
                    <a:fillRect l="-867" b="-13636"/>
                  </a:stretch>
                </a:blipFill>
              </p:spPr>
              <p:txBody>
                <a:bodyPr/>
                <a:lstStyle/>
                <a:p>
                  <a:r>
                    <a:rPr lang="en-US">
                      <a:noFill/>
                    </a:rPr>
                    <a:t> </a:t>
                  </a:r>
                </a:p>
              </p:txBody>
            </p:sp>
          </mc:Fallback>
        </mc:AlternateContent>
        <p:sp>
          <p:nvSpPr>
            <p:cNvPr id="45" name="正方形/長方形 44">
              <a:extLst>
                <a:ext uri="{FF2B5EF4-FFF2-40B4-BE49-F238E27FC236}">
                  <a16:creationId xmlns:a16="http://schemas.microsoft.com/office/drawing/2014/main" id="{4AE7847A-7675-4D70-8E02-B88E36E5DCAC}"/>
                </a:ext>
              </a:extLst>
            </p:cNvPr>
            <p:cNvSpPr/>
            <p:nvPr/>
          </p:nvSpPr>
          <p:spPr>
            <a:xfrm>
              <a:off x="7786194" y="615876"/>
              <a:ext cx="3029701" cy="474174"/>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Garamond" panose="02020404030301010803"/>
                <a:ea typeface="ＭＳ Ｐゴシック" panose="020B0600070205080204" pitchFamily="34" charset="-128"/>
                <a:cs typeface="+mn-cs"/>
              </a:endParaRPr>
            </a:p>
          </p:txBody>
        </p:sp>
      </p:grpSp>
      <mc:AlternateContent xmlns:mc="http://schemas.openxmlformats.org/markup-compatibility/2006" xmlns:a14="http://schemas.microsoft.com/office/drawing/2010/main">
        <mc:Choice Requires="a14">
          <p:sp>
            <p:nvSpPr>
              <p:cNvPr id="28" name="正方形/長方形 27">
                <a:extLst>
                  <a:ext uri="{FF2B5EF4-FFF2-40B4-BE49-F238E27FC236}">
                    <a16:creationId xmlns:a16="http://schemas.microsoft.com/office/drawing/2014/main" id="{7CCA14D3-B363-4028-82F0-F7DF2DDA3A4D}"/>
                  </a:ext>
                </a:extLst>
              </p:cNvPr>
              <p:cNvSpPr/>
              <p:nvPr/>
            </p:nvSpPr>
            <p:spPr>
              <a:xfrm>
                <a:off x="596831" y="1424919"/>
                <a:ext cx="3772840" cy="3231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ja-JP" sz="15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ctrlPr>
                      </m:sSubPr>
                      <m:e>
                        <m:r>
                          <a:rPr kumimoji="0" lang="en-US" altLang="ja-JP" sz="15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𝑓</m:t>
                        </m:r>
                      </m:e>
                      <m:sub>
                        <m:r>
                          <a:rPr kumimoji="0" lang="en-US" altLang="ja-JP" sz="15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𝑖</m:t>
                        </m:r>
                      </m:sub>
                    </m:sSub>
                    <m:d>
                      <m:dPr>
                        <m:ctrlPr>
                          <a:rPr kumimoji="0" lang="en-US" altLang="ja-JP" sz="15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ctrlPr>
                      </m:dPr>
                      <m:e>
                        <m:sSub>
                          <m:sSubPr>
                            <m:ctrlPr>
                              <a:rPr kumimoji="0" lang="en-US" altLang="ja-JP" sz="15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ctrlPr>
                          </m:sSubPr>
                          <m:e>
                            <m:r>
                              <a:rPr kumimoji="0" lang="en-US" altLang="ja-JP" sz="15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𝑥</m:t>
                            </m:r>
                          </m:e>
                          <m:sub>
                            <m:r>
                              <a:rPr kumimoji="0" lang="en-US" altLang="ja-JP" sz="1500" b="0" i="1" u="none" strike="noStrike" kern="1200" cap="none" spc="0" normalizeH="0" baseline="0" noProof="0">
                                <a:ln>
                                  <a:noFill/>
                                </a:ln>
                                <a:solidFill>
                                  <a:prstClr val="black"/>
                                </a:solidFill>
                                <a:effectLst/>
                                <a:uLnTx/>
                                <a:uFillTx/>
                                <a:latin typeface="Cambria Math" panose="02040503050406030204" pitchFamily="18" charset="0"/>
                                <a:ea typeface="ＭＳ Ｐゴシック" panose="020B0600070205080204" pitchFamily="50" charset="-128"/>
                                <a:cs typeface="+mn-cs"/>
                              </a:rPr>
                              <m:t>𝑖</m:t>
                            </m:r>
                          </m:sub>
                        </m:sSub>
                      </m:e>
                    </m:d>
                  </m:oMath>
                </a14:m>
                <a:r>
                  <a:rPr kumimoji="0" lang="en-US" altLang="ja-JP" sz="1500" b="1" i="0" u="none" strike="noStrike" kern="1200" cap="none" spc="0" normalizeH="0" baseline="0" noProof="0" dirty="0">
                    <a:ln>
                      <a:noFill/>
                    </a:ln>
                    <a:solidFill>
                      <a:prstClr val="black"/>
                    </a:solidFill>
                    <a:effectLst/>
                    <a:uLnTx/>
                    <a:uFillTx/>
                    <a:latin typeface="Garamond" panose="02020404030301010803"/>
                    <a:ea typeface="ＭＳ Ｐゴシック" panose="020B0600070205080204" pitchFamily="34" charset="-128"/>
                    <a:cs typeface="+mn-cs"/>
                  </a:rPr>
                  <a:t> in the example of N225 forecasting</a:t>
                </a:r>
              </a:p>
            </p:txBody>
          </p:sp>
        </mc:Choice>
        <mc:Fallback xmlns="">
          <p:sp>
            <p:nvSpPr>
              <p:cNvPr id="28" name="正方形/長方形 27">
                <a:extLst>
                  <a:ext uri="{FF2B5EF4-FFF2-40B4-BE49-F238E27FC236}">
                    <a16:creationId xmlns:a16="http://schemas.microsoft.com/office/drawing/2014/main" id="{7CCA14D3-B363-4028-82F0-F7DF2DDA3A4D}"/>
                  </a:ext>
                </a:extLst>
              </p:cNvPr>
              <p:cNvSpPr>
                <a:spLocks noRot="1" noChangeAspect="1" noMove="1" noResize="1" noEditPoints="1" noAdjustHandles="1" noChangeArrowheads="1" noChangeShapeType="1" noTextEdit="1"/>
              </p:cNvSpPr>
              <p:nvPr/>
            </p:nvSpPr>
            <p:spPr>
              <a:xfrm>
                <a:off x="596831" y="1424919"/>
                <a:ext cx="3772840" cy="323165"/>
              </a:xfrm>
              <a:prstGeom prst="rect">
                <a:avLst/>
              </a:prstGeom>
              <a:blipFill>
                <a:blip r:embed="rId4"/>
                <a:stretch>
                  <a:fillRect t="-5660" b="-18868"/>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0DAFA325-0BCE-4BF9-B301-BA8E538CD5F8}"/>
              </a:ext>
            </a:extLst>
          </p:cNvPr>
          <p:cNvSpPr>
            <a:spLocks noGrp="1"/>
          </p:cNvSpPr>
          <p:nvPr>
            <p:ph type="title"/>
          </p:nvPr>
        </p:nvSpPr>
        <p:spPr>
          <a:xfrm>
            <a:off x="478460" y="554454"/>
            <a:ext cx="8272212" cy="740156"/>
          </a:xfrm>
        </p:spPr>
        <p:txBody>
          <a:bodyPr>
            <a:normAutofit fontScale="90000"/>
          </a:bodyPr>
          <a:lstStyle/>
          <a:p>
            <a:r>
              <a:rPr lang="en-US" dirty="0"/>
              <a:t>HDMR able to recover the </a:t>
            </a:r>
            <a:br>
              <a:rPr lang="en-US" dirty="0"/>
            </a:br>
            <a:r>
              <a:rPr lang="en-US" dirty="0"/>
              <a:t>value of nonlinearity</a:t>
            </a:r>
          </a:p>
        </p:txBody>
      </p:sp>
      <p:pic>
        <p:nvPicPr>
          <p:cNvPr id="1026" name="Picture 2">
            <a:extLst>
              <a:ext uri="{FF2B5EF4-FFF2-40B4-BE49-F238E27FC236}">
                <a16:creationId xmlns:a16="http://schemas.microsoft.com/office/drawing/2014/main" id="{B3CA2497-260F-548B-7FDC-4D54D3F20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684" y="2384913"/>
            <a:ext cx="6410594" cy="3346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7E7AF5-9817-0C15-30F4-B9E6B06C1DD9}"/>
              </a:ext>
            </a:extLst>
          </p:cNvPr>
          <p:cNvSpPr txBox="1"/>
          <p:nvPr/>
        </p:nvSpPr>
        <p:spPr>
          <a:xfrm>
            <a:off x="988141" y="2694027"/>
            <a:ext cx="6130412" cy="461665"/>
          </a:xfrm>
          <a:prstGeom prst="rect">
            <a:avLst/>
          </a:prstGeom>
          <a:noFill/>
        </p:spPr>
        <p:txBody>
          <a:bodyPr wrap="square">
            <a:spAutoFit/>
          </a:bodyPr>
          <a:lstStyle/>
          <a:p>
            <a:r>
              <a:rPr lang="en-US" sz="2400" b="0" i="1" dirty="0">
                <a:solidFill>
                  <a:srgbClr val="C00000"/>
                </a:solidFill>
                <a:effectLst/>
                <a:latin typeface="Source Sans Pro" panose="020B0503030403020204" pitchFamily="34" charset="0"/>
              </a:rPr>
              <a:t>l</a:t>
            </a:r>
            <a:r>
              <a:rPr lang="en-US" sz="2400" b="0" i="0" dirty="0">
                <a:solidFill>
                  <a:srgbClr val="C00000"/>
                </a:solidFill>
                <a:effectLst/>
                <a:latin typeface="Source Sans Pro" panose="020B0503030403020204" pitchFamily="34" charset="0"/>
              </a:rPr>
              <a:t> = 0.1                        </a:t>
            </a:r>
            <a:r>
              <a:rPr lang="en-US" sz="2400" b="0" i="1" dirty="0">
                <a:solidFill>
                  <a:srgbClr val="C00000"/>
                </a:solidFill>
                <a:effectLst/>
                <a:latin typeface="Source Sans Pro" panose="020B0503030403020204" pitchFamily="34" charset="0"/>
              </a:rPr>
              <a:t>l</a:t>
            </a:r>
            <a:r>
              <a:rPr lang="en-US" sz="2400" b="0" i="0" dirty="0">
                <a:solidFill>
                  <a:srgbClr val="C00000"/>
                </a:solidFill>
                <a:effectLst/>
                <a:latin typeface="Source Sans Pro" panose="020B0503030403020204" pitchFamily="34" charset="0"/>
              </a:rPr>
              <a:t> = 0.5                      </a:t>
            </a:r>
            <a:r>
              <a:rPr lang="en-US" sz="2400" b="0" i="1" dirty="0">
                <a:solidFill>
                  <a:srgbClr val="C00000"/>
                </a:solidFill>
                <a:effectLst/>
                <a:latin typeface="Source Sans Pro" panose="020B0503030403020204" pitchFamily="34" charset="0"/>
              </a:rPr>
              <a:t>l</a:t>
            </a:r>
            <a:r>
              <a:rPr lang="en-US" sz="2400" b="0" i="0" dirty="0">
                <a:solidFill>
                  <a:srgbClr val="C00000"/>
                </a:solidFill>
                <a:effectLst/>
                <a:latin typeface="Source Sans Pro" panose="020B0503030403020204" pitchFamily="34" charset="0"/>
              </a:rPr>
              <a:t> = 1</a:t>
            </a:r>
            <a:endParaRPr lang="en-US" sz="2400" dirty="0">
              <a:solidFill>
                <a:srgbClr val="C00000"/>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31ECA32-EC9C-5DDC-DF0D-D28FC7D160CA}"/>
                  </a:ext>
                </a:extLst>
              </p:cNvPr>
              <p:cNvSpPr txBox="1"/>
              <p:nvPr/>
            </p:nvSpPr>
            <p:spPr>
              <a:xfrm>
                <a:off x="2200481" y="1667732"/>
                <a:ext cx="6550191" cy="778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𝑐𝑜𝑚𝑝𝑎𝑟𝑒</m:t>
                      </m:r>
                      <m:r>
                        <a:rPr lang="en-US" b="0" i="1" smtClean="0">
                          <a:latin typeface="Cambria Math" panose="02040503050406030204" pitchFamily="18" charset="0"/>
                        </a:rPr>
                        <m:t> </m:t>
                      </m:r>
                      <m:r>
                        <a:rPr lang="en-US" b="0" i="1" smtClean="0">
                          <a:latin typeface="Cambria Math" panose="02040503050406030204" pitchFamily="18" charset="0"/>
                        </a:rPr>
                        <m:t>𝑡𝑜</m:t>
                      </m:r>
                      <m:r>
                        <a:rPr lang="en-US" b="0" i="1" smtClean="0">
                          <a:latin typeface="Cambria Math" panose="02040503050406030204" pitchFamily="18" charset="0"/>
                        </a:rPr>
                        <m:t> </m:t>
                      </m:r>
                      <m:r>
                        <a:rPr lang="en-US" b="0" i="1" smtClean="0">
                          <a:latin typeface="Cambria Math" panose="02040503050406030204" pitchFamily="18" charset="0"/>
                        </a:rPr>
                        <m:t>𝑙𝑖𝑛𝑒𝑎𝑟</m:t>
                      </m:r>
                      <m:r>
                        <a:rPr lang="en-US" b="0" i="1" smtClean="0">
                          <a:latin typeface="Cambria Math" panose="02040503050406030204" pitchFamily="18" charset="0"/>
                        </a:rPr>
                        <m:t> </m:t>
                      </m:r>
                      <m:r>
                        <a:rPr lang="en-US" b="0" i="1" smtClean="0">
                          <a:latin typeface="Cambria Math" panose="02040503050406030204" pitchFamily="18" charset="0"/>
                        </a:rPr>
                        <m:t>𝑟𝑒𝑔𝑟𝑒𝑠𝑠𝑖𝑜𝑛</m:t>
                      </m:r>
                      <m:r>
                        <a:rPr lang="en-US" b="0" i="1" smtClean="0">
                          <a:latin typeface="Cambria Math" panose="02040503050406030204" pitchFamily="18" charset="0"/>
                        </a:rPr>
                        <m:t> </m:t>
                      </m:r>
                      <m:r>
                        <a:rPr lang="en-US" b="0" i="1" smtClean="0">
                          <a:latin typeface="Cambria Math" panose="02040503050406030204" pitchFamily="18" charset="0"/>
                        </a:rPr>
                        <m:t>𝑢𝑠𝑖𝑛𝑔</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𝑏𝑎𝑠𝑖𝑠</m:t>
                      </m:r>
                      <m:r>
                        <a:rPr lang="en-US" b="0" i="1" smtClean="0">
                          <a:latin typeface="Cambria Math" panose="02040503050406030204" pitchFamily="18" charset="0"/>
                        </a:rPr>
                        <m:t>: </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𝐷</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oMath>
                  </m:oMathPara>
                </a14:m>
                <a:endParaRPr lang="en-US" dirty="0"/>
              </a:p>
            </p:txBody>
          </p:sp>
        </mc:Choice>
        <mc:Fallback xmlns="">
          <p:sp>
            <p:nvSpPr>
              <p:cNvPr id="2" name="TextBox 1">
                <a:extLst>
                  <a:ext uri="{FF2B5EF4-FFF2-40B4-BE49-F238E27FC236}">
                    <a16:creationId xmlns:a16="http://schemas.microsoft.com/office/drawing/2014/main" id="{931ECA32-EC9C-5DDC-DF0D-D28FC7D160CA}"/>
                  </a:ext>
                </a:extLst>
              </p:cNvPr>
              <p:cNvSpPr txBox="1">
                <a:spLocks noRot="1" noChangeAspect="1" noMove="1" noResize="1" noEditPoints="1" noAdjustHandles="1" noChangeArrowheads="1" noChangeShapeType="1" noTextEdit="1"/>
              </p:cNvSpPr>
              <p:nvPr/>
            </p:nvSpPr>
            <p:spPr>
              <a:xfrm>
                <a:off x="2200481" y="1667732"/>
                <a:ext cx="6550191" cy="778931"/>
              </a:xfrm>
              <a:prstGeom prst="rect">
                <a:avLst/>
              </a:prstGeom>
              <a:blipFill>
                <a:blip r:embed="rId6"/>
                <a:stretch>
                  <a:fillRect/>
                </a:stretch>
              </a:blipFill>
            </p:spPr>
            <p:txBody>
              <a:bodyPr/>
              <a:lstStyle/>
              <a:p>
                <a:r>
                  <a:rPr lang="en-US">
                    <a:noFill/>
                  </a:rPr>
                  <a:t> </a:t>
                </a:r>
              </a:p>
            </p:txBody>
          </p:sp>
        </mc:Fallback>
      </mc:AlternateContent>
      <p:sp>
        <p:nvSpPr>
          <p:cNvPr id="25" name="Rounded Rectangular Callout 13">
            <a:extLst>
              <a:ext uri="{FF2B5EF4-FFF2-40B4-BE49-F238E27FC236}">
                <a16:creationId xmlns:a16="http://schemas.microsoft.com/office/drawing/2014/main" id="{006FCB13-794D-2D15-491B-9E7BD6CF3960}"/>
              </a:ext>
            </a:extLst>
          </p:cNvPr>
          <p:cNvSpPr/>
          <p:nvPr/>
        </p:nvSpPr>
        <p:spPr>
          <a:xfrm>
            <a:off x="991962" y="5919019"/>
            <a:ext cx="7758710" cy="638538"/>
          </a:xfrm>
          <a:prstGeom prst="wedgeRoundRectCallout">
            <a:avLst>
              <a:gd name="adj1" fmla="val 7942"/>
              <a:gd name="adj2" fmla="val -46218"/>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aramond" panose="02020404030301010803"/>
                <a:ea typeface="+mn-ea"/>
                <a:cs typeface="+mn-cs"/>
              </a:rPr>
              <a:t>… preserving a higher expressive power of a nonlinear model</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56FCED5-1533-D17A-D292-F28AA90FFAB9}"/>
                  </a:ext>
                </a:extLst>
              </p:cNvPr>
              <p:cNvSpPr txBox="1"/>
              <p:nvPr/>
            </p:nvSpPr>
            <p:spPr>
              <a:xfrm>
                <a:off x="7098891" y="2547357"/>
                <a:ext cx="1818930" cy="1499641"/>
              </a:xfrm>
              <a:prstGeom prst="rect">
                <a:avLst/>
              </a:prstGeom>
              <a:noFill/>
            </p:spPr>
            <p:txBody>
              <a:bodyPr wrap="square">
                <a:spAutoFit/>
              </a:bodyPr>
              <a:lstStyle/>
              <a:p>
                <a:r>
                  <a:rPr lang="en-US" dirty="0">
                    <a:solidFill>
                      <a:schemeClr val="tx1"/>
                    </a:solidFill>
                  </a:rPr>
                  <a:t>With </a:t>
                </a:r>
              </a:p>
              <a:p>
                <a:r>
                  <a:rPr lang="en-US" i="1" dirty="0">
                    <a:solidFill>
                      <a:schemeClr val="tx1"/>
                    </a:solidFill>
                  </a:rPr>
                  <a:t>D</a:t>
                </a:r>
                <a:r>
                  <a:rPr lang="en-US" dirty="0">
                    <a:solidFill>
                      <a:schemeClr val="tx1"/>
                    </a:solidFill>
                  </a:rPr>
                  <a:t> = 2346</a:t>
                </a:r>
              </a:p>
              <a:p>
                <a:r>
                  <a:rPr lang="en-US" dirty="0"/>
                  <a:t>even 2</a:t>
                </a:r>
                <a:r>
                  <a:rPr lang="en-US" baseline="30000" dirty="0"/>
                  <a:t>nd</a:t>
                </a:r>
                <a:r>
                  <a:rPr lang="en-US" dirty="0"/>
                  <a:t> order terms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r>
                      <a:rPr lang="en-US" b="0" i="1" smtClean="0">
                        <a:latin typeface="Cambria Math" panose="02040503050406030204" pitchFamily="18" charset="0"/>
                      </a:rPr>
                      <m:t>)</m:t>
                    </m:r>
                  </m:oMath>
                </a14:m>
                <a:r>
                  <a:rPr lang="en-US" dirty="0"/>
                  <a:t>) are hard</a:t>
                </a:r>
              </a:p>
            </p:txBody>
          </p:sp>
        </mc:Choice>
        <mc:Fallback xmlns="">
          <p:sp>
            <p:nvSpPr>
              <p:cNvPr id="6" name="TextBox 5">
                <a:extLst>
                  <a:ext uri="{FF2B5EF4-FFF2-40B4-BE49-F238E27FC236}">
                    <a16:creationId xmlns:a16="http://schemas.microsoft.com/office/drawing/2014/main" id="{F56FCED5-1533-D17A-D292-F28AA90FFAB9}"/>
                  </a:ext>
                </a:extLst>
              </p:cNvPr>
              <p:cNvSpPr txBox="1">
                <a:spLocks noRot="1" noChangeAspect="1" noMove="1" noResize="1" noEditPoints="1" noAdjustHandles="1" noChangeArrowheads="1" noChangeShapeType="1" noTextEdit="1"/>
              </p:cNvSpPr>
              <p:nvPr/>
            </p:nvSpPr>
            <p:spPr>
              <a:xfrm>
                <a:off x="7098891" y="2547357"/>
                <a:ext cx="1818930" cy="1499641"/>
              </a:xfrm>
              <a:prstGeom prst="rect">
                <a:avLst/>
              </a:prstGeom>
              <a:blipFill>
                <a:blip r:embed="rId7"/>
                <a:stretch>
                  <a:fillRect l="-3020" t="-2439" r="-4027" b="-5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C01268D-1587-08BA-DCFA-670D58AE121C}"/>
                  </a:ext>
                </a:extLst>
              </p:cNvPr>
              <p:cNvSpPr txBox="1"/>
              <p:nvPr/>
            </p:nvSpPr>
            <p:spPr>
              <a:xfrm>
                <a:off x="6318204" y="4193001"/>
                <a:ext cx="3067657" cy="7253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undOvr"/>
                          <m:ctrlPr>
                            <a:rPr lang="en-US" sz="1400" b="0" i="1" smtClean="0">
                              <a:latin typeface="Cambria Math" panose="02040503050406030204" pitchFamily="18" charset="0"/>
                            </a:rPr>
                          </m:ctrlPr>
                        </m:naryPr>
                        <m:sub>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1</m:t>
                              </m:r>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2</m:t>
                              </m:r>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1">
                                  <a:latin typeface="Cambria Math" panose="02040503050406030204" pitchFamily="18" charset="0"/>
                                </a:rPr>
                                <m:t>𝑑</m:t>
                              </m:r>
                            </m:sub>
                          </m:sSub>
                        </m:sub>
                        <m:sup>
                          <m:r>
                            <a:rPr lang="en-US" sz="1400" b="0" i="1">
                              <a:latin typeface="Cambria Math" panose="02040503050406030204" pitchFamily="18" charset="0"/>
                            </a:rPr>
                            <m:t>𝐷</m:t>
                          </m:r>
                        </m:sup>
                        <m:e>
                          <m:d>
                            <m:dPr>
                              <m:begChr m:val=""/>
                              <m:ctrlPr>
                                <a:rPr lang="en-US" sz="1400" b="0" i="1">
                                  <a:latin typeface="Cambria Math" panose="02040503050406030204" pitchFamily="18" charset="0"/>
                                </a:rPr>
                              </m:ctrlPr>
                            </m:dPr>
                            <m:e>
                              <m:sSub>
                                <m:sSubPr>
                                  <m:ctrlPr>
                                    <a:rPr lang="en-US" sz="1400" b="0" i="1">
                                      <a:latin typeface="Cambria Math" panose="02040503050406030204" pitchFamily="18" charset="0"/>
                                    </a:rPr>
                                  </m:ctrlPr>
                                </m:sSubPr>
                                <m:e>
                                  <m:r>
                                    <a:rPr lang="en-US" sz="1400" b="0" i="1">
                                      <a:latin typeface="Cambria Math" panose="02040503050406030204" pitchFamily="18" charset="0"/>
                                    </a:rPr>
                                    <m:t>𝑓</m:t>
                                  </m:r>
                                </m:e>
                                <m:sub>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1</m:t>
                                      </m:r>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2</m:t>
                                      </m:r>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1">
                                          <a:latin typeface="Cambria Math" panose="02040503050406030204" pitchFamily="18" charset="0"/>
                                        </a:rPr>
                                        <m:t>𝑑</m:t>
                                      </m:r>
                                    </m:sub>
                                  </m:sSub>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𝑥</m:t>
                                  </m:r>
                                </m:e>
                                <m:sub>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1</m:t>
                                      </m:r>
                                    </m:sub>
                                  </m:sSub>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𝑥</m:t>
                                  </m:r>
                                </m:e>
                                <m:sub>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0">
                                          <a:latin typeface="Cambria Math" panose="02040503050406030204" pitchFamily="18" charset="0"/>
                                        </a:rPr>
                                        <m:t>2</m:t>
                                      </m:r>
                                    </m:sub>
                                  </m:sSub>
                                </m:sub>
                              </m:sSub>
                              <m:r>
                                <a:rPr lang="en-US" sz="1400" b="0" i="0">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𝑥</m:t>
                                  </m:r>
                                </m:e>
                                <m:sub>
                                  <m:sSub>
                                    <m:sSubPr>
                                      <m:ctrlPr>
                                        <a:rPr lang="en-US" sz="1400" b="0" i="1">
                                          <a:latin typeface="Cambria Math" panose="02040503050406030204" pitchFamily="18" charset="0"/>
                                        </a:rPr>
                                      </m:ctrlPr>
                                    </m:sSubPr>
                                    <m:e>
                                      <m:r>
                                        <a:rPr lang="en-US" sz="1400" b="0" i="1">
                                          <a:latin typeface="Cambria Math" panose="02040503050406030204" pitchFamily="18" charset="0"/>
                                        </a:rPr>
                                        <m:t>𝑖</m:t>
                                      </m:r>
                                    </m:e>
                                    <m:sub>
                                      <m:r>
                                        <a:rPr lang="en-US" sz="1400" b="0" i="1">
                                          <a:latin typeface="Cambria Math" panose="02040503050406030204" pitchFamily="18" charset="0"/>
                                        </a:rPr>
                                        <m:t>𝑑</m:t>
                                      </m:r>
                                    </m:sub>
                                  </m:sSub>
                                </m:sub>
                              </m:sSub>
                            </m:e>
                          </m:d>
                        </m:e>
                      </m:nary>
                    </m:oMath>
                  </m:oMathPara>
                </a14:m>
                <a:endParaRPr lang="en-US" sz="1400" dirty="0"/>
              </a:p>
            </p:txBody>
          </p:sp>
        </mc:Choice>
        <mc:Fallback xmlns="">
          <p:sp>
            <p:nvSpPr>
              <p:cNvPr id="9" name="TextBox 8">
                <a:extLst>
                  <a:ext uri="{FF2B5EF4-FFF2-40B4-BE49-F238E27FC236}">
                    <a16:creationId xmlns:a16="http://schemas.microsoft.com/office/drawing/2014/main" id="{1C01268D-1587-08BA-DCFA-670D58AE121C}"/>
                  </a:ext>
                </a:extLst>
              </p:cNvPr>
              <p:cNvSpPr txBox="1">
                <a:spLocks noRot="1" noChangeAspect="1" noMove="1" noResize="1" noEditPoints="1" noAdjustHandles="1" noChangeArrowheads="1" noChangeShapeType="1" noTextEdit="1"/>
              </p:cNvSpPr>
              <p:nvPr/>
            </p:nvSpPr>
            <p:spPr>
              <a:xfrm>
                <a:off x="6318204" y="4193001"/>
                <a:ext cx="3067657" cy="725391"/>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66043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0714-E40D-27E7-D222-3AEDDF980237}"/>
              </a:ext>
            </a:extLst>
          </p:cNvPr>
          <p:cNvSpPr>
            <a:spLocks noGrp="1"/>
          </p:cNvSpPr>
          <p:nvPr>
            <p:ph type="title"/>
          </p:nvPr>
        </p:nvSpPr>
        <p:spPr>
          <a:xfrm>
            <a:off x="435894" y="436500"/>
            <a:ext cx="8272212" cy="740156"/>
          </a:xfrm>
        </p:spPr>
        <p:txBody>
          <a:bodyPr>
            <a:normAutofit fontScale="90000"/>
          </a:bodyPr>
          <a:lstStyle/>
          <a:p>
            <a:r>
              <a:rPr lang="en-US" dirty="0"/>
              <a:t>NN with optimal NN neurons built with 1</a:t>
            </a:r>
            <a:r>
              <a:rPr lang="en-US" baseline="30000" dirty="0"/>
              <a:t>st</a:t>
            </a:r>
            <a:r>
              <a:rPr lang="en-US" dirty="0"/>
              <a:t> order HDMR-GPR</a:t>
            </a:r>
          </a:p>
        </p:txBody>
      </p:sp>
      <p:pic>
        <p:nvPicPr>
          <p:cNvPr id="4" name="Picture 3" descr="A picture containing diagram, text, plot, line&#10;&#10;Description automatically generated">
            <a:extLst>
              <a:ext uri="{FF2B5EF4-FFF2-40B4-BE49-F238E27FC236}">
                <a16:creationId xmlns:a16="http://schemas.microsoft.com/office/drawing/2014/main" id="{4356A621-E965-9B3A-4EC3-B66E2634155F}"/>
              </a:ext>
            </a:extLst>
          </p:cNvPr>
          <p:cNvPicPr>
            <a:picLocks noChangeAspect="1"/>
          </p:cNvPicPr>
          <p:nvPr/>
        </p:nvPicPr>
        <p:blipFill rotWithShape="1">
          <a:blip r:embed="rId3"/>
          <a:srcRect b="33363"/>
          <a:stretch/>
        </p:blipFill>
        <p:spPr>
          <a:xfrm>
            <a:off x="639097" y="1176656"/>
            <a:ext cx="7074187" cy="4900531"/>
          </a:xfrm>
          <a:prstGeom prst="rect">
            <a:avLst/>
          </a:prstGeom>
        </p:spPr>
      </p:pic>
      <p:sp>
        <p:nvSpPr>
          <p:cNvPr id="5" name="Rectangular Callout 6">
            <a:extLst>
              <a:ext uri="{FF2B5EF4-FFF2-40B4-BE49-F238E27FC236}">
                <a16:creationId xmlns:a16="http://schemas.microsoft.com/office/drawing/2014/main" id="{11EBC2BA-188F-E7FE-F317-18830977FA57}"/>
              </a:ext>
            </a:extLst>
          </p:cNvPr>
          <p:cNvSpPr/>
          <p:nvPr/>
        </p:nvSpPr>
        <p:spPr>
          <a:xfrm>
            <a:off x="1930037" y="1803259"/>
            <a:ext cx="1648905" cy="227106"/>
          </a:xfrm>
          <a:prstGeom prst="wedgeRectCallout">
            <a:avLst>
              <a:gd name="adj1" fmla="val 43515"/>
              <a:gd name="adj2" fmla="val 72208"/>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Correlation plot</a:t>
            </a:r>
          </a:p>
        </p:txBody>
      </p:sp>
      <p:sp>
        <p:nvSpPr>
          <p:cNvPr id="6" name="Rectangular Callout 6">
            <a:extLst>
              <a:ext uri="{FF2B5EF4-FFF2-40B4-BE49-F238E27FC236}">
                <a16:creationId xmlns:a16="http://schemas.microsoft.com/office/drawing/2014/main" id="{F2E7BED9-AEE8-1DF1-0411-D669C959BA96}"/>
              </a:ext>
            </a:extLst>
          </p:cNvPr>
          <p:cNvSpPr/>
          <p:nvPr/>
        </p:nvSpPr>
        <p:spPr>
          <a:xfrm>
            <a:off x="1034906" y="6077187"/>
            <a:ext cx="6998049" cy="398170"/>
          </a:xfrm>
          <a:prstGeom prst="wedgeRectCallout">
            <a:avLst>
              <a:gd name="adj1" fmla="val 14312"/>
              <a:gd name="adj2" fmla="val -76425"/>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Two neuron activation functions for terms with the largest magnitude</a:t>
            </a:r>
          </a:p>
        </p:txBody>
      </p:sp>
      <p:sp>
        <p:nvSpPr>
          <p:cNvPr id="9" name="Rectangular Callout 6">
            <a:extLst>
              <a:ext uri="{FF2B5EF4-FFF2-40B4-BE49-F238E27FC236}">
                <a16:creationId xmlns:a16="http://schemas.microsoft.com/office/drawing/2014/main" id="{25A86A04-2221-C25D-B468-3C3D6A78B9C7}"/>
              </a:ext>
            </a:extLst>
          </p:cNvPr>
          <p:cNvSpPr/>
          <p:nvPr/>
        </p:nvSpPr>
        <p:spPr>
          <a:xfrm>
            <a:off x="1034906" y="6077187"/>
            <a:ext cx="6998049" cy="398170"/>
          </a:xfrm>
          <a:prstGeom prst="wedgeRectCallout">
            <a:avLst>
              <a:gd name="adj1" fmla="val -16457"/>
              <a:gd name="adj2" fmla="val -78894"/>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Two neuron activation functions for terms with the largest magnitude</a:t>
            </a:r>
          </a:p>
        </p:txBody>
      </p:sp>
      <p:sp>
        <p:nvSpPr>
          <p:cNvPr id="10" name="TextBox 9">
            <a:extLst>
              <a:ext uri="{FF2B5EF4-FFF2-40B4-BE49-F238E27FC236}">
                <a16:creationId xmlns:a16="http://schemas.microsoft.com/office/drawing/2014/main" id="{9B43AB2C-2813-1DB9-F1CC-1950E04D5A8B}"/>
              </a:ext>
            </a:extLst>
          </p:cNvPr>
          <p:cNvSpPr txBox="1"/>
          <p:nvPr/>
        </p:nvSpPr>
        <p:spPr>
          <a:xfrm>
            <a:off x="5737123" y="6448011"/>
            <a:ext cx="3406877" cy="338554"/>
          </a:xfrm>
          <a:prstGeom prst="rect">
            <a:avLst/>
          </a:prstGeom>
          <a:noFill/>
        </p:spPr>
        <p:txBody>
          <a:bodyPr wrap="square">
            <a:spAutoFit/>
          </a:bodyPr>
          <a:lstStyle/>
          <a:p>
            <a:r>
              <a:rPr lang="en-US" sz="1600" i="1" dirty="0">
                <a:solidFill>
                  <a:srgbClr val="0000FF"/>
                </a:solidFill>
              </a:rPr>
              <a:t>J Phys Chem A </a:t>
            </a:r>
            <a:r>
              <a:rPr lang="en-US" sz="1600" b="1" dirty="0">
                <a:solidFill>
                  <a:srgbClr val="0000FF"/>
                </a:solidFill>
              </a:rPr>
              <a:t>127</a:t>
            </a:r>
            <a:r>
              <a:rPr lang="en-US" sz="1600" dirty="0">
                <a:solidFill>
                  <a:srgbClr val="0000FF"/>
                </a:solidFill>
              </a:rPr>
              <a:t>, 7823 (2023)</a:t>
            </a:r>
          </a:p>
        </p:txBody>
      </p:sp>
      <p:sp>
        <p:nvSpPr>
          <p:cNvPr id="3" name="Rectangular Callout 6">
            <a:extLst>
              <a:ext uri="{FF2B5EF4-FFF2-40B4-BE49-F238E27FC236}">
                <a16:creationId xmlns:a16="http://schemas.microsoft.com/office/drawing/2014/main" id="{9D5C49D3-A8A0-AD00-430A-7D4ADADE66B1}"/>
              </a:ext>
            </a:extLst>
          </p:cNvPr>
          <p:cNvSpPr/>
          <p:nvPr/>
        </p:nvSpPr>
        <p:spPr>
          <a:xfrm>
            <a:off x="6440130" y="1576153"/>
            <a:ext cx="1956618" cy="338554"/>
          </a:xfrm>
          <a:prstGeom prst="wedgeRectCallout">
            <a:avLst>
              <a:gd name="adj1" fmla="val -11761"/>
              <a:gd name="adj2" fmla="val -75906"/>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Element of insight</a:t>
            </a:r>
          </a:p>
        </p:txBody>
      </p:sp>
    </p:spTree>
    <p:extLst>
      <p:ext uri="{BB962C8B-B14F-4D97-AF65-F5344CB8AC3E}">
        <p14:creationId xmlns:p14="http://schemas.microsoft.com/office/powerpoint/2010/main" val="2454355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232" y="406577"/>
            <a:ext cx="8272212" cy="740156"/>
          </a:xfrm>
        </p:spPr>
        <p:txBody>
          <a:bodyPr>
            <a:normAutofit fontScale="90000"/>
          </a:bodyPr>
          <a:lstStyle/>
          <a:p>
            <a:r>
              <a:rPr lang="en-US" dirty="0"/>
              <a:t>Off-the-shelf ML methods work well in moderately high-D with moderately sparse data</a:t>
            </a:r>
          </a:p>
        </p:txBody>
      </p:sp>
      <p:sp>
        <p:nvSpPr>
          <p:cNvPr id="5" name="Content Placeholder 2"/>
          <p:cNvSpPr txBox="1">
            <a:spLocks/>
          </p:cNvSpPr>
          <p:nvPr/>
        </p:nvSpPr>
        <p:spPr>
          <a:xfrm>
            <a:off x="239486" y="1250731"/>
            <a:ext cx="7895521" cy="4698808"/>
          </a:xfrm>
          <a:prstGeom prst="rect">
            <a:avLst/>
          </a:prstGeom>
        </p:spPr>
        <p:txBody>
          <a:bodyPr>
            <a:normAutofit lnSpcReduction="10000"/>
          </a:bodyPr>
          <a:lstStyle>
            <a:lvl1pPr marL="229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350" kern="1200">
                <a:solidFill>
                  <a:schemeClr val="tx1">
                    <a:lumMod val="75000"/>
                    <a:lumOff val="25000"/>
                  </a:schemeClr>
                </a:solidFill>
                <a:latin typeface="+mn-lt"/>
                <a:ea typeface="+mn-ea"/>
                <a:cs typeface="+mn-cs"/>
              </a:defRPr>
            </a:lvl1pPr>
            <a:lvl2pPr marL="472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2pPr>
            <a:lvl3pPr marL="675000" indent="-202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3pPr>
            <a:lvl4pPr marL="93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4pPr>
            <a:lvl5pPr marL="120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marL="229500" marR="0" lvl="0" indent="-229500" algn="l" defTabSz="342900" rtl="0" eaLnBrk="1" fontAlgn="auto" latinLnBrk="0" hangingPunct="1">
              <a:lnSpc>
                <a:spcPct val="100000"/>
              </a:lnSpc>
              <a:spcBef>
                <a:spcPct val="20000"/>
              </a:spcBef>
              <a:spcAft>
                <a:spcPts val="450"/>
              </a:spcAft>
              <a:buClr>
                <a:srgbClr val="E32D91"/>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Curses of dimensionality</a:t>
            </a:r>
          </a:p>
          <a:p>
            <a:pPr marL="472500" marR="0" lvl="1" indent="-229500" algn="l" defTabSz="342900" rtl="0" eaLnBrk="1" fontAlgn="auto" latinLnBrk="0" hangingPunct="1">
              <a:lnSpc>
                <a:spcPct val="100000"/>
              </a:lnSpc>
              <a:spcBef>
                <a:spcPct val="20000"/>
              </a:spcBef>
              <a:spcAft>
                <a:spcPts val="450"/>
              </a:spcAft>
              <a:buClr>
                <a:srgbClr val="E32D91"/>
              </a:buClr>
              <a:buSzPct val="92000"/>
              <a:buFont typeface="Wingdings 2" panose="05020102010507070707" pitchFamily="18" charset="2"/>
              <a:buChar char=""/>
              <a:tabLst/>
              <a:defRPr/>
            </a:pPr>
            <a: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Exponentially difficult to fill space: </a:t>
            </a:r>
            <a:r>
              <a:rPr kumimoji="0" lang="en-US" sz="1650" b="0" i="1" u="none" strike="noStrike" kern="1200" cap="none" spc="0" normalizeH="0" baseline="0" noProof="0" dirty="0" err="1">
                <a:ln>
                  <a:noFill/>
                </a:ln>
                <a:solidFill>
                  <a:prstClr val="black">
                    <a:lumMod val="75000"/>
                    <a:lumOff val="25000"/>
                  </a:prstClr>
                </a:solidFill>
                <a:effectLst/>
                <a:uLnTx/>
                <a:uFillTx/>
                <a:latin typeface="Garamond" panose="02020404030301010803"/>
                <a:ea typeface="+mn-ea"/>
                <a:cs typeface="+mn-cs"/>
              </a:rPr>
              <a:t>N</a:t>
            </a:r>
            <a:r>
              <a:rPr kumimoji="0" lang="en-US" sz="1650" b="0" i="0" u="none" strike="noStrike" kern="1200" cap="none" spc="0" normalizeH="0" baseline="-25000" noProof="0" dirty="0" err="1">
                <a:ln>
                  <a:noFill/>
                </a:ln>
                <a:solidFill>
                  <a:prstClr val="black">
                    <a:lumMod val="75000"/>
                    <a:lumOff val="25000"/>
                  </a:prstClr>
                </a:solidFill>
                <a:effectLst/>
                <a:uLnTx/>
                <a:uFillTx/>
                <a:latin typeface="Garamond" panose="02020404030301010803"/>
                <a:ea typeface="+mn-ea"/>
                <a:cs typeface="+mn-cs"/>
              </a:rPr>
              <a:t>data</a:t>
            </a:r>
            <a: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a:t>
            </a:r>
            <a:r>
              <a:rPr kumimoji="0" lang="en-US" sz="1650" b="0" i="1" u="none" strike="noStrike" kern="1200" cap="none" spc="0" normalizeH="0" baseline="0" noProof="0" dirty="0">
                <a:ln>
                  <a:noFill/>
                </a:ln>
                <a:solidFill>
                  <a:prstClr val="black">
                    <a:lumMod val="75000"/>
                    <a:lumOff val="25000"/>
                  </a:prstClr>
                </a:solidFill>
                <a:effectLst/>
                <a:uLnTx/>
                <a:uFillTx/>
                <a:latin typeface="Symbol" panose="05050102010706020507" pitchFamily="18" charset="2"/>
                <a:ea typeface="+mn-ea"/>
                <a:cs typeface="+mn-cs"/>
              </a:rPr>
              <a:t>r</a:t>
            </a:r>
            <a:r>
              <a:rPr kumimoji="0" lang="en-US" sz="1650" b="0" i="1" u="none" strike="noStrike" kern="1200" cap="none" spc="0" normalizeH="0" baseline="30000" noProof="0" dirty="0">
                <a:ln>
                  <a:noFill/>
                </a:ln>
                <a:solidFill>
                  <a:prstClr val="black">
                    <a:lumMod val="75000"/>
                    <a:lumOff val="25000"/>
                  </a:prstClr>
                </a:solidFill>
                <a:effectLst/>
                <a:uLnTx/>
                <a:uFillTx/>
                <a:latin typeface="Symbol" panose="05050102010706020507" pitchFamily="18" charset="2"/>
                <a:ea typeface="+mn-ea"/>
                <a:cs typeface="+mn-cs"/>
              </a:rPr>
              <a:t> </a:t>
            </a:r>
            <a:r>
              <a:rPr kumimoji="0" lang="en-US" sz="1650" b="0" i="1" u="none" strike="noStrike" kern="1200" cap="none" spc="0" normalizeH="0" baseline="30000" noProof="0" dirty="0">
                <a:ln>
                  <a:noFill/>
                </a:ln>
                <a:solidFill>
                  <a:prstClr val="black">
                    <a:lumMod val="75000"/>
                    <a:lumOff val="25000"/>
                  </a:prstClr>
                </a:solidFill>
                <a:effectLst/>
                <a:uLnTx/>
                <a:uFillTx/>
                <a:latin typeface="Garamond" panose="02020404030301010803"/>
                <a:ea typeface="+mn-ea"/>
                <a:cs typeface="+mn-cs"/>
              </a:rPr>
              <a:t>D</a:t>
            </a:r>
          </a:p>
          <a:p>
            <a:pPr marL="472500" marR="0" lvl="1" indent="-229500" algn="l" defTabSz="342900" rtl="0" eaLnBrk="1" fontAlgn="auto" latinLnBrk="0" hangingPunct="1">
              <a:lnSpc>
                <a:spcPct val="100000"/>
              </a:lnSpc>
              <a:spcBef>
                <a:spcPct val="20000"/>
              </a:spcBef>
              <a:spcAft>
                <a:spcPts val="450"/>
              </a:spcAft>
              <a:buClr>
                <a:srgbClr val="E32D91"/>
              </a:buClr>
              <a:buSzPct val="92000"/>
              <a:buFont typeface="Wingdings 2" panose="05020102010507070707" pitchFamily="18" charset="2"/>
              <a:buChar char=""/>
              <a:tabLst/>
              <a:defRPr/>
            </a:pPr>
            <a:r>
              <a:rPr kumimoji="0" lang="en-US" sz="1650" b="0" i="0" u="none" strike="noStrike" kern="1200" cap="none" spc="0" normalizeH="0" baseline="0" noProof="0" dirty="0">
                <a:ln>
                  <a:noFill/>
                </a:ln>
                <a:solidFill>
                  <a:srgbClr val="C00000"/>
                </a:solidFill>
                <a:effectLst/>
                <a:uLnTx/>
                <a:uFillTx/>
                <a:latin typeface="Garamond" panose="02020404030301010803"/>
                <a:ea typeface="+mn-ea"/>
                <a:cs typeface="+mn-cs"/>
              </a:rPr>
              <a:t>Data are </a:t>
            </a:r>
            <a:r>
              <a:rPr kumimoji="0" lang="en-US" sz="1650" b="1" i="0" u="none" strike="noStrike" kern="1200" cap="none" spc="0" normalizeH="0" baseline="0" noProof="0" dirty="0">
                <a:ln>
                  <a:noFill/>
                </a:ln>
                <a:solidFill>
                  <a:srgbClr val="C00000"/>
                </a:solidFill>
                <a:effectLst/>
                <a:uLnTx/>
                <a:uFillTx/>
                <a:latin typeface="Garamond" panose="02020404030301010803"/>
                <a:ea typeface="+mn-ea"/>
                <a:cs typeface="+mn-cs"/>
              </a:rPr>
              <a:t>always</a:t>
            </a:r>
            <a:r>
              <a:rPr kumimoji="0" lang="en-US" sz="1650" b="0" i="0" u="none" strike="noStrike" kern="1200" cap="none" spc="0" normalizeH="0" baseline="0" noProof="0" dirty="0">
                <a:ln>
                  <a:noFill/>
                </a:ln>
                <a:solidFill>
                  <a:srgbClr val="C00000"/>
                </a:solidFill>
                <a:effectLst/>
                <a:uLnTx/>
                <a:uFillTx/>
                <a:latin typeface="Garamond" panose="02020404030301010803"/>
                <a:ea typeface="+mn-ea"/>
                <a:cs typeface="+mn-cs"/>
              </a:rPr>
              <a:t> sparse in multidimensional spaces </a:t>
            </a:r>
            <a: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(example: </a:t>
            </a:r>
            <a:b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br>
            <a: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10</a:t>
            </a:r>
            <a:r>
              <a:rPr kumimoji="0" lang="en-US" sz="1650" b="1" i="0" u="none" strike="noStrike" kern="1200" cap="none" spc="0" normalizeH="0" baseline="30000" noProof="0" dirty="0">
                <a:ln>
                  <a:noFill/>
                </a:ln>
                <a:solidFill>
                  <a:srgbClr val="FF0000"/>
                </a:solidFill>
                <a:effectLst/>
                <a:uLnTx/>
                <a:uFillTx/>
                <a:latin typeface="Garamond" panose="02020404030301010803"/>
                <a:ea typeface="+mn-ea"/>
                <a:cs typeface="+mn-cs"/>
              </a:rPr>
              <a:t>6</a:t>
            </a:r>
            <a: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 points in 20D ~ 2 points/DOF, 10</a:t>
            </a:r>
            <a:r>
              <a:rPr kumimoji="0" lang="en-US" sz="1650" b="1" i="0" u="none" strike="noStrike" kern="1200" cap="none" spc="0" normalizeH="0" baseline="30000" noProof="0" dirty="0">
                <a:ln>
                  <a:noFill/>
                </a:ln>
                <a:solidFill>
                  <a:srgbClr val="FF0000"/>
                </a:solidFill>
                <a:effectLst/>
                <a:uLnTx/>
                <a:uFillTx/>
                <a:latin typeface="Garamond" panose="02020404030301010803"/>
                <a:ea typeface="+mn-ea"/>
                <a:cs typeface="+mn-cs"/>
              </a:rPr>
              <a:t>7</a:t>
            </a:r>
            <a: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 ~ 2.2 points/DOF)</a:t>
            </a:r>
          </a:p>
          <a:p>
            <a:pPr marL="472500" marR="0" lvl="1" indent="-229500" algn="l" defTabSz="342900" rtl="0" eaLnBrk="1" fontAlgn="auto" latinLnBrk="0" hangingPunct="1">
              <a:lnSpc>
                <a:spcPct val="100000"/>
              </a:lnSpc>
              <a:spcBef>
                <a:spcPct val="20000"/>
              </a:spcBef>
              <a:spcAft>
                <a:spcPts val="450"/>
              </a:spcAft>
              <a:buClr>
                <a:srgbClr val="E32D91"/>
              </a:buClr>
              <a:buSzPct val="92000"/>
              <a:buFont typeface="Wingdings 2" panose="05020102010507070707" pitchFamily="18" charset="2"/>
              <a:buChar char=""/>
              <a:tabLst/>
              <a:defRPr/>
            </a:pPr>
            <a:r>
              <a:rPr kumimoji="0" lang="en-US" sz="1650" b="1"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Exponential growth of required no. of data and terms hold </a:t>
            </a:r>
            <a:br>
              <a:rPr kumimoji="0" lang="en-US" sz="1650" b="1"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br>
            <a:r>
              <a:rPr kumimoji="0" lang="en-US" sz="1650" b="1"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for direct product type representations </a:t>
            </a:r>
            <a:br>
              <a:rPr kumimoji="0" lang="en-US" sz="1650" b="1"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br>
            <a:r>
              <a:rPr kumimoji="0" lang="en-US" sz="1650" b="1"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(think a regular grid / Fourier expansion)</a:t>
            </a:r>
          </a:p>
          <a:p>
            <a:pPr marL="675000" marR="0" lvl="2" indent="-202500" algn="l" defTabSz="342900" rtl="0" eaLnBrk="1" fontAlgn="auto" latinLnBrk="0" hangingPunct="1">
              <a:lnSpc>
                <a:spcPct val="100000"/>
              </a:lnSpc>
              <a:spcBef>
                <a:spcPct val="20000"/>
              </a:spcBef>
              <a:spcAft>
                <a:spcPts val="450"/>
              </a:spcAft>
              <a:buClr>
                <a:srgbClr val="E32D91"/>
              </a:buClr>
              <a:buSzPct val="92000"/>
              <a:buFont typeface="Wingdings 2" panose="05020102010507070707" pitchFamily="18" charset="2"/>
              <a:buChar char=""/>
              <a:tabLst/>
              <a:defRPr/>
            </a:pPr>
            <a:r>
              <a:rPr kumimoji="0" lang="en-US" sz="1500" b="1" i="0" u="none" strike="noStrike" kern="1200" cap="none" spc="0" normalizeH="0" baseline="0" noProof="0" dirty="0">
                <a:ln>
                  <a:noFill/>
                </a:ln>
                <a:solidFill>
                  <a:srgbClr val="D54773"/>
                </a:solidFill>
                <a:effectLst/>
                <a:uLnTx/>
                <a:uFillTx/>
                <a:latin typeface="Garamond" panose="02020404030301010803"/>
                <a:ea typeface="+mn-ea"/>
                <a:cs typeface="+mn-cs"/>
              </a:rPr>
              <a:t>ML methods avoid them</a:t>
            </a:r>
            <a:endParaRPr kumimoji="0" lang="en-US" sz="1500" b="1" i="1" u="none" strike="noStrike" kern="1200" cap="none" spc="0" normalizeH="0" baseline="30000" noProof="0" dirty="0">
              <a:ln>
                <a:noFill/>
              </a:ln>
              <a:solidFill>
                <a:srgbClr val="D54773"/>
              </a:solidFill>
              <a:effectLst/>
              <a:uLnTx/>
              <a:uFillTx/>
              <a:latin typeface="Garamond" panose="02020404030301010803"/>
              <a:ea typeface="+mn-ea"/>
              <a:cs typeface="+mn-cs"/>
            </a:endParaRPr>
          </a:p>
          <a:p>
            <a:pPr marL="472500" marR="0" lvl="1" indent="-229500" algn="l" defTabSz="342900" rtl="0" eaLnBrk="1" fontAlgn="auto" latinLnBrk="0" hangingPunct="1">
              <a:lnSpc>
                <a:spcPct val="100000"/>
              </a:lnSpc>
              <a:spcBef>
                <a:spcPct val="20000"/>
              </a:spcBef>
              <a:spcAft>
                <a:spcPts val="450"/>
              </a:spcAft>
              <a:buClr>
                <a:srgbClr val="E32D91"/>
              </a:buClr>
              <a:buSzPct val="92000"/>
              <a:buFont typeface="Wingdings 2" panose="05020102010507070707" pitchFamily="18" charset="2"/>
              <a:buChar char=""/>
              <a:tabLst/>
              <a:defRPr/>
            </a:pPr>
            <a: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What is local in low-d may be non-local in high-D:</a:t>
            </a:r>
            <a:b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br>
            <a: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1d: 68% of quadrature within </a:t>
            </a:r>
            <a:r>
              <a:rPr kumimoji="0" lang="en-US" sz="1650" b="0" i="0" u="none" strike="noStrike" kern="1200" cap="none" spc="0" normalizeH="0" baseline="0" noProof="0" dirty="0">
                <a:ln>
                  <a:noFill/>
                </a:ln>
                <a:solidFill>
                  <a:prstClr val="black">
                    <a:lumMod val="75000"/>
                    <a:lumOff val="25000"/>
                  </a:prstClr>
                </a:solidFill>
                <a:effectLst/>
                <a:uLnTx/>
                <a:uFillTx/>
                <a:latin typeface="Symbol" panose="05050102010706020507" pitchFamily="18" charset="2"/>
                <a:ea typeface="+mn-ea"/>
                <a:cs typeface="+mn-cs"/>
              </a:rPr>
              <a:t>s; </a:t>
            </a:r>
            <a: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6d: 10% of quadrature</a:t>
            </a:r>
          </a:p>
          <a:p>
            <a:pPr marL="229500" marR="0" lvl="0" indent="-229500" algn="l" defTabSz="342900" rtl="0" eaLnBrk="1" fontAlgn="auto" latinLnBrk="0" hangingPunct="1">
              <a:lnSpc>
                <a:spcPct val="100000"/>
              </a:lnSpc>
              <a:spcBef>
                <a:spcPct val="20000"/>
              </a:spcBef>
              <a:spcAft>
                <a:spcPts val="450"/>
              </a:spcAft>
              <a:buClr>
                <a:srgbClr val="E32D91"/>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Possible blessings of dimensionality</a:t>
            </a:r>
          </a:p>
          <a:p>
            <a:pPr marL="472500" marR="0" lvl="1" indent="-229500" algn="l" defTabSz="342900" rtl="0" eaLnBrk="1" fontAlgn="auto" latinLnBrk="0" hangingPunct="1">
              <a:lnSpc>
                <a:spcPct val="100000"/>
              </a:lnSpc>
              <a:spcBef>
                <a:spcPct val="20000"/>
              </a:spcBef>
              <a:spcAft>
                <a:spcPts val="450"/>
              </a:spcAft>
              <a:buClr>
                <a:srgbClr val="E32D91"/>
              </a:buClr>
              <a:buSzPct val="92000"/>
              <a:buFont typeface="Wingdings 2" panose="05020102010507070707" pitchFamily="18" charset="2"/>
              <a:buChar char=""/>
              <a:tabLst/>
              <a:defRPr/>
            </a:pPr>
            <a: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Concentration of metrics: </a:t>
            </a:r>
            <a:b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br>
            <a:b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br>
            <a:endPar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endParaRPr>
          </a:p>
          <a:p>
            <a:pPr marL="472500" marR="0" lvl="1" indent="-229500" algn="l" defTabSz="342900" rtl="0" eaLnBrk="1" fontAlgn="auto" latinLnBrk="0" hangingPunct="1">
              <a:lnSpc>
                <a:spcPct val="100000"/>
              </a:lnSpc>
              <a:spcBef>
                <a:spcPct val="20000"/>
              </a:spcBef>
              <a:spcAft>
                <a:spcPts val="450"/>
              </a:spcAft>
              <a:buClr>
                <a:srgbClr val="E32D91"/>
              </a:buClr>
              <a:buSzPct val="92000"/>
              <a:buFont typeface="Wingdings 2" panose="05020102010507070707" pitchFamily="18" charset="2"/>
              <a:buChar char=""/>
              <a:tabLst/>
              <a:defRPr/>
            </a:pPr>
            <a:r>
              <a:rPr kumimoji="0" lang="en-US" sz="1650" b="0" i="0" u="none" strike="noStrike" kern="1200" cap="none" spc="0" normalizeH="0" baseline="0" noProof="0" dirty="0">
                <a:ln>
                  <a:noFill/>
                </a:ln>
                <a:solidFill>
                  <a:prstClr val="black">
                    <a:lumMod val="75000"/>
                    <a:lumOff val="25000"/>
                  </a:prstClr>
                </a:solidFill>
                <a:effectLst/>
                <a:uLnTx/>
                <a:uFillTx/>
                <a:latin typeface="Garamond" panose="02020404030301010803"/>
                <a:ea typeface="+mn-ea"/>
                <a:cs typeface="+mn-cs"/>
              </a:rPr>
              <a:t>Some ML methods work better in high than in low dimensionality (e.g. NN)</a:t>
            </a:r>
          </a:p>
        </p:txBody>
      </p:sp>
      <mc:AlternateContent xmlns:mc="http://schemas.openxmlformats.org/markup-compatibility/2006" xmlns:a14="http://schemas.microsoft.com/office/drawing/2010/main">
        <mc:Choice Requires="a14">
          <p:sp>
            <p:nvSpPr>
              <p:cNvPr id="6" name="Rectangle 5"/>
              <p:cNvSpPr/>
              <p:nvPr/>
            </p:nvSpPr>
            <p:spPr>
              <a:xfrm>
                <a:off x="5450417" y="3244133"/>
                <a:ext cx="3140027" cy="7025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d>
                        <m:d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d>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ary>
                        <m:naryPr>
                          <m:chr m:val="∏"/>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23"/>
                            </m:r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sup>
                        <m:e>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sSubSup>
                                    <m:sSub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bSup>
                                </m:e>
                              </m:d>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sup>
                          </m:sSup>
                        </m:e>
                      </m:nary>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𝑒𝑥𝑝</m:t>
                      </m:r>
                      <m:d>
                        <m:d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acc>
                                        <m:accPr>
                                          <m:chr m:val="̅"/>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e>
                                      </m:acc>
                                    </m:e>
                                  </m:d>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num>
                            <m:den>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SubSup>
                                <m:sSub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bSup>
                            </m:den>
                          </m:f>
                        </m:e>
                      </m:d>
                    </m:oMath>
                  </m:oMathPara>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5450417" y="3244133"/>
                <a:ext cx="3140027" cy="7025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737394" y="4659898"/>
                <a:ext cx="3235949" cy="5763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limLow>
                            <m:limLow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limLowPr>
                            <m:e>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lim</m:t>
                              </m:r>
                            </m:e>
                            <m:lim>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lim>
                          </m:limLow>
                        </m:fName>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d>
                            <m:d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𝑑𝑖𝑠</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𝑎𝑥</m:t>
                                      </m:r>
                                    </m:sub>
                                  </m:sSub>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d>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𝑑𝑖𝑠</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𝑚𝑖𝑛</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um>
                                <m:den>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𝑑𝑖𝑠</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𝑚𝑖𝑛</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en>
                              </m:f>
                            </m:e>
                          </m:d>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e>
                      </m:func>
                    </m:oMath>
                  </m:oMathPara>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2737394" y="4659898"/>
                <a:ext cx="3235949" cy="576376"/>
              </a:xfrm>
              <a:prstGeom prst="rect">
                <a:avLst/>
              </a:prstGeom>
              <a:blipFill>
                <a:blip r:embed="rId4"/>
                <a:stretch>
                  <a:fillRect b="-1053"/>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6068853" y="1299934"/>
            <a:ext cx="2714625" cy="1685925"/>
          </a:xfrm>
          <a:prstGeom prst="rect">
            <a:avLst/>
          </a:prstGeom>
        </p:spPr>
      </p:pic>
      <p:sp>
        <p:nvSpPr>
          <p:cNvPr id="9" name="TextBox 8"/>
          <p:cNvSpPr txBox="1"/>
          <p:nvPr/>
        </p:nvSpPr>
        <p:spPr>
          <a:xfrm>
            <a:off x="7245204" y="1321450"/>
            <a:ext cx="13452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Symbol" panose="05050102010706020507" pitchFamily="18" charset="2"/>
                <a:ea typeface="+mn-ea"/>
                <a:cs typeface="+mn-cs"/>
              </a:rPr>
              <a:t>r </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 9, </a:t>
            </a:r>
            <a:r>
              <a:rPr kumimoji="0" lang="en-US" sz="1800" b="0" i="1" u="none" strike="noStrike" kern="1200" cap="none" spc="0" normalizeH="0" baseline="0" noProof="0" dirty="0">
                <a:ln>
                  <a:noFill/>
                </a:ln>
                <a:solidFill>
                  <a:prstClr val="black"/>
                </a:solidFill>
                <a:effectLst/>
                <a:uLnTx/>
                <a:uFillTx/>
                <a:latin typeface="Garamond" panose="02020404030301010803"/>
                <a:ea typeface="+mn-ea"/>
                <a:cs typeface="+mn-cs"/>
              </a:rPr>
              <a:t>D </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 1</a:t>
            </a:r>
          </a:p>
        </p:txBody>
      </p:sp>
      <p:sp>
        <p:nvSpPr>
          <p:cNvPr id="3" name="Content Placeholder 2">
            <a:extLst>
              <a:ext uri="{FF2B5EF4-FFF2-40B4-BE49-F238E27FC236}">
                <a16:creationId xmlns:a16="http://schemas.microsoft.com/office/drawing/2014/main" id="{6DD11745-B3B7-6AE8-1DD9-7A3728674AE3}"/>
              </a:ext>
            </a:extLst>
          </p:cNvPr>
          <p:cNvSpPr>
            <a:spLocks noGrp="1"/>
          </p:cNvSpPr>
          <p:nvPr>
            <p:ph idx="1"/>
          </p:nvPr>
        </p:nvSpPr>
        <p:spPr>
          <a:xfrm>
            <a:off x="423271" y="5891177"/>
            <a:ext cx="8360207" cy="702500"/>
          </a:xfrm>
          <a:ln>
            <a:solidFill>
              <a:schemeClr val="accent1"/>
            </a:solidFill>
          </a:ln>
        </p:spPr>
        <p:txBody>
          <a:bodyPr>
            <a:noAutofit/>
          </a:bodyPr>
          <a:lstStyle/>
          <a:p>
            <a:r>
              <a:rPr lang="en-US" sz="2000" b="1" dirty="0"/>
              <a:t>But in very high-D or with very low density of data specialized ML methods </a:t>
            </a:r>
            <a:r>
              <a:rPr lang="en-US" sz="2000" b="1"/>
              <a:t>are desired</a:t>
            </a:r>
            <a:endParaRPr lang="en-US" sz="2000" b="1" dirty="0"/>
          </a:p>
        </p:txBody>
      </p:sp>
      <p:sp>
        <p:nvSpPr>
          <p:cNvPr id="8" name="Rounded Rectangular Callout 8">
            <a:extLst>
              <a:ext uri="{FF2B5EF4-FFF2-40B4-BE49-F238E27FC236}">
                <a16:creationId xmlns:a16="http://schemas.microsoft.com/office/drawing/2014/main" id="{2A7C5751-E8CF-F93D-2290-93DA3C293502}"/>
              </a:ext>
            </a:extLst>
          </p:cNvPr>
          <p:cNvSpPr/>
          <p:nvPr/>
        </p:nvSpPr>
        <p:spPr>
          <a:xfrm>
            <a:off x="5450417" y="4077143"/>
            <a:ext cx="1794787" cy="510607"/>
          </a:xfrm>
          <a:prstGeom prst="wedgeRoundRectCallout">
            <a:avLst>
              <a:gd name="adj1" fmla="val -68206"/>
              <a:gd name="adj2" fmla="val -41646"/>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Consequential for kernel regressions</a:t>
            </a:r>
          </a:p>
        </p:txBody>
      </p:sp>
    </p:spTree>
    <p:extLst>
      <p:ext uri="{BB962C8B-B14F-4D97-AF65-F5344CB8AC3E}">
        <p14:creationId xmlns:p14="http://schemas.microsoft.com/office/powerpoint/2010/main" val="876060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B85E3-0DF7-BAE9-5A00-647A65EFBFE0}"/>
              </a:ext>
            </a:extLst>
          </p:cNvPr>
          <p:cNvSpPr>
            <a:spLocks noGrp="1"/>
          </p:cNvSpPr>
          <p:nvPr>
            <p:ph type="title"/>
          </p:nvPr>
        </p:nvSpPr>
        <p:spPr>
          <a:xfrm>
            <a:off x="435894" y="259235"/>
            <a:ext cx="8272212" cy="500129"/>
          </a:xfrm>
        </p:spPr>
        <p:txBody>
          <a:bodyPr/>
          <a:lstStyle/>
          <a:p>
            <a:r>
              <a:rPr lang="en-US" dirty="0"/>
              <a:t>How high-D Matern kernels die: sparse data </a:t>
            </a:r>
          </a:p>
        </p:txBody>
      </p:sp>
      <p:pic>
        <p:nvPicPr>
          <p:cNvPr id="9" name="Picture 8" descr="Chart, histogram&#10;&#10;Description automatically generated">
            <a:extLst>
              <a:ext uri="{FF2B5EF4-FFF2-40B4-BE49-F238E27FC236}">
                <a16:creationId xmlns:a16="http://schemas.microsoft.com/office/drawing/2014/main" id="{5E092D67-B3D8-9030-814E-91CE23BE259D}"/>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889416" y="702156"/>
            <a:ext cx="2360257" cy="5658422"/>
          </a:xfrm>
          <a:prstGeom prst="rect">
            <a:avLst/>
          </a:prstGeom>
        </p:spPr>
      </p:pic>
      <p:pic>
        <p:nvPicPr>
          <p:cNvPr id="10" name="Picture 9" descr="Histogram&#10;&#10;Description automatically generated">
            <a:extLst>
              <a:ext uri="{FF2B5EF4-FFF2-40B4-BE49-F238E27FC236}">
                <a16:creationId xmlns:a16="http://schemas.microsoft.com/office/drawing/2014/main" id="{94026133-D424-496B-C9C8-ECAE4DC52DEB}"/>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3448707" y="716578"/>
            <a:ext cx="2360257" cy="5643999"/>
          </a:xfrm>
          <a:prstGeom prst="rect">
            <a:avLst/>
          </a:prstGeom>
        </p:spPr>
      </p:pic>
      <p:pic>
        <p:nvPicPr>
          <p:cNvPr id="11" name="Picture 10" descr="Chart, histogram&#10;&#10;Description automatically generated">
            <a:extLst>
              <a:ext uri="{FF2B5EF4-FFF2-40B4-BE49-F238E27FC236}">
                <a16:creationId xmlns:a16="http://schemas.microsoft.com/office/drawing/2014/main" id="{FAF6917A-F10A-B47A-9B39-E52F740C12AC}"/>
              </a:ext>
            </a:extLst>
          </p:cNvPr>
          <p:cNvPicPr>
            <a:picLocks noChangeAspect="1"/>
          </p:cNvPicPr>
          <p:nvPr/>
        </p:nvPicPr>
        <p:blipFill rotWithShape="1">
          <a:blip r:embed="rId4">
            <a:extLst>
              <a:ext uri="{28A0092B-C50C-407E-A947-70E740481C1C}">
                <a14:useLocalDpi xmlns:a14="http://schemas.microsoft.com/office/drawing/2010/main" val="0"/>
              </a:ext>
            </a:extLst>
          </a:blip>
          <a:srcRect r="52563"/>
          <a:stretch/>
        </p:blipFill>
        <p:spPr>
          <a:xfrm>
            <a:off x="6007999" y="716579"/>
            <a:ext cx="2224534" cy="5643999"/>
          </a:xfrm>
          <a:prstGeom prst="rect">
            <a:avLst/>
          </a:prstGeom>
        </p:spPr>
      </p:pic>
      <p:sp>
        <p:nvSpPr>
          <p:cNvPr id="4" name="Content Placeholder 2">
            <a:extLst>
              <a:ext uri="{FF2B5EF4-FFF2-40B4-BE49-F238E27FC236}">
                <a16:creationId xmlns:a16="http://schemas.microsoft.com/office/drawing/2014/main" id="{53A0F91E-E1B6-9541-7B3C-27FFA1EB5024}"/>
              </a:ext>
            </a:extLst>
          </p:cNvPr>
          <p:cNvSpPr>
            <a:spLocks noGrp="1"/>
          </p:cNvSpPr>
          <p:nvPr>
            <p:ph idx="1"/>
          </p:nvPr>
        </p:nvSpPr>
        <p:spPr>
          <a:xfrm>
            <a:off x="347899" y="6346155"/>
            <a:ext cx="5971667" cy="426722"/>
          </a:xfrm>
          <a:ln>
            <a:solidFill>
              <a:schemeClr val="accent1"/>
            </a:solidFill>
          </a:ln>
        </p:spPr>
        <p:txBody>
          <a:bodyPr>
            <a:noAutofit/>
          </a:bodyPr>
          <a:lstStyle/>
          <a:p>
            <a:r>
              <a:rPr lang="en-US" sz="2000" b="1" dirty="0"/>
              <a:t>Matern type kernels lose the property of locality…</a:t>
            </a:r>
          </a:p>
        </p:txBody>
      </p:sp>
      <p:sp>
        <p:nvSpPr>
          <p:cNvPr id="5" name="TextBox 4">
            <a:extLst>
              <a:ext uri="{FF2B5EF4-FFF2-40B4-BE49-F238E27FC236}">
                <a16:creationId xmlns:a16="http://schemas.microsoft.com/office/drawing/2014/main" id="{780D2AB3-D3C0-BF28-C9DC-C9FA520E9ECF}"/>
              </a:ext>
            </a:extLst>
          </p:cNvPr>
          <p:cNvSpPr txBox="1"/>
          <p:nvPr/>
        </p:nvSpPr>
        <p:spPr>
          <a:xfrm>
            <a:off x="6319566" y="6360577"/>
            <a:ext cx="2842062" cy="307777"/>
          </a:xfrm>
          <a:prstGeom prst="rect">
            <a:avLst/>
          </a:prstGeom>
          <a:noFill/>
        </p:spPr>
        <p:txBody>
          <a:bodyPr wrap="square">
            <a:spAutoFit/>
          </a:bodyPr>
          <a:lstStyle/>
          <a:p>
            <a:r>
              <a:rPr lang="de-DE" sz="1400" b="0" i="1" dirty="0">
                <a:solidFill>
                  <a:srgbClr val="0000FF"/>
                </a:solidFill>
                <a:effectLst/>
                <a:latin typeface="Times" panose="02020603050405020304" pitchFamily="18" charset="0"/>
                <a:cs typeface="Times" panose="02020603050405020304" pitchFamily="18" charset="0"/>
              </a:rPr>
              <a:t>J. Chem. Phys.</a:t>
            </a:r>
            <a:r>
              <a:rPr lang="de-DE" sz="1400" b="0" i="0" dirty="0">
                <a:solidFill>
                  <a:srgbClr val="0000FF"/>
                </a:solidFill>
                <a:effectLst/>
                <a:latin typeface="Times" panose="02020603050405020304" pitchFamily="18" charset="0"/>
                <a:cs typeface="Times" panose="02020603050405020304" pitchFamily="18" charset="0"/>
              </a:rPr>
              <a:t> </a:t>
            </a:r>
            <a:r>
              <a:rPr lang="de-DE" sz="1400" b="1" i="0" dirty="0">
                <a:solidFill>
                  <a:srgbClr val="0000FF"/>
                </a:solidFill>
                <a:effectLst/>
                <a:latin typeface="Times" panose="02020603050405020304" pitchFamily="18" charset="0"/>
                <a:cs typeface="Times" panose="02020603050405020304" pitchFamily="18" charset="0"/>
              </a:rPr>
              <a:t>158</a:t>
            </a:r>
            <a:r>
              <a:rPr lang="de-DE" sz="1400" b="0" i="0" dirty="0">
                <a:solidFill>
                  <a:srgbClr val="0000FF"/>
                </a:solidFill>
                <a:effectLst/>
                <a:latin typeface="Times" panose="02020603050405020304" pitchFamily="18" charset="0"/>
                <a:cs typeface="Times" panose="02020603050405020304" pitchFamily="18" charset="0"/>
              </a:rPr>
              <a:t>, 044111 (2023) </a:t>
            </a:r>
            <a:endParaRPr lang="en-US" sz="1400" dirty="0">
              <a:solidFill>
                <a:srgbClr val="0000FF"/>
              </a:solidFill>
              <a:latin typeface="Times" panose="02020603050405020304" pitchFamily="18" charset="0"/>
              <a:cs typeface="Times" panose="02020603050405020304" pitchFamily="18" charset="0"/>
            </a:endParaRPr>
          </a:p>
        </p:txBody>
      </p:sp>
      <p:pic>
        <p:nvPicPr>
          <p:cNvPr id="6" name="Picture 2" descr="Formaldehyde - Wikipedia">
            <a:extLst>
              <a:ext uri="{FF2B5EF4-FFF2-40B4-BE49-F238E27FC236}">
                <a16:creationId xmlns:a16="http://schemas.microsoft.com/office/drawing/2014/main" id="{FE06C539-9BC5-D151-D080-2AED6BBA3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668" y="1236348"/>
            <a:ext cx="812575" cy="8687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uture Engineers :: Name that Molecule ...">
            <a:extLst>
              <a:ext uri="{FF2B5EF4-FFF2-40B4-BE49-F238E27FC236}">
                <a16:creationId xmlns:a16="http://schemas.microsoft.com/office/drawing/2014/main" id="{502FCB6B-A01F-7929-8065-E8CCEC2041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050" y="1225337"/>
            <a:ext cx="629703" cy="426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ranium hexafluoride - American ...">
            <a:extLst>
              <a:ext uri="{FF2B5EF4-FFF2-40B4-BE49-F238E27FC236}">
                <a16:creationId xmlns:a16="http://schemas.microsoft.com/office/drawing/2014/main" id="{CF96E427-6A6C-3589-A11A-59BBF54769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3576" y="1166432"/>
            <a:ext cx="746690" cy="868745"/>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B5C1E05C-2943-0F1F-79C5-BC460F4498BE}"/>
              </a:ext>
            </a:extLst>
          </p:cNvPr>
          <p:cNvSpPr/>
          <p:nvPr/>
        </p:nvSpPr>
        <p:spPr>
          <a:xfrm>
            <a:off x="334192" y="1504156"/>
            <a:ext cx="461336" cy="389534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en-US" dirty="0"/>
              <a:t>Number of training pts</a:t>
            </a:r>
          </a:p>
        </p:txBody>
      </p:sp>
      <p:sp>
        <p:nvSpPr>
          <p:cNvPr id="3" name="Rounded Rectangular Callout 8">
            <a:extLst>
              <a:ext uri="{FF2B5EF4-FFF2-40B4-BE49-F238E27FC236}">
                <a16:creationId xmlns:a16="http://schemas.microsoft.com/office/drawing/2014/main" id="{EBB84ADA-2EED-DE6C-217B-6733C5072FEC}"/>
              </a:ext>
            </a:extLst>
          </p:cNvPr>
          <p:cNvSpPr/>
          <p:nvPr/>
        </p:nvSpPr>
        <p:spPr>
          <a:xfrm>
            <a:off x="5622369" y="5542930"/>
            <a:ext cx="3272332" cy="659795"/>
          </a:xfrm>
          <a:prstGeom prst="wedgeRoundRectCallout">
            <a:avLst>
              <a:gd name="adj1" fmla="val 11420"/>
              <a:gd name="adj2" fmla="val -70530"/>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We used </a:t>
            </a:r>
            <a:r>
              <a:rPr lang="en-US" sz="1400" dirty="0" err="1"/>
              <a:t>rectangularized</a:t>
            </a:r>
            <a:r>
              <a:rPr lang="en-US" sz="1400" dirty="0"/>
              <a:t> GPR/KRR to not deal with </a:t>
            </a:r>
            <a:r>
              <a:rPr lang="en-US" sz="1400" i="1" dirty="0">
                <a:latin typeface="Symbol" panose="05050102010706020507" pitchFamily="18" charset="2"/>
              </a:rPr>
              <a:t>d</a:t>
            </a:r>
            <a:r>
              <a:rPr lang="en-US" sz="1400" dirty="0"/>
              <a:t> and to be able to use multi-</a:t>
            </a:r>
            <a:r>
              <a:rPr lang="en-US" sz="1400" i="1" dirty="0">
                <a:latin typeface="Symbol" panose="05050102010706020507" pitchFamily="18" charset="2"/>
              </a:rPr>
              <a:t>z</a:t>
            </a:r>
          </a:p>
          <a:p>
            <a:pPr algn="ctr"/>
            <a:r>
              <a:rPr lang="en-US" sz="1400" i="1" dirty="0"/>
              <a:t>Mach Learn Appl</a:t>
            </a:r>
            <a:r>
              <a:rPr lang="en-US" sz="1400" dirty="0"/>
              <a:t> </a:t>
            </a:r>
            <a:r>
              <a:rPr lang="en-US" sz="1400" b="1" dirty="0"/>
              <a:t>13</a:t>
            </a:r>
            <a:r>
              <a:rPr lang="en-US" sz="1400" dirty="0"/>
              <a:t>, 100487 (2023) </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4E626A8-9108-45BE-47D0-B5E9066468F9}"/>
                  </a:ext>
                </a:extLst>
              </p:cNvPr>
              <p:cNvSpPr txBox="1"/>
              <p:nvPr/>
            </p:nvSpPr>
            <p:spPr>
              <a:xfrm>
                <a:off x="1218590" y="906344"/>
                <a:ext cx="6091475" cy="24622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𝐻</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𝑂</m:t>
                      </m:r>
                      <m:r>
                        <a:rPr lang="en-US" sz="1600" b="0" i="1" smtClean="0">
                          <a:latin typeface="Cambria Math" panose="02040503050406030204" pitchFamily="18" charset="0"/>
                        </a:rPr>
                        <m:t>  (3</m:t>
                      </m:r>
                      <m:r>
                        <a:rPr lang="en-US" sz="1600" b="0" i="1" smtClean="0">
                          <a:latin typeface="Cambria Math" panose="02040503050406030204" pitchFamily="18" charset="0"/>
                        </a:rPr>
                        <m:t>𝐷</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𝐻</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𝐶𝑂</m:t>
                      </m:r>
                      <m:r>
                        <a:rPr lang="en-US" sz="1600" b="0" i="1" smtClean="0">
                          <a:latin typeface="Cambria Math" panose="02040503050406030204" pitchFamily="18" charset="0"/>
                        </a:rPr>
                        <m:t> (6</m:t>
                      </m:r>
                      <m:r>
                        <a:rPr lang="en-US" sz="1600" b="0" i="1" smtClean="0">
                          <a:latin typeface="Cambria Math" panose="02040503050406030204" pitchFamily="18" charset="0"/>
                        </a:rPr>
                        <m:t>𝐷</m:t>
                      </m:r>
                      <m:r>
                        <a:rPr lang="en-US" sz="1600" b="0" i="1" smtClean="0">
                          <a:latin typeface="Cambria Math" panose="02040503050406030204" pitchFamily="18" charset="0"/>
                        </a:rPr>
                        <m:t>)                                  </m:t>
                      </m:r>
                      <m:r>
                        <a:rPr lang="en-US" sz="1600" b="0" i="1" smtClean="0">
                          <a:solidFill>
                            <a:srgbClr val="FF0000"/>
                          </a:solidFill>
                          <a:latin typeface="Cambria Math" panose="02040503050406030204" pitchFamily="18" charset="0"/>
                        </a:rPr>
                        <m:t>𝑈</m:t>
                      </m:r>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𝐹</m:t>
                          </m:r>
                        </m:e>
                        <m:sub>
                          <m:r>
                            <a:rPr lang="en-US" sz="1600" b="0" i="1" smtClean="0">
                              <a:solidFill>
                                <a:srgbClr val="FF0000"/>
                              </a:solidFill>
                              <a:latin typeface="Cambria Math" panose="02040503050406030204" pitchFamily="18" charset="0"/>
                            </a:rPr>
                            <m:t>6</m:t>
                          </m:r>
                        </m:sub>
                      </m:sSub>
                      <m:r>
                        <a:rPr lang="en-US" sz="1600" b="0" i="1" smtClean="0">
                          <a:solidFill>
                            <a:srgbClr val="FF0000"/>
                          </a:solidFill>
                          <a:latin typeface="Cambria Math" panose="02040503050406030204" pitchFamily="18" charset="0"/>
                        </a:rPr>
                        <m:t> (15</m:t>
                      </m:r>
                      <m:r>
                        <a:rPr lang="en-US" sz="1600" b="0" i="1" smtClean="0">
                          <a:solidFill>
                            <a:srgbClr val="FF0000"/>
                          </a:solidFill>
                          <a:latin typeface="Cambria Math" panose="02040503050406030204" pitchFamily="18" charset="0"/>
                        </a:rPr>
                        <m:t>𝐷</m:t>
                      </m:r>
                      <m:r>
                        <a:rPr lang="en-US" sz="1600" b="0" i="1" smtClean="0">
                          <a:solidFill>
                            <a:srgbClr val="FF0000"/>
                          </a:solidFill>
                          <a:latin typeface="Cambria Math" panose="02040503050406030204" pitchFamily="18" charset="0"/>
                        </a:rPr>
                        <m:t>)</m:t>
                      </m:r>
                    </m:oMath>
                  </m:oMathPara>
                </a14:m>
                <a:endParaRPr lang="en-US" sz="1600" dirty="0">
                  <a:solidFill>
                    <a:srgbClr val="FF0000"/>
                  </a:solidFill>
                </a:endParaRPr>
              </a:p>
            </p:txBody>
          </p:sp>
        </mc:Choice>
        <mc:Fallback>
          <p:sp>
            <p:nvSpPr>
              <p:cNvPr id="8" name="TextBox 7">
                <a:extLst>
                  <a:ext uri="{FF2B5EF4-FFF2-40B4-BE49-F238E27FC236}">
                    <a16:creationId xmlns:a16="http://schemas.microsoft.com/office/drawing/2014/main" id="{24E626A8-9108-45BE-47D0-B5E9066468F9}"/>
                  </a:ext>
                </a:extLst>
              </p:cNvPr>
              <p:cNvSpPr txBox="1">
                <a:spLocks noRot="1" noChangeAspect="1" noMove="1" noResize="1" noEditPoints="1" noAdjustHandles="1" noChangeArrowheads="1" noChangeShapeType="1" noTextEdit="1"/>
              </p:cNvSpPr>
              <p:nvPr/>
            </p:nvSpPr>
            <p:spPr>
              <a:xfrm>
                <a:off x="1218590" y="906344"/>
                <a:ext cx="6091475" cy="246221"/>
              </a:xfrm>
              <a:prstGeom prst="rect">
                <a:avLst/>
              </a:prstGeom>
              <a:blipFill>
                <a:blip r:embed="rId8"/>
                <a:stretch>
                  <a:fillRect l="-701" r="-1001" b="-32500"/>
                </a:stretch>
              </a:blipFill>
            </p:spPr>
            <p:txBody>
              <a:bodyPr/>
              <a:lstStyle/>
              <a:p>
                <a:r>
                  <a:rPr lang="en-US">
                    <a:noFill/>
                  </a:rPr>
                  <a:t> </a:t>
                </a:r>
              </a:p>
            </p:txBody>
          </p:sp>
        </mc:Fallback>
      </mc:AlternateContent>
    </p:spTree>
    <p:extLst>
      <p:ext uri="{BB962C8B-B14F-4D97-AF65-F5344CB8AC3E}">
        <p14:creationId xmlns:p14="http://schemas.microsoft.com/office/powerpoint/2010/main" val="2466064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FEE2F32F-C1E8-1B30-31D0-11828ADDC1B4}"/>
                  </a:ext>
                </a:extLst>
              </p:cNvPr>
              <p:cNvSpPr>
                <a:spLocks noGrp="1"/>
              </p:cNvSpPr>
              <p:nvPr>
                <p:ph type="title"/>
              </p:nvPr>
            </p:nvSpPr>
            <p:spPr>
              <a:xfrm>
                <a:off x="435894" y="360394"/>
                <a:ext cx="8272212" cy="463010"/>
              </a:xfrm>
            </p:spPr>
            <p:txBody>
              <a:bodyPr>
                <a:normAutofit fontScale="90000"/>
              </a:bodyPr>
              <a:lstStyle/>
              <a:p>
                <a:r>
                  <a:rPr lang="en-US" dirty="0"/>
                  <a:t>Advantage of multi-</a:t>
                </a:r>
                <a14:m>
                  <m:oMath xmlns:m="http://schemas.openxmlformats.org/officeDocument/2006/math">
                    <m:r>
                      <a:rPr lang="en-US" b="0" i="1" smtClean="0">
                        <a:latin typeface="Cambria Math" panose="02040503050406030204" pitchFamily="18" charset="0"/>
                      </a:rPr>
                      <m:t>𝜁</m:t>
                    </m:r>
                  </m:oMath>
                </a14:m>
                <a:r>
                  <a:rPr lang="en-US" dirty="0"/>
                  <a:t> (          ) dies When locality is gone</a:t>
                </a:r>
              </a:p>
            </p:txBody>
          </p:sp>
        </mc:Choice>
        <mc:Fallback>
          <p:sp>
            <p:nvSpPr>
              <p:cNvPr id="2" name="Title 1">
                <a:extLst>
                  <a:ext uri="{FF2B5EF4-FFF2-40B4-BE49-F238E27FC236}">
                    <a16:creationId xmlns:a16="http://schemas.microsoft.com/office/drawing/2014/main" id="{FEE2F32F-C1E8-1B30-31D0-11828ADDC1B4}"/>
                  </a:ext>
                </a:extLst>
              </p:cNvPr>
              <p:cNvSpPr>
                <a:spLocks noGrp="1" noRot="1" noChangeAspect="1" noMove="1" noResize="1" noEditPoints="1" noAdjustHandles="1" noChangeArrowheads="1" noChangeShapeType="1" noTextEdit="1"/>
              </p:cNvSpPr>
              <p:nvPr>
                <p:ph type="title"/>
              </p:nvPr>
            </p:nvSpPr>
            <p:spPr>
              <a:xfrm>
                <a:off x="435894" y="360394"/>
                <a:ext cx="8272212" cy="463010"/>
              </a:xfrm>
              <a:blipFill>
                <a:blip r:embed="rId2"/>
                <a:stretch>
                  <a:fillRect l="-1106" t="-9211" r="-221" b="-101316"/>
                </a:stretch>
              </a:blipFill>
            </p:spPr>
            <p:txBody>
              <a:bodyPr/>
              <a:lstStyle/>
              <a:p>
                <a:r>
                  <a:rPr lang="en-US">
                    <a:noFill/>
                  </a:rPr>
                  <a:t> </a:t>
                </a:r>
              </a:p>
            </p:txBody>
          </p:sp>
        </mc:Fallback>
      </mc:AlternateContent>
      <p:pic>
        <p:nvPicPr>
          <p:cNvPr id="4" name="Picture 3" descr="Chart, bar chart&#10;&#10;Description automatically generated">
            <a:extLst>
              <a:ext uri="{FF2B5EF4-FFF2-40B4-BE49-F238E27FC236}">
                <a16:creationId xmlns:a16="http://schemas.microsoft.com/office/drawing/2014/main" id="{AAB6500B-6F15-3994-8F6F-20A41D2E7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98" y="1257553"/>
            <a:ext cx="3446013" cy="4064636"/>
          </a:xfrm>
          <a:prstGeom prst="rect">
            <a:avLst/>
          </a:prstGeom>
        </p:spPr>
      </p:pic>
      <p:sp>
        <p:nvSpPr>
          <p:cNvPr id="5" name="Rounded Rectangular Callout 13">
            <a:extLst>
              <a:ext uri="{FF2B5EF4-FFF2-40B4-BE49-F238E27FC236}">
                <a16:creationId xmlns:a16="http://schemas.microsoft.com/office/drawing/2014/main" id="{6851C776-373C-7AFF-898C-470F835BADFB}"/>
              </a:ext>
            </a:extLst>
          </p:cNvPr>
          <p:cNvSpPr/>
          <p:nvPr/>
        </p:nvSpPr>
        <p:spPr>
          <a:xfrm>
            <a:off x="2407440" y="2896360"/>
            <a:ext cx="1147417" cy="314569"/>
          </a:xfrm>
          <a:prstGeom prst="wedgeRoundRectCallout">
            <a:avLst>
              <a:gd name="adj1" fmla="val -58025"/>
              <a:gd name="adj2" fmla="val 118356"/>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Double-</a:t>
            </a:r>
            <a:r>
              <a:rPr lang="en-US" sz="1600" dirty="0">
                <a:latin typeface="Symbol" panose="05050102010706020507" pitchFamily="18" charset="2"/>
              </a:rPr>
              <a:t>z</a:t>
            </a:r>
          </a:p>
        </p:txBody>
      </p:sp>
      <p:sp>
        <p:nvSpPr>
          <p:cNvPr id="7" name="Rounded Rectangular Callout 13">
            <a:extLst>
              <a:ext uri="{FF2B5EF4-FFF2-40B4-BE49-F238E27FC236}">
                <a16:creationId xmlns:a16="http://schemas.microsoft.com/office/drawing/2014/main" id="{052A0F5C-82C8-B783-6FA6-669ABDB519DA}"/>
              </a:ext>
            </a:extLst>
          </p:cNvPr>
          <p:cNvSpPr/>
          <p:nvPr/>
        </p:nvSpPr>
        <p:spPr>
          <a:xfrm>
            <a:off x="2311686" y="1687992"/>
            <a:ext cx="945221" cy="314569"/>
          </a:xfrm>
          <a:prstGeom prst="wedgeRoundRectCallout">
            <a:avLst>
              <a:gd name="adj1" fmla="val -78878"/>
              <a:gd name="adj2" fmla="val 79163"/>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single-</a:t>
            </a:r>
            <a:r>
              <a:rPr lang="en-US" sz="1600" dirty="0">
                <a:latin typeface="Symbol" panose="05050102010706020507" pitchFamily="18" charset="2"/>
              </a:rPr>
              <a:t>z</a:t>
            </a:r>
          </a:p>
        </p:txBody>
      </p:sp>
      <p:pic>
        <p:nvPicPr>
          <p:cNvPr id="10" name="Picture 9">
            <a:extLst>
              <a:ext uri="{FF2B5EF4-FFF2-40B4-BE49-F238E27FC236}">
                <a16:creationId xmlns:a16="http://schemas.microsoft.com/office/drawing/2014/main" id="{0D280E10-17BF-BC59-106C-8D673DA9FC56}"/>
              </a:ext>
            </a:extLst>
          </p:cNvPr>
          <p:cNvPicPr>
            <a:picLocks noChangeAspect="1"/>
          </p:cNvPicPr>
          <p:nvPr/>
        </p:nvPicPr>
        <p:blipFill>
          <a:blip r:embed="rId4"/>
          <a:stretch>
            <a:fillRect/>
          </a:stretch>
        </p:blipFill>
        <p:spPr>
          <a:xfrm>
            <a:off x="825564" y="5322189"/>
            <a:ext cx="5458587" cy="1171739"/>
          </a:xfrm>
          <a:prstGeom prst="rect">
            <a:avLst/>
          </a:prstGeom>
        </p:spPr>
      </p:pic>
      <p:sp>
        <p:nvSpPr>
          <p:cNvPr id="11" name="Rounded Rectangular Callout 13">
            <a:extLst>
              <a:ext uri="{FF2B5EF4-FFF2-40B4-BE49-F238E27FC236}">
                <a16:creationId xmlns:a16="http://schemas.microsoft.com/office/drawing/2014/main" id="{686D6B4E-3035-4B78-64FC-BC6534B2926E}"/>
              </a:ext>
            </a:extLst>
          </p:cNvPr>
          <p:cNvSpPr/>
          <p:nvPr/>
        </p:nvSpPr>
        <p:spPr>
          <a:xfrm>
            <a:off x="6343578" y="5146868"/>
            <a:ext cx="2423955" cy="1171739"/>
          </a:xfrm>
          <a:prstGeom prst="wedgeRoundRectCallout">
            <a:avLst>
              <a:gd name="adj1" fmla="val -61840"/>
              <a:gd name="adj2" fmla="val 2732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Double-</a:t>
            </a:r>
            <a:r>
              <a:rPr lang="en-US" sz="1400" dirty="0">
                <a:latin typeface="Symbol" panose="05050102010706020507" pitchFamily="18" charset="2"/>
              </a:rPr>
              <a:t>z </a:t>
            </a:r>
            <a:r>
              <a:rPr lang="en-US" sz="1400" dirty="0">
                <a:latin typeface="Times" panose="02020603050405020304" pitchFamily="18" charset="0"/>
                <a:cs typeface="Times" panose="02020603050405020304" pitchFamily="18" charset="0"/>
              </a:rPr>
              <a:t>kernel PES representation useful for properties when it is meaningful (H</a:t>
            </a:r>
            <a:r>
              <a:rPr lang="en-US" sz="1400" baseline="-25000" dirty="0">
                <a:latin typeface="Times" panose="02020603050405020304" pitchFamily="18" charset="0"/>
                <a:cs typeface="Times" panose="02020603050405020304" pitchFamily="18" charset="0"/>
              </a:rPr>
              <a:t>2</a:t>
            </a:r>
            <a:r>
              <a:rPr lang="en-US" sz="1400" dirty="0">
                <a:latin typeface="Times" panose="02020603050405020304" pitchFamily="18" charset="0"/>
                <a:cs typeface="Times" panose="02020603050405020304" pitchFamily="18" charset="0"/>
              </a:rPr>
              <a:t>CO, 2000 kernel centers)</a:t>
            </a:r>
          </a:p>
        </p:txBody>
      </p:sp>
      <p:pic>
        <p:nvPicPr>
          <p:cNvPr id="12" name="Picture 11" descr="Chart, line chart&#10;&#10;Description automatically generated">
            <a:extLst>
              <a:ext uri="{FF2B5EF4-FFF2-40B4-BE49-F238E27FC236}">
                <a16:creationId xmlns:a16="http://schemas.microsoft.com/office/drawing/2014/main" id="{2A6F811F-06C5-4D0D-9728-DC93728EBFD6}"/>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a:stretch/>
        </p:blipFill>
        <p:spPr>
          <a:xfrm>
            <a:off x="3962930" y="1101834"/>
            <a:ext cx="4642442" cy="2015244"/>
          </a:xfrm>
          <a:prstGeom prst="rect">
            <a:avLst/>
          </a:prstGeom>
        </p:spPr>
      </p:pic>
      <p:pic>
        <p:nvPicPr>
          <p:cNvPr id="13" name="Picture 12" descr="Graphical user interface, chart, application, Excel, line chart&#10;&#10;Description automatically generated">
            <a:extLst>
              <a:ext uri="{FF2B5EF4-FFF2-40B4-BE49-F238E27FC236}">
                <a16:creationId xmlns:a16="http://schemas.microsoft.com/office/drawing/2014/main" id="{C29BDD5D-FA00-19FF-CA1B-1AD4DF3056A6}"/>
              </a:ext>
            </a:extLst>
          </p:cNvPr>
          <p:cNvPicPr>
            <a:picLocks noChangeAspect="1"/>
          </p:cNvPicPr>
          <p:nvPr/>
        </p:nvPicPr>
        <p:blipFill rotWithShape="1">
          <a:blip r:embed="rId6">
            <a:extLst>
              <a:ext uri="{28A0092B-C50C-407E-A947-70E740481C1C}">
                <a14:useLocalDpi xmlns:a14="http://schemas.microsoft.com/office/drawing/2010/main" val="0"/>
              </a:ext>
            </a:extLst>
          </a:blip>
          <a:srcRect t="50000" r="50000"/>
          <a:stretch/>
        </p:blipFill>
        <p:spPr>
          <a:xfrm>
            <a:off x="3954344" y="3210929"/>
            <a:ext cx="2297110" cy="1950906"/>
          </a:xfrm>
          <a:prstGeom prst="rect">
            <a:avLst/>
          </a:prstGeom>
        </p:spPr>
      </p:pic>
      <p:pic>
        <p:nvPicPr>
          <p:cNvPr id="14" name="Picture 13" descr="Line chart, polygon&#10;&#10;Description automatically generated">
            <a:extLst>
              <a:ext uri="{FF2B5EF4-FFF2-40B4-BE49-F238E27FC236}">
                <a16:creationId xmlns:a16="http://schemas.microsoft.com/office/drawing/2014/main" id="{1120C5D1-B0AF-1C66-BFF4-18BE2D380F06}"/>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t="66562"/>
          <a:stretch/>
        </p:blipFill>
        <p:spPr>
          <a:xfrm>
            <a:off x="6343578" y="3165086"/>
            <a:ext cx="2525915" cy="2021211"/>
          </a:xfrm>
          <a:prstGeom prst="rect">
            <a:avLst/>
          </a:prstGeom>
        </p:spPr>
      </p:pic>
      <p:sp>
        <p:nvSpPr>
          <p:cNvPr id="15" name="TextBox 14">
            <a:extLst>
              <a:ext uri="{FF2B5EF4-FFF2-40B4-BE49-F238E27FC236}">
                <a16:creationId xmlns:a16="http://schemas.microsoft.com/office/drawing/2014/main" id="{26B12662-86CB-14D7-73CF-28363AE188AC}"/>
              </a:ext>
            </a:extLst>
          </p:cNvPr>
          <p:cNvSpPr txBox="1"/>
          <p:nvPr/>
        </p:nvSpPr>
        <p:spPr>
          <a:xfrm>
            <a:off x="7150813" y="1613043"/>
            <a:ext cx="564578" cy="2308324"/>
          </a:xfrm>
          <a:prstGeom prst="rect">
            <a:avLst/>
          </a:prstGeom>
          <a:noFill/>
        </p:spPr>
        <p:txBody>
          <a:bodyPr wrap="none" rtlCol="0">
            <a:spAutoFit/>
          </a:bodyPr>
          <a:lstStyle/>
          <a:p>
            <a:r>
              <a:rPr lang="en-US" sz="1600" dirty="0"/>
              <a:t>H</a:t>
            </a:r>
            <a:r>
              <a:rPr lang="en-US" sz="1600" baseline="-25000" dirty="0"/>
              <a:t>2</a:t>
            </a:r>
            <a:r>
              <a:rPr lang="en-US" sz="1600" dirty="0"/>
              <a:t>O</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UF</a:t>
            </a:r>
            <a:r>
              <a:rPr lang="en-US" sz="1600" baseline="-25000" dirty="0"/>
              <a:t>6</a:t>
            </a:r>
          </a:p>
        </p:txBody>
      </p:sp>
      <p:sp>
        <p:nvSpPr>
          <p:cNvPr id="3" name="TextBox 2">
            <a:extLst>
              <a:ext uri="{FF2B5EF4-FFF2-40B4-BE49-F238E27FC236}">
                <a16:creationId xmlns:a16="http://schemas.microsoft.com/office/drawing/2014/main" id="{8B6A9F97-14C6-F96E-C871-2499833770F0}"/>
              </a:ext>
            </a:extLst>
          </p:cNvPr>
          <p:cNvSpPr txBox="1"/>
          <p:nvPr/>
        </p:nvSpPr>
        <p:spPr>
          <a:xfrm>
            <a:off x="6134524" y="6387336"/>
            <a:ext cx="2842062" cy="307777"/>
          </a:xfrm>
          <a:prstGeom prst="rect">
            <a:avLst/>
          </a:prstGeom>
          <a:noFill/>
        </p:spPr>
        <p:txBody>
          <a:bodyPr wrap="square">
            <a:spAutoFit/>
          </a:bodyPr>
          <a:lstStyle/>
          <a:p>
            <a:r>
              <a:rPr lang="de-DE" sz="1400" b="0" i="1" dirty="0">
                <a:solidFill>
                  <a:srgbClr val="0000FF"/>
                </a:solidFill>
                <a:effectLst/>
                <a:latin typeface="Times" panose="02020603050405020304" pitchFamily="18" charset="0"/>
                <a:cs typeface="Times" panose="02020603050405020304" pitchFamily="18" charset="0"/>
              </a:rPr>
              <a:t>J. Chem. Phys.</a:t>
            </a:r>
            <a:r>
              <a:rPr lang="de-DE" sz="1400" b="0" i="0" dirty="0">
                <a:solidFill>
                  <a:srgbClr val="0000FF"/>
                </a:solidFill>
                <a:effectLst/>
                <a:latin typeface="Times" panose="02020603050405020304" pitchFamily="18" charset="0"/>
                <a:cs typeface="Times" panose="02020603050405020304" pitchFamily="18" charset="0"/>
              </a:rPr>
              <a:t>, </a:t>
            </a:r>
            <a:r>
              <a:rPr lang="de-DE" sz="1400" b="1" i="0" dirty="0">
                <a:solidFill>
                  <a:srgbClr val="0000FF"/>
                </a:solidFill>
                <a:effectLst/>
                <a:latin typeface="Times" panose="02020603050405020304" pitchFamily="18" charset="0"/>
                <a:cs typeface="Times" panose="02020603050405020304" pitchFamily="18" charset="0"/>
              </a:rPr>
              <a:t>158</a:t>
            </a:r>
            <a:r>
              <a:rPr lang="de-DE" sz="1400" b="0" i="0" dirty="0">
                <a:solidFill>
                  <a:srgbClr val="0000FF"/>
                </a:solidFill>
                <a:effectLst/>
                <a:latin typeface="Times" panose="02020603050405020304" pitchFamily="18" charset="0"/>
                <a:cs typeface="Times" panose="02020603050405020304" pitchFamily="18" charset="0"/>
              </a:rPr>
              <a:t>, 044111 (2023) </a:t>
            </a:r>
            <a:endParaRPr lang="en-US" sz="1400" dirty="0">
              <a:solidFill>
                <a:srgbClr val="0000FF"/>
              </a:solidFill>
              <a:latin typeface="Times" panose="02020603050405020304" pitchFamily="18" charset="0"/>
              <a:cs typeface="Times" panose="02020603050405020304" pitchFamily="18" charset="0"/>
            </a:endParaRPr>
          </a:p>
        </p:txBody>
      </p:sp>
      <p:pic>
        <p:nvPicPr>
          <p:cNvPr id="8" name="Picture 7">
            <a:extLst>
              <a:ext uri="{FF2B5EF4-FFF2-40B4-BE49-F238E27FC236}">
                <a16:creationId xmlns:a16="http://schemas.microsoft.com/office/drawing/2014/main" id="{F5AD047A-245F-C2E7-139F-0F235433D701}"/>
              </a:ext>
            </a:extLst>
          </p:cNvPr>
          <p:cNvPicPr>
            <a:picLocks noChangeAspect="1"/>
          </p:cNvPicPr>
          <p:nvPr/>
        </p:nvPicPr>
        <p:blipFill>
          <a:blip r:embed="rId8"/>
          <a:stretch>
            <a:fillRect/>
          </a:stretch>
        </p:blipFill>
        <p:spPr>
          <a:xfrm>
            <a:off x="4107542" y="207543"/>
            <a:ext cx="709530" cy="693106"/>
          </a:xfrm>
          <a:prstGeom prst="rect">
            <a:avLst/>
          </a:prstGeom>
        </p:spPr>
      </p:pic>
    </p:spTree>
    <p:extLst>
      <p:ext uri="{BB962C8B-B14F-4D97-AF65-F5344CB8AC3E}">
        <p14:creationId xmlns:p14="http://schemas.microsoft.com/office/powerpoint/2010/main" val="3074154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B85E3-0DF7-BAE9-5A00-647A65EFBFE0}"/>
              </a:ext>
            </a:extLst>
          </p:cNvPr>
          <p:cNvSpPr>
            <a:spLocks noGrp="1"/>
          </p:cNvSpPr>
          <p:nvPr>
            <p:ph type="title"/>
          </p:nvPr>
        </p:nvSpPr>
        <p:spPr>
          <a:xfrm>
            <a:off x="435894" y="454349"/>
            <a:ext cx="8272212" cy="740156"/>
          </a:xfrm>
        </p:spPr>
        <p:txBody>
          <a:bodyPr/>
          <a:lstStyle/>
          <a:p>
            <a:r>
              <a:rPr lang="en-US" dirty="0"/>
              <a:t>How high-D kernels die: sparse data </a:t>
            </a:r>
          </a:p>
        </p:txBody>
      </p:sp>
      <p:sp>
        <p:nvSpPr>
          <p:cNvPr id="4" name="Content Placeholder 2">
            <a:extLst>
              <a:ext uri="{FF2B5EF4-FFF2-40B4-BE49-F238E27FC236}">
                <a16:creationId xmlns:a16="http://schemas.microsoft.com/office/drawing/2014/main" id="{53A0F91E-E1B6-9541-7B3C-27FFA1EB5024}"/>
              </a:ext>
            </a:extLst>
          </p:cNvPr>
          <p:cNvSpPr>
            <a:spLocks noGrp="1"/>
          </p:cNvSpPr>
          <p:nvPr>
            <p:ph idx="1"/>
          </p:nvPr>
        </p:nvSpPr>
        <p:spPr>
          <a:xfrm>
            <a:off x="435894" y="6189694"/>
            <a:ext cx="8360207" cy="484160"/>
          </a:xfrm>
          <a:ln>
            <a:solidFill>
              <a:schemeClr val="accent1"/>
            </a:solidFill>
          </a:ln>
        </p:spPr>
        <p:txBody>
          <a:bodyPr>
            <a:noAutofit/>
          </a:bodyPr>
          <a:lstStyle/>
          <a:p>
            <a:r>
              <a:rPr lang="en-US" sz="2000" b="1" dirty="0"/>
              <a:t>…and may degenerate into a low-order polynomial basis</a:t>
            </a:r>
          </a:p>
        </p:txBody>
      </p:sp>
      <p:pic>
        <p:nvPicPr>
          <p:cNvPr id="3" name="Picture 2">
            <a:extLst>
              <a:ext uri="{FF2B5EF4-FFF2-40B4-BE49-F238E27FC236}">
                <a16:creationId xmlns:a16="http://schemas.microsoft.com/office/drawing/2014/main" id="{A6D3E68F-E477-7BCE-1DF9-99F6E401A3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1878" y="966948"/>
            <a:ext cx="2752090" cy="2057400"/>
          </a:xfrm>
          <a:prstGeom prst="rect">
            <a:avLst/>
          </a:prstGeom>
          <a:noFill/>
          <a:ln>
            <a:noFill/>
          </a:ln>
        </p:spPr>
      </p:pic>
      <p:pic>
        <p:nvPicPr>
          <p:cNvPr id="5" name="Picture 2" descr="Formaldehyde - Wikipedia">
            <a:extLst>
              <a:ext uri="{FF2B5EF4-FFF2-40B4-BE49-F238E27FC236}">
                <a16:creationId xmlns:a16="http://schemas.microsoft.com/office/drawing/2014/main" id="{FC4C4539-AC91-B38D-293C-C8EDB5809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07" y="2560256"/>
            <a:ext cx="1376117" cy="1471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432BD53-181D-C48B-7110-AD205C98FA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486" y="941636"/>
            <a:ext cx="2752090" cy="2066290"/>
          </a:xfrm>
          <a:prstGeom prst="rect">
            <a:avLst/>
          </a:prstGeom>
          <a:noFill/>
          <a:ln>
            <a:noFill/>
          </a:ln>
        </p:spPr>
      </p:pic>
      <p:sp>
        <p:nvSpPr>
          <p:cNvPr id="9" name="Rounded Rectangular Callout 13">
            <a:extLst>
              <a:ext uri="{FF2B5EF4-FFF2-40B4-BE49-F238E27FC236}">
                <a16:creationId xmlns:a16="http://schemas.microsoft.com/office/drawing/2014/main" id="{E520B5C5-0FDF-33C5-16D5-027B59A27C99}"/>
              </a:ext>
            </a:extLst>
          </p:cNvPr>
          <p:cNvSpPr/>
          <p:nvPr/>
        </p:nvSpPr>
        <p:spPr>
          <a:xfrm>
            <a:off x="603569" y="1375540"/>
            <a:ext cx="1274299" cy="740156"/>
          </a:xfrm>
          <a:prstGeom prst="wedgeRoundRectCallout">
            <a:avLst>
              <a:gd name="adj1" fmla="val 43180"/>
              <a:gd name="adj2" fmla="val 987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5,600 train pts </a:t>
            </a:r>
          </a:p>
          <a:p>
            <a:pPr algn="ctr"/>
            <a:r>
              <a:rPr lang="en-US" sz="1400" dirty="0"/>
              <a:t>20,000 test pts</a:t>
            </a:r>
          </a:p>
          <a:p>
            <a:pPr algn="ctr"/>
            <a:r>
              <a:rPr lang="en-US" sz="1400" i="1" dirty="0"/>
              <a:t>l</a:t>
            </a:r>
            <a:r>
              <a:rPr lang="en-US" sz="1400" i="1" baseline="-25000" dirty="0"/>
              <a:t>opt</a:t>
            </a:r>
            <a:r>
              <a:rPr lang="en-US" sz="1400" dirty="0"/>
              <a:t>~5</a:t>
            </a:r>
          </a:p>
        </p:txBody>
      </p:sp>
      <p:sp>
        <p:nvSpPr>
          <p:cNvPr id="10" name="Rounded Rectangular Callout 13">
            <a:extLst>
              <a:ext uri="{FF2B5EF4-FFF2-40B4-BE49-F238E27FC236}">
                <a16:creationId xmlns:a16="http://schemas.microsoft.com/office/drawing/2014/main" id="{1F8A50A2-8A00-B8E5-A2BA-9C0C7ECE2774}"/>
              </a:ext>
            </a:extLst>
          </p:cNvPr>
          <p:cNvSpPr/>
          <p:nvPr/>
        </p:nvSpPr>
        <p:spPr>
          <a:xfrm>
            <a:off x="7575343" y="1558625"/>
            <a:ext cx="801992" cy="314569"/>
          </a:xfrm>
          <a:prstGeom prst="wedgeRoundRectCallout">
            <a:avLst>
              <a:gd name="adj1" fmla="val -58025"/>
              <a:gd name="adj2" fmla="val 1183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l </a:t>
            </a:r>
            <a:r>
              <a:rPr lang="en-US" dirty="0"/>
              <a:t>=50</a:t>
            </a:r>
          </a:p>
        </p:txBody>
      </p:sp>
      <p:pic>
        <p:nvPicPr>
          <p:cNvPr id="11" name="Picture 10">
            <a:extLst>
              <a:ext uri="{FF2B5EF4-FFF2-40B4-BE49-F238E27FC236}">
                <a16:creationId xmlns:a16="http://schemas.microsoft.com/office/drawing/2014/main" id="{C5BFD0DA-3CF1-3E06-57DB-D20E8FEE36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7981" y="3026791"/>
            <a:ext cx="2770505" cy="2075180"/>
          </a:xfrm>
          <a:prstGeom prst="rect">
            <a:avLst/>
          </a:prstGeom>
          <a:noFill/>
          <a:ln>
            <a:noFill/>
          </a:ln>
        </p:spPr>
      </p:pic>
      <p:pic>
        <p:nvPicPr>
          <p:cNvPr id="12" name="Picture 11">
            <a:extLst>
              <a:ext uri="{FF2B5EF4-FFF2-40B4-BE49-F238E27FC236}">
                <a16:creationId xmlns:a16="http://schemas.microsoft.com/office/drawing/2014/main" id="{2791CABD-7C5B-4675-CD17-08D402AA0E1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7343" y="3021505"/>
            <a:ext cx="2770505" cy="2075180"/>
          </a:xfrm>
          <a:prstGeom prst="rect">
            <a:avLst/>
          </a:prstGeom>
          <a:noFill/>
          <a:ln>
            <a:noFill/>
          </a:ln>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F71B321-5F1D-097B-B758-F5B54DD3EB73}"/>
                  </a:ext>
                </a:extLst>
              </p:cNvPr>
              <p:cNvSpPr txBox="1"/>
              <p:nvPr/>
            </p:nvSpPr>
            <p:spPr>
              <a:xfrm>
                <a:off x="2015444" y="3432413"/>
                <a:ext cx="2361610" cy="631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𝑘</m:t>
                      </m:r>
                      <m:d>
                        <m:dPr>
                          <m:ctrlPr>
                            <a:rPr lang="en-US" sz="1200" i="1">
                              <a:solidFill>
                                <a:srgbClr val="836967"/>
                              </a:solidFill>
                              <a:latin typeface="Cambria Math" panose="02040503050406030204" pitchFamily="18" charset="0"/>
                            </a:rPr>
                          </m:ctrlPr>
                        </m:dPr>
                        <m:e>
                          <m:r>
                            <a:rPr lang="en-US" sz="1200" b="1" i="1">
                              <a:latin typeface="Cambria Math" panose="02040503050406030204" pitchFamily="18" charset="0"/>
                            </a:rPr>
                            <m:t>𝒙</m:t>
                          </m:r>
                          <m:r>
                            <a:rPr lang="en-US" sz="1200" b="0" i="0">
                              <a:latin typeface="Cambria Math" panose="02040503050406030204" pitchFamily="18" charset="0"/>
                            </a:rPr>
                            <m:t>,</m:t>
                          </m:r>
                          <m:sSup>
                            <m:sSupPr>
                              <m:ctrlPr>
                                <a:rPr lang="en-US" sz="1200" b="0" i="1">
                                  <a:solidFill>
                                    <a:srgbClr val="836967"/>
                                  </a:solidFill>
                                  <a:latin typeface="Cambria Math" panose="02040503050406030204" pitchFamily="18" charset="0"/>
                                </a:rPr>
                              </m:ctrlPr>
                            </m:sSupPr>
                            <m:e>
                              <m:r>
                                <a:rPr lang="en-US" sz="1200" b="1" i="1">
                                  <a:latin typeface="Cambria Math" panose="02040503050406030204" pitchFamily="18" charset="0"/>
                                </a:rPr>
                                <m:t>𝒙</m:t>
                              </m:r>
                            </m:e>
                            <m:sup>
                              <m:r>
                                <a:rPr lang="en-US" sz="1200" b="0" i="0">
                                  <a:latin typeface="Cambria Math" panose="02040503050406030204" pitchFamily="18" charset="0"/>
                                </a:rPr>
                                <m:t>′</m:t>
                              </m:r>
                            </m:sup>
                          </m:sSup>
                        </m:e>
                      </m:d>
                      <m:r>
                        <a:rPr lang="en-US" sz="1200" b="0" i="0">
                          <a:latin typeface="Cambria Math" panose="02040503050406030204" pitchFamily="18" charset="0"/>
                        </a:rPr>
                        <m:t>=</m:t>
                      </m:r>
                      <m:nary>
                        <m:naryPr>
                          <m:chr m:val="∑"/>
                          <m:limLoc m:val="undOvr"/>
                          <m:ctrlPr>
                            <a:rPr lang="en-US" sz="1200" b="0" i="1">
                              <a:latin typeface="Cambria Math" panose="02040503050406030204" pitchFamily="18" charset="0"/>
                            </a:rPr>
                          </m:ctrlPr>
                        </m:naryPr>
                        <m:sub>
                          <m:r>
                            <a:rPr lang="en-US" sz="1200" b="0" i="1">
                              <a:latin typeface="Cambria Math" panose="02040503050406030204" pitchFamily="18" charset="0"/>
                            </a:rPr>
                            <m:t>𝑝</m:t>
                          </m:r>
                          <m:r>
                            <a:rPr lang="en-US" sz="1200" b="0" i="0">
                              <a:latin typeface="Cambria Math" panose="02040503050406030204" pitchFamily="18" charset="0"/>
                            </a:rPr>
                            <m:t>=0</m:t>
                          </m:r>
                        </m:sub>
                        <m:sup>
                          <m:r>
                            <a:rPr lang="en-US" sz="1200" b="0" i="1">
                              <a:latin typeface="Cambria Math" panose="02040503050406030204" pitchFamily="18" charset="0"/>
                            </a:rPr>
                            <m:t>𝑃</m:t>
                          </m:r>
                        </m:sup>
                        <m:e>
                          <m:sSup>
                            <m:sSupPr>
                              <m:ctrlPr>
                                <a:rPr lang="en-US" sz="1200" b="0" i="1">
                                  <a:solidFill>
                                    <a:srgbClr val="836967"/>
                                  </a:solidFill>
                                  <a:latin typeface="Cambria Math" panose="02040503050406030204" pitchFamily="18" charset="0"/>
                                </a:rPr>
                              </m:ctrlPr>
                            </m:sSupPr>
                            <m:e>
                              <m:d>
                                <m:dPr>
                                  <m:ctrlPr>
                                    <a:rPr lang="en-US" sz="1200" b="0" i="1">
                                      <a:solidFill>
                                        <a:srgbClr val="836967"/>
                                      </a:solidFill>
                                      <a:latin typeface="Cambria Math" panose="02040503050406030204" pitchFamily="18" charset="0"/>
                                    </a:rPr>
                                  </m:ctrlPr>
                                </m:dPr>
                                <m:e>
                                  <m:r>
                                    <a:rPr lang="en-US" sz="1200" b="1" i="1">
                                      <a:latin typeface="Cambria Math" panose="02040503050406030204" pitchFamily="18" charset="0"/>
                                    </a:rPr>
                                    <m:t>𝒙</m:t>
                                  </m:r>
                                  <m:sSup>
                                    <m:sSupPr>
                                      <m:ctrlPr>
                                        <a:rPr lang="en-US" sz="1200" b="1" i="1">
                                          <a:solidFill>
                                            <a:srgbClr val="836967"/>
                                          </a:solidFill>
                                          <a:latin typeface="Cambria Math" panose="02040503050406030204" pitchFamily="18" charset="0"/>
                                        </a:rPr>
                                      </m:ctrlPr>
                                    </m:sSupPr>
                                    <m:e>
                                      <m:r>
                                        <a:rPr lang="en-US" sz="1200" b="1" i="1">
                                          <a:latin typeface="Cambria Math" panose="02040503050406030204" pitchFamily="18" charset="0"/>
                                        </a:rPr>
                                        <m:t>𝒙</m:t>
                                      </m:r>
                                    </m:e>
                                    <m:sup>
                                      <m:r>
                                        <a:rPr lang="en-US" sz="1200" b="0" i="0">
                                          <a:latin typeface="Cambria Math" panose="02040503050406030204" pitchFamily="18" charset="0"/>
                                        </a:rPr>
                                        <m:t>′</m:t>
                                      </m:r>
                                    </m:sup>
                                  </m:sSup>
                                </m:e>
                              </m:d>
                            </m:e>
                            <m:sup>
                              <m:r>
                                <a:rPr lang="en-US" sz="1200" b="0" i="1" smtClean="0">
                                  <a:solidFill>
                                    <a:srgbClr val="FF0000"/>
                                  </a:solidFill>
                                  <a:latin typeface="Cambria Math" panose="02040503050406030204" pitchFamily="18" charset="0"/>
                                </a:rPr>
                                <m:t>3</m:t>
                              </m:r>
                            </m:sup>
                          </m:sSup>
                        </m:e>
                      </m:nary>
                    </m:oMath>
                  </m:oMathPara>
                </a14:m>
                <a:endParaRPr lang="en-US" sz="1200" dirty="0"/>
              </a:p>
            </p:txBody>
          </p:sp>
        </mc:Choice>
        <mc:Fallback xmlns="">
          <p:sp>
            <p:nvSpPr>
              <p:cNvPr id="14" name="TextBox 13">
                <a:extLst>
                  <a:ext uri="{FF2B5EF4-FFF2-40B4-BE49-F238E27FC236}">
                    <a16:creationId xmlns:a16="http://schemas.microsoft.com/office/drawing/2014/main" id="{4F71B321-5F1D-097B-B758-F5B54DD3EB73}"/>
                  </a:ext>
                </a:extLst>
              </p:cNvPr>
              <p:cNvSpPr txBox="1">
                <a:spLocks noRot="1" noChangeAspect="1" noMove="1" noResize="1" noEditPoints="1" noAdjustHandles="1" noChangeArrowheads="1" noChangeShapeType="1" noTextEdit="1"/>
              </p:cNvSpPr>
              <p:nvPr/>
            </p:nvSpPr>
            <p:spPr>
              <a:xfrm>
                <a:off x="2015444" y="3432413"/>
                <a:ext cx="2361610" cy="6319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FE94CAE-AE26-2286-6F2E-5C1BC0F9051E}"/>
                  </a:ext>
                </a:extLst>
              </p:cNvPr>
              <p:cNvSpPr txBox="1"/>
              <p:nvPr/>
            </p:nvSpPr>
            <p:spPr>
              <a:xfrm>
                <a:off x="5614729" y="4059095"/>
                <a:ext cx="2361610" cy="631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𝑘</m:t>
                      </m:r>
                      <m:d>
                        <m:dPr>
                          <m:ctrlPr>
                            <a:rPr lang="en-US" sz="1200" i="1">
                              <a:solidFill>
                                <a:srgbClr val="836967"/>
                              </a:solidFill>
                              <a:latin typeface="Cambria Math" panose="02040503050406030204" pitchFamily="18" charset="0"/>
                            </a:rPr>
                          </m:ctrlPr>
                        </m:dPr>
                        <m:e>
                          <m:r>
                            <a:rPr lang="en-US" sz="1200" b="1" i="1">
                              <a:latin typeface="Cambria Math" panose="02040503050406030204" pitchFamily="18" charset="0"/>
                            </a:rPr>
                            <m:t>𝒙</m:t>
                          </m:r>
                          <m:r>
                            <a:rPr lang="en-US" sz="1200" b="0" i="0">
                              <a:latin typeface="Cambria Math" panose="02040503050406030204" pitchFamily="18" charset="0"/>
                            </a:rPr>
                            <m:t>,</m:t>
                          </m:r>
                          <m:sSup>
                            <m:sSupPr>
                              <m:ctrlPr>
                                <a:rPr lang="en-US" sz="1200" b="0" i="1">
                                  <a:solidFill>
                                    <a:srgbClr val="836967"/>
                                  </a:solidFill>
                                  <a:latin typeface="Cambria Math" panose="02040503050406030204" pitchFamily="18" charset="0"/>
                                </a:rPr>
                              </m:ctrlPr>
                            </m:sSupPr>
                            <m:e>
                              <m:r>
                                <a:rPr lang="en-US" sz="1200" b="1" i="1">
                                  <a:latin typeface="Cambria Math" panose="02040503050406030204" pitchFamily="18" charset="0"/>
                                </a:rPr>
                                <m:t>𝒙</m:t>
                              </m:r>
                            </m:e>
                            <m:sup>
                              <m:r>
                                <a:rPr lang="en-US" sz="1200" b="0" i="0">
                                  <a:latin typeface="Cambria Math" panose="02040503050406030204" pitchFamily="18" charset="0"/>
                                </a:rPr>
                                <m:t>′</m:t>
                              </m:r>
                            </m:sup>
                          </m:sSup>
                        </m:e>
                      </m:d>
                      <m:r>
                        <a:rPr lang="en-US" sz="1200" b="0" i="0">
                          <a:latin typeface="Cambria Math" panose="02040503050406030204" pitchFamily="18" charset="0"/>
                        </a:rPr>
                        <m:t>=</m:t>
                      </m:r>
                      <m:nary>
                        <m:naryPr>
                          <m:chr m:val="∑"/>
                          <m:limLoc m:val="undOvr"/>
                          <m:ctrlPr>
                            <a:rPr lang="en-US" sz="1200" b="0" i="1">
                              <a:latin typeface="Cambria Math" panose="02040503050406030204" pitchFamily="18" charset="0"/>
                            </a:rPr>
                          </m:ctrlPr>
                        </m:naryPr>
                        <m:sub>
                          <m:r>
                            <a:rPr lang="en-US" sz="1200" b="0" i="1">
                              <a:latin typeface="Cambria Math" panose="02040503050406030204" pitchFamily="18" charset="0"/>
                            </a:rPr>
                            <m:t>𝑝</m:t>
                          </m:r>
                          <m:r>
                            <a:rPr lang="en-US" sz="1200" b="0" i="0">
                              <a:latin typeface="Cambria Math" panose="02040503050406030204" pitchFamily="18" charset="0"/>
                            </a:rPr>
                            <m:t>=0</m:t>
                          </m:r>
                        </m:sub>
                        <m:sup>
                          <m:r>
                            <a:rPr lang="en-US" sz="1200" b="0" i="1">
                              <a:latin typeface="Cambria Math" panose="02040503050406030204" pitchFamily="18" charset="0"/>
                            </a:rPr>
                            <m:t>𝑃</m:t>
                          </m:r>
                        </m:sup>
                        <m:e>
                          <m:sSup>
                            <m:sSupPr>
                              <m:ctrlPr>
                                <a:rPr lang="en-US" sz="1200" b="0" i="1">
                                  <a:solidFill>
                                    <a:srgbClr val="836967"/>
                                  </a:solidFill>
                                  <a:latin typeface="Cambria Math" panose="02040503050406030204" pitchFamily="18" charset="0"/>
                                </a:rPr>
                              </m:ctrlPr>
                            </m:sSupPr>
                            <m:e>
                              <m:d>
                                <m:dPr>
                                  <m:ctrlPr>
                                    <a:rPr lang="en-US" sz="1200" b="0" i="1">
                                      <a:solidFill>
                                        <a:srgbClr val="836967"/>
                                      </a:solidFill>
                                      <a:latin typeface="Cambria Math" panose="02040503050406030204" pitchFamily="18" charset="0"/>
                                    </a:rPr>
                                  </m:ctrlPr>
                                </m:dPr>
                                <m:e>
                                  <m:r>
                                    <a:rPr lang="en-US" sz="1200" b="1" i="1">
                                      <a:latin typeface="Cambria Math" panose="02040503050406030204" pitchFamily="18" charset="0"/>
                                    </a:rPr>
                                    <m:t>𝒙</m:t>
                                  </m:r>
                                  <m:sSup>
                                    <m:sSupPr>
                                      <m:ctrlPr>
                                        <a:rPr lang="en-US" sz="1200" b="1" i="1">
                                          <a:solidFill>
                                            <a:srgbClr val="836967"/>
                                          </a:solidFill>
                                          <a:latin typeface="Cambria Math" panose="02040503050406030204" pitchFamily="18" charset="0"/>
                                        </a:rPr>
                                      </m:ctrlPr>
                                    </m:sSupPr>
                                    <m:e>
                                      <m:r>
                                        <a:rPr lang="en-US" sz="1200" b="1" i="1">
                                          <a:latin typeface="Cambria Math" panose="02040503050406030204" pitchFamily="18" charset="0"/>
                                        </a:rPr>
                                        <m:t>𝒙</m:t>
                                      </m:r>
                                    </m:e>
                                    <m:sup>
                                      <m:r>
                                        <a:rPr lang="en-US" sz="1200" b="0" i="0">
                                          <a:latin typeface="Cambria Math" panose="02040503050406030204" pitchFamily="18" charset="0"/>
                                        </a:rPr>
                                        <m:t>′</m:t>
                                      </m:r>
                                    </m:sup>
                                  </m:sSup>
                                </m:e>
                              </m:d>
                            </m:e>
                            <m:sup>
                              <m:r>
                                <a:rPr lang="en-US" sz="1200" b="0" i="1" smtClean="0">
                                  <a:solidFill>
                                    <a:srgbClr val="FF0000"/>
                                  </a:solidFill>
                                  <a:latin typeface="Cambria Math" panose="02040503050406030204" pitchFamily="18" charset="0"/>
                                </a:rPr>
                                <m:t>6</m:t>
                              </m:r>
                            </m:sup>
                          </m:sSup>
                        </m:e>
                      </m:nary>
                    </m:oMath>
                  </m:oMathPara>
                </a14:m>
                <a:endParaRPr lang="en-US" sz="1200" dirty="0"/>
              </a:p>
            </p:txBody>
          </p:sp>
        </mc:Choice>
        <mc:Fallback xmlns="">
          <p:sp>
            <p:nvSpPr>
              <p:cNvPr id="15" name="TextBox 14">
                <a:extLst>
                  <a:ext uri="{FF2B5EF4-FFF2-40B4-BE49-F238E27FC236}">
                    <a16:creationId xmlns:a16="http://schemas.microsoft.com/office/drawing/2014/main" id="{AFE94CAE-AE26-2286-6F2E-5C1BC0F9051E}"/>
                  </a:ext>
                </a:extLst>
              </p:cNvPr>
              <p:cNvSpPr txBox="1">
                <a:spLocks noRot="1" noChangeAspect="1" noMove="1" noResize="1" noEditPoints="1" noAdjustHandles="1" noChangeArrowheads="1" noChangeShapeType="1" noTextEdit="1"/>
              </p:cNvSpPr>
              <p:nvPr/>
            </p:nvSpPr>
            <p:spPr>
              <a:xfrm>
                <a:off x="5614729" y="4059095"/>
                <a:ext cx="2361610" cy="63196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A99EAFC-C003-D48C-C76F-28CA6566D36C}"/>
                  </a:ext>
                </a:extLst>
              </p:cNvPr>
              <p:cNvSpPr txBox="1"/>
              <p:nvPr/>
            </p:nvSpPr>
            <p:spPr>
              <a:xfrm>
                <a:off x="801384" y="5482460"/>
                <a:ext cx="27520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m:t>
                      </m:r>
                      <m:d>
                        <m:dPr>
                          <m:ctrlPr>
                            <a:rPr lang="en-US" i="1">
                              <a:solidFill>
                                <a:srgbClr val="836967"/>
                              </a:solidFill>
                              <a:latin typeface="Cambria Math" panose="02040503050406030204" pitchFamily="18" charset="0"/>
                            </a:rPr>
                          </m:ctrlPr>
                        </m:dPr>
                        <m:e>
                          <m:r>
                            <a:rPr lang="en-US" b="1" i="1">
                              <a:latin typeface="Cambria Math" panose="02040503050406030204" pitchFamily="18" charset="0"/>
                            </a:rPr>
                            <m:t>𝒙</m:t>
                          </m:r>
                          <m:r>
                            <a:rPr lang="en-US" b="0" i="0">
                              <a:latin typeface="Cambria Math" panose="02040503050406030204" pitchFamily="18" charset="0"/>
                            </a:rPr>
                            <m:t>,</m:t>
                          </m:r>
                          <m:sSup>
                            <m:sSupPr>
                              <m:ctrlPr>
                                <a:rPr lang="en-US" b="0" i="1">
                                  <a:solidFill>
                                    <a:srgbClr val="836967"/>
                                  </a:solidFill>
                                  <a:latin typeface="Cambria Math" panose="02040503050406030204" pitchFamily="18" charset="0"/>
                                </a:rPr>
                              </m:ctrlPr>
                            </m:sSupPr>
                            <m:e>
                              <m:r>
                                <a:rPr lang="en-US" b="1" i="1">
                                  <a:latin typeface="Cambria Math" panose="02040503050406030204" pitchFamily="18" charset="0"/>
                                </a:rPr>
                                <m:t>𝒙</m:t>
                              </m:r>
                            </m:e>
                            <m:sup>
                              <m:r>
                                <a:rPr lang="en-US" b="0" i="0">
                                  <a:latin typeface="Cambria Math" panose="02040503050406030204" pitchFamily="18" charset="0"/>
                                </a:rPr>
                                <m:t>′</m:t>
                              </m:r>
                            </m:sup>
                          </m:sSup>
                        </m:e>
                      </m:d>
                      <m:r>
                        <a:rPr lang="en-US" b="0" i="0">
                          <a:latin typeface="Cambria Math" panose="02040503050406030204" pitchFamily="18" charset="0"/>
                        </a:rPr>
                        <m:t>=</m:t>
                      </m:r>
                      <m:r>
                        <a:rPr lang="en-US" b="0" i="1">
                          <a:latin typeface="Cambria Math" panose="02040503050406030204" pitchFamily="18" charset="0"/>
                        </a:rPr>
                        <m:t>𝜒</m:t>
                      </m:r>
                      <m:r>
                        <a:rPr lang="en-US" b="0" i="0">
                          <a:latin typeface="Cambria Math" panose="02040503050406030204" pitchFamily="18" charset="0"/>
                        </a:rPr>
                        <m:t>+</m:t>
                      </m:r>
                      <m:sSup>
                        <m:sSupPr>
                          <m:ctrlPr>
                            <a:rPr lang="en-US" b="0" i="1">
                              <a:solidFill>
                                <a:srgbClr val="836967"/>
                              </a:solidFill>
                              <a:latin typeface="Cambria Math" panose="02040503050406030204" pitchFamily="18" charset="0"/>
                            </a:rPr>
                          </m:ctrlPr>
                        </m:sSupPr>
                        <m:e>
                          <m:d>
                            <m:dPr>
                              <m:ctrlPr>
                                <a:rPr lang="en-US" b="0" i="1">
                                  <a:solidFill>
                                    <a:srgbClr val="836967"/>
                                  </a:solidFill>
                                  <a:latin typeface="Cambria Math" panose="02040503050406030204" pitchFamily="18" charset="0"/>
                                </a:rPr>
                              </m:ctrlPr>
                            </m:dPr>
                            <m:e>
                              <m:r>
                                <a:rPr lang="en-US" b="1" i="1">
                                  <a:latin typeface="Cambria Math" panose="02040503050406030204" pitchFamily="18" charset="0"/>
                                </a:rPr>
                                <m:t>𝒙</m:t>
                              </m:r>
                              <m:sSup>
                                <m:sSupPr>
                                  <m:ctrlPr>
                                    <a:rPr lang="en-US" b="1" i="1">
                                      <a:solidFill>
                                        <a:srgbClr val="836967"/>
                                      </a:solidFill>
                                      <a:latin typeface="Cambria Math" panose="02040503050406030204" pitchFamily="18" charset="0"/>
                                    </a:rPr>
                                  </m:ctrlPr>
                                </m:sSupPr>
                                <m:e>
                                  <m:r>
                                    <a:rPr lang="en-US" b="1" i="1">
                                      <a:latin typeface="Cambria Math" panose="02040503050406030204" pitchFamily="18" charset="0"/>
                                    </a:rPr>
                                    <m:t>𝒙</m:t>
                                  </m:r>
                                </m:e>
                                <m:sup>
                                  <m:r>
                                    <a:rPr lang="en-US" b="0" i="0">
                                      <a:latin typeface="Cambria Math" panose="02040503050406030204" pitchFamily="18" charset="0"/>
                                    </a:rPr>
                                    <m:t>′</m:t>
                                  </m:r>
                                </m:sup>
                              </m:sSup>
                            </m:e>
                          </m:d>
                        </m:e>
                        <m:sup>
                          <m:r>
                            <a:rPr lang="en-US" b="0" i="0">
                              <a:latin typeface="Cambria Math" panose="02040503050406030204" pitchFamily="18" charset="0"/>
                            </a:rPr>
                            <m:t>2</m:t>
                          </m:r>
                        </m:sup>
                      </m:sSup>
                      <m:r>
                        <a:rPr lang="en-US" b="0" i="1" smtClean="0">
                          <a:latin typeface="Cambria Math" panose="02040503050406030204" pitchFamily="18" charset="0"/>
                        </a:rPr>
                        <m:t>:</m:t>
                      </m:r>
                    </m:oMath>
                  </m:oMathPara>
                </a14:m>
                <a:endParaRPr lang="en-US" dirty="0"/>
              </a:p>
            </p:txBody>
          </p:sp>
        </mc:Choice>
        <mc:Fallback xmlns="">
          <p:sp>
            <p:nvSpPr>
              <p:cNvPr id="17" name="TextBox 16">
                <a:extLst>
                  <a:ext uri="{FF2B5EF4-FFF2-40B4-BE49-F238E27FC236}">
                    <a16:creationId xmlns:a16="http://schemas.microsoft.com/office/drawing/2014/main" id="{AA99EAFC-C003-D48C-C76F-28CA6566D36C}"/>
                  </a:ext>
                </a:extLst>
              </p:cNvPr>
              <p:cNvSpPr txBox="1">
                <a:spLocks noRot="1" noChangeAspect="1" noMove="1" noResize="1" noEditPoints="1" noAdjustHandles="1" noChangeArrowheads="1" noChangeShapeType="1" noTextEdit="1"/>
              </p:cNvSpPr>
              <p:nvPr/>
            </p:nvSpPr>
            <p:spPr>
              <a:xfrm>
                <a:off x="801384" y="5482460"/>
                <a:ext cx="2752090" cy="369332"/>
              </a:xfrm>
              <a:prstGeom prst="rect">
                <a:avLst/>
              </a:prstGeom>
              <a:blipFill>
                <a:blip r:embed="rId9"/>
                <a:stretch>
                  <a:fillRect b="-3279"/>
                </a:stretch>
              </a:blipFill>
            </p:spPr>
            <p:txBody>
              <a:bodyPr/>
              <a:lstStyle/>
              <a:p>
                <a:r>
                  <a:rPr lang="en-US">
                    <a:noFill/>
                  </a:rPr>
                  <a:t> </a:t>
                </a:r>
              </a:p>
            </p:txBody>
          </p:sp>
        </mc:Fallback>
      </mc:AlternateContent>
      <p:sp>
        <p:nvSpPr>
          <p:cNvPr id="18" name="Rounded Rectangular Callout 13">
            <a:extLst>
              <a:ext uri="{FF2B5EF4-FFF2-40B4-BE49-F238E27FC236}">
                <a16:creationId xmlns:a16="http://schemas.microsoft.com/office/drawing/2014/main" id="{20F3ABF1-3E79-985A-80C6-0DA3972C65D6}"/>
              </a:ext>
            </a:extLst>
          </p:cNvPr>
          <p:cNvSpPr/>
          <p:nvPr/>
        </p:nvSpPr>
        <p:spPr>
          <a:xfrm>
            <a:off x="252535" y="4403155"/>
            <a:ext cx="1625333" cy="740156"/>
          </a:xfrm>
          <a:prstGeom prst="wedgeRoundRectCallout">
            <a:avLst>
              <a:gd name="adj1" fmla="val 43180"/>
              <a:gd name="adj2" fmla="val 987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Product kernel = polynomial regression</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21422AE-CAD8-470E-714B-1FBFE61B65B5}"/>
                  </a:ext>
                </a:extLst>
              </p:cNvPr>
              <p:cNvSpPr txBox="1"/>
              <p:nvPr/>
            </p:nvSpPr>
            <p:spPr>
              <a:xfrm>
                <a:off x="3338535" y="5012398"/>
                <a:ext cx="5771991" cy="12061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𝑓</m:t>
                      </m:r>
                      <m:d>
                        <m:dPr>
                          <m:ctrlPr>
                            <a:rPr lang="en-US" sz="1200" i="1">
                              <a:solidFill>
                                <a:srgbClr val="836967"/>
                              </a:solidFill>
                              <a:latin typeface="Cambria Math" panose="02040503050406030204" pitchFamily="18" charset="0"/>
                            </a:rPr>
                          </m:ctrlPr>
                        </m:dPr>
                        <m:e>
                          <m:r>
                            <a:rPr lang="en-US" sz="1200" b="1" i="1">
                              <a:latin typeface="Cambria Math" panose="02040503050406030204" pitchFamily="18" charset="0"/>
                            </a:rPr>
                            <m:t>𝒙</m:t>
                          </m:r>
                        </m:e>
                      </m:d>
                      <m:r>
                        <a:rPr lang="en-US" sz="1200" b="0" i="0">
                          <a:latin typeface="Cambria Math" panose="02040503050406030204" pitchFamily="18" charset="0"/>
                        </a:rPr>
                        <m:t>=</m:t>
                      </m:r>
                      <m:d>
                        <m:dPr>
                          <m:ctrlPr>
                            <a:rPr lang="en-US" sz="1200" b="0" i="1">
                              <a:solidFill>
                                <a:srgbClr val="836967"/>
                              </a:solidFill>
                              <a:latin typeface="Cambria Math" panose="02040503050406030204" pitchFamily="18" charset="0"/>
                            </a:rPr>
                          </m:ctrlPr>
                        </m:dPr>
                        <m:e>
                          <m:r>
                            <a:rPr lang="en-US" sz="1200" b="0" i="1">
                              <a:latin typeface="Cambria Math" panose="02040503050406030204" pitchFamily="18" charset="0"/>
                            </a:rPr>
                            <m:t>𝜒</m:t>
                          </m:r>
                          <m:nary>
                            <m:naryPr>
                              <m:chr m:val="∑"/>
                              <m:limLoc m:val="undOvr"/>
                              <m:ctrlPr>
                                <a:rPr lang="en-US" sz="1200" b="0" i="1">
                                  <a:latin typeface="Cambria Math" panose="02040503050406030204" pitchFamily="18" charset="0"/>
                                </a:rPr>
                              </m:ctrlPr>
                            </m:naryPr>
                            <m:sub>
                              <m:r>
                                <a:rPr lang="en-US" sz="1200" b="0" i="1">
                                  <a:latin typeface="Cambria Math" panose="02040503050406030204" pitchFamily="18" charset="0"/>
                                </a:rPr>
                                <m:t>𝑛</m:t>
                              </m:r>
                              <m:r>
                                <a:rPr lang="en-US" sz="1200" b="0" i="0">
                                  <a:latin typeface="Cambria Math" panose="02040503050406030204" pitchFamily="18" charset="0"/>
                                </a:rPr>
                                <m:t>=1</m:t>
                              </m:r>
                            </m:sub>
                            <m:sup>
                              <m:r>
                                <a:rPr lang="en-US" sz="1200" b="0" i="1">
                                  <a:latin typeface="Cambria Math" panose="02040503050406030204" pitchFamily="18" charset="0"/>
                                </a:rPr>
                                <m:t>𝑁</m:t>
                              </m:r>
                            </m:sup>
                            <m:e>
                              <m:sSub>
                                <m:sSubPr>
                                  <m:ctrlPr>
                                    <a:rPr lang="en-US" sz="1200" b="0" i="1">
                                      <a:solidFill>
                                        <a:srgbClr val="836967"/>
                                      </a:solidFill>
                                      <a:latin typeface="Cambria Math" panose="02040503050406030204" pitchFamily="18" charset="0"/>
                                    </a:rPr>
                                  </m:ctrlPr>
                                </m:sSubPr>
                                <m:e>
                                  <m:r>
                                    <a:rPr lang="en-US" sz="1200" b="0" i="1">
                                      <a:latin typeface="Cambria Math" panose="02040503050406030204" pitchFamily="18" charset="0"/>
                                    </a:rPr>
                                    <m:t>𝑐</m:t>
                                  </m:r>
                                </m:e>
                                <m:sub>
                                  <m:r>
                                    <a:rPr lang="en-US" sz="1200" b="0" i="1">
                                      <a:latin typeface="Cambria Math" panose="02040503050406030204" pitchFamily="18" charset="0"/>
                                    </a:rPr>
                                    <m:t>𝑛</m:t>
                                  </m:r>
                                </m:sub>
                              </m:sSub>
                            </m:e>
                          </m:nary>
                        </m:e>
                      </m:d>
                      <m:r>
                        <a:rPr lang="en-US" sz="1200" b="0" i="0">
                          <a:latin typeface="Cambria Math" panose="02040503050406030204" pitchFamily="18" charset="0"/>
                        </a:rPr>
                        <m:t>+</m:t>
                      </m:r>
                      <m:nary>
                        <m:naryPr>
                          <m:chr m:val="∑"/>
                          <m:limLoc m:val="undOvr"/>
                          <m:ctrlPr>
                            <a:rPr lang="en-US" sz="1200" b="0" i="1">
                              <a:latin typeface="Cambria Math" panose="02040503050406030204" pitchFamily="18" charset="0"/>
                            </a:rPr>
                          </m:ctrlPr>
                        </m:naryPr>
                        <m:sub>
                          <m:r>
                            <a:rPr lang="en-US" sz="1200" b="0" i="1">
                              <a:latin typeface="Cambria Math" panose="02040503050406030204" pitchFamily="18" charset="0"/>
                            </a:rPr>
                            <m:t>𝑑</m:t>
                          </m:r>
                          <m:r>
                            <a:rPr lang="en-US" sz="1200" b="0" i="0">
                              <a:latin typeface="Cambria Math" panose="02040503050406030204" pitchFamily="18" charset="0"/>
                            </a:rPr>
                            <m:t>=1</m:t>
                          </m:r>
                        </m:sub>
                        <m:sup>
                          <m:r>
                            <a:rPr lang="en-US" sz="1200" b="0" i="1">
                              <a:latin typeface="Cambria Math" panose="02040503050406030204" pitchFamily="18" charset="0"/>
                            </a:rPr>
                            <m:t>𝐷</m:t>
                          </m:r>
                        </m:sup>
                        <m:e>
                          <m:d>
                            <m:dPr>
                              <m:ctrlPr>
                                <a:rPr lang="en-US" sz="1200" b="0" i="1">
                                  <a:solidFill>
                                    <a:srgbClr val="836967"/>
                                  </a:solidFill>
                                  <a:latin typeface="Cambria Math" panose="02040503050406030204" pitchFamily="18" charset="0"/>
                                </a:rPr>
                              </m:ctrlPr>
                            </m:dPr>
                            <m:e>
                              <m:nary>
                                <m:naryPr>
                                  <m:chr m:val="∑"/>
                                  <m:limLoc m:val="undOvr"/>
                                  <m:ctrlPr>
                                    <a:rPr lang="en-US" sz="1200" b="0" i="1">
                                      <a:latin typeface="Cambria Math" panose="02040503050406030204" pitchFamily="18" charset="0"/>
                                    </a:rPr>
                                  </m:ctrlPr>
                                </m:naryPr>
                                <m:sub>
                                  <m:r>
                                    <a:rPr lang="en-US" sz="1200" b="0" i="1">
                                      <a:latin typeface="Cambria Math" panose="02040503050406030204" pitchFamily="18" charset="0"/>
                                    </a:rPr>
                                    <m:t>𝑛</m:t>
                                  </m:r>
                                  <m:r>
                                    <a:rPr lang="en-US" sz="1200" b="0" i="0">
                                      <a:latin typeface="Cambria Math" panose="02040503050406030204" pitchFamily="18" charset="0"/>
                                    </a:rPr>
                                    <m:t>=1</m:t>
                                  </m:r>
                                </m:sub>
                                <m:sup>
                                  <m:r>
                                    <a:rPr lang="en-US" sz="1200" b="0" i="1">
                                      <a:latin typeface="Cambria Math" panose="02040503050406030204" pitchFamily="18" charset="0"/>
                                    </a:rPr>
                                    <m:t>𝑁</m:t>
                                  </m:r>
                                </m:sup>
                                <m:e>
                                  <m:sSub>
                                    <m:sSubPr>
                                      <m:ctrlPr>
                                        <a:rPr lang="en-US" sz="1200" b="0" i="1">
                                          <a:solidFill>
                                            <a:srgbClr val="836967"/>
                                          </a:solidFill>
                                          <a:latin typeface="Cambria Math" panose="02040503050406030204" pitchFamily="18" charset="0"/>
                                        </a:rPr>
                                      </m:ctrlPr>
                                    </m:sSubPr>
                                    <m:e>
                                      <m:r>
                                        <a:rPr lang="en-US" sz="1200" b="0" i="1">
                                          <a:latin typeface="Cambria Math" panose="02040503050406030204" pitchFamily="18" charset="0"/>
                                        </a:rPr>
                                        <m:t>𝑐</m:t>
                                      </m:r>
                                    </m:e>
                                    <m:sub>
                                      <m:r>
                                        <a:rPr lang="en-US" sz="1200" b="0" i="1">
                                          <a:latin typeface="Cambria Math" panose="02040503050406030204" pitchFamily="18" charset="0"/>
                                        </a:rPr>
                                        <m:t>𝑛</m:t>
                                      </m:r>
                                    </m:sub>
                                  </m:sSub>
                                  <m:sSup>
                                    <m:sSupPr>
                                      <m:ctrlPr>
                                        <a:rPr lang="en-US" sz="1200" b="0" i="1">
                                          <a:solidFill>
                                            <a:srgbClr val="836967"/>
                                          </a:solidFill>
                                          <a:latin typeface="Cambria Math" panose="02040503050406030204" pitchFamily="18" charset="0"/>
                                        </a:rPr>
                                      </m:ctrlPr>
                                    </m:sSupPr>
                                    <m:e>
                                      <m:d>
                                        <m:dPr>
                                          <m:ctrlPr>
                                            <a:rPr lang="en-US" sz="1200" b="0" i="1">
                                              <a:solidFill>
                                                <a:srgbClr val="836967"/>
                                              </a:solidFill>
                                              <a:latin typeface="Cambria Math" panose="02040503050406030204" pitchFamily="18" charset="0"/>
                                            </a:rPr>
                                          </m:ctrlPr>
                                        </m:dPr>
                                        <m:e>
                                          <m:sSubSup>
                                            <m:sSubSupPr>
                                              <m:ctrlPr>
                                                <a:rPr lang="en-US" sz="1200" b="0" i="1">
                                                  <a:solidFill>
                                                    <a:srgbClr val="836967"/>
                                                  </a:solidFill>
                                                  <a:latin typeface="Cambria Math" panose="02040503050406030204" pitchFamily="18" charset="0"/>
                                                </a:rPr>
                                              </m:ctrlPr>
                                            </m:sSubSupPr>
                                            <m:e>
                                              <m:r>
                                                <a:rPr lang="en-US" sz="1200" b="0" i="1">
                                                  <a:latin typeface="Cambria Math" panose="02040503050406030204" pitchFamily="18" charset="0"/>
                                                </a:rPr>
                                                <m:t>𝑥</m:t>
                                              </m:r>
                                            </m:e>
                                            <m:sub>
                                              <m:r>
                                                <a:rPr lang="en-US" sz="1200" b="0" i="1">
                                                  <a:latin typeface="Cambria Math" panose="02040503050406030204" pitchFamily="18" charset="0"/>
                                                </a:rPr>
                                                <m:t>𝑑</m:t>
                                              </m:r>
                                            </m:sub>
                                            <m:sup>
                                              <m:d>
                                                <m:dPr>
                                                  <m:ctrlPr>
                                                    <a:rPr lang="en-US" sz="1200" b="0" i="1">
                                                      <a:solidFill>
                                                        <a:srgbClr val="836967"/>
                                                      </a:solidFill>
                                                      <a:latin typeface="Cambria Math" panose="02040503050406030204" pitchFamily="18" charset="0"/>
                                                    </a:rPr>
                                                  </m:ctrlPr>
                                                </m:dPr>
                                                <m:e>
                                                  <m:r>
                                                    <a:rPr lang="en-US" sz="1200" b="0" i="1">
                                                      <a:latin typeface="Cambria Math" panose="02040503050406030204" pitchFamily="18" charset="0"/>
                                                    </a:rPr>
                                                    <m:t>𝑛</m:t>
                                                  </m:r>
                                                </m:e>
                                              </m:d>
                                            </m:sup>
                                          </m:sSubSup>
                                        </m:e>
                                      </m:d>
                                    </m:e>
                                    <m:sup>
                                      <m:r>
                                        <a:rPr lang="en-US" sz="1200" b="0" i="0">
                                          <a:latin typeface="Cambria Math" panose="02040503050406030204" pitchFamily="18" charset="0"/>
                                        </a:rPr>
                                        <m:t>2</m:t>
                                      </m:r>
                                    </m:sup>
                                  </m:sSup>
                                </m:e>
                              </m:nary>
                            </m:e>
                          </m:d>
                          <m:sSubSup>
                            <m:sSubSupPr>
                              <m:ctrlPr>
                                <a:rPr lang="en-US" sz="1200" b="0" i="1">
                                  <a:solidFill>
                                    <a:srgbClr val="836967"/>
                                  </a:solidFill>
                                  <a:latin typeface="Cambria Math" panose="02040503050406030204" pitchFamily="18" charset="0"/>
                                </a:rPr>
                              </m:ctrlPr>
                            </m:sSubSupPr>
                            <m:e>
                              <m:r>
                                <a:rPr lang="en-US" sz="1200" b="0" i="1">
                                  <a:latin typeface="Cambria Math" panose="02040503050406030204" pitchFamily="18" charset="0"/>
                                </a:rPr>
                                <m:t>𝑥</m:t>
                              </m:r>
                            </m:e>
                            <m:sub>
                              <m:r>
                                <a:rPr lang="en-US" sz="1200" b="0" i="1">
                                  <a:latin typeface="Cambria Math" panose="02040503050406030204" pitchFamily="18" charset="0"/>
                                </a:rPr>
                                <m:t>𝑑</m:t>
                              </m:r>
                            </m:sub>
                            <m:sup>
                              <m:r>
                                <a:rPr lang="en-US" sz="1200" b="0" i="0">
                                  <a:latin typeface="Cambria Math" panose="02040503050406030204" pitchFamily="18" charset="0"/>
                                </a:rPr>
                                <m:t>2</m:t>
                              </m:r>
                            </m:sup>
                          </m:sSubSup>
                        </m:e>
                      </m:nary>
                      <m:r>
                        <a:rPr lang="en-US" sz="1200" b="0" i="0">
                          <a:latin typeface="Cambria Math" panose="02040503050406030204" pitchFamily="18" charset="0"/>
                        </a:rPr>
                        <m:t>+</m:t>
                      </m:r>
                      <m:nary>
                        <m:naryPr>
                          <m:chr m:val="∑"/>
                          <m:limLoc m:val="undOvr"/>
                          <m:ctrlPr>
                            <a:rPr lang="en-US" sz="1200" b="0" i="1">
                              <a:latin typeface="Cambria Math" panose="02040503050406030204" pitchFamily="18" charset="0"/>
                            </a:rPr>
                          </m:ctrlPr>
                        </m:naryPr>
                        <m:sub>
                          <m:r>
                            <a:rPr lang="en-US" sz="1200" b="0" i="1">
                              <a:latin typeface="Cambria Math" panose="02040503050406030204" pitchFamily="18" charset="0"/>
                            </a:rPr>
                            <m:t>𝑑</m:t>
                          </m:r>
                          <m:r>
                            <a:rPr lang="en-US" sz="1200" b="0" i="0">
                              <a:latin typeface="Cambria Math" panose="02040503050406030204" pitchFamily="18" charset="0"/>
                            </a:rPr>
                            <m:t>≠</m:t>
                          </m:r>
                          <m:r>
                            <a:rPr lang="en-US" sz="1200" b="0" i="1">
                              <a:latin typeface="Cambria Math" panose="02040503050406030204" pitchFamily="18" charset="0"/>
                            </a:rPr>
                            <m:t>𝑑</m:t>
                          </m:r>
                          <m:r>
                            <a:rPr lang="en-US" sz="1200" b="0" i="0">
                              <a:latin typeface="Cambria Math" panose="02040503050406030204" pitchFamily="18" charset="0"/>
                            </a:rPr>
                            <m:t>′</m:t>
                          </m:r>
                        </m:sub>
                        <m:sup>
                          <m:r>
                            <a:rPr lang="en-US" sz="1200" b="0" i="1">
                              <a:latin typeface="Cambria Math" panose="02040503050406030204" pitchFamily="18" charset="0"/>
                            </a:rPr>
                            <m:t>𝐷</m:t>
                          </m:r>
                        </m:sup>
                        <m:e>
                          <m:d>
                            <m:dPr>
                              <m:ctrlPr>
                                <a:rPr lang="en-US" sz="1200" b="0" i="1">
                                  <a:solidFill>
                                    <a:srgbClr val="836967"/>
                                  </a:solidFill>
                                  <a:latin typeface="Cambria Math" panose="02040503050406030204" pitchFamily="18" charset="0"/>
                                </a:rPr>
                              </m:ctrlPr>
                            </m:dPr>
                            <m:e>
                              <m:nary>
                                <m:naryPr>
                                  <m:chr m:val="∑"/>
                                  <m:limLoc m:val="undOvr"/>
                                  <m:ctrlPr>
                                    <a:rPr lang="en-US" sz="1200" b="0" i="1">
                                      <a:latin typeface="Cambria Math" panose="02040503050406030204" pitchFamily="18" charset="0"/>
                                    </a:rPr>
                                  </m:ctrlPr>
                                </m:naryPr>
                                <m:sub>
                                  <m:r>
                                    <a:rPr lang="en-US" sz="1200" b="0" i="1">
                                      <a:latin typeface="Cambria Math" panose="02040503050406030204" pitchFamily="18" charset="0"/>
                                    </a:rPr>
                                    <m:t>𝑛</m:t>
                                  </m:r>
                                  <m:r>
                                    <a:rPr lang="en-US" sz="1200" b="0" i="0">
                                      <a:latin typeface="Cambria Math" panose="02040503050406030204" pitchFamily="18" charset="0"/>
                                    </a:rPr>
                                    <m:t>=1</m:t>
                                  </m:r>
                                </m:sub>
                                <m:sup>
                                  <m:r>
                                    <a:rPr lang="en-US" sz="1200" b="0" i="1">
                                      <a:latin typeface="Cambria Math" panose="02040503050406030204" pitchFamily="18" charset="0"/>
                                    </a:rPr>
                                    <m:t>𝑁</m:t>
                                  </m:r>
                                </m:sup>
                                <m:e>
                                  <m:sSub>
                                    <m:sSubPr>
                                      <m:ctrlPr>
                                        <a:rPr lang="en-US" sz="1200" b="0" i="1">
                                          <a:solidFill>
                                            <a:srgbClr val="836967"/>
                                          </a:solidFill>
                                          <a:latin typeface="Cambria Math" panose="02040503050406030204" pitchFamily="18" charset="0"/>
                                        </a:rPr>
                                      </m:ctrlPr>
                                    </m:sSubPr>
                                    <m:e>
                                      <m:r>
                                        <a:rPr lang="en-US" sz="1200" b="0" i="1">
                                          <a:latin typeface="Cambria Math" panose="02040503050406030204" pitchFamily="18" charset="0"/>
                                        </a:rPr>
                                        <m:t>𝑐</m:t>
                                      </m:r>
                                    </m:e>
                                    <m:sub>
                                      <m:r>
                                        <a:rPr lang="en-US" sz="1200" b="0" i="1">
                                          <a:latin typeface="Cambria Math" panose="02040503050406030204" pitchFamily="18" charset="0"/>
                                        </a:rPr>
                                        <m:t>𝑛</m:t>
                                      </m:r>
                                    </m:sub>
                                  </m:sSub>
                                  <m:sSubSup>
                                    <m:sSubSupPr>
                                      <m:ctrlPr>
                                        <a:rPr lang="en-US" sz="1200" b="0" i="1">
                                          <a:solidFill>
                                            <a:srgbClr val="836967"/>
                                          </a:solidFill>
                                          <a:latin typeface="Cambria Math" panose="02040503050406030204" pitchFamily="18" charset="0"/>
                                        </a:rPr>
                                      </m:ctrlPr>
                                    </m:sSubSupPr>
                                    <m:e>
                                      <m:r>
                                        <a:rPr lang="en-US" sz="1200" b="0" i="1">
                                          <a:latin typeface="Cambria Math" panose="02040503050406030204" pitchFamily="18" charset="0"/>
                                        </a:rPr>
                                        <m:t>𝑥</m:t>
                                      </m:r>
                                    </m:e>
                                    <m:sub>
                                      <m:r>
                                        <a:rPr lang="en-US" sz="1200" b="0" i="1">
                                          <a:latin typeface="Cambria Math" panose="02040503050406030204" pitchFamily="18" charset="0"/>
                                        </a:rPr>
                                        <m:t>𝑑</m:t>
                                      </m:r>
                                    </m:sub>
                                    <m:sup>
                                      <m:d>
                                        <m:dPr>
                                          <m:ctrlPr>
                                            <a:rPr lang="en-US" sz="1200" b="0" i="1">
                                              <a:solidFill>
                                                <a:srgbClr val="836967"/>
                                              </a:solidFill>
                                              <a:latin typeface="Cambria Math" panose="02040503050406030204" pitchFamily="18" charset="0"/>
                                            </a:rPr>
                                          </m:ctrlPr>
                                        </m:dPr>
                                        <m:e>
                                          <m:r>
                                            <a:rPr lang="en-US" sz="1200" b="0" i="1">
                                              <a:latin typeface="Cambria Math" panose="02040503050406030204" pitchFamily="18" charset="0"/>
                                            </a:rPr>
                                            <m:t>𝑛</m:t>
                                          </m:r>
                                        </m:e>
                                      </m:d>
                                    </m:sup>
                                  </m:sSubSup>
                                  <m:sSubSup>
                                    <m:sSubSupPr>
                                      <m:ctrlPr>
                                        <a:rPr lang="en-US" sz="1200" b="0" i="1">
                                          <a:solidFill>
                                            <a:srgbClr val="836967"/>
                                          </a:solidFill>
                                          <a:latin typeface="Cambria Math" panose="02040503050406030204" pitchFamily="18" charset="0"/>
                                        </a:rPr>
                                      </m:ctrlPr>
                                    </m:sSubSupPr>
                                    <m:e>
                                      <m:r>
                                        <a:rPr lang="en-US" sz="1200" b="0" i="1">
                                          <a:latin typeface="Cambria Math" panose="02040503050406030204" pitchFamily="18" charset="0"/>
                                        </a:rPr>
                                        <m:t>𝑥</m:t>
                                      </m:r>
                                    </m:e>
                                    <m:sub>
                                      <m:r>
                                        <a:rPr lang="en-US" sz="1200" b="0" i="1">
                                          <a:latin typeface="Cambria Math" panose="02040503050406030204" pitchFamily="18" charset="0"/>
                                        </a:rPr>
                                        <m:t>𝑑</m:t>
                                      </m:r>
                                      <m:r>
                                        <a:rPr lang="en-US" sz="1200" b="0" i="0">
                                          <a:latin typeface="Cambria Math" panose="02040503050406030204" pitchFamily="18" charset="0"/>
                                        </a:rPr>
                                        <m:t>′</m:t>
                                      </m:r>
                                    </m:sub>
                                    <m:sup>
                                      <m:d>
                                        <m:dPr>
                                          <m:ctrlPr>
                                            <a:rPr lang="en-US" sz="1200" b="0" i="1">
                                              <a:solidFill>
                                                <a:srgbClr val="836967"/>
                                              </a:solidFill>
                                              <a:latin typeface="Cambria Math" panose="02040503050406030204" pitchFamily="18" charset="0"/>
                                            </a:rPr>
                                          </m:ctrlPr>
                                        </m:dPr>
                                        <m:e>
                                          <m:r>
                                            <a:rPr lang="en-US" sz="1200" b="0" i="1">
                                              <a:latin typeface="Cambria Math" panose="02040503050406030204" pitchFamily="18" charset="0"/>
                                            </a:rPr>
                                            <m:t>𝑛</m:t>
                                          </m:r>
                                        </m:e>
                                      </m:d>
                                    </m:sup>
                                  </m:sSubSup>
                                </m:e>
                              </m:nary>
                            </m:e>
                          </m:d>
                          <m:sSub>
                            <m:sSubPr>
                              <m:ctrlPr>
                                <a:rPr lang="en-US" sz="1200" b="0" i="1">
                                  <a:solidFill>
                                    <a:srgbClr val="836967"/>
                                  </a:solidFill>
                                  <a:latin typeface="Cambria Math" panose="02040503050406030204" pitchFamily="18" charset="0"/>
                                </a:rPr>
                              </m:ctrlPr>
                            </m:sSubPr>
                            <m:e>
                              <m:r>
                                <a:rPr lang="en-US" sz="1200" b="0" i="1">
                                  <a:latin typeface="Cambria Math" panose="02040503050406030204" pitchFamily="18" charset="0"/>
                                </a:rPr>
                                <m:t>𝑥</m:t>
                              </m:r>
                            </m:e>
                            <m:sub>
                              <m:r>
                                <a:rPr lang="en-US" sz="1200" b="0" i="1">
                                  <a:latin typeface="Cambria Math" panose="02040503050406030204" pitchFamily="18" charset="0"/>
                                </a:rPr>
                                <m:t>𝑑</m:t>
                              </m:r>
                            </m:sub>
                          </m:sSub>
                          <m:sSub>
                            <m:sSubPr>
                              <m:ctrlPr>
                                <a:rPr lang="en-US" sz="1200" b="0" i="1">
                                  <a:solidFill>
                                    <a:srgbClr val="836967"/>
                                  </a:solidFill>
                                  <a:latin typeface="Cambria Math" panose="02040503050406030204" pitchFamily="18" charset="0"/>
                                </a:rPr>
                              </m:ctrlPr>
                            </m:sSubPr>
                            <m:e>
                              <m:r>
                                <a:rPr lang="en-US" sz="1200" b="0" i="1">
                                  <a:latin typeface="Cambria Math" panose="02040503050406030204" pitchFamily="18" charset="0"/>
                                </a:rPr>
                                <m:t>𝑥</m:t>
                              </m:r>
                            </m:e>
                            <m:sub>
                              <m:r>
                                <a:rPr lang="en-US" sz="1200" b="0" i="1">
                                  <a:latin typeface="Cambria Math" panose="02040503050406030204" pitchFamily="18" charset="0"/>
                                </a:rPr>
                                <m:t>𝑑</m:t>
                              </m:r>
                              <m:r>
                                <a:rPr lang="en-US" sz="1200" b="0" i="0">
                                  <a:latin typeface="Cambria Math" panose="02040503050406030204" pitchFamily="18" charset="0"/>
                                </a:rPr>
                                <m:t>′</m:t>
                              </m:r>
                            </m:sub>
                          </m:sSub>
                        </m:e>
                      </m:nary>
                      <m:r>
                        <a:rPr lang="en-US" sz="1200" b="0" i="0">
                          <a:latin typeface="Cambria Math" panose="02040503050406030204" pitchFamily="18" charset="0"/>
                        </a:rPr>
                        <m:t>=</m:t>
                      </m:r>
                      <m:sSub>
                        <m:sSubPr>
                          <m:ctrlPr>
                            <a:rPr lang="en-US" sz="1200" b="0" i="1">
                              <a:solidFill>
                                <a:srgbClr val="836967"/>
                              </a:solidFill>
                              <a:latin typeface="Cambria Math" panose="02040503050406030204" pitchFamily="18" charset="0"/>
                            </a:rPr>
                          </m:ctrlPr>
                        </m:sSubPr>
                        <m:e>
                          <m:r>
                            <a:rPr lang="en-US" sz="1200" b="0" i="1">
                              <a:latin typeface="Cambria Math" panose="02040503050406030204" pitchFamily="18" charset="0"/>
                            </a:rPr>
                            <m:t>𝑏</m:t>
                          </m:r>
                        </m:e>
                        <m:sub>
                          <m:r>
                            <a:rPr lang="en-US" sz="1200" b="0" i="0">
                              <a:latin typeface="Cambria Math" panose="02040503050406030204" pitchFamily="18" charset="0"/>
                            </a:rPr>
                            <m:t>0</m:t>
                          </m:r>
                        </m:sub>
                      </m:sSub>
                      <m:r>
                        <a:rPr lang="en-US" sz="1200" b="0" i="0">
                          <a:latin typeface="Cambria Math" panose="02040503050406030204" pitchFamily="18" charset="0"/>
                        </a:rPr>
                        <m:t>+</m:t>
                      </m:r>
                      <m:nary>
                        <m:naryPr>
                          <m:chr m:val="∑"/>
                          <m:limLoc m:val="undOvr"/>
                          <m:ctrlPr>
                            <a:rPr lang="en-US" sz="1200" b="0" i="1">
                              <a:latin typeface="Cambria Math" panose="02040503050406030204" pitchFamily="18" charset="0"/>
                            </a:rPr>
                          </m:ctrlPr>
                        </m:naryPr>
                        <m:sub>
                          <m:r>
                            <a:rPr lang="en-US" sz="1200" b="0" i="1">
                              <a:latin typeface="Cambria Math" panose="02040503050406030204" pitchFamily="18" charset="0"/>
                            </a:rPr>
                            <m:t>𝑑</m:t>
                          </m:r>
                          <m:r>
                            <a:rPr lang="en-US" sz="1200" b="0" i="0">
                              <a:latin typeface="Cambria Math" panose="02040503050406030204" pitchFamily="18" charset="0"/>
                            </a:rPr>
                            <m:t>=1</m:t>
                          </m:r>
                        </m:sub>
                        <m:sup>
                          <m:r>
                            <a:rPr lang="en-US" sz="1200" b="0" i="1">
                              <a:latin typeface="Cambria Math" panose="02040503050406030204" pitchFamily="18" charset="0"/>
                            </a:rPr>
                            <m:t>𝐷</m:t>
                          </m:r>
                        </m:sup>
                        <m:e>
                          <m:sSubSup>
                            <m:sSubSupPr>
                              <m:ctrlPr>
                                <a:rPr lang="en-US" sz="1200" b="0" i="1">
                                  <a:solidFill>
                                    <a:srgbClr val="836967"/>
                                  </a:solidFill>
                                  <a:latin typeface="Cambria Math" panose="02040503050406030204" pitchFamily="18" charset="0"/>
                                </a:rPr>
                              </m:ctrlPr>
                            </m:sSubSupPr>
                            <m:e>
                              <m:r>
                                <a:rPr lang="en-US" sz="1200" b="0" i="1">
                                  <a:latin typeface="Cambria Math" panose="02040503050406030204" pitchFamily="18" charset="0"/>
                                </a:rPr>
                                <m:t>𝑏</m:t>
                              </m:r>
                            </m:e>
                            <m:sub>
                              <m:r>
                                <a:rPr lang="en-US" sz="1200" b="0" i="1">
                                  <a:latin typeface="Cambria Math" panose="02040503050406030204" pitchFamily="18" charset="0"/>
                                </a:rPr>
                                <m:t>𝑑</m:t>
                              </m:r>
                            </m:sub>
                            <m:sup>
                              <m:d>
                                <m:dPr>
                                  <m:ctrlPr>
                                    <a:rPr lang="en-US" sz="1200" b="0" i="1">
                                      <a:solidFill>
                                        <a:srgbClr val="836967"/>
                                      </a:solidFill>
                                      <a:latin typeface="Cambria Math" panose="02040503050406030204" pitchFamily="18" charset="0"/>
                                    </a:rPr>
                                  </m:ctrlPr>
                                </m:dPr>
                                <m:e>
                                  <m:r>
                                    <a:rPr lang="en-US" sz="1200" b="0" i="0">
                                      <a:latin typeface="Cambria Math" panose="02040503050406030204" pitchFamily="18" charset="0"/>
                                    </a:rPr>
                                    <m:t>2</m:t>
                                  </m:r>
                                </m:e>
                              </m:d>
                            </m:sup>
                          </m:sSubSup>
                          <m:sSubSup>
                            <m:sSubSupPr>
                              <m:ctrlPr>
                                <a:rPr lang="en-US" sz="1200" b="0" i="1">
                                  <a:solidFill>
                                    <a:srgbClr val="836967"/>
                                  </a:solidFill>
                                  <a:latin typeface="Cambria Math" panose="02040503050406030204" pitchFamily="18" charset="0"/>
                                </a:rPr>
                              </m:ctrlPr>
                            </m:sSubSupPr>
                            <m:e>
                              <m:r>
                                <a:rPr lang="en-US" sz="1200" b="0" i="1">
                                  <a:latin typeface="Cambria Math" panose="02040503050406030204" pitchFamily="18" charset="0"/>
                                </a:rPr>
                                <m:t>𝑥</m:t>
                              </m:r>
                            </m:e>
                            <m:sub>
                              <m:r>
                                <a:rPr lang="en-US" sz="1200" b="0" i="1">
                                  <a:latin typeface="Cambria Math" panose="02040503050406030204" pitchFamily="18" charset="0"/>
                                </a:rPr>
                                <m:t>𝑑</m:t>
                              </m:r>
                            </m:sub>
                            <m:sup>
                              <m:r>
                                <a:rPr lang="en-US" sz="1200" b="0" i="0">
                                  <a:latin typeface="Cambria Math" panose="02040503050406030204" pitchFamily="18" charset="0"/>
                                </a:rPr>
                                <m:t>2</m:t>
                              </m:r>
                            </m:sup>
                          </m:sSubSup>
                        </m:e>
                      </m:nary>
                      <m:r>
                        <a:rPr lang="en-US" sz="1200" b="0" i="0">
                          <a:latin typeface="Cambria Math" panose="02040503050406030204" pitchFamily="18" charset="0"/>
                        </a:rPr>
                        <m:t>+</m:t>
                      </m:r>
                      <m:nary>
                        <m:naryPr>
                          <m:chr m:val="∑"/>
                          <m:limLoc m:val="undOvr"/>
                          <m:ctrlPr>
                            <a:rPr lang="en-US" sz="1200" b="0" i="1">
                              <a:latin typeface="Cambria Math" panose="02040503050406030204" pitchFamily="18" charset="0"/>
                            </a:rPr>
                          </m:ctrlPr>
                        </m:naryPr>
                        <m:sub>
                          <m:r>
                            <a:rPr lang="en-US" sz="1200" b="0" i="1">
                              <a:latin typeface="Cambria Math" panose="02040503050406030204" pitchFamily="18" charset="0"/>
                            </a:rPr>
                            <m:t>𝑑</m:t>
                          </m:r>
                          <m:r>
                            <a:rPr lang="en-US" sz="1200" b="0" i="0">
                              <a:latin typeface="Cambria Math" panose="02040503050406030204" pitchFamily="18" charset="0"/>
                            </a:rPr>
                            <m:t>≠</m:t>
                          </m:r>
                          <m:r>
                            <a:rPr lang="en-US" sz="1200" b="0" i="1">
                              <a:latin typeface="Cambria Math" panose="02040503050406030204" pitchFamily="18" charset="0"/>
                            </a:rPr>
                            <m:t>𝑑</m:t>
                          </m:r>
                          <m:r>
                            <a:rPr lang="en-US" sz="1200" b="0" i="0">
                              <a:latin typeface="Cambria Math" panose="02040503050406030204" pitchFamily="18" charset="0"/>
                            </a:rPr>
                            <m:t>′</m:t>
                          </m:r>
                        </m:sub>
                        <m:sup>
                          <m:r>
                            <a:rPr lang="en-US" sz="1200" b="0" i="1">
                              <a:latin typeface="Cambria Math" panose="02040503050406030204" pitchFamily="18" charset="0"/>
                            </a:rPr>
                            <m:t>𝐷</m:t>
                          </m:r>
                        </m:sup>
                        <m:e>
                          <m:sSub>
                            <m:sSubPr>
                              <m:ctrlPr>
                                <a:rPr lang="en-US" sz="1200" b="0" i="1">
                                  <a:solidFill>
                                    <a:srgbClr val="836967"/>
                                  </a:solidFill>
                                  <a:latin typeface="Cambria Math" panose="02040503050406030204" pitchFamily="18" charset="0"/>
                                </a:rPr>
                              </m:ctrlPr>
                            </m:sSubPr>
                            <m:e>
                              <m:r>
                                <a:rPr lang="en-US" sz="1200" b="0" i="1">
                                  <a:latin typeface="Cambria Math" panose="02040503050406030204" pitchFamily="18" charset="0"/>
                                </a:rPr>
                                <m:t>𝑏</m:t>
                              </m:r>
                            </m:e>
                            <m:sub>
                              <m:r>
                                <a:rPr lang="en-US" sz="1200" b="0" i="1">
                                  <a:latin typeface="Cambria Math" panose="02040503050406030204" pitchFamily="18" charset="0"/>
                                </a:rPr>
                                <m:t>𝑑𝑑</m:t>
                              </m:r>
                              <m:r>
                                <a:rPr lang="en-US" sz="1200" b="0" i="0">
                                  <a:latin typeface="Cambria Math" panose="02040503050406030204" pitchFamily="18" charset="0"/>
                                </a:rPr>
                                <m:t>′</m:t>
                              </m:r>
                            </m:sub>
                          </m:sSub>
                          <m:sSub>
                            <m:sSubPr>
                              <m:ctrlPr>
                                <a:rPr lang="en-US" sz="1200" b="0" i="1">
                                  <a:solidFill>
                                    <a:srgbClr val="836967"/>
                                  </a:solidFill>
                                  <a:latin typeface="Cambria Math" panose="02040503050406030204" pitchFamily="18" charset="0"/>
                                </a:rPr>
                              </m:ctrlPr>
                            </m:sSubPr>
                            <m:e>
                              <m:r>
                                <a:rPr lang="en-US" sz="1200" b="0" i="1">
                                  <a:latin typeface="Cambria Math" panose="02040503050406030204" pitchFamily="18" charset="0"/>
                                </a:rPr>
                                <m:t>𝑥</m:t>
                              </m:r>
                            </m:e>
                            <m:sub>
                              <m:r>
                                <a:rPr lang="en-US" sz="1200" b="0" i="1">
                                  <a:latin typeface="Cambria Math" panose="02040503050406030204" pitchFamily="18" charset="0"/>
                                </a:rPr>
                                <m:t>𝑑</m:t>
                              </m:r>
                            </m:sub>
                          </m:sSub>
                          <m:sSub>
                            <m:sSubPr>
                              <m:ctrlPr>
                                <a:rPr lang="en-US" sz="1200" b="0" i="1">
                                  <a:solidFill>
                                    <a:srgbClr val="836967"/>
                                  </a:solidFill>
                                  <a:latin typeface="Cambria Math" panose="02040503050406030204" pitchFamily="18" charset="0"/>
                                </a:rPr>
                              </m:ctrlPr>
                            </m:sSubPr>
                            <m:e>
                              <m:r>
                                <a:rPr lang="en-US" sz="1200" b="0" i="1">
                                  <a:latin typeface="Cambria Math" panose="02040503050406030204" pitchFamily="18" charset="0"/>
                                </a:rPr>
                                <m:t>𝑥</m:t>
                              </m:r>
                            </m:e>
                            <m:sub>
                              <m:r>
                                <a:rPr lang="en-US" sz="1200" b="0" i="1">
                                  <a:latin typeface="Cambria Math" panose="02040503050406030204" pitchFamily="18" charset="0"/>
                                </a:rPr>
                                <m:t>𝑑</m:t>
                              </m:r>
                              <m:r>
                                <a:rPr lang="en-US" sz="1200" b="0" i="0">
                                  <a:latin typeface="Cambria Math" panose="02040503050406030204" pitchFamily="18" charset="0"/>
                                </a:rPr>
                                <m:t>′</m:t>
                              </m:r>
                            </m:sub>
                          </m:sSub>
                        </m:e>
                      </m:nary>
                    </m:oMath>
                  </m:oMathPara>
                </a14:m>
                <a:endParaRPr lang="en-US" sz="1200" dirty="0"/>
              </a:p>
            </p:txBody>
          </p:sp>
        </mc:Choice>
        <mc:Fallback xmlns="">
          <p:sp>
            <p:nvSpPr>
              <p:cNvPr id="20" name="TextBox 19">
                <a:extLst>
                  <a:ext uri="{FF2B5EF4-FFF2-40B4-BE49-F238E27FC236}">
                    <a16:creationId xmlns:a16="http://schemas.microsoft.com/office/drawing/2014/main" id="{921422AE-CAD8-470E-714B-1FBFE61B65B5}"/>
                  </a:ext>
                </a:extLst>
              </p:cNvPr>
              <p:cNvSpPr txBox="1">
                <a:spLocks noRot="1" noChangeAspect="1" noMove="1" noResize="1" noEditPoints="1" noAdjustHandles="1" noChangeArrowheads="1" noChangeShapeType="1" noTextEdit="1"/>
              </p:cNvSpPr>
              <p:nvPr/>
            </p:nvSpPr>
            <p:spPr>
              <a:xfrm>
                <a:off x="3338535" y="5012398"/>
                <a:ext cx="5771991" cy="120616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9DE07C7-AD34-131B-BAED-341C133A9513}"/>
                  </a:ext>
                </a:extLst>
              </p:cNvPr>
              <p:cNvSpPr txBox="1"/>
              <p:nvPr/>
            </p:nvSpPr>
            <p:spPr>
              <a:xfrm>
                <a:off x="3234352" y="2256323"/>
                <a:ext cx="74820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𝑅</m:t>
                      </m:r>
                      <m:r>
                        <a:rPr lang="en-US" sz="1200" b="0" i="1" smtClean="0">
                          <a:latin typeface="Cambria Math" panose="02040503050406030204" pitchFamily="18" charset="0"/>
                        </a:rPr>
                        <m:t>𝐵𝐹</m:t>
                      </m:r>
                    </m:oMath>
                  </m:oMathPara>
                </a14:m>
                <a:endParaRPr lang="en-US" sz="1200" dirty="0"/>
              </a:p>
            </p:txBody>
          </p:sp>
        </mc:Choice>
        <mc:Fallback xmlns="">
          <p:sp>
            <p:nvSpPr>
              <p:cNvPr id="21" name="TextBox 20">
                <a:extLst>
                  <a:ext uri="{FF2B5EF4-FFF2-40B4-BE49-F238E27FC236}">
                    <a16:creationId xmlns:a16="http://schemas.microsoft.com/office/drawing/2014/main" id="{09DE07C7-AD34-131B-BAED-341C133A9513}"/>
                  </a:ext>
                </a:extLst>
              </p:cNvPr>
              <p:cNvSpPr txBox="1">
                <a:spLocks noRot="1" noChangeAspect="1" noMove="1" noResize="1" noEditPoints="1" noAdjustHandles="1" noChangeArrowheads="1" noChangeShapeType="1" noTextEdit="1"/>
              </p:cNvSpPr>
              <p:nvPr/>
            </p:nvSpPr>
            <p:spPr>
              <a:xfrm>
                <a:off x="3234352" y="2256323"/>
                <a:ext cx="748207" cy="276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E60D862-D7F8-84FE-AEF7-09125915447C}"/>
                  </a:ext>
                </a:extLst>
              </p:cNvPr>
              <p:cNvSpPr txBox="1"/>
              <p:nvPr/>
            </p:nvSpPr>
            <p:spPr>
              <a:xfrm>
                <a:off x="6421430" y="2212494"/>
                <a:ext cx="74820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𝑅</m:t>
                      </m:r>
                      <m:r>
                        <a:rPr lang="en-US" sz="1200" b="0" i="1" smtClean="0">
                          <a:latin typeface="Cambria Math" panose="02040503050406030204" pitchFamily="18" charset="0"/>
                        </a:rPr>
                        <m:t>𝐵𝐹</m:t>
                      </m:r>
                    </m:oMath>
                  </m:oMathPara>
                </a14:m>
                <a:endParaRPr lang="en-US" sz="1200" dirty="0"/>
              </a:p>
            </p:txBody>
          </p:sp>
        </mc:Choice>
        <mc:Fallback xmlns="">
          <p:sp>
            <p:nvSpPr>
              <p:cNvPr id="22" name="TextBox 21">
                <a:extLst>
                  <a:ext uri="{FF2B5EF4-FFF2-40B4-BE49-F238E27FC236}">
                    <a16:creationId xmlns:a16="http://schemas.microsoft.com/office/drawing/2014/main" id="{9E60D862-D7F8-84FE-AEF7-09125915447C}"/>
                  </a:ext>
                </a:extLst>
              </p:cNvPr>
              <p:cNvSpPr txBox="1">
                <a:spLocks noRot="1" noChangeAspect="1" noMove="1" noResize="1" noEditPoints="1" noAdjustHandles="1" noChangeArrowheads="1" noChangeShapeType="1" noTextEdit="1"/>
              </p:cNvSpPr>
              <p:nvPr/>
            </p:nvSpPr>
            <p:spPr>
              <a:xfrm>
                <a:off x="6421430" y="2212494"/>
                <a:ext cx="748207" cy="276999"/>
              </a:xfrm>
              <a:prstGeom prst="rect">
                <a:avLst/>
              </a:prstGeom>
              <a:blipFill>
                <a:blip r:embed="rId12"/>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B510D25-6601-BF6E-DDBB-43C823774DEB}"/>
              </a:ext>
            </a:extLst>
          </p:cNvPr>
          <p:cNvSpPr txBox="1"/>
          <p:nvPr/>
        </p:nvSpPr>
        <p:spPr>
          <a:xfrm>
            <a:off x="6134770" y="5775634"/>
            <a:ext cx="2752090" cy="307777"/>
          </a:xfrm>
          <a:prstGeom prst="rect">
            <a:avLst/>
          </a:prstGeom>
          <a:noFill/>
        </p:spPr>
        <p:txBody>
          <a:bodyPr wrap="square">
            <a:spAutoFit/>
          </a:bodyPr>
          <a:lstStyle/>
          <a:p>
            <a:r>
              <a:rPr lang="de-DE" sz="1400" b="0" i="0" dirty="0">
                <a:solidFill>
                  <a:srgbClr val="0000FF"/>
                </a:solidFill>
                <a:effectLst/>
                <a:latin typeface="Times" panose="02020603050405020304" pitchFamily="18" charset="0"/>
                <a:cs typeface="Times" panose="02020603050405020304" pitchFamily="18" charset="0"/>
              </a:rPr>
              <a:t> </a:t>
            </a:r>
            <a:r>
              <a:rPr lang="de-DE" sz="1400" b="0" i="1" dirty="0">
                <a:solidFill>
                  <a:srgbClr val="0000FF"/>
                </a:solidFill>
                <a:effectLst/>
                <a:latin typeface="Times" panose="02020603050405020304" pitchFamily="18" charset="0"/>
                <a:cs typeface="Times" panose="02020603050405020304" pitchFamily="18" charset="0"/>
              </a:rPr>
              <a:t>J. Chem. Phys</a:t>
            </a:r>
            <a:r>
              <a:rPr lang="de-DE" sz="1400" b="0" i="0" dirty="0">
                <a:solidFill>
                  <a:srgbClr val="0000FF"/>
                </a:solidFill>
                <a:effectLst/>
                <a:latin typeface="Times" panose="02020603050405020304" pitchFamily="18" charset="0"/>
                <a:cs typeface="Times" panose="02020603050405020304" pitchFamily="18" charset="0"/>
              </a:rPr>
              <a:t>., </a:t>
            </a:r>
            <a:r>
              <a:rPr lang="de-DE" sz="1400" b="1" i="0" dirty="0">
                <a:solidFill>
                  <a:srgbClr val="0000FF"/>
                </a:solidFill>
                <a:effectLst/>
                <a:latin typeface="Times" panose="02020603050405020304" pitchFamily="18" charset="0"/>
                <a:cs typeface="Times" panose="02020603050405020304" pitchFamily="18" charset="0"/>
              </a:rPr>
              <a:t>160</a:t>
            </a:r>
            <a:r>
              <a:rPr lang="de-DE" sz="1400" b="0" i="0" dirty="0">
                <a:solidFill>
                  <a:srgbClr val="0000FF"/>
                </a:solidFill>
                <a:effectLst/>
                <a:latin typeface="Times" panose="02020603050405020304" pitchFamily="18" charset="0"/>
                <a:cs typeface="Times" panose="02020603050405020304" pitchFamily="18" charset="0"/>
              </a:rPr>
              <a:t>, 012201(2024)</a:t>
            </a:r>
            <a:endParaRPr lang="en-US" sz="1400" dirty="0">
              <a:solidFill>
                <a:srgbClr val="0000FF"/>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780057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B85E3-0DF7-BAE9-5A00-647A65EFBFE0}"/>
              </a:ext>
            </a:extLst>
          </p:cNvPr>
          <p:cNvSpPr>
            <a:spLocks noGrp="1"/>
          </p:cNvSpPr>
          <p:nvPr>
            <p:ph type="title"/>
          </p:nvPr>
        </p:nvSpPr>
        <p:spPr>
          <a:xfrm>
            <a:off x="435894" y="454349"/>
            <a:ext cx="8272212" cy="740156"/>
          </a:xfrm>
        </p:spPr>
        <p:txBody>
          <a:bodyPr/>
          <a:lstStyle/>
          <a:p>
            <a:r>
              <a:rPr lang="en-US" dirty="0"/>
              <a:t>How high-D </a:t>
            </a:r>
            <a:r>
              <a:rPr lang="en-US" dirty="0" err="1"/>
              <a:t>matern</a:t>
            </a:r>
            <a:r>
              <a:rPr lang="en-US" dirty="0"/>
              <a:t> kernels die: sparse data </a:t>
            </a:r>
          </a:p>
        </p:txBody>
      </p:sp>
      <p:sp>
        <p:nvSpPr>
          <p:cNvPr id="4" name="Content Placeholder 2">
            <a:extLst>
              <a:ext uri="{FF2B5EF4-FFF2-40B4-BE49-F238E27FC236}">
                <a16:creationId xmlns:a16="http://schemas.microsoft.com/office/drawing/2014/main" id="{53A0F91E-E1B6-9541-7B3C-27FFA1EB5024}"/>
              </a:ext>
            </a:extLst>
          </p:cNvPr>
          <p:cNvSpPr>
            <a:spLocks noGrp="1"/>
          </p:cNvSpPr>
          <p:nvPr>
            <p:ph idx="1"/>
          </p:nvPr>
        </p:nvSpPr>
        <p:spPr>
          <a:xfrm>
            <a:off x="626171" y="5973848"/>
            <a:ext cx="5363150" cy="484160"/>
          </a:xfrm>
          <a:ln>
            <a:solidFill>
              <a:schemeClr val="accent1"/>
            </a:solidFill>
          </a:ln>
        </p:spPr>
        <p:txBody>
          <a:bodyPr>
            <a:noAutofit/>
          </a:bodyPr>
          <a:lstStyle/>
          <a:p>
            <a:r>
              <a:rPr lang="en-US" sz="2000" b="1" dirty="0"/>
              <a:t>Higher D </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a:t>lower data density </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a:t>higher </a:t>
            </a:r>
            <a:r>
              <a:rPr lang="en-US" sz="2000" b="1" i="1" dirty="0"/>
              <a:t>l</a:t>
            </a:r>
            <a:r>
              <a:rPr lang="en-US" sz="2000" b="1" i="1" baseline="-25000" dirty="0"/>
              <a:t>opt</a:t>
            </a:r>
            <a:r>
              <a:rPr lang="en-US" sz="2000" b="1" dirty="0"/>
              <a:t> </a:t>
            </a:r>
          </a:p>
        </p:txBody>
      </p:sp>
      <p:pic>
        <p:nvPicPr>
          <p:cNvPr id="5" name="Picture 2" descr="Formaldehyde - Wikipedia">
            <a:extLst>
              <a:ext uri="{FF2B5EF4-FFF2-40B4-BE49-F238E27FC236}">
                <a16:creationId xmlns:a16="http://schemas.microsoft.com/office/drawing/2014/main" id="{FC4C4539-AC91-B38D-293C-C8EDB5809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77" y="1721685"/>
            <a:ext cx="1148154" cy="1227519"/>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13">
            <a:extLst>
              <a:ext uri="{FF2B5EF4-FFF2-40B4-BE49-F238E27FC236}">
                <a16:creationId xmlns:a16="http://schemas.microsoft.com/office/drawing/2014/main" id="{E520B5C5-0FDF-33C5-16D5-027B59A27C99}"/>
              </a:ext>
            </a:extLst>
          </p:cNvPr>
          <p:cNvSpPr/>
          <p:nvPr/>
        </p:nvSpPr>
        <p:spPr>
          <a:xfrm>
            <a:off x="922879" y="3272088"/>
            <a:ext cx="1280825" cy="693221"/>
          </a:xfrm>
          <a:prstGeom prst="wedgeRoundRectCallout">
            <a:avLst>
              <a:gd name="adj1" fmla="val 66442"/>
              <a:gd name="adj2" fmla="val 528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15D</a:t>
            </a:r>
          </a:p>
          <a:p>
            <a:pPr algn="ctr"/>
            <a:r>
              <a:rPr lang="en-US" sz="1400" b="1" dirty="0">
                <a:solidFill>
                  <a:srgbClr val="FFFF00"/>
                </a:solidFill>
              </a:rPr>
              <a:t>5600</a:t>
            </a:r>
            <a:r>
              <a:rPr lang="en-US" sz="1400" dirty="0"/>
              <a:t> train pts </a:t>
            </a:r>
          </a:p>
          <a:p>
            <a:pPr algn="ctr"/>
            <a:r>
              <a:rPr lang="en-US" sz="1400" i="1" dirty="0"/>
              <a:t>l</a:t>
            </a:r>
            <a:r>
              <a:rPr lang="en-US" sz="1400" i="1" baseline="-25000" dirty="0"/>
              <a:t>opt</a:t>
            </a:r>
            <a:r>
              <a:rPr lang="en-US" sz="1400" dirty="0"/>
              <a:t>~30</a:t>
            </a:r>
          </a:p>
        </p:txBody>
      </p:sp>
      <p:pic>
        <p:nvPicPr>
          <p:cNvPr id="13" name="Picture 12">
            <a:extLst>
              <a:ext uri="{FF2B5EF4-FFF2-40B4-BE49-F238E27FC236}">
                <a16:creationId xmlns:a16="http://schemas.microsoft.com/office/drawing/2014/main" id="{FDA1CAD5-62A0-08F7-4625-4AEB88D06C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155" y="981529"/>
            <a:ext cx="2965871" cy="2221514"/>
          </a:xfrm>
          <a:prstGeom prst="rect">
            <a:avLst/>
          </a:prstGeom>
          <a:noFill/>
          <a:ln>
            <a:noFill/>
          </a:ln>
        </p:spPr>
      </p:pic>
      <p:pic>
        <p:nvPicPr>
          <p:cNvPr id="16" name="Picture 15">
            <a:extLst>
              <a:ext uri="{FF2B5EF4-FFF2-40B4-BE49-F238E27FC236}">
                <a16:creationId xmlns:a16="http://schemas.microsoft.com/office/drawing/2014/main" id="{C0E424C6-0A8B-A121-2EAB-E0D9FC59AD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955" y="981529"/>
            <a:ext cx="2916202" cy="2184311"/>
          </a:xfrm>
          <a:prstGeom prst="rect">
            <a:avLst/>
          </a:prstGeom>
          <a:noFill/>
          <a:ln>
            <a:noFill/>
          </a:ln>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BCBBCB3-A0DA-FEC2-6F70-AADBA39652F3}"/>
                  </a:ext>
                </a:extLst>
              </p:cNvPr>
              <p:cNvSpPr txBox="1"/>
              <p:nvPr/>
            </p:nvSpPr>
            <p:spPr>
              <a:xfrm>
                <a:off x="6067558" y="2181410"/>
                <a:ext cx="1628909" cy="6318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𝑘</m:t>
                      </m:r>
                      <m:d>
                        <m:dPr>
                          <m:ctrlPr>
                            <a:rPr lang="en-US" sz="1200" i="1">
                              <a:solidFill>
                                <a:srgbClr val="836967"/>
                              </a:solidFill>
                              <a:latin typeface="Cambria Math" panose="02040503050406030204" pitchFamily="18" charset="0"/>
                            </a:rPr>
                          </m:ctrlPr>
                        </m:dPr>
                        <m:e>
                          <m:r>
                            <a:rPr lang="en-US" sz="1200" b="1" i="1">
                              <a:latin typeface="Cambria Math" panose="02040503050406030204" pitchFamily="18" charset="0"/>
                            </a:rPr>
                            <m:t>𝒙</m:t>
                          </m:r>
                          <m:r>
                            <a:rPr lang="en-US" sz="1200" b="0" i="0">
                              <a:latin typeface="Cambria Math" panose="02040503050406030204" pitchFamily="18" charset="0"/>
                            </a:rPr>
                            <m:t>,</m:t>
                          </m:r>
                          <m:sSup>
                            <m:sSupPr>
                              <m:ctrlPr>
                                <a:rPr lang="en-US" sz="1200" b="0" i="1">
                                  <a:solidFill>
                                    <a:srgbClr val="836967"/>
                                  </a:solidFill>
                                  <a:latin typeface="Cambria Math" panose="02040503050406030204" pitchFamily="18" charset="0"/>
                                </a:rPr>
                              </m:ctrlPr>
                            </m:sSupPr>
                            <m:e>
                              <m:r>
                                <a:rPr lang="en-US" sz="1200" b="1" i="1">
                                  <a:latin typeface="Cambria Math" panose="02040503050406030204" pitchFamily="18" charset="0"/>
                                </a:rPr>
                                <m:t>𝒙</m:t>
                              </m:r>
                            </m:e>
                            <m:sup>
                              <m:r>
                                <a:rPr lang="en-US" sz="1200" b="0" i="0">
                                  <a:latin typeface="Cambria Math" panose="02040503050406030204" pitchFamily="18" charset="0"/>
                                </a:rPr>
                                <m:t>′</m:t>
                              </m:r>
                            </m:sup>
                          </m:sSup>
                        </m:e>
                      </m:d>
                      <m:r>
                        <a:rPr lang="en-US" sz="1200" b="0" i="0">
                          <a:latin typeface="Cambria Math" panose="02040503050406030204" pitchFamily="18" charset="0"/>
                        </a:rPr>
                        <m:t>=</m:t>
                      </m:r>
                      <m:nary>
                        <m:naryPr>
                          <m:chr m:val="∑"/>
                          <m:limLoc m:val="undOvr"/>
                          <m:ctrlPr>
                            <a:rPr lang="en-US" sz="1200" b="0" i="1">
                              <a:latin typeface="Cambria Math" panose="02040503050406030204" pitchFamily="18" charset="0"/>
                            </a:rPr>
                          </m:ctrlPr>
                        </m:naryPr>
                        <m:sub>
                          <m:r>
                            <a:rPr lang="en-US" sz="1200" b="0" i="1">
                              <a:latin typeface="Cambria Math" panose="02040503050406030204" pitchFamily="18" charset="0"/>
                            </a:rPr>
                            <m:t>𝑝</m:t>
                          </m:r>
                          <m:r>
                            <a:rPr lang="en-US" sz="1200" b="0" i="0">
                              <a:latin typeface="Cambria Math" panose="02040503050406030204" pitchFamily="18" charset="0"/>
                            </a:rPr>
                            <m:t>=0</m:t>
                          </m:r>
                        </m:sub>
                        <m:sup>
                          <m:r>
                            <a:rPr lang="en-US" sz="1200" b="0" i="0" smtClean="0">
                              <a:solidFill>
                                <a:srgbClr val="FF0000"/>
                              </a:solidFill>
                              <a:latin typeface="Cambria Math" panose="02040503050406030204" pitchFamily="18" charset="0"/>
                            </a:rPr>
                            <m:t>3</m:t>
                          </m:r>
                        </m:sup>
                        <m:e>
                          <m:sSup>
                            <m:sSupPr>
                              <m:ctrlPr>
                                <a:rPr lang="en-US" sz="1200" b="0" i="1">
                                  <a:solidFill>
                                    <a:srgbClr val="836967"/>
                                  </a:solidFill>
                                  <a:latin typeface="Cambria Math" panose="02040503050406030204" pitchFamily="18" charset="0"/>
                                </a:rPr>
                              </m:ctrlPr>
                            </m:sSupPr>
                            <m:e>
                              <m:d>
                                <m:dPr>
                                  <m:ctrlPr>
                                    <a:rPr lang="en-US" sz="1200" b="0" i="1">
                                      <a:solidFill>
                                        <a:srgbClr val="836967"/>
                                      </a:solidFill>
                                      <a:latin typeface="Cambria Math" panose="02040503050406030204" pitchFamily="18" charset="0"/>
                                    </a:rPr>
                                  </m:ctrlPr>
                                </m:dPr>
                                <m:e>
                                  <m:r>
                                    <a:rPr lang="en-US" sz="1200" b="1" i="1">
                                      <a:latin typeface="Cambria Math" panose="02040503050406030204" pitchFamily="18" charset="0"/>
                                    </a:rPr>
                                    <m:t>𝒙</m:t>
                                  </m:r>
                                  <m:sSup>
                                    <m:sSupPr>
                                      <m:ctrlPr>
                                        <a:rPr lang="en-US" sz="1200" b="1" i="1">
                                          <a:solidFill>
                                            <a:srgbClr val="836967"/>
                                          </a:solidFill>
                                          <a:latin typeface="Cambria Math" panose="02040503050406030204" pitchFamily="18" charset="0"/>
                                        </a:rPr>
                                      </m:ctrlPr>
                                    </m:sSupPr>
                                    <m:e>
                                      <m:r>
                                        <a:rPr lang="en-US" sz="1200" b="1" i="1">
                                          <a:latin typeface="Cambria Math" panose="02040503050406030204" pitchFamily="18" charset="0"/>
                                        </a:rPr>
                                        <m:t>𝒙</m:t>
                                      </m:r>
                                    </m:e>
                                    <m:sup>
                                      <m:r>
                                        <a:rPr lang="en-US" sz="1200" b="0" i="0">
                                          <a:latin typeface="Cambria Math" panose="02040503050406030204" pitchFamily="18" charset="0"/>
                                        </a:rPr>
                                        <m:t>′</m:t>
                                      </m:r>
                                    </m:sup>
                                  </m:sSup>
                                </m:e>
                              </m:d>
                            </m:e>
                            <m:sup>
                              <m:r>
                                <a:rPr lang="en-US" sz="1200" b="0" i="1">
                                  <a:latin typeface="Cambria Math" panose="02040503050406030204" pitchFamily="18" charset="0"/>
                                </a:rPr>
                                <m:t>𝑝</m:t>
                              </m:r>
                            </m:sup>
                          </m:sSup>
                        </m:e>
                      </m:nary>
                    </m:oMath>
                  </m:oMathPara>
                </a14:m>
                <a:endParaRPr lang="en-US" sz="1200" dirty="0"/>
              </a:p>
            </p:txBody>
          </p:sp>
        </mc:Choice>
        <mc:Fallback xmlns="">
          <p:sp>
            <p:nvSpPr>
              <p:cNvPr id="18" name="TextBox 17">
                <a:extLst>
                  <a:ext uri="{FF2B5EF4-FFF2-40B4-BE49-F238E27FC236}">
                    <a16:creationId xmlns:a16="http://schemas.microsoft.com/office/drawing/2014/main" id="{8BCBBCB3-A0DA-FEC2-6F70-AADBA39652F3}"/>
                  </a:ext>
                </a:extLst>
              </p:cNvPr>
              <p:cNvSpPr txBox="1">
                <a:spLocks noRot="1" noChangeAspect="1" noMove="1" noResize="1" noEditPoints="1" noAdjustHandles="1" noChangeArrowheads="1" noChangeShapeType="1" noTextEdit="1"/>
              </p:cNvSpPr>
              <p:nvPr/>
            </p:nvSpPr>
            <p:spPr>
              <a:xfrm>
                <a:off x="6067558" y="2181410"/>
                <a:ext cx="1628909" cy="631840"/>
              </a:xfrm>
              <a:prstGeom prst="rect">
                <a:avLst/>
              </a:prstGeom>
              <a:blipFill>
                <a:blip r:embed="rId5"/>
                <a:stretch>
                  <a:fillRect/>
                </a:stretch>
              </a:blipFill>
            </p:spPr>
            <p:txBody>
              <a:bodyPr/>
              <a:lstStyle/>
              <a:p>
                <a:r>
                  <a:rPr lang="en-US">
                    <a:noFill/>
                  </a:rPr>
                  <a:t> </a:t>
                </a:r>
              </a:p>
            </p:txBody>
          </p:sp>
        </mc:Fallback>
      </mc:AlternateContent>
      <p:pic>
        <p:nvPicPr>
          <p:cNvPr id="19" name="Picture 2" descr="Uranium hexafluoride | F6U | ChemSpider">
            <a:extLst>
              <a:ext uri="{FF2B5EF4-FFF2-40B4-BE49-F238E27FC236}">
                <a16:creationId xmlns:a16="http://schemas.microsoft.com/office/drawing/2014/main" id="{833A3FB6-D874-49D2-861E-ADB6875B0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658" y="4371232"/>
            <a:ext cx="1161497" cy="11614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FBAC32C-2BC8-0D8A-EBC3-72315EFC0042}"/>
                  </a:ext>
                </a:extLst>
              </p:cNvPr>
              <p:cNvSpPr txBox="1"/>
              <p:nvPr/>
            </p:nvSpPr>
            <p:spPr>
              <a:xfrm>
                <a:off x="3242542" y="2281933"/>
                <a:ext cx="74820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𝑅</m:t>
                      </m:r>
                      <m:r>
                        <a:rPr lang="en-US" sz="1200" b="0" i="1" smtClean="0">
                          <a:latin typeface="Cambria Math" panose="02040503050406030204" pitchFamily="18" charset="0"/>
                        </a:rPr>
                        <m:t>𝐵𝐹</m:t>
                      </m:r>
                    </m:oMath>
                  </m:oMathPara>
                </a14:m>
                <a:endParaRPr lang="en-US" sz="1200" dirty="0"/>
              </a:p>
            </p:txBody>
          </p:sp>
        </mc:Choice>
        <mc:Fallback xmlns="">
          <p:sp>
            <p:nvSpPr>
              <p:cNvPr id="20" name="TextBox 19">
                <a:extLst>
                  <a:ext uri="{FF2B5EF4-FFF2-40B4-BE49-F238E27FC236}">
                    <a16:creationId xmlns:a16="http://schemas.microsoft.com/office/drawing/2014/main" id="{CFBAC32C-2BC8-0D8A-EBC3-72315EFC0042}"/>
                  </a:ext>
                </a:extLst>
              </p:cNvPr>
              <p:cNvSpPr txBox="1">
                <a:spLocks noRot="1" noChangeAspect="1" noMove="1" noResize="1" noEditPoints="1" noAdjustHandles="1" noChangeArrowheads="1" noChangeShapeType="1" noTextEdit="1"/>
              </p:cNvSpPr>
              <p:nvPr/>
            </p:nvSpPr>
            <p:spPr>
              <a:xfrm>
                <a:off x="3242542" y="2281933"/>
                <a:ext cx="748207" cy="276999"/>
              </a:xfrm>
              <a:prstGeom prst="rect">
                <a:avLst/>
              </a:prstGeom>
              <a:blipFill>
                <a:blip r:embed="rId7"/>
                <a:stretch>
                  <a:fillRect/>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2AC47F2E-3CFE-81CF-8731-B6A527F0EA8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37590" y="3390517"/>
            <a:ext cx="2984486" cy="2235457"/>
          </a:xfrm>
          <a:prstGeom prst="rect">
            <a:avLst/>
          </a:prstGeom>
          <a:noFill/>
          <a:ln>
            <a:noFill/>
          </a:ln>
        </p:spPr>
      </p:pic>
      <p:pic>
        <p:nvPicPr>
          <p:cNvPr id="22" name="Picture 21">
            <a:extLst>
              <a:ext uri="{FF2B5EF4-FFF2-40B4-BE49-F238E27FC236}">
                <a16:creationId xmlns:a16="http://schemas.microsoft.com/office/drawing/2014/main" id="{0440554C-F2E2-04CA-2718-1128C4F03C4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22076" y="3407778"/>
            <a:ext cx="3006277" cy="2251779"/>
          </a:xfrm>
          <a:prstGeom prst="rect">
            <a:avLst/>
          </a:prstGeom>
          <a:noFill/>
          <a:ln>
            <a:noFill/>
          </a:ln>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E6E07B7-A186-7357-852A-4FE55FE0372F}"/>
                  </a:ext>
                </a:extLst>
              </p:cNvPr>
              <p:cNvSpPr txBox="1"/>
              <p:nvPr/>
            </p:nvSpPr>
            <p:spPr>
              <a:xfrm>
                <a:off x="6067558" y="4611330"/>
                <a:ext cx="1676093" cy="6318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𝑘</m:t>
                      </m:r>
                      <m:d>
                        <m:dPr>
                          <m:ctrlPr>
                            <a:rPr lang="en-US" sz="1200" i="1">
                              <a:solidFill>
                                <a:srgbClr val="836967"/>
                              </a:solidFill>
                              <a:latin typeface="Cambria Math" panose="02040503050406030204" pitchFamily="18" charset="0"/>
                            </a:rPr>
                          </m:ctrlPr>
                        </m:dPr>
                        <m:e>
                          <m:r>
                            <a:rPr lang="en-US" sz="1200" b="1" i="1">
                              <a:latin typeface="Cambria Math" panose="02040503050406030204" pitchFamily="18" charset="0"/>
                            </a:rPr>
                            <m:t>𝒙</m:t>
                          </m:r>
                          <m:r>
                            <a:rPr lang="en-US" sz="1200" b="0" i="0">
                              <a:latin typeface="Cambria Math" panose="02040503050406030204" pitchFamily="18" charset="0"/>
                            </a:rPr>
                            <m:t>,</m:t>
                          </m:r>
                          <m:sSup>
                            <m:sSupPr>
                              <m:ctrlPr>
                                <a:rPr lang="en-US" sz="1200" b="0" i="1">
                                  <a:solidFill>
                                    <a:srgbClr val="836967"/>
                                  </a:solidFill>
                                  <a:latin typeface="Cambria Math" panose="02040503050406030204" pitchFamily="18" charset="0"/>
                                </a:rPr>
                              </m:ctrlPr>
                            </m:sSupPr>
                            <m:e>
                              <m:r>
                                <a:rPr lang="en-US" sz="1200" b="1" i="1">
                                  <a:latin typeface="Cambria Math" panose="02040503050406030204" pitchFamily="18" charset="0"/>
                                </a:rPr>
                                <m:t>𝒙</m:t>
                              </m:r>
                            </m:e>
                            <m:sup>
                              <m:r>
                                <a:rPr lang="en-US" sz="1200" b="0" i="0">
                                  <a:latin typeface="Cambria Math" panose="02040503050406030204" pitchFamily="18" charset="0"/>
                                </a:rPr>
                                <m:t>′</m:t>
                              </m:r>
                            </m:sup>
                          </m:sSup>
                        </m:e>
                      </m:d>
                      <m:r>
                        <a:rPr lang="en-US" sz="1200" b="0" i="0">
                          <a:latin typeface="Cambria Math" panose="02040503050406030204" pitchFamily="18" charset="0"/>
                        </a:rPr>
                        <m:t>=</m:t>
                      </m:r>
                      <m:nary>
                        <m:naryPr>
                          <m:chr m:val="∑"/>
                          <m:limLoc m:val="undOvr"/>
                          <m:ctrlPr>
                            <a:rPr lang="en-US" sz="1200" b="0" i="1">
                              <a:latin typeface="Cambria Math" panose="02040503050406030204" pitchFamily="18" charset="0"/>
                            </a:rPr>
                          </m:ctrlPr>
                        </m:naryPr>
                        <m:sub>
                          <m:r>
                            <a:rPr lang="en-US" sz="1200" b="0" i="1">
                              <a:latin typeface="Cambria Math" panose="02040503050406030204" pitchFamily="18" charset="0"/>
                            </a:rPr>
                            <m:t>𝑝</m:t>
                          </m:r>
                          <m:r>
                            <a:rPr lang="en-US" sz="1200" b="0" i="0">
                              <a:latin typeface="Cambria Math" panose="02040503050406030204" pitchFamily="18" charset="0"/>
                            </a:rPr>
                            <m:t>=0</m:t>
                          </m:r>
                        </m:sub>
                        <m:sup>
                          <m:r>
                            <a:rPr lang="en-US" sz="1200" b="0" i="0" smtClean="0">
                              <a:solidFill>
                                <a:srgbClr val="FF0000"/>
                              </a:solidFill>
                              <a:latin typeface="Cambria Math" panose="02040503050406030204" pitchFamily="18" charset="0"/>
                            </a:rPr>
                            <m:t>4</m:t>
                          </m:r>
                        </m:sup>
                        <m:e>
                          <m:sSup>
                            <m:sSupPr>
                              <m:ctrlPr>
                                <a:rPr lang="en-US" sz="1200" b="0" i="1">
                                  <a:solidFill>
                                    <a:srgbClr val="836967"/>
                                  </a:solidFill>
                                  <a:latin typeface="Cambria Math" panose="02040503050406030204" pitchFamily="18" charset="0"/>
                                </a:rPr>
                              </m:ctrlPr>
                            </m:sSupPr>
                            <m:e>
                              <m:d>
                                <m:dPr>
                                  <m:ctrlPr>
                                    <a:rPr lang="en-US" sz="1200" b="0" i="1">
                                      <a:solidFill>
                                        <a:srgbClr val="836967"/>
                                      </a:solidFill>
                                      <a:latin typeface="Cambria Math" panose="02040503050406030204" pitchFamily="18" charset="0"/>
                                    </a:rPr>
                                  </m:ctrlPr>
                                </m:dPr>
                                <m:e>
                                  <m:r>
                                    <a:rPr lang="en-US" sz="1200" b="1" i="1">
                                      <a:latin typeface="Cambria Math" panose="02040503050406030204" pitchFamily="18" charset="0"/>
                                    </a:rPr>
                                    <m:t>𝒙</m:t>
                                  </m:r>
                                  <m:sSup>
                                    <m:sSupPr>
                                      <m:ctrlPr>
                                        <a:rPr lang="en-US" sz="1200" b="1" i="1">
                                          <a:solidFill>
                                            <a:srgbClr val="836967"/>
                                          </a:solidFill>
                                          <a:latin typeface="Cambria Math" panose="02040503050406030204" pitchFamily="18" charset="0"/>
                                        </a:rPr>
                                      </m:ctrlPr>
                                    </m:sSupPr>
                                    <m:e>
                                      <m:r>
                                        <a:rPr lang="en-US" sz="1200" b="1" i="1">
                                          <a:latin typeface="Cambria Math" panose="02040503050406030204" pitchFamily="18" charset="0"/>
                                        </a:rPr>
                                        <m:t>𝒙</m:t>
                                      </m:r>
                                    </m:e>
                                    <m:sup>
                                      <m:r>
                                        <a:rPr lang="en-US" sz="1200" b="0" i="0">
                                          <a:latin typeface="Cambria Math" panose="02040503050406030204" pitchFamily="18" charset="0"/>
                                        </a:rPr>
                                        <m:t>′</m:t>
                                      </m:r>
                                    </m:sup>
                                  </m:sSup>
                                </m:e>
                              </m:d>
                            </m:e>
                            <m:sup>
                              <m:r>
                                <a:rPr lang="en-US" sz="1200" b="0" i="1">
                                  <a:latin typeface="Cambria Math" panose="02040503050406030204" pitchFamily="18" charset="0"/>
                                </a:rPr>
                                <m:t>𝑝</m:t>
                              </m:r>
                            </m:sup>
                          </m:sSup>
                        </m:e>
                      </m:nary>
                    </m:oMath>
                  </m:oMathPara>
                </a14:m>
                <a:endParaRPr lang="en-US" sz="1200" dirty="0"/>
              </a:p>
            </p:txBody>
          </p:sp>
        </mc:Choice>
        <mc:Fallback xmlns="">
          <p:sp>
            <p:nvSpPr>
              <p:cNvPr id="23" name="TextBox 22">
                <a:extLst>
                  <a:ext uri="{FF2B5EF4-FFF2-40B4-BE49-F238E27FC236}">
                    <a16:creationId xmlns:a16="http://schemas.microsoft.com/office/drawing/2014/main" id="{FE6E07B7-A186-7357-852A-4FE55FE0372F}"/>
                  </a:ext>
                </a:extLst>
              </p:cNvPr>
              <p:cNvSpPr txBox="1">
                <a:spLocks noRot="1" noChangeAspect="1" noMove="1" noResize="1" noEditPoints="1" noAdjustHandles="1" noChangeArrowheads="1" noChangeShapeType="1" noTextEdit="1"/>
              </p:cNvSpPr>
              <p:nvPr/>
            </p:nvSpPr>
            <p:spPr>
              <a:xfrm>
                <a:off x="6067558" y="4611330"/>
                <a:ext cx="1676093" cy="631840"/>
              </a:xfrm>
              <a:prstGeom prst="rect">
                <a:avLst/>
              </a:prstGeom>
              <a:blipFill>
                <a:blip r:embed="rId10"/>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B2D36AA-177A-BBE3-0ABA-5B7D497C198E}"/>
              </a:ext>
            </a:extLst>
          </p:cNvPr>
          <p:cNvSpPr txBox="1"/>
          <p:nvPr/>
        </p:nvSpPr>
        <p:spPr>
          <a:xfrm>
            <a:off x="6067558" y="6007431"/>
            <a:ext cx="2752090" cy="307777"/>
          </a:xfrm>
          <a:prstGeom prst="rect">
            <a:avLst/>
          </a:prstGeom>
          <a:noFill/>
        </p:spPr>
        <p:txBody>
          <a:bodyPr wrap="square">
            <a:spAutoFit/>
          </a:bodyPr>
          <a:lstStyle/>
          <a:p>
            <a:r>
              <a:rPr lang="de-DE" sz="1400" b="0" i="0" dirty="0">
                <a:solidFill>
                  <a:srgbClr val="0000FF"/>
                </a:solidFill>
                <a:effectLst/>
                <a:latin typeface="Times" panose="02020603050405020304" pitchFamily="18" charset="0"/>
                <a:cs typeface="Times" panose="02020603050405020304" pitchFamily="18" charset="0"/>
              </a:rPr>
              <a:t> </a:t>
            </a:r>
            <a:r>
              <a:rPr lang="de-DE" sz="1400" b="0" i="1" dirty="0">
                <a:solidFill>
                  <a:srgbClr val="0000FF"/>
                </a:solidFill>
                <a:effectLst/>
                <a:latin typeface="Times" panose="02020603050405020304" pitchFamily="18" charset="0"/>
                <a:cs typeface="Times" panose="02020603050405020304" pitchFamily="18" charset="0"/>
              </a:rPr>
              <a:t>J. Chem. Phys</a:t>
            </a:r>
            <a:r>
              <a:rPr lang="de-DE" sz="1400" b="0" i="0" dirty="0">
                <a:solidFill>
                  <a:srgbClr val="0000FF"/>
                </a:solidFill>
                <a:effectLst/>
                <a:latin typeface="Times" panose="02020603050405020304" pitchFamily="18" charset="0"/>
                <a:cs typeface="Times" panose="02020603050405020304" pitchFamily="18" charset="0"/>
              </a:rPr>
              <a:t>., </a:t>
            </a:r>
            <a:r>
              <a:rPr lang="de-DE" sz="1400" b="1" i="0" dirty="0">
                <a:solidFill>
                  <a:srgbClr val="0000FF"/>
                </a:solidFill>
                <a:effectLst/>
                <a:latin typeface="Times" panose="02020603050405020304" pitchFamily="18" charset="0"/>
                <a:cs typeface="Times" panose="02020603050405020304" pitchFamily="18" charset="0"/>
              </a:rPr>
              <a:t>160</a:t>
            </a:r>
            <a:r>
              <a:rPr lang="de-DE" sz="1400" b="0" i="0" dirty="0">
                <a:solidFill>
                  <a:srgbClr val="0000FF"/>
                </a:solidFill>
                <a:effectLst/>
                <a:latin typeface="Times" panose="02020603050405020304" pitchFamily="18" charset="0"/>
                <a:cs typeface="Times" panose="02020603050405020304" pitchFamily="18" charset="0"/>
              </a:rPr>
              <a:t>, 012201(2024)</a:t>
            </a:r>
            <a:endParaRPr lang="en-US" sz="1400" dirty="0">
              <a:solidFill>
                <a:srgbClr val="0000FF"/>
              </a:solidFill>
              <a:latin typeface="Times" panose="02020603050405020304" pitchFamily="18" charset="0"/>
              <a:cs typeface="Times" panose="02020603050405020304" pitchFamily="18" charset="0"/>
            </a:endParaRPr>
          </a:p>
        </p:txBody>
      </p:sp>
      <p:sp>
        <p:nvSpPr>
          <p:cNvPr id="6" name="Rounded Rectangular Callout 13">
            <a:extLst>
              <a:ext uri="{FF2B5EF4-FFF2-40B4-BE49-F238E27FC236}">
                <a16:creationId xmlns:a16="http://schemas.microsoft.com/office/drawing/2014/main" id="{5A79E608-13C4-3ADF-83C0-28FB10AC0205}"/>
              </a:ext>
            </a:extLst>
          </p:cNvPr>
          <p:cNvSpPr/>
          <p:nvPr/>
        </p:nvSpPr>
        <p:spPr>
          <a:xfrm>
            <a:off x="785777" y="1071757"/>
            <a:ext cx="1148154" cy="488486"/>
          </a:xfrm>
          <a:prstGeom prst="wedgeRoundRectCallout">
            <a:avLst>
              <a:gd name="adj1" fmla="val 70920"/>
              <a:gd name="adj2" fmla="val 293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00"/>
                </a:solidFill>
              </a:rPr>
              <a:t>150</a:t>
            </a:r>
            <a:r>
              <a:rPr lang="en-US" sz="1400" dirty="0"/>
              <a:t> train pts </a:t>
            </a:r>
          </a:p>
          <a:p>
            <a:pPr algn="ctr"/>
            <a:r>
              <a:rPr lang="en-US" sz="1400" i="1" dirty="0"/>
              <a:t>l</a:t>
            </a:r>
            <a:r>
              <a:rPr lang="en-US" sz="1400" i="1" baseline="-25000" dirty="0"/>
              <a:t>opt</a:t>
            </a:r>
            <a:r>
              <a:rPr lang="en-US" sz="1400" dirty="0"/>
              <a:t>~15</a:t>
            </a:r>
          </a:p>
        </p:txBody>
      </p:sp>
    </p:spTree>
    <p:extLst>
      <p:ext uri="{BB962C8B-B14F-4D97-AF65-F5344CB8AC3E}">
        <p14:creationId xmlns:p14="http://schemas.microsoft.com/office/powerpoint/2010/main" val="2958306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35506-269D-905F-D64B-B7022C32B0A6}"/>
              </a:ext>
            </a:extLst>
          </p:cNvPr>
          <p:cNvSpPr>
            <a:spLocks noGrp="1"/>
          </p:cNvSpPr>
          <p:nvPr>
            <p:ph type="title"/>
          </p:nvPr>
        </p:nvSpPr>
        <p:spPr>
          <a:xfrm>
            <a:off x="435894" y="375937"/>
            <a:ext cx="8272212" cy="740156"/>
          </a:xfrm>
        </p:spPr>
        <p:txBody>
          <a:bodyPr>
            <a:normAutofit fontScale="90000"/>
          </a:bodyPr>
          <a:lstStyle/>
          <a:p>
            <a:r>
              <a:rPr lang="en-US" dirty="0"/>
              <a:t>Failure or collapse of GPR with </a:t>
            </a:r>
            <a:r>
              <a:rPr lang="en-US" dirty="0" err="1"/>
              <a:t>matern</a:t>
            </a:r>
            <a:r>
              <a:rPr lang="en-US" dirty="0"/>
              <a:t> kernels in very high-D</a:t>
            </a:r>
            <a:br>
              <a:rPr lang="en-US" dirty="0"/>
            </a:br>
            <a:r>
              <a:rPr lang="en-US" sz="2000" dirty="0"/>
              <a:t>Example from quantitative finance</a:t>
            </a:r>
            <a:endParaRPr lang="en-US" dirty="0"/>
          </a:p>
        </p:txBody>
      </p:sp>
      <p:pic>
        <p:nvPicPr>
          <p:cNvPr id="1026" name="Picture 2">
            <a:extLst>
              <a:ext uri="{FF2B5EF4-FFF2-40B4-BE49-F238E27FC236}">
                <a16:creationId xmlns:a16="http://schemas.microsoft.com/office/drawing/2014/main" id="{39D54361-2C4D-F9D4-8F52-0F61B5102B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282"/>
          <a:stretch/>
        </p:blipFill>
        <p:spPr bwMode="auto">
          <a:xfrm>
            <a:off x="517076" y="2064427"/>
            <a:ext cx="6372326" cy="3457932"/>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17">
            <a:extLst>
              <a:ext uri="{FF2B5EF4-FFF2-40B4-BE49-F238E27FC236}">
                <a16:creationId xmlns:a16="http://schemas.microsoft.com/office/drawing/2014/main" id="{B82F961E-D6F6-2DCA-CA92-DA0B937FD33A}"/>
              </a:ext>
            </a:extLst>
          </p:cNvPr>
          <p:cNvSpPr/>
          <p:nvPr/>
        </p:nvSpPr>
        <p:spPr>
          <a:xfrm>
            <a:off x="1197137" y="2454384"/>
            <a:ext cx="3032949" cy="917472"/>
          </a:xfrm>
          <a:prstGeom prst="wedgeRoundRectCallout">
            <a:avLst>
              <a:gd name="adj1" fmla="val 62565"/>
              <a:gd name="adj2" fmla="val 47329"/>
              <a:gd name="adj3" fmla="val 16667"/>
            </a:avLst>
          </a:prstGeom>
          <a:solidFill>
            <a:srgbClr val="FFFFFF">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value of Nikkei225 one week into the future with GPR from </a:t>
            </a:r>
            <a:r>
              <a:rPr lang="en-US" b="1" dirty="0">
                <a:solidFill>
                  <a:schemeClr val="tx1"/>
                </a:solidFill>
              </a:rPr>
              <a:t>2346</a:t>
            </a:r>
            <a:r>
              <a:rPr lang="en-US" dirty="0">
                <a:solidFill>
                  <a:schemeClr val="tx1"/>
                </a:solidFill>
              </a:rPr>
              <a:t> descriptors (normalized)</a:t>
            </a:r>
          </a:p>
        </p:txBody>
      </p:sp>
      <mc:AlternateContent xmlns:mc="http://schemas.openxmlformats.org/markup-compatibility/2006" xmlns:a14="http://schemas.microsoft.com/office/drawing/2010/main">
        <mc:Choice Requires="a14">
          <p:sp>
            <p:nvSpPr>
              <p:cNvPr id="9" name="正方形/長方形 14">
                <a:extLst>
                  <a:ext uri="{FF2B5EF4-FFF2-40B4-BE49-F238E27FC236}">
                    <a16:creationId xmlns:a16="http://schemas.microsoft.com/office/drawing/2014/main" id="{3D165E3A-A860-4938-A0CA-42A0023F062D}"/>
                  </a:ext>
                </a:extLst>
              </p:cNvPr>
              <p:cNvSpPr/>
              <p:nvPr/>
            </p:nvSpPr>
            <p:spPr>
              <a:xfrm>
                <a:off x="435894" y="1460844"/>
                <a:ext cx="3766992"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𝑦</m:t>
                      </m:r>
                      <m:r>
                        <a:rPr lang="en-US" altLang="ja-JP" i="1">
                          <a:latin typeface="Cambria Math" panose="02040503050406030204" pitchFamily="18" charset="0"/>
                        </a:rPr>
                        <m:t>(</m:t>
                      </m:r>
                      <m:r>
                        <a:rPr lang="en-US" altLang="ja-JP" i="1">
                          <a:latin typeface="Cambria Math" panose="02040503050406030204" pitchFamily="18" charset="0"/>
                        </a:rPr>
                        <m:t>𝑡</m:t>
                      </m:r>
                      <m:r>
                        <a:rPr lang="en-US" altLang="ja-JP" i="1">
                          <a:latin typeface="Cambria Math" panose="02040503050406030204" pitchFamily="18" charset="0"/>
                        </a:rPr>
                        <m:t>+∆</m:t>
                      </m:r>
                      <m:r>
                        <a:rPr lang="en-US" altLang="ja-JP" i="1">
                          <a:latin typeface="Cambria Math" panose="02040503050406030204" pitchFamily="18" charset="0"/>
                          <a:ea typeface="Cambria Math" panose="02040503050406030204" pitchFamily="18" charset="0"/>
                        </a:rPr>
                        <m:t>𝑡</m:t>
                      </m:r>
                      <m:r>
                        <a:rPr lang="en-US" altLang="ja-JP" i="1">
                          <a:latin typeface="Cambria Math" panose="02040503050406030204" pitchFamily="18" charset="0"/>
                        </a:rPr>
                        <m:t>)</m:t>
                      </m:r>
                      <m:r>
                        <a:rPr lang="en-US" altLang="ja-JP" b="1" i="1">
                          <a:latin typeface="Cambria Math" panose="02040503050406030204" pitchFamily="18" charset="0"/>
                        </a:rPr>
                        <m:t>=</m:t>
                      </m:r>
                      <m:r>
                        <a:rPr lang="en-US" altLang="ja-JP" i="1">
                          <a:latin typeface="Cambria Math" panose="02040503050406030204" pitchFamily="18" charset="0"/>
                        </a:rPr>
                        <m:t>𝑓</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1</m:t>
                          </m:r>
                        </m:sub>
                      </m:sSub>
                      <m:d>
                        <m:dPr>
                          <m:ctrlPr>
                            <a:rPr lang="en-US" altLang="ja-JP" i="1">
                              <a:solidFill>
                                <a:schemeClr val="bg1">
                                  <a:lumMod val="50000"/>
                                </a:schemeClr>
                              </a:solidFill>
                              <a:latin typeface="Cambria Math" panose="02040503050406030204" pitchFamily="18" charset="0"/>
                            </a:rPr>
                          </m:ctrlPr>
                        </m:dPr>
                        <m:e>
                          <m:r>
                            <a:rPr lang="en-US" altLang="ja-JP" i="1">
                              <a:solidFill>
                                <a:schemeClr val="bg1">
                                  <a:lumMod val="50000"/>
                                </a:schemeClr>
                              </a:solidFill>
                              <a:latin typeface="Cambria Math" panose="02040503050406030204" pitchFamily="18" charset="0"/>
                            </a:rPr>
                            <m:t>𝑡</m:t>
                          </m:r>
                        </m:e>
                      </m:d>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2</m:t>
                          </m:r>
                        </m:sub>
                      </m:sSub>
                      <m:d>
                        <m:dPr>
                          <m:ctrlPr>
                            <a:rPr lang="en-US" altLang="ja-JP" i="1">
                              <a:solidFill>
                                <a:schemeClr val="bg1">
                                  <a:lumMod val="50000"/>
                                </a:schemeClr>
                              </a:solidFill>
                              <a:latin typeface="Cambria Math" panose="02040503050406030204" pitchFamily="18" charset="0"/>
                            </a:rPr>
                          </m:ctrlPr>
                        </m:dPr>
                        <m:e>
                          <m:r>
                            <a:rPr lang="en-US" altLang="ja-JP" i="1">
                              <a:solidFill>
                                <a:schemeClr val="bg1">
                                  <a:lumMod val="50000"/>
                                </a:schemeClr>
                              </a:solidFill>
                              <a:latin typeface="Cambria Math" panose="02040503050406030204" pitchFamily="18" charset="0"/>
                            </a:rPr>
                            <m:t>𝑡</m:t>
                          </m:r>
                        </m:e>
                      </m:d>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𝐷</m:t>
                          </m:r>
                        </m:sub>
                      </m:sSub>
                      <m:d>
                        <m:dPr>
                          <m:ctrlPr>
                            <a:rPr lang="en-US" altLang="ja-JP" i="1">
                              <a:solidFill>
                                <a:schemeClr val="bg1">
                                  <a:lumMod val="50000"/>
                                </a:schemeClr>
                              </a:solidFill>
                              <a:latin typeface="Cambria Math" panose="02040503050406030204" pitchFamily="18" charset="0"/>
                            </a:rPr>
                          </m:ctrlPr>
                        </m:dPr>
                        <m:e>
                          <m:r>
                            <a:rPr lang="en-US" altLang="ja-JP" i="1">
                              <a:solidFill>
                                <a:schemeClr val="bg1">
                                  <a:lumMod val="50000"/>
                                </a:schemeClr>
                              </a:solidFill>
                              <a:latin typeface="Cambria Math" panose="02040503050406030204" pitchFamily="18" charset="0"/>
                            </a:rPr>
                            <m:t>𝑡</m:t>
                          </m:r>
                        </m:e>
                      </m:d>
                      <m:r>
                        <a:rPr lang="en-US" altLang="ja-JP" i="1">
                          <a:latin typeface="Cambria Math" panose="02040503050406030204" pitchFamily="18" charset="0"/>
                        </a:rPr>
                        <m:t>)</m:t>
                      </m:r>
                    </m:oMath>
                  </m:oMathPara>
                </a14:m>
                <a:endParaRPr lang="en-US" altLang="ja-JP" b="1" dirty="0">
                  <a:solidFill>
                    <a:prstClr val="black"/>
                  </a:solidFill>
                  <a:cs typeface="Arial" panose="020B0604020202020204" pitchFamily="34" charset="0"/>
                </a:endParaRPr>
              </a:p>
            </p:txBody>
          </p:sp>
        </mc:Choice>
        <mc:Fallback xmlns="">
          <p:sp>
            <p:nvSpPr>
              <p:cNvPr id="9" name="正方形/長方形 14">
                <a:extLst>
                  <a:ext uri="{FF2B5EF4-FFF2-40B4-BE49-F238E27FC236}">
                    <a16:creationId xmlns:a16="http://schemas.microsoft.com/office/drawing/2014/main" id="{3D165E3A-A860-4938-A0CA-42A0023F062D}"/>
                  </a:ext>
                </a:extLst>
              </p:cNvPr>
              <p:cNvSpPr>
                <a:spLocks noRot="1" noChangeAspect="1" noMove="1" noResize="1" noEditPoints="1" noAdjustHandles="1" noChangeArrowheads="1" noChangeShapeType="1" noTextEdit="1"/>
              </p:cNvSpPr>
              <p:nvPr/>
            </p:nvSpPr>
            <p:spPr>
              <a:xfrm>
                <a:off x="435894" y="1460844"/>
                <a:ext cx="3766992"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76ED8A2-FCDA-F2E0-6261-11C7941F345F}"/>
                  </a:ext>
                </a:extLst>
              </p:cNvPr>
              <p:cNvSpPr txBox="1"/>
              <p:nvPr/>
            </p:nvSpPr>
            <p:spPr>
              <a:xfrm>
                <a:off x="4393580" y="1179138"/>
                <a:ext cx="4538547" cy="698140"/>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r>
                        <m:rPr>
                          <m:sty m:val="p"/>
                        </m:rPr>
                        <a:rPr lang="en-US" sz="1400" b="0" i="0" smtClean="0">
                          <a:solidFill>
                            <a:schemeClr val="tx1"/>
                          </a:solidFill>
                          <a:latin typeface="Cambria Math" panose="02040503050406030204" pitchFamily="18" charset="0"/>
                        </a:rPr>
                        <m:t>exp</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m:t>
                          </m:r>
                          <m:f>
                            <m:fPr>
                              <m:ctrlPr>
                                <a:rPr lang="en-US" sz="1400" i="1">
                                  <a:solidFill>
                                    <a:schemeClr val="tx1"/>
                                  </a:solidFill>
                                  <a:latin typeface="Cambria Math" panose="02040503050406030204" pitchFamily="18" charset="0"/>
                                </a:rPr>
                              </m:ctrlPr>
                            </m:fPr>
                            <m:num>
                              <m:sSup>
                                <m:sSupPr>
                                  <m:ctrlPr>
                                    <a:rPr lang="en-US" sz="1400" b="1" i="1" smtClean="0">
                                      <a:solidFill>
                                        <a:schemeClr val="tx1"/>
                                      </a:solidFill>
                                      <a:latin typeface="Cambria Math" panose="02040503050406030204" pitchFamily="18" charset="0"/>
                                    </a:rPr>
                                  </m:ctrlPr>
                                </m:sSupPr>
                                <m:e>
                                  <m:d>
                                    <m:dPr>
                                      <m:begChr m:val="|"/>
                                      <m:endChr m:val="|"/>
                                      <m:ctrlPr>
                                        <a:rPr lang="en-US" sz="1400"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𝒙</m:t>
                                      </m:r>
                                      <m:r>
                                        <a:rPr lang="en-US" sz="1400" i="1">
                                          <a:solidFill>
                                            <a:schemeClr val="tx1"/>
                                          </a:solidFill>
                                          <a:latin typeface="Cambria Math" panose="02040503050406030204" pitchFamily="18" charset="0"/>
                                        </a:rPr>
                                        <m:t>−</m:t>
                                      </m:r>
                                      <m:sSup>
                                        <m:sSupPr>
                                          <m:ctrlPr>
                                            <a:rPr lang="en-US" sz="1400" b="1" i="1">
                                              <a:solidFill>
                                                <a:schemeClr val="tx1"/>
                                              </a:solidFill>
                                              <a:latin typeface="Cambria Math" panose="02040503050406030204" pitchFamily="18" charset="0"/>
                                            </a:rPr>
                                          </m:ctrlPr>
                                        </m:sSupPr>
                                        <m:e>
                                          <m:r>
                                            <a:rPr lang="en-US" sz="1400" b="1" i="1">
                                              <a:solidFill>
                                                <a:schemeClr val="tx1"/>
                                              </a:solidFill>
                                              <a:latin typeface="Cambria Math" panose="02040503050406030204" pitchFamily="18" charset="0"/>
                                            </a:rPr>
                                            <m:t>𝒙</m:t>
                                          </m:r>
                                        </m:e>
                                        <m:sup>
                                          <m:r>
                                            <a:rPr lang="en-US" sz="1400" b="1" i="1">
                                              <a:solidFill>
                                                <a:schemeClr val="tx1"/>
                                              </a:solidFill>
                                              <a:latin typeface="Cambria Math" panose="02040503050406030204" pitchFamily="18" charset="0"/>
                                            </a:rPr>
                                            <m:t>′</m:t>
                                          </m:r>
                                        </m:sup>
                                      </m:sSup>
                                    </m:e>
                                  </m:d>
                                </m:e>
                                <m:sup>
                                  <m:r>
                                    <a:rPr lang="en-US" sz="1400" b="1" i="1" smtClean="0">
                                      <a:solidFill>
                                        <a:schemeClr val="tx1"/>
                                      </a:solidFill>
                                      <a:latin typeface="Cambria Math" panose="02040503050406030204" pitchFamily="18" charset="0"/>
                                    </a:rPr>
                                    <m:t>𝟐</m:t>
                                  </m:r>
                                </m:sup>
                              </m:sSup>
                            </m:num>
                            <m:den>
                              <m:sSup>
                                <m:sSupPr>
                                  <m:ctrlPr>
                                    <a:rPr lang="en-US" sz="1400" b="0" i="1" smtClean="0">
                                      <a:solidFill>
                                        <a:schemeClr val="tx1"/>
                                      </a:solidFill>
                                      <a:latin typeface="Cambria Math" panose="02040503050406030204" pitchFamily="18" charset="0"/>
                                    </a:rPr>
                                  </m:ctrlPr>
                                </m:sSupPr>
                                <m:e>
                                  <m:r>
                                    <a:rPr lang="en-US" sz="1400" i="1">
                                      <a:solidFill>
                                        <a:schemeClr val="tx1"/>
                                      </a:solidFill>
                                      <a:latin typeface="Cambria Math" panose="02040503050406030204" pitchFamily="18" charset="0"/>
                                    </a:rPr>
                                    <m:t>𝑙</m:t>
                                  </m:r>
                                </m:e>
                                <m:sup>
                                  <m:r>
                                    <a:rPr lang="en-US" sz="1400" b="0" i="1" smtClean="0">
                                      <a:solidFill>
                                        <a:schemeClr val="tx1"/>
                                      </a:solidFill>
                                      <a:latin typeface="Cambria Math" panose="02040503050406030204" pitchFamily="18" charset="0"/>
                                    </a:rPr>
                                    <m:t>2</m:t>
                                  </m:r>
                                </m:sup>
                              </m:sSup>
                            </m:den>
                          </m:f>
                        </m:e>
                      </m:d>
                      <m:r>
                        <a:rPr lang="en-US" sz="1400" b="0" i="1" smtClean="0">
                          <a:solidFill>
                            <a:schemeClr val="tx1"/>
                          </a:solidFill>
                          <a:latin typeface="Cambria Math" panose="02040503050406030204" pitchFamily="18" charset="0"/>
                        </a:rPr>
                        <m:t>=</m:t>
                      </m:r>
                      <m:nary>
                        <m:naryPr>
                          <m:chr m:val="∏"/>
                          <m:ctrlPr>
                            <a:rPr lang="en-US" altLang="ja-JP" sz="1400" i="1">
                              <a:solidFill>
                                <a:srgbClr val="FF0000"/>
                              </a:solidFill>
                              <a:latin typeface="Cambria Math" panose="02040503050406030204" pitchFamily="18" charset="0"/>
                            </a:rPr>
                          </m:ctrlPr>
                        </m:naryPr>
                        <m:sub>
                          <m:r>
                            <m:rPr>
                              <m:brk m:alnAt="23"/>
                            </m:rPr>
                            <a:rPr lang="en-US" altLang="ja-JP" sz="1400" i="1">
                              <a:solidFill>
                                <a:srgbClr val="FF0000"/>
                              </a:solidFill>
                              <a:latin typeface="Cambria Math" panose="02040503050406030204" pitchFamily="18" charset="0"/>
                            </a:rPr>
                            <m:t>𝑑</m:t>
                          </m:r>
                        </m:sub>
                        <m:sup>
                          <m:r>
                            <a:rPr lang="en-US" altLang="ja-JP" sz="1400" i="1">
                              <a:solidFill>
                                <a:srgbClr val="FF0000"/>
                              </a:solidFill>
                              <a:latin typeface="Cambria Math" panose="02040503050406030204" pitchFamily="18" charset="0"/>
                            </a:rPr>
                            <m:t>𝐷</m:t>
                          </m:r>
                        </m:sup>
                        <m:e>
                          <m:r>
                            <m:rPr>
                              <m:sty m:val="p"/>
                            </m:rPr>
                            <a:rPr lang="en-US" altLang="ja-JP" sz="1400">
                              <a:latin typeface="Cambria Math" panose="02040503050406030204" pitchFamily="18" charset="0"/>
                            </a:rPr>
                            <m:t>exp</m:t>
                          </m:r>
                          <m:d>
                            <m:dPr>
                              <m:ctrlPr>
                                <a:rPr lang="en-US" altLang="ja-JP" sz="1400" i="1">
                                  <a:latin typeface="Cambria Math" panose="02040503050406030204" pitchFamily="18" charset="0"/>
                                </a:rPr>
                              </m:ctrlPr>
                            </m:dPr>
                            <m:e>
                              <m:r>
                                <a:rPr lang="en-US" altLang="ja-JP" sz="1400" i="1">
                                  <a:latin typeface="Cambria Math" panose="02040503050406030204" pitchFamily="18" charset="0"/>
                                </a:rPr>
                                <m:t>−</m:t>
                              </m:r>
                              <m:sSup>
                                <m:sSupPr>
                                  <m:ctrlPr>
                                    <a:rPr lang="en-US" altLang="ja-JP" sz="1400" i="1">
                                      <a:latin typeface="Cambria Math" panose="02040503050406030204" pitchFamily="18" charset="0"/>
                                    </a:rPr>
                                  </m:ctrlPr>
                                </m:sSupPr>
                                <m:e>
                                  <m:d>
                                    <m:dPr>
                                      <m:ctrlPr>
                                        <a:rPr lang="en-US" altLang="ja-JP" sz="1400" i="1">
                                          <a:latin typeface="Cambria Math" panose="02040503050406030204" pitchFamily="18" charset="0"/>
                                        </a:rPr>
                                      </m:ctrlPr>
                                    </m:dPr>
                                    <m:e>
                                      <m:f>
                                        <m:fPr>
                                          <m:ctrlPr>
                                            <a:rPr lang="en-US" altLang="ja-JP" sz="1400" i="1">
                                              <a:latin typeface="Cambria Math" panose="02040503050406030204" pitchFamily="18" charset="0"/>
                                            </a:rPr>
                                          </m:ctrlPr>
                                        </m:fPr>
                                        <m:num>
                                          <m:sSub>
                                            <m:sSubPr>
                                              <m:ctrlPr>
                                                <a:rPr lang="en-US" altLang="ja-JP" sz="1400" i="1">
                                                  <a:latin typeface="Cambria Math" panose="02040503050406030204" pitchFamily="18" charset="0"/>
                                                </a:rPr>
                                              </m:ctrlPr>
                                            </m:sSubPr>
                                            <m:e>
                                              <m:r>
                                                <a:rPr lang="en-US" altLang="ja-JP" sz="1400" i="1">
                                                  <a:latin typeface="Cambria Math" panose="02040503050406030204" pitchFamily="18" charset="0"/>
                                                </a:rPr>
                                                <m:t>𝑥</m:t>
                                              </m:r>
                                            </m:e>
                                            <m:sub>
                                              <m:r>
                                                <a:rPr lang="en-US" altLang="ja-JP" sz="1400" i="1">
                                                  <a:latin typeface="Cambria Math" panose="02040503050406030204" pitchFamily="18" charset="0"/>
                                                </a:rPr>
                                                <m:t>𝑑</m:t>
                                              </m:r>
                                            </m:sub>
                                          </m:sSub>
                                          <m:r>
                                            <a:rPr lang="en-US" altLang="ja-JP" sz="1400" i="1">
                                              <a:latin typeface="Cambria Math" panose="02040503050406030204" pitchFamily="18" charset="0"/>
                                            </a:rPr>
                                            <m:t>−</m:t>
                                          </m:r>
                                          <m:sSub>
                                            <m:sSubPr>
                                              <m:ctrlPr>
                                                <a:rPr lang="en-US" altLang="ja-JP" sz="1400" i="1">
                                                  <a:latin typeface="Cambria Math" panose="02040503050406030204" pitchFamily="18" charset="0"/>
                                                </a:rPr>
                                              </m:ctrlPr>
                                            </m:sSubPr>
                                            <m:e>
                                              <m:r>
                                                <a:rPr lang="en-US" altLang="ja-JP" sz="1400" i="1">
                                                  <a:latin typeface="Cambria Math" panose="02040503050406030204" pitchFamily="18" charset="0"/>
                                                </a:rPr>
                                                <m:t>𝑥</m:t>
                                              </m:r>
                                              <m:r>
                                                <a:rPr lang="en-US" altLang="ja-JP" sz="1400" i="1">
                                                  <a:latin typeface="Cambria Math" panose="02040503050406030204" pitchFamily="18" charset="0"/>
                                                </a:rPr>
                                                <m:t>′</m:t>
                                              </m:r>
                                            </m:e>
                                            <m:sub>
                                              <m:r>
                                                <a:rPr lang="en-US" altLang="ja-JP" sz="1400" i="1">
                                                  <a:latin typeface="Cambria Math" panose="02040503050406030204" pitchFamily="18" charset="0"/>
                                                </a:rPr>
                                                <m:t>𝑑</m:t>
                                              </m:r>
                                            </m:sub>
                                          </m:sSub>
                                        </m:num>
                                        <m:den>
                                          <m:r>
                                            <a:rPr lang="en-US" altLang="ja-JP" sz="1400" i="1">
                                              <a:solidFill>
                                                <a:schemeClr val="accent6"/>
                                              </a:solidFill>
                                              <a:latin typeface="Cambria Math" panose="02040503050406030204" pitchFamily="18" charset="0"/>
                                            </a:rPr>
                                            <m:t>𝑙</m:t>
                                          </m:r>
                                        </m:den>
                                      </m:f>
                                    </m:e>
                                  </m:d>
                                </m:e>
                                <m:sup>
                                  <m:r>
                                    <a:rPr lang="en-US" altLang="ja-JP" sz="1400" i="1">
                                      <a:latin typeface="Cambria Math" panose="02040503050406030204" pitchFamily="18" charset="0"/>
                                    </a:rPr>
                                    <m:t>2</m:t>
                                  </m:r>
                                </m:sup>
                              </m:sSup>
                            </m:e>
                          </m:d>
                        </m:e>
                      </m:nary>
                    </m:oMath>
                  </m:oMathPara>
                </a14:m>
                <a:endParaRPr lang="en-US" i="1" dirty="0">
                  <a:solidFill>
                    <a:schemeClr val="tx1"/>
                  </a:solidFill>
                  <a:latin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576ED8A2-FCDA-F2E0-6261-11C7941F345F}"/>
                  </a:ext>
                </a:extLst>
              </p:cNvPr>
              <p:cNvSpPr txBox="1">
                <a:spLocks noRot="1" noChangeAspect="1" noMove="1" noResize="1" noEditPoints="1" noAdjustHandles="1" noChangeArrowheads="1" noChangeShapeType="1" noTextEdit="1"/>
              </p:cNvSpPr>
              <p:nvPr/>
            </p:nvSpPr>
            <p:spPr>
              <a:xfrm>
                <a:off x="4393580" y="1179138"/>
                <a:ext cx="4538547" cy="698140"/>
              </a:xfrm>
              <a:prstGeom prst="rect">
                <a:avLst/>
              </a:prstGeom>
              <a:blipFill>
                <a:blip r:embed="rId6"/>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26F1163-9317-12D6-2BB6-11852692D10F}"/>
              </a:ext>
            </a:extLst>
          </p:cNvPr>
          <p:cNvSpPr txBox="1"/>
          <p:nvPr/>
        </p:nvSpPr>
        <p:spPr>
          <a:xfrm>
            <a:off x="1782501" y="1938336"/>
            <a:ext cx="4803494" cy="369332"/>
          </a:xfrm>
          <a:prstGeom prst="rect">
            <a:avLst/>
          </a:prstGeom>
          <a:noFill/>
        </p:spPr>
        <p:txBody>
          <a:bodyPr wrap="square">
            <a:spAutoFit/>
          </a:bodyPr>
          <a:lstStyle/>
          <a:p>
            <a:r>
              <a:rPr lang="en-US" b="0" i="1" dirty="0">
                <a:solidFill>
                  <a:srgbClr val="FF3300"/>
                </a:solidFill>
                <a:effectLst/>
                <a:latin typeface="Source Sans Pro" panose="020B0503030403020204" pitchFamily="34" charset="0"/>
              </a:rPr>
              <a:t>l</a:t>
            </a:r>
            <a:r>
              <a:rPr lang="en-US" b="0" i="0" dirty="0">
                <a:solidFill>
                  <a:srgbClr val="FF3300"/>
                </a:solidFill>
                <a:effectLst/>
                <a:latin typeface="Source Sans Pro" panose="020B0503030403020204" pitchFamily="34" charset="0"/>
              </a:rPr>
              <a:t> = 10</a:t>
            </a:r>
            <a:r>
              <a:rPr lang="en-US" b="0" i="0" dirty="0">
                <a:effectLst/>
                <a:latin typeface="Source Sans Pro" panose="020B0503030403020204" pitchFamily="34" charset="0"/>
              </a:rPr>
              <a:t>, </a:t>
            </a:r>
            <a:r>
              <a:rPr lang="en-US" b="0" i="1" dirty="0">
                <a:solidFill>
                  <a:srgbClr val="990000"/>
                </a:solidFill>
                <a:effectLst/>
                <a:latin typeface="Source Sans Pro" panose="020B0503030403020204" pitchFamily="34" charset="0"/>
              </a:rPr>
              <a:t>l</a:t>
            </a:r>
            <a:r>
              <a:rPr lang="en-US" b="0" i="0" dirty="0">
                <a:solidFill>
                  <a:srgbClr val="990000"/>
                </a:solidFill>
                <a:effectLst/>
                <a:latin typeface="Source Sans Pro" panose="020B0503030403020204" pitchFamily="34" charset="0"/>
              </a:rPr>
              <a:t> = 30</a:t>
            </a:r>
            <a:r>
              <a:rPr lang="en-US" b="0" i="0" dirty="0">
                <a:effectLst/>
                <a:latin typeface="Source Sans Pro" panose="020B0503030403020204" pitchFamily="34" charset="0"/>
              </a:rPr>
              <a:t>, </a:t>
            </a:r>
            <a:r>
              <a:rPr lang="en-US" b="0" i="1" dirty="0">
                <a:solidFill>
                  <a:srgbClr val="FFCC00"/>
                </a:solidFill>
                <a:effectLst/>
                <a:latin typeface="Source Sans Pro" panose="020B0503030403020204" pitchFamily="34" charset="0"/>
              </a:rPr>
              <a:t>l</a:t>
            </a:r>
            <a:r>
              <a:rPr lang="en-US" b="0" i="0" dirty="0">
                <a:solidFill>
                  <a:srgbClr val="FFCC00"/>
                </a:solidFill>
                <a:effectLst/>
                <a:latin typeface="Source Sans Pro" panose="020B0503030403020204" pitchFamily="34" charset="0"/>
              </a:rPr>
              <a:t> = 50</a:t>
            </a:r>
            <a:r>
              <a:rPr lang="en-US" b="0" i="0" dirty="0">
                <a:effectLst/>
                <a:latin typeface="Source Sans Pro" panose="020B0503030403020204" pitchFamily="34" charset="0"/>
              </a:rPr>
              <a:t>, </a:t>
            </a:r>
            <a:r>
              <a:rPr lang="en-US" b="0" i="1" dirty="0">
                <a:solidFill>
                  <a:srgbClr val="00B050"/>
                </a:solidFill>
                <a:effectLst/>
                <a:latin typeface="Source Sans Pro" panose="020B0503030403020204" pitchFamily="34" charset="0"/>
              </a:rPr>
              <a:t>l</a:t>
            </a:r>
            <a:r>
              <a:rPr lang="en-US" b="0" i="0" dirty="0">
                <a:solidFill>
                  <a:srgbClr val="00B050"/>
                </a:solidFill>
                <a:effectLst/>
                <a:latin typeface="Source Sans Pro" panose="020B0503030403020204" pitchFamily="34" charset="0"/>
              </a:rPr>
              <a:t> = 100</a:t>
            </a:r>
            <a:r>
              <a:rPr lang="en-US" b="0" i="0" dirty="0">
                <a:effectLst/>
                <a:latin typeface="Source Sans Pro" panose="020B0503030403020204" pitchFamily="34" charset="0"/>
              </a:rPr>
              <a:t>, </a:t>
            </a:r>
            <a:r>
              <a:rPr lang="en-US" b="0" i="1" dirty="0">
                <a:solidFill>
                  <a:srgbClr val="CC0099"/>
                </a:solidFill>
                <a:effectLst/>
                <a:latin typeface="Source Sans Pro" panose="020B0503030403020204" pitchFamily="34" charset="0"/>
              </a:rPr>
              <a:t>l</a:t>
            </a:r>
            <a:r>
              <a:rPr lang="en-US" b="0" i="0" dirty="0">
                <a:solidFill>
                  <a:srgbClr val="CC0099"/>
                </a:solidFill>
                <a:effectLst/>
                <a:latin typeface="Source Sans Pro" panose="020B0503030403020204" pitchFamily="34" charset="0"/>
              </a:rPr>
              <a:t> = 500. </a:t>
            </a:r>
            <a:r>
              <a:rPr lang="en-US" b="0" i="0" dirty="0">
                <a:solidFill>
                  <a:srgbClr val="0070C0"/>
                </a:solidFill>
                <a:effectLst/>
                <a:latin typeface="Source Sans Pro" panose="020B0503030403020204" pitchFamily="34" charset="0"/>
              </a:rPr>
              <a:t>Blue: target </a:t>
            </a:r>
            <a:endParaRPr lang="en-US" dirty="0">
              <a:solidFill>
                <a:srgbClr val="0070C0"/>
              </a:solidFill>
            </a:endParaRPr>
          </a:p>
        </p:txBody>
      </p:sp>
      <p:sp>
        <p:nvSpPr>
          <p:cNvPr id="3" name="Rounded Rectangular Callout 10">
            <a:extLst>
              <a:ext uri="{FF2B5EF4-FFF2-40B4-BE49-F238E27FC236}">
                <a16:creationId xmlns:a16="http://schemas.microsoft.com/office/drawing/2014/main" id="{C46DF85D-9419-E9D9-0E51-BD09F72DE1E9}"/>
              </a:ext>
            </a:extLst>
          </p:cNvPr>
          <p:cNvSpPr/>
          <p:nvPr/>
        </p:nvSpPr>
        <p:spPr>
          <a:xfrm>
            <a:off x="6859734" y="2130644"/>
            <a:ext cx="1983372" cy="844327"/>
          </a:xfrm>
          <a:prstGeom prst="wedgeRoundRectCallout">
            <a:avLst>
              <a:gd name="adj1" fmla="val -38704"/>
              <a:gd name="adj2" fmla="val -93618"/>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product of very many functions each of value &lt;1</a:t>
            </a:r>
          </a:p>
        </p:txBody>
      </p:sp>
      <p:sp>
        <p:nvSpPr>
          <p:cNvPr id="4" name="Rounded Rectangular Callout 10">
            <a:extLst>
              <a:ext uri="{FF2B5EF4-FFF2-40B4-BE49-F238E27FC236}">
                <a16:creationId xmlns:a16="http://schemas.microsoft.com/office/drawing/2014/main" id="{0A9039DA-634A-F4F8-D207-B7BB3D86D08F}"/>
              </a:ext>
            </a:extLst>
          </p:cNvPr>
          <p:cNvSpPr/>
          <p:nvPr/>
        </p:nvSpPr>
        <p:spPr>
          <a:xfrm>
            <a:off x="4141065" y="5661515"/>
            <a:ext cx="4702041" cy="820548"/>
          </a:xfrm>
          <a:prstGeom prst="wedgeRoundRectCallout">
            <a:avLst>
              <a:gd name="adj1" fmla="val -27526"/>
              <a:gd name="adj2" fmla="val -65443"/>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GPR collapses unless </a:t>
            </a:r>
            <a:r>
              <a:rPr lang="en-US" sz="2000" i="1" dirty="0"/>
              <a:t>l</a:t>
            </a:r>
            <a:r>
              <a:rPr lang="en-US" sz="2000" dirty="0"/>
              <a:t> is so large it loses any advantage over simple linear regression</a:t>
            </a:r>
          </a:p>
        </p:txBody>
      </p:sp>
      <p:sp>
        <p:nvSpPr>
          <p:cNvPr id="6" name="Rounded Rectangular Callout 10">
            <a:extLst>
              <a:ext uri="{FF2B5EF4-FFF2-40B4-BE49-F238E27FC236}">
                <a16:creationId xmlns:a16="http://schemas.microsoft.com/office/drawing/2014/main" id="{2AE86ACD-53FC-450B-AAA5-2D7E95E3ACA4}"/>
              </a:ext>
            </a:extLst>
          </p:cNvPr>
          <p:cNvSpPr/>
          <p:nvPr/>
        </p:nvSpPr>
        <p:spPr>
          <a:xfrm>
            <a:off x="703928" y="5521344"/>
            <a:ext cx="2669466" cy="296072"/>
          </a:xfrm>
          <a:prstGeom prst="wedgeRoundRectCallout">
            <a:avLst>
              <a:gd name="adj1" fmla="val -1673"/>
              <a:gd name="adj2" fmla="val -110312"/>
              <a:gd name="adj3" fmla="val 16667"/>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2002-2011</a:t>
            </a:r>
          </a:p>
        </p:txBody>
      </p:sp>
      <p:sp>
        <p:nvSpPr>
          <p:cNvPr id="7" name="Rounded Rectangular Callout 10">
            <a:extLst>
              <a:ext uri="{FF2B5EF4-FFF2-40B4-BE49-F238E27FC236}">
                <a16:creationId xmlns:a16="http://schemas.microsoft.com/office/drawing/2014/main" id="{21656CF4-D2D7-5AFB-441C-99FDD8DF38E7}"/>
              </a:ext>
            </a:extLst>
          </p:cNvPr>
          <p:cNvSpPr/>
          <p:nvPr/>
        </p:nvSpPr>
        <p:spPr>
          <a:xfrm>
            <a:off x="6173640" y="5003448"/>
            <a:ext cx="2278382" cy="272887"/>
          </a:xfrm>
          <a:prstGeom prst="wedgeRoundRectCallout">
            <a:avLst>
              <a:gd name="adj1" fmla="val -36853"/>
              <a:gd name="adj2" fmla="val -152048"/>
              <a:gd name="adj3" fmla="val 16667"/>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 2012-2020</a:t>
            </a:r>
          </a:p>
        </p:txBody>
      </p:sp>
      <p:sp>
        <p:nvSpPr>
          <p:cNvPr id="5" name="TextBox 4">
            <a:extLst>
              <a:ext uri="{FF2B5EF4-FFF2-40B4-BE49-F238E27FC236}">
                <a16:creationId xmlns:a16="http://schemas.microsoft.com/office/drawing/2014/main" id="{1C8ABB6A-4E50-95CB-428D-DB95A1FE031A}"/>
              </a:ext>
            </a:extLst>
          </p:cNvPr>
          <p:cNvSpPr txBox="1"/>
          <p:nvPr/>
        </p:nvSpPr>
        <p:spPr>
          <a:xfrm>
            <a:off x="1071582" y="6073883"/>
            <a:ext cx="2517191" cy="584775"/>
          </a:xfrm>
          <a:prstGeom prst="rect">
            <a:avLst/>
          </a:prstGeom>
          <a:noFill/>
        </p:spPr>
        <p:txBody>
          <a:bodyPr wrap="square">
            <a:spAutoFit/>
          </a:bodyPr>
          <a:lstStyle/>
          <a:p>
            <a:r>
              <a:rPr lang="en-US" sz="1600" i="1" dirty="0">
                <a:solidFill>
                  <a:srgbClr val="0000FF"/>
                </a:solidFill>
                <a:effectLst/>
                <a:latin typeface="Times New Roman" panose="02020603050405020304" pitchFamily="18" charset="0"/>
                <a:cs typeface="Times New Roman" panose="02020603050405020304" pitchFamily="18" charset="0"/>
              </a:rPr>
              <a:t>Phys. Chem. Chem. Phys. </a:t>
            </a:r>
          </a:p>
          <a:p>
            <a:r>
              <a:rPr lang="en-US" sz="1600" b="1" i="0" dirty="0">
                <a:solidFill>
                  <a:srgbClr val="0000FF"/>
                </a:solidFill>
                <a:effectLst/>
                <a:latin typeface="Times New Roman" panose="02020603050405020304" pitchFamily="18" charset="0"/>
                <a:cs typeface="Times New Roman" panose="02020603050405020304" pitchFamily="18" charset="0"/>
              </a:rPr>
              <a:t>25</a:t>
            </a:r>
            <a:r>
              <a:rPr lang="en-US" sz="1600" b="0" i="0" dirty="0">
                <a:solidFill>
                  <a:srgbClr val="0000FF"/>
                </a:solidFill>
                <a:effectLst/>
                <a:latin typeface="Times New Roman" panose="02020603050405020304" pitchFamily="18" charset="0"/>
                <a:cs typeface="Times New Roman" panose="02020603050405020304" pitchFamily="18" charset="0"/>
              </a:rPr>
              <a:t>, 1546 (2023)</a:t>
            </a:r>
            <a:endParaRPr lang="en-US" sz="16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5147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5894" y="408187"/>
            <a:ext cx="8272212" cy="918090"/>
          </a:xfrm>
        </p:spPr>
        <p:txBody>
          <a:bodyPr>
            <a:normAutofit/>
          </a:bodyPr>
          <a:lstStyle/>
          <a:p>
            <a:r>
              <a:rPr lang="en-US" dirty="0"/>
              <a:t>High-Dimensional Model Representation (HDMR) </a:t>
            </a:r>
          </a:p>
        </p:txBody>
      </p:sp>
      <mc:AlternateContent xmlns:mc="http://schemas.openxmlformats.org/markup-compatibility/2006" xmlns:a14="http://schemas.microsoft.com/office/drawing/2010/main">
        <mc:Choice Requires="a14">
          <p:sp>
            <p:nvSpPr>
              <p:cNvPr id="9" name="Rectangle 8"/>
              <p:cNvSpPr/>
              <p:nvPr/>
            </p:nvSpPr>
            <p:spPr>
              <a:xfrm>
                <a:off x="117987" y="1172914"/>
                <a:ext cx="4862414" cy="169976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𝑥</m:t>
                      </m:r>
                      <m:r>
                        <a:rPr lang="en-US" sz="1600" i="1">
                          <a:latin typeface="Cambria Math" panose="02040503050406030204" pitchFamily="18" charset="0"/>
                          <a:ea typeface="Cambria Math" panose="02040503050406030204" pitchFamily="18" charset="0"/>
                        </a:rPr>
                        <m:t>∈</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𝑅</m:t>
                          </m:r>
                        </m:e>
                        <m:sup>
                          <m:r>
                            <a:rPr lang="en-US" sz="1600" i="1">
                              <a:solidFill>
                                <a:srgbClr val="FF0000"/>
                              </a:solidFill>
                              <a:latin typeface="Cambria Math" panose="02040503050406030204" pitchFamily="18" charset="0"/>
                              <a:ea typeface="Cambria Math" panose="02040503050406030204" pitchFamily="18" charset="0"/>
                            </a:rPr>
                            <m:t>𝐷</m:t>
                          </m:r>
                        </m:sup>
                      </m:sSup>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 </m:t>
                      </m:r>
                      <m:r>
                        <a:rPr lang="en-US" sz="1600" i="1">
                          <a:latin typeface="Cambria Math" panose="02040503050406030204" pitchFamily="18" charset="0"/>
                        </a:rPr>
                        <m:t>𝑓</m:t>
                      </m:r>
                      <m:d>
                        <m:dPr>
                          <m:ctrlPr>
                            <a:rPr lang="en-US" sz="1600" i="1">
                              <a:latin typeface="Cambria Math" panose="02040503050406030204" pitchFamily="18" charset="0"/>
                            </a:rPr>
                          </m:ctrlPr>
                        </m:dPr>
                        <m:e>
                          <m:r>
                            <a:rPr lang="en-US" sz="1600" b="1" i="1">
                              <a:latin typeface="Cambria Math" panose="02040503050406030204" pitchFamily="18" charset="0"/>
                            </a:rPr>
                            <m:t>𝒙</m:t>
                          </m:r>
                        </m:e>
                      </m:d>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𝑓</m:t>
                          </m:r>
                        </m:e>
                        <m:sub>
                          <m:r>
                            <a:rPr lang="en-US" sz="1600" b="0" i="0">
                              <a:latin typeface="Cambria Math" panose="02040503050406030204" pitchFamily="18" charset="0"/>
                            </a:rPr>
                            <m:t>0</m:t>
                          </m:r>
                        </m:sub>
                      </m:sSub>
                      <m:r>
                        <a:rPr lang="en-US" sz="1600" b="0" i="0">
                          <a:latin typeface="Cambria Math" panose="02040503050406030204" pitchFamily="18" charset="0"/>
                        </a:rPr>
                        <m:t>+</m:t>
                      </m:r>
                      <m:nary>
                        <m:naryPr>
                          <m:chr m:val="∑"/>
                          <m:limLoc m:val="undOvr"/>
                          <m:ctrlPr>
                            <a:rPr lang="en-US" sz="1600" b="0" i="1">
                              <a:latin typeface="Cambria Math" panose="02040503050406030204" pitchFamily="18" charset="0"/>
                            </a:rPr>
                          </m:ctrlPr>
                        </m:naryPr>
                        <m:sub>
                          <m:r>
                            <a:rPr lang="en-US" sz="1600" b="0" i="1">
                              <a:latin typeface="Cambria Math" panose="02040503050406030204" pitchFamily="18" charset="0"/>
                            </a:rPr>
                            <m:t>𝑖</m:t>
                          </m:r>
                          <m:r>
                            <a:rPr lang="en-US" sz="1600" b="0" i="0">
                              <a:latin typeface="Cambria Math" panose="02040503050406030204" pitchFamily="18" charset="0"/>
                            </a:rPr>
                            <m:t>=1</m:t>
                          </m:r>
                        </m:sub>
                        <m:sup>
                          <m:r>
                            <a:rPr lang="en-US" sz="1600" b="0" i="1">
                              <a:latin typeface="Cambria Math" panose="02040503050406030204" pitchFamily="18" charset="0"/>
                            </a:rPr>
                            <m:t>𝐷</m:t>
                          </m:r>
                        </m:sup>
                        <m:e>
                          <m:d>
                            <m:dPr>
                              <m:begChr m:val=""/>
                              <m:ctrlPr>
                                <a:rPr lang="en-US" sz="1600" b="0" i="1">
                                  <a:latin typeface="Cambria Math" panose="02040503050406030204" pitchFamily="18" charset="0"/>
                                </a:rPr>
                              </m:ctrlPr>
                            </m:dPr>
                            <m:e>
                              <m:sSub>
                                <m:sSubPr>
                                  <m:ctrlPr>
                                    <a:rPr lang="en-US" sz="1600" b="0" i="1">
                                      <a:latin typeface="Cambria Math" panose="02040503050406030204" pitchFamily="18" charset="0"/>
                                    </a:rPr>
                                  </m:ctrlPr>
                                </m:sSubPr>
                                <m:e>
                                  <m:r>
                                    <a:rPr lang="en-US" sz="1600" b="0" i="1">
                                      <a:latin typeface="Cambria Math" panose="02040503050406030204" pitchFamily="18" charset="0"/>
                                    </a:rPr>
                                    <m:t>𝑓</m:t>
                                  </m:r>
                                </m:e>
                                <m:sub>
                                  <m:r>
                                    <a:rPr lang="en-US" sz="1600" b="0" i="1">
                                      <a:latin typeface="Cambria Math" panose="02040503050406030204" pitchFamily="18" charset="0"/>
                                    </a:rPr>
                                    <m:t>𝑖</m:t>
                                  </m:r>
                                </m:sub>
                              </m:sSub>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𝑥</m:t>
                                  </m:r>
                                </m:e>
                                <m:sub>
                                  <m:r>
                                    <a:rPr lang="en-US" sz="1600" b="0" i="1">
                                      <a:latin typeface="Cambria Math" panose="02040503050406030204" pitchFamily="18" charset="0"/>
                                    </a:rPr>
                                    <m:t>𝑖</m:t>
                                  </m:r>
                                </m:sub>
                              </m:sSub>
                            </m:e>
                          </m:d>
                        </m:e>
                      </m:nary>
                      <m:r>
                        <a:rPr lang="en-US" sz="1600" b="0" i="0">
                          <a:latin typeface="Cambria Math" panose="02040503050406030204" pitchFamily="18" charset="0"/>
                        </a:rPr>
                        <m:t>+</m:t>
                      </m:r>
                      <m:nary>
                        <m:naryPr>
                          <m:chr m:val="∑"/>
                          <m:limLoc m:val="undOvr"/>
                          <m:ctrlPr>
                            <a:rPr lang="en-US" sz="1600" b="0" i="1">
                              <a:latin typeface="Cambria Math" panose="02040503050406030204" pitchFamily="18" charset="0"/>
                            </a:rPr>
                          </m:ctrlPr>
                        </m:naryPr>
                        <m:sub>
                          <m:eqArr>
                            <m:eqArrPr>
                              <m:ctrlPr>
                                <a:rPr lang="en-US" sz="1600" b="0" i="1">
                                  <a:latin typeface="Cambria Math" panose="02040503050406030204" pitchFamily="18" charset="0"/>
                                </a:rPr>
                              </m:ctrlPr>
                            </m:eqArrPr>
                            <m:e>
                              <m:r>
                                <a:rPr lang="en-US" sz="1600" b="0" i="0">
                                  <a:latin typeface="Cambria Math" panose="02040503050406030204" pitchFamily="18" charset="0"/>
                                </a:rPr>
                                <m:t>&amp;</m:t>
                              </m:r>
                              <m:r>
                                <a:rPr lang="en-US" sz="1600" b="0" i="1">
                                  <a:latin typeface="Cambria Math" panose="02040503050406030204" pitchFamily="18" charset="0"/>
                                </a:rPr>
                                <m:t>𝑖</m:t>
                              </m:r>
                              <m:r>
                                <a:rPr lang="en-US" sz="1600" b="0" i="0">
                                  <a:latin typeface="Cambria Math" panose="02040503050406030204" pitchFamily="18" charset="0"/>
                                </a:rPr>
                                <m:t>=1,</m:t>
                              </m:r>
                            </m:e>
                            <m:e>
                              <m:r>
                                <a:rPr lang="en-US" sz="1600" b="0" i="0">
                                  <a:latin typeface="Cambria Math" panose="02040503050406030204" pitchFamily="18" charset="0"/>
                                </a:rPr>
                                <m:t>&amp;</m:t>
                              </m:r>
                              <m:r>
                                <a:rPr lang="en-US" sz="1600" b="0" i="1">
                                  <a:latin typeface="Cambria Math" panose="02040503050406030204" pitchFamily="18" charset="0"/>
                                </a:rPr>
                                <m:t>𝑗</m:t>
                              </m:r>
                              <m:r>
                                <a:rPr lang="en-US" sz="1600" b="0" i="0">
                                  <a:latin typeface="Cambria Math" panose="02040503050406030204" pitchFamily="18" charset="0"/>
                                </a:rPr>
                                <m:t>=</m:t>
                              </m:r>
                              <m:r>
                                <a:rPr lang="en-US" sz="1600" b="0" i="1">
                                  <a:latin typeface="Cambria Math" panose="02040503050406030204" pitchFamily="18" charset="0"/>
                                </a:rPr>
                                <m:t>𝑖</m:t>
                              </m:r>
                              <m:r>
                                <a:rPr lang="en-US" sz="1600" b="0" i="0">
                                  <a:latin typeface="Cambria Math" panose="02040503050406030204" pitchFamily="18" charset="0"/>
                                </a:rPr>
                                <m:t>+1</m:t>
                              </m:r>
                            </m:e>
                          </m:eqArr>
                        </m:sub>
                        <m:sup>
                          <m:r>
                            <a:rPr lang="en-US" sz="1600" b="0" i="1">
                              <a:latin typeface="Cambria Math" panose="02040503050406030204" pitchFamily="18" charset="0"/>
                            </a:rPr>
                            <m:t>𝐷</m:t>
                          </m:r>
                        </m:sup>
                        <m:e>
                          <m:d>
                            <m:dPr>
                              <m:begChr m:val=""/>
                              <m:ctrlPr>
                                <a:rPr lang="en-US" sz="1600" b="0" i="1">
                                  <a:latin typeface="Cambria Math" panose="02040503050406030204" pitchFamily="18" charset="0"/>
                                </a:rPr>
                              </m:ctrlPr>
                            </m:dPr>
                            <m:e>
                              <m:sSub>
                                <m:sSubPr>
                                  <m:ctrlPr>
                                    <a:rPr lang="en-US" sz="1600" b="0" i="1">
                                      <a:latin typeface="Cambria Math" panose="02040503050406030204" pitchFamily="18" charset="0"/>
                                    </a:rPr>
                                  </m:ctrlPr>
                                </m:sSubPr>
                                <m:e>
                                  <m:r>
                                    <a:rPr lang="en-US" sz="1600" b="0" i="1">
                                      <a:latin typeface="Cambria Math" panose="02040503050406030204" pitchFamily="18" charset="0"/>
                                    </a:rPr>
                                    <m:t>𝑓</m:t>
                                  </m:r>
                                </m:e>
                                <m:sub>
                                  <m:r>
                                    <a:rPr lang="en-US" sz="1600" b="0" i="1">
                                      <a:latin typeface="Cambria Math" panose="02040503050406030204" pitchFamily="18" charset="0"/>
                                    </a:rPr>
                                    <m:t>𝑖𝑗</m:t>
                                  </m:r>
                                </m:sub>
                              </m:sSub>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𝑥</m:t>
                                  </m:r>
                                </m:e>
                                <m:sub>
                                  <m:r>
                                    <a:rPr lang="en-US" sz="1600" b="0" i="1">
                                      <a:latin typeface="Cambria Math" panose="02040503050406030204" pitchFamily="18" charset="0"/>
                                    </a:rPr>
                                    <m:t>𝑖</m:t>
                                  </m:r>
                                </m:sub>
                              </m:sSub>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𝑥</m:t>
                                  </m:r>
                                </m:e>
                                <m:sub>
                                  <m:r>
                                    <a:rPr lang="en-US" sz="1600" b="0" i="1">
                                      <a:latin typeface="Cambria Math" panose="02040503050406030204" pitchFamily="18" charset="0"/>
                                    </a:rPr>
                                    <m:t>𝑗</m:t>
                                  </m:r>
                                </m:sub>
                              </m:sSub>
                            </m:e>
                          </m:d>
                        </m:e>
                      </m:nary>
                      <m:r>
                        <a:rPr lang="en-US" sz="1600" b="0" i="0">
                          <a:latin typeface="Cambria Math" panose="02040503050406030204" pitchFamily="18" charset="0"/>
                        </a:rPr>
                        <m:t>+…</m:t>
                      </m:r>
                    </m:oMath>
                  </m:oMathPara>
                </a14:m>
                <a:endParaRPr lang="en-US" sz="16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0">
                          <a:latin typeface="Cambria Math" panose="02040503050406030204" pitchFamily="18" charset="0"/>
                        </a:rPr>
                        <m:t>+</m:t>
                      </m:r>
                      <m:nary>
                        <m:naryPr>
                          <m:chr m:val="∑"/>
                          <m:limLoc m:val="undOvr"/>
                          <m:ctrlPr>
                            <a:rPr lang="en-US" sz="1600" b="0" i="1">
                              <a:latin typeface="Cambria Math" panose="02040503050406030204" pitchFamily="18" charset="0"/>
                            </a:rPr>
                          </m:ctrlPr>
                        </m:naryPr>
                        <m:sub>
                          <m:sSub>
                            <m:sSubPr>
                              <m:ctrlPr>
                                <a:rPr lang="en-US" sz="1600" b="0" i="1">
                                  <a:latin typeface="Cambria Math" panose="02040503050406030204" pitchFamily="18" charset="0"/>
                                </a:rPr>
                              </m:ctrlPr>
                            </m:sSubPr>
                            <m:e>
                              <m:r>
                                <a:rPr lang="en-US" sz="1600" b="0" i="1">
                                  <a:latin typeface="Cambria Math" panose="02040503050406030204" pitchFamily="18" charset="0"/>
                                </a:rPr>
                                <m:t>𝑖</m:t>
                              </m:r>
                            </m:e>
                            <m:sub>
                              <m:r>
                                <a:rPr lang="en-US" sz="1600" b="0" i="0">
                                  <a:latin typeface="Cambria Math" panose="02040503050406030204" pitchFamily="18" charset="0"/>
                                </a:rPr>
                                <m:t>1</m:t>
                              </m:r>
                            </m:sub>
                          </m:sSub>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𝑖</m:t>
                              </m:r>
                            </m:e>
                            <m:sub>
                              <m:r>
                                <a:rPr lang="en-US" sz="1600" b="0" i="0">
                                  <a:latin typeface="Cambria Math" panose="02040503050406030204" pitchFamily="18" charset="0"/>
                                </a:rPr>
                                <m:t>2</m:t>
                              </m:r>
                            </m:sub>
                          </m:sSub>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𝑖</m:t>
                              </m:r>
                            </m:e>
                            <m:sub>
                              <m:r>
                                <a:rPr lang="en-US" sz="1600" b="0" i="1">
                                  <a:latin typeface="Cambria Math" panose="02040503050406030204" pitchFamily="18" charset="0"/>
                                </a:rPr>
                                <m:t>𝑑</m:t>
                              </m:r>
                            </m:sub>
                          </m:sSub>
                        </m:sub>
                        <m:sup>
                          <m:r>
                            <a:rPr lang="en-US" sz="1600" b="0" i="1">
                              <a:latin typeface="Cambria Math" panose="02040503050406030204" pitchFamily="18" charset="0"/>
                            </a:rPr>
                            <m:t>𝐷</m:t>
                          </m:r>
                        </m:sup>
                        <m:e>
                          <m:d>
                            <m:dPr>
                              <m:begChr m:val=""/>
                              <m:ctrlPr>
                                <a:rPr lang="en-US" sz="1600" b="0" i="1">
                                  <a:latin typeface="Cambria Math" panose="02040503050406030204" pitchFamily="18" charset="0"/>
                                </a:rPr>
                              </m:ctrlPr>
                            </m:dPr>
                            <m:e>
                              <m:sSub>
                                <m:sSubPr>
                                  <m:ctrlPr>
                                    <a:rPr lang="en-US" sz="1600" b="0" i="1">
                                      <a:latin typeface="Cambria Math" panose="02040503050406030204" pitchFamily="18" charset="0"/>
                                    </a:rPr>
                                  </m:ctrlPr>
                                </m:sSubPr>
                                <m:e>
                                  <m:r>
                                    <a:rPr lang="en-US" sz="1600" b="0" i="1">
                                      <a:latin typeface="Cambria Math" panose="02040503050406030204" pitchFamily="18" charset="0"/>
                                    </a:rPr>
                                    <m:t>𝑓</m:t>
                                  </m:r>
                                </m:e>
                                <m:sub>
                                  <m:sSub>
                                    <m:sSubPr>
                                      <m:ctrlPr>
                                        <a:rPr lang="en-US" sz="1600" b="0" i="1">
                                          <a:latin typeface="Cambria Math" panose="02040503050406030204" pitchFamily="18" charset="0"/>
                                        </a:rPr>
                                      </m:ctrlPr>
                                    </m:sSubPr>
                                    <m:e>
                                      <m:r>
                                        <a:rPr lang="en-US" sz="1600" b="0" i="1">
                                          <a:latin typeface="Cambria Math" panose="02040503050406030204" pitchFamily="18" charset="0"/>
                                        </a:rPr>
                                        <m:t>𝑖</m:t>
                                      </m:r>
                                    </m:e>
                                    <m:sub>
                                      <m:r>
                                        <a:rPr lang="en-US" sz="1600" b="0" i="0">
                                          <a:latin typeface="Cambria Math" panose="02040503050406030204" pitchFamily="18" charset="0"/>
                                        </a:rPr>
                                        <m:t>1</m:t>
                                      </m:r>
                                    </m:sub>
                                  </m:sSub>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𝑖</m:t>
                                      </m:r>
                                    </m:e>
                                    <m:sub>
                                      <m:r>
                                        <a:rPr lang="en-US" sz="1600" b="0" i="0">
                                          <a:latin typeface="Cambria Math" panose="02040503050406030204" pitchFamily="18" charset="0"/>
                                        </a:rPr>
                                        <m:t>2</m:t>
                                      </m:r>
                                    </m:sub>
                                  </m:sSub>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𝑖</m:t>
                                      </m:r>
                                    </m:e>
                                    <m:sub>
                                      <m:r>
                                        <a:rPr lang="en-US" sz="1600" b="0" i="1" smtClean="0">
                                          <a:solidFill>
                                            <a:srgbClr val="FF0000"/>
                                          </a:solidFill>
                                          <a:latin typeface="Cambria Math" panose="02040503050406030204" pitchFamily="18" charset="0"/>
                                        </a:rPr>
                                        <m:t>𝑑</m:t>
                                      </m:r>
                                    </m:sub>
                                  </m:sSub>
                                </m:sub>
                              </m:sSub>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𝑥</m:t>
                                  </m:r>
                                </m:e>
                                <m:sub>
                                  <m:sSub>
                                    <m:sSubPr>
                                      <m:ctrlPr>
                                        <a:rPr lang="en-US" sz="1600" b="0" i="1">
                                          <a:latin typeface="Cambria Math" panose="02040503050406030204" pitchFamily="18" charset="0"/>
                                        </a:rPr>
                                      </m:ctrlPr>
                                    </m:sSubPr>
                                    <m:e>
                                      <m:r>
                                        <a:rPr lang="en-US" sz="1600" b="0" i="1">
                                          <a:latin typeface="Cambria Math" panose="02040503050406030204" pitchFamily="18" charset="0"/>
                                        </a:rPr>
                                        <m:t>𝑖</m:t>
                                      </m:r>
                                    </m:e>
                                    <m:sub>
                                      <m:r>
                                        <a:rPr lang="en-US" sz="1600" b="0" i="0">
                                          <a:latin typeface="Cambria Math" panose="02040503050406030204" pitchFamily="18" charset="0"/>
                                        </a:rPr>
                                        <m:t>1</m:t>
                                      </m:r>
                                    </m:sub>
                                  </m:sSub>
                                </m:sub>
                              </m:sSub>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𝑥</m:t>
                                  </m:r>
                                </m:e>
                                <m:sub>
                                  <m:sSub>
                                    <m:sSubPr>
                                      <m:ctrlPr>
                                        <a:rPr lang="en-US" sz="1600" b="0" i="1">
                                          <a:latin typeface="Cambria Math" panose="02040503050406030204" pitchFamily="18" charset="0"/>
                                        </a:rPr>
                                      </m:ctrlPr>
                                    </m:sSubPr>
                                    <m:e>
                                      <m:r>
                                        <a:rPr lang="en-US" sz="1600" b="0" i="1">
                                          <a:latin typeface="Cambria Math" panose="02040503050406030204" pitchFamily="18" charset="0"/>
                                        </a:rPr>
                                        <m:t>𝑖</m:t>
                                      </m:r>
                                    </m:e>
                                    <m:sub>
                                      <m:r>
                                        <a:rPr lang="en-US" sz="1600" b="0" i="0">
                                          <a:latin typeface="Cambria Math" panose="02040503050406030204" pitchFamily="18" charset="0"/>
                                        </a:rPr>
                                        <m:t>2</m:t>
                                      </m:r>
                                    </m:sub>
                                  </m:sSub>
                                </m:sub>
                              </m:sSub>
                              <m:r>
                                <a:rPr lang="en-US" sz="1600" b="0" i="0">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𝑥</m:t>
                                  </m:r>
                                </m:e>
                                <m:sub>
                                  <m:sSub>
                                    <m:sSubPr>
                                      <m:ctrlPr>
                                        <a:rPr lang="en-US" sz="1600" b="0" i="1">
                                          <a:latin typeface="Cambria Math" panose="02040503050406030204" pitchFamily="18" charset="0"/>
                                        </a:rPr>
                                      </m:ctrlPr>
                                    </m:sSubPr>
                                    <m:e>
                                      <m:r>
                                        <a:rPr lang="en-US" sz="1600" b="0" i="1">
                                          <a:latin typeface="Cambria Math" panose="02040503050406030204" pitchFamily="18" charset="0"/>
                                        </a:rPr>
                                        <m:t>𝑖</m:t>
                                      </m:r>
                                    </m:e>
                                    <m:sub>
                                      <m:r>
                                        <a:rPr lang="en-US" sz="1600" b="0" i="1">
                                          <a:latin typeface="Cambria Math" panose="02040503050406030204" pitchFamily="18" charset="0"/>
                                        </a:rPr>
                                        <m:t>𝑑</m:t>
                                      </m:r>
                                    </m:sub>
                                  </m:sSub>
                                </m:sub>
                              </m:sSub>
                            </m:e>
                          </m:d>
                          <m:r>
                            <a:rPr lang="en-US" sz="1600" b="0" i="1" smtClean="0">
                              <a:solidFill>
                                <a:schemeClr val="bg1">
                                  <a:lumMod val="50000"/>
                                </a:schemeClr>
                              </a:solidFill>
                              <a:latin typeface="Cambria Math" panose="02040503050406030204" pitchFamily="18" charset="0"/>
                            </a:rPr>
                            <m:t>+…</m:t>
                          </m:r>
                        </m:e>
                      </m:nary>
                    </m:oMath>
                  </m:oMathPara>
                </a14:m>
                <a:endParaRPr lang="en-US" sz="1600" dirty="0"/>
              </a:p>
            </p:txBody>
          </p:sp>
        </mc:Choice>
        <mc:Fallback xmlns="">
          <p:sp>
            <p:nvSpPr>
              <p:cNvPr id="9" name="Rectangle 8"/>
              <p:cNvSpPr>
                <a:spLocks noRot="1" noChangeAspect="1" noMove="1" noResize="1" noEditPoints="1" noAdjustHandles="1" noChangeArrowheads="1" noChangeShapeType="1" noTextEdit="1"/>
              </p:cNvSpPr>
              <p:nvPr/>
            </p:nvSpPr>
            <p:spPr>
              <a:xfrm>
                <a:off x="117987" y="1172914"/>
                <a:ext cx="4862414" cy="1699761"/>
              </a:xfrm>
              <a:prstGeom prst="rect">
                <a:avLst/>
              </a:prstGeom>
              <a:blipFill>
                <a:blip r:embed="rId3"/>
                <a:stretch>
                  <a:fillRect/>
                </a:stretch>
              </a:blipFill>
            </p:spPr>
            <p:txBody>
              <a:bodyPr/>
              <a:lstStyle/>
              <a:p>
                <a:r>
                  <a:rPr lang="en-US">
                    <a:noFill/>
                  </a:rPr>
                  <a:t> </a:t>
                </a:r>
              </a:p>
            </p:txBody>
          </p:sp>
        </mc:Fallback>
      </mc:AlternateContent>
      <p:sp>
        <p:nvSpPr>
          <p:cNvPr id="10" name="Content Placeholder 2"/>
          <p:cNvSpPr txBox="1">
            <a:spLocks/>
          </p:cNvSpPr>
          <p:nvPr/>
        </p:nvSpPr>
        <p:spPr>
          <a:xfrm>
            <a:off x="117987" y="4965110"/>
            <a:ext cx="8929084" cy="1638910"/>
          </a:xfrm>
          <a:prstGeom prst="rect">
            <a:avLst/>
          </a:prstGeom>
          <a:ln>
            <a:solidFill>
              <a:schemeClr val="accent1"/>
            </a:solidFill>
          </a:ln>
        </p:spPr>
        <p:txBody>
          <a:bodyPr wrap="square">
            <a:spAutoFit/>
          </a:bodyPr>
          <a:lstStyle>
            <a:lvl1pPr marL="229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350" kern="1200">
                <a:solidFill>
                  <a:schemeClr val="tx1">
                    <a:lumMod val="75000"/>
                    <a:lumOff val="25000"/>
                  </a:schemeClr>
                </a:solidFill>
                <a:latin typeface="+mn-lt"/>
                <a:ea typeface="+mn-ea"/>
                <a:cs typeface="+mn-cs"/>
              </a:defRPr>
            </a:lvl1pPr>
            <a:lvl2pPr marL="472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2pPr>
            <a:lvl3pPr marL="675000" indent="-202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3pPr>
            <a:lvl4pPr marL="93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4pPr>
            <a:lvl5pPr marL="120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a:spcBef>
                <a:spcPts val="0"/>
              </a:spcBef>
              <a:spcAft>
                <a:spcPts val="0"/>
              </a:spcAft>
            </a:pPr>
            <a:r>
              <a:rPr lang="en-US" sz="1800" dirty="0"/>
              <a:t>Formalization of </a:t>
            </a:r>
            <a:r>
              <a:rPr lang="en-US" sz="1800" b="1" dirty="0"/>
              <a:t>representation with lower-dimensional functions (many-body, N-mode)</a:t>
            </a:r>
          </a:p>
          <a:p>
            <a:pPr lvl="1">
              <a:spcBef>
                <a:spcPts val="0"/>
              </a:spcBef>
              <a:spcAft>
                <a:spcPts val="0"/>
              </a:spcAft>
            </a:pPr>
            <a:r>
              <a:rPr lang="en-US" sz="1650" dirty="0"/>
              <a:t>Easier to build: component functions are lower-dimensional, </a:t>
            </a:r>
            <a:r>
              <a:rPr lang="en-US" sz="1650" dirty="0">
                <a:solidFill>
                  <a:srgbClr val="0000FF"/>
                </a:solidFill>
              </a:rPr>
              <a:t>could be built with fewer data w/out overfitting (e.g. </a:t>
            </a:r>
            <a:r>
              <a:rPr lang="en-US" sz="1650" i="1" dirty="0">
                <a:solidFill>
                  <a:srgbClr val="0000FF"/>
                </a:solidFill>
              </a:rPr>
              <a:t>J Math Chem</a:t>
            </a:r>
            <a:r>
              <a:rPr lang="en-US" sz="1650" dirty="0">
                <a:solidFill>
                  <a:srgbClr val="0000FF"/>
                </a:solidFill>
              </a:rPr>
              <a:t> </a:t>
            </a:r>
            <a:r>
              <a:rPr lang="en-US" sz="1650" b="1" dirty="0">
                <a:solidFill>
                  <a:srgbClr val="0000FF"/>
                </a:solidFill>
              </a:rPr>
              <a:t>61</a:t>
            </a:r>
            <a:r>
              <a:rPr lang="en-US" sz="1650" dirty="0">
                <a:solidFill>
                  <a:srgbClr val="0000FF"/>
                </a:solidFill>
              </a:rPr>
              <a:t> (2023) 7)</a:t>
            </a:r>
          </a:p>
          <a:p>
            <a:pPr lvl="2">
              <a:spcBef>
                <a:spcPts val="0"/>
              </a:spcBef>
              <a:spcAft>
                <a:spcPts val="0"/>
              </a:spcAft>
            </a:pPr>
            <a:r>
              <a:rPr lang="en-US" sz="1500" dirty="0"/>
              <a:t>Fitting method can work in its comfort zone</a:t>
            </a:r>
          </a:p>
          <a:p>
            <a:pPr lvl="1">
              <a:spcBef>
                <a:spcPts val="0"/>
              </a:spcBef>
              <a:spcAft>
                <a:spcPts val="0"/>
              </a:spcAft>
            </a:pPr>
            <a:r>
              <a:rPr lang="en-US" sz="1650" dirty="0"/>
              <a:t>Easier to use (integrals </a:t>
            </a:r>
            <a:r>
              <a:rPr lang="en-US" sz="1650" dirty="0" err="1"/>
              <a:t>etc</a:t>
            </a:r>
            <a:r>
              <a:rPr lang="en-US" sz="1650" dirty="0"/>
              <a:t>)</a:t>
            </a:r>
          </a:p>
          <a:p>
            <a:pPr lvl="1">
              <a:spcBef>
                <a:spcPts val="0"/>
              </a:spcBef>
              <a:spcAft>
                <a:spcPts val="0"/>
              </a:spcAft>
            </a:pPr>
            <a:r>
              <a:rPr lang="en-US" sz="1650" dirty="0">
                <a:solidFill>
                  <a:srgbClr val="0000FF"/>
                </a:solidFill>
              </a:rPr>
              <a:t>Provides elements of insight (see e.g. </a:t>
            </a:r>
            <a:r>
              <a:rPr lang="en-US" sz="1800" i="1" dirty="0" err="1">
                <a:solidFill>
                  <a:srgbClr val="0000FF"/>
                </a:solidFill>
                <a:ea typeface="Yu Mincho" panose="02020400000000000000" pitchFamily="18" charset="-128"/>
              </a:rPr>
              <a:t>Comput</a:t>
            </a:r>
            <a:r>
              <a:rPr lang="en-US" sz="1800" i="1" dirty="0">
                <a:solidFill>
                  <a:srgbClr val="0000FF"/>
                </a:solidFill>
                <a:ea typeface="Yu Mincho" panose="02020400000000000000" pitchFamily="18" charset="-128"/>
              </a:rPr>
              <a:t> Phys </a:t>
            </a:r>
            <a:r>
              <a:rPr lang="en-US" sz="1800" i="1" dirty="0" err="1">
                <a:solidFill>
                  <a:srgbClr val="0000FF"/>
                </a:solidFill>
                <a:ea typeface="Yu Mincho" panose="02020400000000000000" pitchFamily="18" charset="-128"/>
              </a:rPr>
              <a:t>Com</a:t>
            </a:r>
            <a:r>
              <a:rPr lang="en-US" sz="1650" i="1" dirty="0" err="1">
                <a:solidFill>
                  <a:srgbClr val="0000FF"/>
                </a:solidFill>
                <a:ea typeface="Yu Mincho" panose="02020400000000000000" pitchFamily="18" charset="-128"/>
              </a:rPr>
              <a:t>mun</a:t>
            </a:r>
            <a:r>
              <a:rPr lang="en-US" sz="1650" i="1" dirty="0">
                <a:solidFill>
                  <a:srgbClr val="0000FF"/>
                </a:solidFill>
                <a:ea typeface="Yu Mincho" panose="02020400000000000000" pitchFamily="18" charset="-128"/>
              </a:rPr>
              <a:t> </a:t>
            </a:r>
            <a:r>
              <a:rPr lang="en-US" sz="1650" b="1" dirty="0">
                <a:solidFill>
                  <a:srgbClr val="0000FF"/>
                </a:solidFill>
                <a:ea typeface="Yu Mincho" panose="02020400000000000000" pitchFamily="18" charset="-128"/>
              </a:rPr>
              <a:t>2022,</a:t>
            </a:r>
            <a:r>
              <a:rPr lang="en-US" sz="1650" dirty="0">
                <a:solidFill>
                  <a:srgbClr val="0000FF"/>
                </a:solidFill>
                <a:ea typeface="Yu Mincho" panose="02020400000000000000" pitchFamily="18" charset="-128"/>
              </a:rPr>
              <a:t> </a:t>
            </a:r>
            <a:r>
              <a:rPr lang="en-US" sz="1650" i="1" dirty="0">
                <a:solidFill>
                  <a:srgbClr val="0000FF"/>
                </a:solidFill>
                <a:ea typeface="Yu Mincho" panose="02020400000000000000" pitchFamily="18" charset="-128"/>
              </a:rPr>
              <a:t>271</a:t>
            </a:r>
            <a:r>
              <a:rPr lang="en-US" sz="1650" dirty="0">
                <a:solidFill>
                  <a:srgbClr val="0000FF"/>
                </a:solidFill>
                <a:ea typeface="Yu Mincho" panose="02020400000000000000" pitchFamily="18" charset="-128"/>
              </a:rPr>
              <a:t>, 108220</a:t>
            </a:r>
            <a:r>
              <a:rPr lang="en-US" sz="1650" dirty="0">
                <a:solidFill>
                  <a:srgbClr val="0000FF"/>
                </a:solidFill>
              </a:rPr>
              <a:t>)</a:t>
            </a:r>
          </a:p>
        </p:txBody>
      </p:sp>
      <p:sp>
        <p:nvSpPr>
          <p:cNvPr id="12" name="Rounded Rectangular Callout 11"/>
          <p:cNvSpPr/>
          <p:nvPr/>
        </p:nvSpPr>
        <p:spPr>
          <a:xfrm>
            <a:off x="801536" y="3039252"/>
            <a:ext cx="3648779" cy="557538"/>
          </a:xfrm>
          <a:prstGeom prst="wedgeRoundRectCallout">
            <a:avLst>
              <a:gd name="adj1" fmla="val 20339"/>
              <a:gd name="adj2" fmla="val -49679"/>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computational spectroscopy: N-mode approximation</a:t>
            </a:r>
          </a:p>
        </p:txBody>
      </p:sp>
      <mc:AlternateContent xmlns:mc="http://schemas.openxmlformats.org/markup-compatibility/2006" xmlns:a14="http://schemas.microsoft.com/office/drawing/2010/main">
        <mc:Choice Requires="a14">
          <p:sp>
            <p:nvSpPr>
              <p:cNvPr id="13" name="Rectangle 12"/>
              <p:cNvSpPr/>
              <p:nvPr/>
            </p:nvSpPr>
            <p:spPr>
              <a:xfrm>
                <a:off x="1453711" y="3976582"/>
                <a:ext cx="4999187" cy="90633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1" i="1">
                              <a:latin typeface="Cambria Math" panose="02040503050406030204" pitchFamily="18" charset="0"/>
                            </a:rPr>
                            <m:t>𝒙</m:t>
                          </m:r>
                        </m:e>
                      </m:d>
                      <m:r>
                        <a:rPr lang="en-US" b="0" i="0">
                          <a:latin typeface="Cambria Math" panose="02040503050406030204" pitchFamily="18" charset="0"/>
                        </a:rPr>
                        <m:t>≈</m:t>
                      </m:r>
                      <m:nary>
                        <m:naryPr>
                          <m:chr m:val="∑"/>
                          <m:limLoc m:val="undOvr"/>
                          <m:ctrlPr>
                            <a:rPr lang="en-US" b="0" i="1">
                              <a:latin typeface="Cambria Math" panose="02040503050406030204" pitchFamily="18" charset="0"/>
                            </a:rPr>
                          </m:ctrlPr>
                        </m:naryPr>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up>
                          <m:r>
                            <a:rPr lang="en-US" b="0" i="1">
                              <a:latin typeface="Cambria Math" panose="02040503050406030204" pitchFamily="18" charset="0"/>
                            </a:rPr>
                            <m:t>𝐷</m:t>
                          </m:r>
                        </m:sup>
                        <m:e>
                          <m:d>
                            <m:dPr>
                              <m:begChr m:val=""/>
                              <m:ctrlPr>
                                <a:rPr lang="en-US" b="0" i="1">
                                  <a:latin typeface="Cambria Math" panose="02040503050406030204" pitchFamily="18" charset="0"/>
                                </a:rPr>
                              </m:ctrlPr>
                            </m:dPr>
                            <m:e>
                              <m:sSub>
                                <m:sSubPr>
                                  <m:ctrlPr>
                                    <a:rPr lang="en-US" b="0" i="1" smtClean="0">
                                      <a:solidFill>
                                        <a:srgbClr val="0000FF"/>
                                      </a:solidFill>
                                      <a:latin typeface="Cambria Math" panose="02040503050406030204" pitchFamily="18" charset="0"/>
                                    </a:rPr>
                                  </m:ctrlPr>
                                </m:sSubPr>
                                <m:e>
                                  <m:r>
                                    <a:rPr lang="en-US" b="0" i="1">
                                      <a:solidFill>
                                        <a:srgbClr val="0000FF"/>
                                      </a:solidFill>
                                      <a:latin typeface="Cambria Math" panose="02040503050406030204" pitchFamily="18" charset="0"/>
                                    </a:rPr>
                                    <m:t>𝑓</m:t>
                                  </m:r>
                                </m:e>
                                <m:sub>
                                  <m:sSub>
                                    <m:sSubPr>
                                      <m:ctrlPr>
                                        <a:rPr lang="en-US" b="0" i="1">
                                          <a:solidFill>
                                            <a:srgbClr val="0000FF"/>
                                          </a:solidFill>
                                          <a:latin typeface="Cambria Math" panose="02040503050406030204" pitchFamily="18" charset="0"/>
                                        </a:rPr>
                                      </m:ctrlPr>
                                    </m:sSubPr>
                                    <m:e>
                                      <m:r>
                                        <a:rPr lang="en-US" b="0" i="1">
                                          <a:solidFill>
                                            <a:srgbClr val="0000FF"/>
                                          </a:solidFill>
                                          <a:latin typeface="Cambria Math" panose="02040503050406030204" pitchFamily="18" charset="0"/>
                                        </a:rPr>
                                        <m:t>𝑖</m:t>
                                      </m:r>
                                    </m:e>
                                    <m:sub>
                                      <m:r>
                                        <a:rPr lang="en-US" b="0" i="0">
                                          <a:solidFill>
                                            <a:srgbClr val="0000FF"/>
                                          </a:solidFill>
                                          <a:latin typeface="Cambria Math" panose="02040503050406030204" pitchFamily="18" charset="0"/>
                                        </a:rPr>
                                        <m:t>1</m:t>
                                      </m:r>
                                    </m:sub>
                                  </m:sSub>
                                  <m:r>
                                    <a:rPr lang="en-US" b="0" i="0">
                                      <a:solidFill>
                                        <a:srgbClr val="0000FF"/>
                                      </a:solidFill>
                                      <a:latin typeface="Cambria Math" panose="02040503050406030204" pitchFamily="18" charset="0"/>
                                    </a:rPr>
                                    <m:t>,</m:t>
                                  </m:r>
                                  <m:sSub>
                                    <m:sSubPr>
                                      <m:ctrlPr>
                                        <a:rPr lang="en-US" b="0" i="1">
                                          <a:solidFill>
                                            <a:srgbClr val="0000FF"/>
                                          </a:solidFill>
                                          <a:latin typeface="Cambria Math" panose="02040503050406030204" pitchFamily="18" charset="0"/>
                                        </a:rPr>
                                      </m:ctrlPr>
                                    </m:sSubPr>
                                    <m:e>
                                      <m:r>
                                        <a:rPr lang="en-US" b="0" i="1">
                                          <a:solidFill>
                                            <a:srgbClr val="0000FF"/>
                                          </a:solidFill>
                                          <a:latin typeface="Cambria Math" panose="02040503050406030204" pitchFamily="18" charset="0"/>
                                        </a:rPr>
                                        <m:t>𝑖</m:t>
                                      </m:r>
                                    </m:e>
                                    <m:sub>
                                      <m:r>
                                        <a:rPr lang="en-US" b="0" i="0">
                                          <a:solidFill>
                                            <a:srgbClr val="0000FF"/>
                                          </a:solidFill>
                                          <a:latin typeface="Cambria Math" panose="02040503050406030204" pitchFamily="18" charset="0"/>
                                        </a:rPr>
                                        <m:t>2</m:t>
                                      </m:r>
                                    </m:sub>
                                  </m:sSub>
                                  <m:r>
                                    <a:rPr lang="en-US" b="0" i="0">
                                      <a:solidFill>
                                        <a:srgbClr val="0000FF"/>
                                      </a:solidFill>
                                      <a:latin typeface="Cambria Math" panose="02040503050406030204" pitchFamily="18" charset="0"/>
                                    </a:rPr>
                                    <m:t>,…,</m:t>
                                  </m:r>
                                  <m:sSub>
                                    <m:sSubPr>
                                      <m:ctrlPr>
                                        <a:rPr lang="en-US" b="0" i="1">
                                          <a:solidFill>
                                            <a:srgbClr val="0000FF"/>
                                          </a:solidFill>
                                          <a:latin typeface="Cambria Math" panose="02040503050406030204" pitchFamily="18" charset="0"/>
                                        </a:rPr>
                                      </m:ctrlPr>
                                    </m:sSubPr>
                                    <m:e>
                                      <m:r>
                                        <a:rPr lang="en-US" b="0" i="1">
                                          <a:solidFill>
                                            <a:srgbClr val="0000FF"/>
                                          </a:solidFill>
                                          <a:latin typeface="Cambria Math" panose="02040503050406030204" pitchFamily="18" charset="0"/>
                                        </a:rPr>
                                        <m:t>𝑖</m:t>
                                      </m:r>
                                    </m:e>
                                    <m:sub>
                                      <m:r>
                                        <a:rPr lang="en-US" b="0" i="1">
                                          <a:solidFill>
                                            <a:srgbClr val="0000FF"/>
                                          </a:solidFill>
                                          <a:latin typeface="Cambria Math" panose="02040503050406030204" pitchFamily="18" charset="0"/>
                                        </a:rPr>
                                        <m:t>𝑑</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1</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0">
                                          <a:latin typeface="Cambria Math" panose="02040503050406030204" pitchFamily="18" charset="0"/>
                                        </a:rPr>
                                        <m:t>2</m:t>
                                      </m:r>
                                    </m:sub>
                                  </m:sSub>
                                </m:sub>
                              </m:sSub>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sSub>
                                    <m:sSubPr>
                                      <m:ctrlPr>
                                        <a:rPr lang="en-US" b="0" i="1">
                                          <a:latin typeface="Cambria Math" panose="02040503050406030204" pitchFamily="18" charset="0"/>
                                        </a:rPr>
                                      </m:ctrlPr>
                                    </m:sSubPr>
                                    <m:e>
                                      <m:r>
                                        <a:rPr lang="en-US" b="0" i="1">
                                          <a:latin typeface="Cambria Math" panose="02040503050406030204" pitchFamily="18" charset="0"/>
                                        </a:rPr>
                                        <m:t>𝑖</m:t>
                                      </m:r>
                                    </m:e>
                                    <m:sub>
                                      <m:r>
                                        <a:rPr lang="en-US" b="0" i="1">
                                          <a:latin typeface="Cambria Math" panose="02040503050406030204" pitchFamily="18" charset="0"/>
                                        </a:rPr>
                                        <m:t>𝑑</m:t>
                                      </m:r>
                                    </m:sub>
                                  </m:sSub>
                                </m:sub>
                              </m:sSub>
                            </m:e>
                          </m:d>
                        </m:e>
                      </m:nary>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1453711" y="3976582"/>
                <a:ext cx="4999187" cy="906338"/>
              </a:xfrm>
              <a:prstGeom prst="rect">
                <a:avLst/>
              </a:prstGeom>
              <a:blipFill>
                <a:blip r:embed="rId4"/>
                <a:stretch>
                  <a:fillRect/>
                </a:stretch>
              </a:blipFill>
            </p:spPr>
            <p:txBody>
              <a:bodyPr/>
              <a:lstStyle/>
              <a:p>
                <a:r>
                  <a:rPr lang="en-US">
                    <a:noFill/>
                  </a:rPr>
                  <a:t> </a:t>
                </a:r>
              </a:p>
            </p:txBody>
          </p:sp>
        </mc:Fallback>
      </mc:AlternateContent>
      <p:sp>
        <p:nvSpPr>
          <p:cNvPr id="14" name="Striped Right Arrow 13"/>
          <p:cNvSpPr/>
          <p:nvPr/>
        </p:nvSpPr>
        <p:spPr>
          <a:xfrm rot="5400000">
            <a:off x="3994174" y="1927172"/>
            <a:ext cx="341982" cy="3933545"/>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67336" y="873268"/>
            <a:ext cx="3479735" cy="954107"/>
          </a:xfrm>
          <a:prstGeom prst="rect">
            <a:avLst/>
          </a:prstGeom>
        </p:spPr>
        <p:txBody>
          <a:bodyPr wrap="none">
            <a:spAutoFit/>
          </a:bodyPr>
          <a:lstStyle/>
          <a:p>
            <a:r>
              <a:rPr lang="en-US" sz="1400" dirty="0">
                <a:solidFill>
                  <a:srgbClr val="0000FF"/>
                </a:solidFill>
                <a:latin typeface="Times New Roman" panose="02020603050405020304" pitchFamily="18" charset="0"/>
                <a:ea typeface="Yu Mincho" panose="02020400000000000000" pitchFamily="18" charset="-128"/>
              </a:rPr>
              <a:t>In some form dates back 100 years (ANOVA)</a:t>
            </a:r>
            <a:endParaRPr lang="en-US" sz="1400" dirty="0">
              <a:solidFill>
                <a:srgbClr val="0000FF"/>
              </a:solidFill>
            </a:endParaRPr>
          </a:p>
          <a:p>
            <a:r>
              <a:rPr lang="en-US" sz="1400" i="1" dirty="0">
                <a:latin typeface="Times New Roman" panose="02020603050405020304" pitchFamily="18" charset="0"/>
                <a:ea typeface="Yu Mincho" panose="02020400000000000000" pitchFamily="18" charset="-128"/>
              </a:rPr>
              <a:t>HDMR is formalized in a series of </a:t>
            </a:r>
          </a:p>
          <a:p>
            <a:r>
              <a:rPr lang="en-US" sz="1400" i="1" dirty="0">
                <a:latin typeface="Times New Roman" panose="02020603050405020304" pitchFamily="18" charset="0"/>
                <a:ea typeface="Yu Mincho" panose="02020400000000000000" pitchFamily="18" charset="-128"/>
              </a:rPr>
              <a:t>papers by </a:t>
            </a:r>
            <a:r>
              <a:rPr lang="en-US" sz="1400" i="1" dirty="0" err="1">
                <a:latin typeface="Times New Roman" panose="02020603050405020304" pitchFamily="18" charset="0"/>
                <a:ea typeface="Yu Mincho" panose="02020400000000000000" pitchFamily="18" charset="-128"/>
              </a:rPr>
              <a:t>Rabitz’s</a:t>
            </a:r>
            <a:r>
              <a:rPr lang="en-US" sz="1400" i="1" dirty="0">
                <a:latin typeface="Times New Roman" panose="02020603050405020304" pitchFamily="18" charset="0"/>
                <a:ea typeface="Yu Mincho" panose="02020400000000000000" pitchFamily="18" charset="-128"/>
              </a:rPr>
              <a:t> group at Princeton</a:t>
            </a:r>
          </a:p>
          <a:p>
            <a:r>
              <a:rPr lang="en-US" sz="1400" i="1" dirty="0">
                <a:latin typeface="Times New Roman" panose="02020603050405020304" pitchFamily="18" charset="0"/>
                <a:ea typeface="Yu Mincho" panose="02020400000000000000" pitchFamily="18" charset="-128"/>
              </a:rPr>
              <a:t>J Math Chem A </a:t>
            </a:r>
            <a:r>
              <a:rPr lang="en-US" sz="1400" b="1" dirty="0">
                <a:latin typeface="Times New Roman" panose="02020603050405020304" pitchFamily="18" charset="0"/>
                <a:ea typeface="Yu Mincho" panose="02020400000000000000" pitchFamily="18" charset="-128"/>
              </a:rPr>
              <a:t>1999,</a:t>
            </a:r>
            <a:r>
              <a:rPr lang="en-US" sz="1400" dirty="0">
                <a:latin typeface="Times New Roman" panose="02020603050405020304" pitchFamily="18" charset="0"/>
                <a:ea typeface="Yu Mincho" panose="02020400000000000000" pitchFamily="18" charset="-128"/>
              </a:rPr>
              <a:t> </a:t>
            </a:r>
            <a:r>
              <a:rPr lang="en-US" sz="1400" i="1" dirty="0">
                <a:latin typeface="Times New Roman" panose="02020603050405020304" pitchFamily="18" charset="0"/>
                <a:ea typeface="Yu Mincho" panose="02020400000000000000" pitchFamily="18" charset="-128"/>
              </a:rPr>
              <a:t>25</a:t>
            </a:r>
            <a:r>
              <a:rPr lang="en-US" sz="1400" dirty="0">
                <a:latin typeface="Times New Roman" panose="02020603050405020304" pitchFamily="18" charset="0"/>
                <a:ea typeface="Yu Mincho" panose="02020400000000000000" pitchFamily="18" charset="-128"/>
              </a:rPr>
              <a:t>, 197 </a:t>
            </a:r>
            <a:r>
              <a:rPr lang="en-US" sz="1400" dirty="0" err="1">
                <a:latin typeface="Times New Roman" panose="02020603050405020304" pitchFamily="18" charset="0"/>
                <a:ea typeface="Yu Mincho" panose="02020400000000000000" pitchFamily="18" charset="-128"/>
              </a:rPr>
              <a:t>etc</a:t>
            </a:r>
            <a:endParaRPr lang="en-US" sz="1400" dirty="0">
              <a:latin typeface="Times New Roman" panose="02020603050405020304" pitchFamily="18" charset="0"/>
              <a:ea typeface="Yu Mincho" panose="02020400000000000000" pitchFamily="18" charset="-128"/>
            </a:endParaRPr>
          </a:p>
        </p:txBody>
      </p:sp>
      <p:sp>
        <p:nvSpPr>
          <p:cNvPr id="16" name="Rectangle 15"/>
          <p:cNvSpPr/>
          <p:nvPr/>
        </p:nvSpPr>
        <p:spPr>
          <a:xfrm>
            <a:off x="558810" y="3915617"/>
            <a:ext cx="1789803" cy="923330"/>
          </a:xfrm>
          <a:prstGeom prst="rect">
            <a:avLst/>
          </a:prstGeom>
        </p:spPr>
        <p:txBody>
          <a:bodyPr wrap="square">
            <a:spAutoFit/>
          </a:bodyPr>
          <a:lstStyle/>
          <a:p>
            <a:r>
              <a:rPr lang="en-US" i="1" dirty="0">
                <a:solidFill>
                  <a:srgbClr val="0000FF"/>
                </a:solidFill>
                <a:latin typeface="Times New Roman" panose="02020603050405020304" pitchFamily="18" charset="0"/>
                <a:ea typeface="Yu Mincho" panose="02020400000000000000" pitchFamily="18" charset="-128"/>
              </a:rPr>
              <a:t>Can consider only highest-d terms:</a:t>
            </a:r>
            <a:endParaRPr lang="en-US" dirty="0">
              <a:solidFill>
                <a:srgbClr val="0000FF"/>
              </a:solidFill>
            </a:endParaRPr>
          </a:p>
        </p:txBody>
      </p:sp>
      <p:sp>
        <p:nvSpPr>
          <p:cNvPr id="17" name="Rectangle 16"/>
          <p:cNvSpPr/>
          <p:nvPr/>
        </p:nvSpPr>
        <p:spPr>
          <a:xfrm>
            <a:off x="5945823" y="3969397"/>
            <a:ext cx="3233578" cy="954107"/>
          </a:xfrm>
          <a:prstGeom prst="rect">
            <a:avLst/>
          </a:prstGeom>
        </p:spPr>
        <p:txBody>
          <a:bodyPr wrap="none">
            <a:spAutoFit/>
          </a:bodyPr>
          <a:lstStyle/>
          <a:p>
            <a:r>
              <a:rPr lang="en-US" sz="1400" i="1" dirty="0" err="1">
                <a:solidFill>
                  <a:srgbClr val="0000FF"/>
                </a:solidFill>
                <a:latin typeface="Times New Roman" panose="02020603050405020304" pitchFamily="18" charset="0"/>
                <a:ea typeface="Yu Mincho" panose="02020400000000000000" pitchFamily="18" charset="-128"/>
              </a:rPr>
              <a:t>Comput</a:t>
            </a:r>
            <a:r>
              <a:rPr lang="en-US" sz="1400" i="1" dirty="0">
                <a:solidFill>
                  <a:srgbClr val="0000FF"/>
                </a:solidFill>
                <a:latin typeface="Times New Roman" panose="02020603050405020304" pitchFamily="18" charset="0"/>
                <a:ea typeface="Yu Mincho" panose="02020400000000000000" pitchFamily="18" charset="-128"/>
              </a:rPr>
              <a:t> </a:t>
            </a:r>
            <a:r>
              <a:rPr lang="en-US" sz="1400" i="1" dirty="0" err="1">
                <a:solidFill>
                  <a:srgbClr val="0000FF"/>
                </a:solidFill>
                <a:latin typeface="Times New Roman" panose="02020603050405020304" pitchFamily="18" charset="0"/>
                <a:ea typeface="Yu Mincho" panose="02020400000000000000" pitchFamily="18" charset="-128"/>
              </a:rPr>
              <a:t>Phys</a:t>
            </a:r>
            <a:r>
              <a:rPr lang="en-US" sz="1400" i="1" dirty="0">
                <a:solidFill>
                  <a:srgbClr val="0000FF"/>
                </a:solidFill>
                <a:latin typeface="Times New Roman" panose="02020603050405020304" pitchFamily="18" charset="0"/>
                <a:ea typeface="Yu Mincho" panose="02020400000000000000" pitchFamily="18" charset="-128"/>
              </a:rPr>
              <a:t> </a:t>
            </a:r>
            <a:r>
              <a:rPr lang="en-US" sz="1400" i="1" dirty="0" err="1">
                <a:solidFill>
                  <a:srgbClr val="0000FF"/>
                </a:solidFill>
                <a:latin typeface="Times New Roman" panose="02020603050405020304" pitchFamily="18" charset="0"/>
                <a:ea typeface="Yu Mincho" panose="02020400000000000000" pitchFamily="18" charset="-128"/>
              </a:rPr>
              <a:t>Commun</a:t>
            </a:r>
            <a:r>
              <a:rPr lang="en-US" sz="1400" i="1" dirty="0">
                <a:solidFill>
                  <a:srgbClr val="0000FF"/>
                </a:solidFill>
                <a:latin typeface="Times New Roman" panose="02020603050405020304" pitchFamily="18" charset="0"/>
                <a:ea typeface="Yu Mincho" panose="02020400000000000000" pitchFamily="18" charset="-128"/>
              </a:rPr>
              <a:t> </a:t>
            </a:r>
            <a:r>
              <a:rPr lang="en-US" sz="1400" b="1" dirty="0">
                <a:solidFill>
                  <a:srgbClr val="0000FF"/>
                </a:solidFill>
                <a:latin typeface="Times New Roman" panose="02020603050405020304" pitchFamily="18" charset="0"/>
                <a:ea typeface="Yu Mincho" panose="02020400000000000000" pitchFamily="18" charset="-128"/>
              </a:rPr>
              <a:t>2009,</a:t>
            </a:r>
            <a:r>
              <a:rPr lang="en-US" sz="1400" dirty="0">
                <a:solidFill>
                  <a:srgbClr val="0000FF"/>
                </a:solidFill>
                <a:latin typeface="Times New Roman" panose="02020603050405020304" pitchFamily="18" charset="0"/>
                <a:ea typeface="Yu Mincho" panose="02020400000000000000" pitchFamily="18" charset="-128"/>
              </a:rPr>
              <a:t> </a:t>
            </a:r>
            <a:r>
              <a:rPr lang="en-US" sz="1400" i="1" dirty="0">
                <a:solidFill>
                  <a:srgbClr val="0000FF"/>
                </a:solidFill>
                <a:latin typeface="Times New Roman" panose="02020603050405020304" pitchFamily="18" charset="0"/>
                <a:ea typeface="Yu Mincho" panose="02020400000000000000" pitchFamily="18" charset="-128"/>
              </a:rPr>
              <a:t>180</a:t>
            </a:r>
            <a:r>
              <a:rPr lang="en-US" sz="1400" dirty="0">
                <a:solidFill>
                  <a:srgbClr val="0000FF"/>
                </a:solidFill>
                <a:latin typeface="Times New Roman" panose="02020603050405020304" pitchFamily="18" charset="0"/>
                <a:ea typeface="Yu Mincho" panose="02020400000000000000" pitchFamily="18" charset="-128"/>
              </a:rPr>
              <a:t>, 2002</a:t>
            </a:r>
          </a:p>
          <a:p>
            <a:r>
              <a:rPr lang="en-US" sz="1400" i="1" dirty="0">
                <a:solidFill>
                  <a:srgbClr val="0000FF"/>
                </a:solidFill>
                <a:latin typeface="Times New Roman" panose="02020603050405020304" pitchFamily="18" charset="0"/>
                <a:ea typeface="Yu Mincho" panose="02020400000000000000" pitchFamily="18" charset="-128"/>
              </a:rPr>
              <a:t>J Phys Chem A </a:t>
            </a:r>
            <a:r>
              <a:rPr lang="en-US" sz="1400" b="1" dirty="0">
                <a:solidFill>
                  <a:srgbClr val="0000FF"/>
                </a:solidFill>
                <a:latin typeface="Times New Roman" panose="02020603050405020304" pitchFamily="18" charset="0"/>
                <a:ea typeface="Yu Mincho" panose="02020400000000000000" pitchFamily="18" charset="-128"/>
              </a:rPr>
              <a:t>2020,</a:t>
            </a:r>
            <a:r>
              <a:rPr lang="en-US" sz="1400" dirty="0">
                <a:solidFill>
                  <a:srgbClr val="0000FF"/>
                </a:solidFill>
                <a:latin typeface="Times New Roman" panose="02020603050405020304" pitchFamily="18" charset="0"/>
                <a:ea typeface="Yu Mincho" panose="02020400000000000000" pitchFamily="18" charset="-128"/>
              </a:rPr>
              <a:t> </a:t>
            </a:r>
            <a:r>
              <a:rPr lang="en-US" sz="1400" i="1" dirty="0">
                <a:solidFill>
                  <a:srgbClr val="0000FF"/>
                </a:solidFill>
                <a:latin typeface="Times New Roman" panose="02020603050405020304" pitchFamily="18" charset="0"/>
                <a:ea typeface="Yu Mincho" panose="02020400000000000000" pitchFamily="18" charset="-128"/>
              </a:rPr>
              <a:t>124</a:t>
            </a:r>
            <a:r>
              <a:rPr lang="en-US" sz="1400" dirty="0">
                <a:solidFill>
                  <a:srgbClr val="0000FF"/>
                </a:solidFill>
                <a:latin typeface="Times New Roman" panose="02020603050405020304" pitchFamily="18" charset="0"/>
                <a:ea typeface="Yu Mincho" panose="02020400000000000000" pitchFamily="18" charset="-128"/>
              </a:rPr>
              <a:t>, 7598 </a:t>
            </a:r>
          </a:p>
          <a:p>
            <a:r>
              <a:rPr lang="en-US" sz="1400" i="1" dirty="0" err="1">
                <a:solidFill>
                  <a:srgbClr val="0000FF"/>
                </a:solidFill>
                <a:latin typeface="Times New Roman" panose="02020603050405020304" pitchFamily="18" charset="0"/>
                <a:ea typeface="Yu Mincho" panose="02020400000000000000" pitchFamily="18" charset="-128"/>
              </a:rPr>
              <a:t>Comput</a:t>
            </a:r>
            <a:r>
              <a:rPr lang="en-US" sz="1400" i="1" dirty="0">
                <a:solidFill>
                  <a:srgbClr val="0000FF"/>
                </a:solidFill>
                <a:latin typeface="Times New Roman" panose="02020603050405020304" pitchFamily="18" charset="0"/>
                <a:ea typeface="Yu Mincho" panose="02020400000000000000" pitchFamily="18" charset="-128"/>
              </a:rPr>
              <a:t> Phys </a:t>
            </a:r>
            <a:r>
              <a:rPr lang="en-US" sz="1400" i="1" dirty="0" err="1">
                <a:solidFill>
                  <a:srgbClr val="0000FF"/>
                </a:solidFill>
                <a:latin typeface="Times New Roman" panose="02020603050405020304" pitchFamily="18" charset="0"/>
                <a:ea typeface="Yu Mincho" panose="02020400000000000000" pitchFamily="18" charset="-128"/>
              </a:rPr>
              <a:t>Commun</a:t>
            </a:r>
            <a:r>
              <a:rPr lang="en-US" sz="1400" i="1" dirty="0">
                <a:solidFill>
                  <a:srgbClr val="0000FF"/>
                </a:solidFill>
                <a:latin typeface="Times New Roman" panose="02020603050405020304" pitchFamily="18" charset="0"/>
                <a:ea typeface="Yu Mincho" panose="02020400000000000000" pitchFamily="18" charset="-128"/>
              </a:rPr>
              <a:t> </a:t>
            </a:r>
            <a:r>
              <a:rPr lang="en-US" sz="1400" b="1" dirty="0">
                <a:solidFill>
                  <a:srgbClr val="0000FF"/>
                </a:solidFill>
                <a:latin typeface="Times New Roman" panose="02020603050405020304" pitchFamily="18" charset="0"/>
                <a:ea typeface="Yu Mincho" panose="02020400000000000000" pitchFamily="18" charset="-128"/>
              </a:rPr>
              <a:t>2022,</a:t>
            </a:r>
            <a:r>
              <a:rPr lang="en-US" sz="1400" dirty="0">
                <a:solidFill>
                  <a:srgbClr val="0000FF"/>
                </a:solidFill>
                <a:latin typeface="Times New Roman" panose="02020603050405020304" pitchFamily="18" charset="0"/>
                <a:ea typeface="Yu Mincho" panose="02020400000000000000" pitchFamily="18" charset="-128"/>
              </a:rPr>
              <a:t> </a:t>
            </a:r>
            <a:r>
              <a:rPr lang="en-US" sz="1400" i="1" dirty="0">
                <a:solidFill>
                  <a:srgbClr val="0000FF"/>
                </a:solidFill>
                <a:latin typeface="Times New Roman" panose="02020603050405020304" pitchFamily="18" charset="0"/>
                <a:ea typeface="Yu Mincho" panose="02020400000000000000" pitchFamily="18" charset="-128"/>
              </a:rPr>
              <a:t>271</a:t>
            </a:r>
            <a:r>
              <a:rPr lang="en-US" sz="1400" dirty="0">
                <a:solidFill>
                  <a:srgbClr val="0000FF"/>
                </a:solidFill>
                <a:latin typeface="Times New Roman" panose="02020603050405020304" pitchFamily="18" charset="0"/>
                <a:ea typeface="Yu Mincho" panose="02020400000000000000" pitchFamily="18" charset="-128"/>
              </a:rPr>
              <a:t>, 108220</a:t>
            </a:r>
          </a:p>
          <a:p>
            <a:endParaRPr lang="en-US" sz="1400" dirty="0">
              <a:solidFill>
                <a:srgbClr val="0000FF"/>
              </a:solidFill>
              <a:latin typeface="Times New Roman" panose="02020603050405020304" pitchFamily="18" charset="0"/>
              <a:ea typeface="Yu Mincho" panose="02020400000000000000" pitchFamily="18" charset="-128"/>
            </a:endParaRPr>
          </a:p>
        </p:txBody>
      </p:sp>
      <p:sp>
        <p:nvSpPr>
          <p:cNvPr id="18" name="Rounded Rectangular Callout 17"/>
          <p:cNvSpPr/>
          <p:nvPr/>
        </p:nvSpPr>
        <p:spPr>
          <a:xfrm>
            <a:off x="4759566" y="1859529"/>
            <a:ext cx="2085008" cy="503939"/>
          </a:xfrm>
          <a:prstGeom prst="wedgeRoundRectCallout">
            <a:avLst>
              <a:gd name="adj1" fmla="val -95946"/>
              <a:gd name="adj2" fmla="val 4124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C</a:t>
            </a:r>
            <a:r>
              <a:rPr lang="en-US" i="1" baseline="-25000" dirty="0">
                <a:solidFill>
                  <a:schemeClr val="tx1"/>
                </a:solidFill>
              </a:rPr>
              <a:t>d</a:t>
            </a:r>
            <a:r>
              <a:rPr lang="en-US" dirty="0">
                <a:solidFill>
                  <a:schemeClr val="tx1"/>
                </a:solidFill>
              </a:rPr>
              <a:t>(</a:t>
            </a:r>
            <a:r>
              <a:rPr lang="en-US" i="1" dirty="0">
                <a:solidFill>
                  <a:schemeClr val="tx1"/>
                </a:solidFill>
              </a:rPr>
              <a:t>D</a:t>
            </a:r>
            <a:r>
              <a:rPr lang="en-US" dirty="0">
                <a:solidFill>
                  <a:schemeClr val="tx1"/>
                </a:solidFill>
              </a:rPr>
              <a:t>) component functions at each </a:t>
            </a:r>
            <a:r>
              <a:rPr lang="en-US" i="1" dirty="0">
                <a:solidFill>
                  <a:schemeClr val="tx1"/>
                </a:solidFill>
              </a:rPr>
              <a:t>d</a:t>
            </a:r>
          </a:p>
        </p:txBody>
      </p:sp>
      <p:sp>
        <p:nvSpPr>
          <p:cNvPr id="2" name="Slide Number Placeholder 1">
            <a:extLst>
              <a:ext uri="{FF2B5EF4-FFF2-40B4-BE49-F238E27FC236}">
                <a16:creationId xmlns:a16="http://schemas.microsoft.com/office/drawing/2014/main" id="{4EC10881-36B0-450F-87CF-610DA0B32DFC}"/>
              </a:ext>
            </a:extLst>
          </p:cNvPr>
          <p:cNvSpPr>
            <a:spLocks noGrp="1"/>
          </p:cNvSpPr>
          <p:nvPr>
            <p:ph type="sldNum" sz="quarter" idx="12"/>
          </p:nvPr>
        </p:nvSpPr>
        <p:spPr/>
        <p:txBody>
          <a:bodyPr/>
          <a:lstStyle/>
          <a:p>
            <a:fld id="{3A98EE3D-8CD1-4C3F-BD1C-C98C9596463C}" type="slidenum">
              <a:rPr lang="en-US" smtClean="0"/>
              <a:t>9</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7143310-7E28-0187-C723-9D4F24694738}"/>
                  </a:ext>
                </a:extLst>
              </p:cNvPr>
              <p:cNvSpPr txBox="1"/>
              <p:nvPr/>
            </p:nvSpPr>
            <p:spPr>
              <a:xfrm>
                <a:off x="4586186" y="2957708"/>
                <a:ext cx="4653814" cy="7203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𝐸</m:t>
                      </m:r>
                      <m:r>
                        <a:rPr lang="en-US" sz="1400" i="0">
                          <a:latin typeface="Cambria Math" panose="02040503050406030204" pitchFamily="18" charset="0"/>
                        </a:rPr>
                        <m:t>=</m:t>
                      </m:r>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𝐼</m:t>
                          </m:r>
                          <m:r>
                            <a:rPr lang="en-US" sz="1400" i="0">
                              <a:latin typeface="Cambria Math" panose="02040503050406030204" pitchFamily="18" charset="0"/>
                            </a:rPr>
                            <m:t>=1</m:t>
                          </m:r>
                        </m:sub>
                        <m:sup>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𝑏</m:t>
                              </m:r>
                            </m:sub>
                          </m:sSub>
                        </m:sup>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𝐸</m:t>
                              </m:r>
                            </m:e>
                            <m:sub>
                              <m:r>
                                <a:rPr lang="en-US" sz="1400" i="1">
                                  <a:latin typeface="Cambria Math" panose="02040503050406030204" pitchFamily="18" charset="0"/>
                                </a:rPr>
                                <m:t>𝐼</m:t>
                              </m:r>
                            </m:sub>
                          </m:sSub>
                        </m:e>
                      </m:nary>
                      <m:r>
                        <a:rPr lang="en-US" sz="1400" i="0">
                          <a:latin typeface="Cambria Math" panose="02040503050406030204" pitchFamily="18" charset="0"/>
                        </a:rPr>
                        <m:t>+</m:t>
                      </m:r>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𝐼</m:t>
                          </m:r>
                        </m:sub>
                        <m:sup>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𝑏</m:t>
                              </m:r>
                            </m:sub>
                          </m:sSub>
                        </m:sup>
                        <m:e>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𝐽</m:t>
                              </m:r>
                              <m:r>
                                <a:rPr lang="en-US" sz="1400" i="0">
                                  <a:latin typeface="Cambria Math" panose="02040503050406030204" pitchFamily="18" charset="0"/>
                                </a:rPr>
                                <m:t>&gt;</m:t>
                              </m:r>
                              <m:r>
                                <a:rPr lang="en-US" sz="1400" i="1">
                                  <a:latin typeface="Cambria Math" panose="02040503050406030204" pitchFamily="18" charset="0"/>
                                </a:rPr>
                                <m:t>𝐼</m:t>
                              </m:r>
                            </m:sub>
                            <m:sup>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𝑏</m:t>
                                  </m:r>
                                </m:sub>
                              </m:sSub>
                            </m:sup>
                            <m:e>
                              <m:r>
                                <m:rPr>
                                  <m:sty m:val="p"/>
                                </m:rPr>
                                <a:rPr lang="en-US" sz="1400" i="0">
                                  <a:latin typeface="Cambria Math" panose="02040503050406030204" pitchFamily="18" charset="0"/>
                                </a:rPr>
                                <m:t>Δ</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𝐸</m:t>
                                  </m:r>
                                </m:e>
                                <m:sub>
                                  <m:r>
                                    <a:rPr lang="en-US" sz="1400" i="1">
                                      <a:latin typeface="Cambria Math" panose="02040503050406030204" pitchFamily="18" charset="0"/>
                                    </a:rPr>
                                    <m:t>𝐼𝐽</m:t>
                                  </m:r>
                                </m:sub>
                              </m:sSub>
                            </m:e>
                          </m:nary>
                        </m:e>
                      </m:nary>
                      <m:r>
                        <a:rPr lang="en-US" sz="1400" i="0">
                          <a:latin typeface="Cambria Math" panose="02040503050406030204" pitchFamily="18" charset="0"/>
                        </a:rPr>
                        <m:t>+</m:t>
                      </m:r>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𝐼</m:t>
                          </m:r>
                        </m:sub>
                        <m:sup>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𝑏</m:t>
                              </m:r>
                            </m:sub>
                          </m:sSub>
                        </m:sup>
                        <m:e>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𝐽</m:t>
                              </m:r>
                              <m:r>
                                <a:rPr lang="en-US" sz="1400" i="0">
                                  <a:latin typeface="Cambria Math" panose="02040503050406030204" pitchFamily="18" charset="0"/>
                                </a:rPr>
                                <m:t>&gt;</m:t>
                              </m:r>
                              <m:r>
                                <a:rPr lang="en-US" sz="1400" i="1">
                                  <a:latin typeface="Cambria Math" panose="02040503050406030204" pitchFamily="18" charset="0"/>
                                </a:rPr>
                                <m:t>𝐼</m:t>
                              </m:r>
                            </m:sub>
                            <m:sup>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𝑏</m:t>
                                  </m:r>
                                </m:sub>
                              </m:sSub>
                            </m:sup>
                            <m:e>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𝐾</m:t>
                                  </m:r>
                                  <m:r>
                                    <a:rPr lang="en-US" sz="1400" i="0">
                                      <a:latin typeface="Cambria Math" panose="02040503050406030204" pitchFamily="18" charset="0"/>
                                    </a:rPr>
                                    <m:t>&gt;</m:t>
                                  </m:r>
                                  <m:r>
                                    <a:rPr lang="en-US" sz="1400" i="1">
                                      <a:latin typeface="Cambria Math" panose="02040503050406030204" pitchFamily="18" charset="0"/>
                                    </a:rPr>
                                    <m:t>𝐽</m:t>
                                  </m:r>
                                </m:sub>
                                <m:sup>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𝑏</m:t>
                                      </m:r>
                                    </m:sub>
                                  </m:sSub>
                                </m:sup>
                                <m:e>
                                  <m:r>
                                    <m:rPr>
                                      <m:sty m:val="p"/>
                                    </m:rPr>
                                    <a:rPr lang="en-US" sz="1400" i="0">
                                      <a:latin typeface="Cambria Math" panose="02040503050406030204" pitchFamily="18" charset="0"/>
                                    </a:rPr>
                                    <m:t>Δ</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𝐸</m:t>
                                      </m:r>
                                    </m:e>
                                    <m:sub>
                                      <m:r>
                                        <a:rPr lang="en-US" sz="1400" i="1">
                                          <a:latin typeface="Cambria Math" panose="02040503050406030204" pitchFamily="18" charset="0"/>
                                        </a:rPr>
                                        <m:t>𝐼𝐽𝐾</m:t>
                                      </m:r>
                                    </m:sub>
                                  </m:sSub>
                                </m:e>
                              </m:nary>
                            </m:e>
                          </m:nary>
                        </m:e>
                      </m:nary>
                      <m:r>
                        <a:rPr lang="en-US" sz="1400" i="0">
                          <a:latin typeface="Cambria Math" panose="02040503050406030204" pitchFamily="18" charset="0"/>
                        </a:rPr>
                        <m:t>+…</m:t>
                      </m:r>
                    </m:oMath>
                  </m:oMathPara>
                </a14:m>
                <a:endParaRPr lang="en-US" sz="1400" dirty="0"/>
              </a:p>
            </p:txBody>
          </p:sp>
        </mc:Choice>
        <mc:Fallback xmlns="">
          <p:sp>
            <p:nvSpPr>
              <p:cNvPr id="4" name="TextBox 3">
                <a:extLst>
                  <a:ext uri="{FF2B5EF4-FFF2-40B4-BE49-F238E27FC236}">
                    <a16:creationId xmlns:a16="http://schemas.microsoft.com/office/drawing/2014/main" id="{B7143310-7E28-0187-C723-9D4F24694738}"/>
                  </a:ext>
                </a:extLst>
              </p:cNvPr>
              <p:cNvSpPr txBox="1">
                <a:spLocks noRot="1" noChangeAspect="1" noMove="1" noResize="1" noEditPoints="1" noAdjustHandles="1" noChangeArrowheads="1" noChangeShapeType="1" noTextEdit="1"/>
              </p:cNvSpPr>
              <p:nvPr/>
            </p:nvSpPr>
            <p:spPr>
              <a:xfrm>
                <a:off x="4586186" y="2957708"/>
                <a:ext cx="4653814" cy="720325"/>
              </a:xfrm>
              <a:prstGeom prst="rect">
                <a:avLst/>
              </a:prstGeom>
              <a:blipFill>
                <a:blip r:embed="rId5"/>
                <a:stretch>
                  <a:fillRect/>
                </a:stretch>
              </a:blipFill>
            </p:spPr>
            <p:txBody>
              <a:bodyPr/>
              <a:lstStyle/>
              <a:p>
                <a:r>
                  <a:rPr lang="en-US">
                    <a:noFill/>
                  </a:rPr>
                  <a:t> </a:t>
                </a:r>
              </a:p>
            </p:txBody>
          </p:sp>
        </mc:Fallback>
      </mc:AlternateContent>
      <p:sp>
        <p:nvSpPr>
          <p:cNvPr id="5" name="Rounded Rectangular Callout 11">
            <a:extLst>
              <a:ext uri="{FF2B5EF4-FFF2-40B4-BE49-F238E27FC236}">
                <a16:creationId xmlns:a16="http://schemas.microsoft.com/office/drawing/2014/main" id="{53F20D0B-CCB6-35CD-0FED-65609A2A9909}"/>
              </a:ext>
            </a:extLst>
          </p:cNvPr>
          <p:cNvSpPr/>
          <p:nvPr/>
        </p:nvSpPr>
        <p:spPr>
          <a:xfrm>
            <a:off x="4980401" y="2480853"/>
            <a:ext cx="3728346" cy="315285"/>
          </a:xfrm>
          <a:prstGeom prst="wedgeRoundRectCallout">
            <a:avLst>
              <a:gd name="adj1" fmla="val 13955"/>
              <a:gd name="adj2" fmla="val 88069"/>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Particular cases: physics – MBE, …</a:t>
            </a:r>
          </a:p>
        </p:txBody>
      </p:sp>
      <p:sp>
        <p:nvSpPr>
          <p:cNvPr id="3" name="Rounded Rectangular Callout 17">
            <a:extLst>
              <a:ext uri="{FF2B5EF4-FFF2-40B4-BE49-F238E27FC236}">
                <a16:creationId xmlns:a16="http://schemas.microsoft.com/office/drawing/2014/main" id="{27DEA5AE-759B-BE8E-922D-14CA1C7AB98A}"/>
              </a:ext>
            </a:extLst>
          </p:cNvPr>
          <p:cNvSpPr/>
          <p:nvPr/>
        </p:nvSpPr>
        <p:spPr>
          <a:xfrm>
            <a:off x="2348613" y="959213"/>
            <a:ext cx="1730406" cy="252833"/>
          </a:xfrm>
          <a:prstGeom prst="wedgeRoundRectCallout">
            <a:avLst>
              <a:gd name="adj1" fmla="val -45376"/>
              <a:gd name="adj2" fmla="val 10735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r>
              <a:rPr lang="en-US" baseline="30000" dirty="0">
                <a:solidFill>
                  <a:schemeClr val="tx1"/>
                </a:solidFill>
              </a:rPr>
              <a:t>st</a:t>
            </a:r>
            <a:r>
              <a:rPr lang="en-US" dirty="0">
                <a:solidFill>
                  <a:schemeClr val="tx1"/>
                </a:solidFill>
              </a:rPr>
              <a:t> order additive </a:t>
            </a:r>
          </a:p>
        </p:txBody>
      </p:sp>
    </p:spTree>
    <p:extLst>
      <p:ext uri="{BB962C8B-B14F-4D97-AF65-F5344CB8AC3E}">
        <p14:creationId xmlns:p14="http://schemas.microsoft.com/office/powerpoint/2010/main" val="4017148667"/>
      </p:ext>
    </p:extLst>
  </p:cSld>
  <p:clrMapOvr>
    <a:masterClrMapping/>
  </p:clrMapOvr>
</p:sld>
</file>

<file path=ppt/theme/theme1.xml><?xml version="1.0" encoding="utf-8"?>
<a:theme xmlns:a="http://schemas.openxmlformats.org/drawingml/2006/main" name="DividendVTI">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Minimalist_Light_Sales Pitch_01_Win32_AS_v4" id="{AE3810B2-EB50-490A-9B4E-9FA07A4550C3}" vid="{D5F0F717-C359-4A2D-BDB0-CA99CA68776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Verdana"/>
        <a:ea typeface="メイリオ"/>
        <a:cs typeface=""/>
      </a:majorFont>
      <a:minorFont>
        <a:latin typeface="Verdana"/>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a:latin typeface="ＭＳ Ｐゴシック" panose="020B0600070205080204" pitchFamily="50" charset="-128"/>
            <a:ea typeface="ＭＳ Ｐゴシック" panose="020B0600070205080204" pitchFamily="50" charset="-128"/>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6AEDE5-E9AF-4E9F-97C3-19B848D35A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C43B05-D266-4257-98DE-FF9D8CEDAE76}">
  <ds:schemaRefs>
    <ds:schemaRef ds:uri="http://purl.org/dc/dcmitype/"/>
    <ds:schemaRef ds:uri="http://schemas.microsoft.com/office/2006/documentManagement/types"/>
    <ds:schemaRef ds:uri="http://www.w3.org/XML/1998/namespace"/>
    <ds:schemaRef ds:uri="http://purl.org/dc/terms/"/>
    <ds:schemaRef ds:uri="http://purl.org/dc/elements/1.1/"/>
    <ds:schemaRef ds:uri="http://schemas.openxmlformats.org/package/2006/metadata/core-properties"/>
    <ds:schemaRef ds:uri="http://schemas.microsoft.com/office/infopath/2007/PartnerControls"/>
    <ds:schemaRef ds:uri="16c05727-aa75-4e4a-9b5f-8a80a1165891"/>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8435A0B9-5F49-415F-9BEE-591FDACE98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Minimalist light sales pitch</Template>
  <TotalTime>0</TotalTime>
  <Words>5304</Words>
  <Application>Microsoft Office PowerPoint</Application>
  <PresentationFormat>On-screen Show (4:3)</PresentationFormat>
  <Paragraphs>574</Paragraphs>
  <Slides>29</Slides>
  <Notes>15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29</vt:i4>
      </vt:variant>
    </vt:vector>
  </HeadingPairs>
  <TitlesOfParts>
    <vt:vector size="45" baseType="lpstr">
      <vt:lpstr>Helvetica Light</vt:lpstr>
      <vt:lpstr>ＭＳ Ｐゴシック</vt:lpstr>
      <vt:lpstr>Yu Mincho</vt:lpstr>
      <vt:lpstr>Arial</vt:lpstr>
      <vt:lpstr>Calibri</vt:lpstr>
      <vt:lpstr>Cambria Math</vt:lpstr>
      <vt:lpstr>Garamond</vt:lpstr>
      <vt:lpstr>Source Sans Pro</vt:lpstr>
      <vt:lpstr>Symbol</vt:lpstr>
      <vt:lpstr>Times</vt:lpstr>
      <vt:lpstr>Times New Roman</vt:lpstr>
      <vt:lpstr>Verdana</vt:lpstr>
      <vt:lpstr>Wingdings</vt:lpstr>
      <vt:lpstr>Wingdings 2</vt:lpstr>
      <vt:lpstr>DividendVTI</vt:lpstr>
      <vt:lpstr>Office テーマ</vt:lpstr>
      <vt:lpstr>Efficient machine learning from sparse data  in high-D feature spaces</vt:lpstr>
      <vt:lpstr>ML is a vast and branched field…</vt:lpstr>
      <vt:lpstr>Off-the-shelf ML methods work well in moderately high-D with moderately sparse data</vt:lpstr>
      <vt:lpstr>How high-D Matern kernels die: sparse data </vt:lpstr>
      <vt:lpstr>Advantage of multi-ζ (          ) dies When locality is gone</vt:lpstr>
      <vt:lpstr>How high-D kernels die: sparse data </vt:lpstr>
      <vt:lpstr>How high-D matern kernels die: sparse data </vt:lpstr>
      <vt:lpstr>Failure or collapse of GPR with matern kernels in very high-D Example from quantitative finance</vt:lpstr>
      <vt:lpstr>High-Dimensional Model Representation (HDMR) </vt:lpstr>
      <vt:lpstr>HDMR-ML: a powerful tool to work with sparse data</vt:lpstr>
      <vt:lpstr>HDMR representation achieved via  GPR kernel design</vt:lpstr>
      <vt:lpstr>Use of hdmr to Generate synthetic data to help tune hyperparameters</vt:lpstr>
      <vt:lpstr>With Sparse data only low-order terms are recoverable : example of UF6 interatomic potential</vt:lpstr>
      <vt:lpstr>How to deal with overfitting and non-linear optimization? - Beyond traditional NN</vt:lpstr>
      <vt:lpstr>NN as an additive model in redundant coordinates</vt:lpstr>
      <vt:lpstr>NN with optimal NN neurons built with 1st order HDMR-GPR</vt:lpstr>
      <vt:lpstr>Other advantages of HMDR-GPR: helps impute missing data…</vt:lpstr>
      <vt:lpstr>ML-to-formula: ML-guided KEF construction</vt:lpstr>
      <vt:lpstr>GPR-NN with optimized redundant coordinates could obviate deep NN in some applications</vt:lpstr>
      <vt:lpstr>Ease of building an orders-of-coupling (HDMR) representation</vt:lpstr>
      <vt:lpstr>Conclusions</vt:lpstr>
      <vt:lpstr>Thanks</vt:lpstr>
      <vt:lpstr>Appendix</vt:lpstr>
      <vt:lpstr>Recap of some major ML methods: Neural networks</vt:lpstr>
      <vt:lpstr>Pros and cons of FFNN</vt:lpstr>
      <vt:lpstr>GPR/KRR:  linear regression with a nonlinear basis</vt:lpstr>
      <vt:lpstr>HDMR avoids collapse of GPR in very high-D</vt:lpstr>
      <vt:lpstr>HDMR able to recover the  value of nonlinearity</vt:lpstr>
      <vt:lpstr>NN with optimal NN neurons built with 1st order HDMR-GPR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2020-10-12T20:29:52Z</dcterms:created>
  <dcterms:modified xsi:type="dcterms:W3CDTF">2025-10-31T13:20:03Z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