
<file path=[Content_Types].xml><?xml version="1.0" encoding="utf-8"?>
<Types xmlns="http://schemas.openxmlformats.org/package/2006/content-types">
  <Default Extension="xml" ContentType="application/xml"/>
  <Default Extension="png" ContentType="image/png"/>
  <Default Extension="jpeg" ContentType="image/jpeg"/>
  <Default Extension="JPG" ContentType="image/.jpg"/>
  <Default Extension="emf" ContentType="image/x-emf"/>
  <Default Extension="rels" ContentType="application/vnd.openxmlformats-package.relationships+xml"/>
  <Override PartName="/customXml/itemProps2.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5"/>
  </p:notesMasterIdLst>
  <p:handoutMasterIdLst>
    <p:handoutMasterId r:id="rId21"/>
  </p:handoutMasterIdLst>
  <p:sldIdLst>
    <p:sldId id="256" r:id="rId3"/>
    <p:sldId id="979" r:id="rId4"/>
    <p:sldId id="833" r:id="rId6"/>
    <p:sldId id="956" r:id="rId7"/>
    <p:sldId id="800" r:id="rId8"/>
    <p:sldId id="927" r:id="rId9"/>
    <p:sldId id="983" r:id="rId10"/>
    <p:sldId id="984" r:id="rId11"/>
    <p:sldId id="965" r:id="rId12"/>
    <p:sldId id="985" r:id="rId13"/>
    <p:sldId id="986" r:id="rId14"/>
    <p:sldId id="987" r:id="rId15"/>
    <p:sldId id="966" r:id="rId16"/>
    <p:sldId id="989" r:id="rId17"/>
    <p:sldId id="988" r:id="rId18"/>
    <p:sldId id="971" r:id="rId19"/>
    <p:sldId id="849" r:id="rId20"/>
  </p:sldIdLst>
  <p:sldSz cx="9144000" cy="6858000" type="screen4x3"/>
  <p:notesSz cx="6858000" cy="9144000"/>
  <p:custDataLst>
    <p:tags r:id="rId28"/>
  </p:custDataLst>
  <p:defaultTextStyle>
    <a:defPPr>
      <a:defRPr lang="zh-CN"/>
    </a:defPPr>
    <a:lvl1pPr algn="l" rtl="0" eaLnBrk="0" fontAlgn="base" hangingPunct="0">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pos="22" userDrawn="1">
          <p15:clr>
            <a:srgbClr val="A4A3A4"/>
          </p15:clr>
        </p15:guide>
        <p15:guide id="2" pos="5498" userDrawn="1">
          <p15:clr>
            <a:srgbClr val="A4A3A4"/>
          </p15:clr>
        </p15:guide>
        <p15:guide id="3" orient="horz" pos="890" userDrawn="1">
          <p15:clr>
            <a:srgbClr val="A4A3A4"/>
          </p15:clr>
        </p15:guide>
        <p15:guide id="4" pos="243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20115" initials="2" lastIdx="4"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2B2B2"/>
    <a:srgbClr val="F8F8F8"/>
    <a:srgbClr val="C0C0C0"/>
    <a:srgbClr val="DDDDDD"/>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5813" autoAdjust="0"/>
  </p:normalViewPr>
  <p:slideViewPr>
    <p:cSldViewPr showGuides="1">
      <p:cViewPr varScale="1">
        <p:scale>
          <a:sx n="100" d="100"/>
          <a:sy n="100" d="100"/>
        </p:scale>
        <p:origin x="1914" y="48"/>
      </p:cViewPr>
      <p:guideLst>
        <p:guide pos="22"/>
        <p:guide pos="5498"/>
        <p:guide orient="horz" pos="890"/>
        <p:guide pos="2439"/>
      </p:guideLst>
    </p:cSldViewPr>
  </p:slideViewPr>
  <p:notesTextViewPr>
    <p:cViewPr>
      <p:scale>
        <a:sx n="1" d="1"/>
        <a:sy n="1" d="1"/>
      </p:scale>
      <p:origin x="0" y="0"/>
    </p:cViewPr>
  </p:notesTextViewPr>
  <p:gridSpacing cx="71999" cy="71999"/>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8" Type="http://schemas.openxmlformats.org/officeDocument/2006/relationships/tags" Target="tags/tag3.xml"/><Relationship Id="rId27" Type="http://schemas.openxmlformats.org/officeDocument/2006/relationships/customXml" Target="../customXml/item1.xml"/><Relationship Id="rId26" Type="http://schemas.openxmlformats.org/officeDocument/2006/relationships/customXmlProps" Target="../customXml/itemProps2.xml"/><Relationship Id="rId25" Type="http://schemas.openxmlformats.org/officeDocument/2006/relationships/commentAuthors" Target="commentAuthors.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handoutMaster" Target="handoutMasters/handoutMaster1.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buFont typeface="Arial" panose="020B0604020202020204" pitchFamily="34" charset="0"/>
              <a:buNone/>
              <a:defRPr sz="1200"/>
            </a:lvl1pPr>
          </a:lstStyle>
          <a:p>
            <a:pPr>
              <a:defRPr/>
            </a:pPr>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hangingPunct="1">
              <a:buFont typeface="Arial" panose="020B0604020202020204" pitchFamily="34" charset="0"/>
              <a:buNone/>
              <a:defRPr sz="1200"/>
            </a:lvl1pPr>
          </a:lstStyle>
          <a:p>
            <a:pPr>
              <a:defRPr/>
            </a:pPr>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hangingPunct="1">
              <a:buFont typeface="Arial" panose="020B0604020202020204" pitchFamily="34" charset="0"/>
              <a:buNone/>
              <a:defRPr sz="1200"/>
            </a:lvl1pPr>
          </a:lstStyle>
          <a:p>
            <a:pPr>
              <a:defRPr/>
            </a:pPr>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hangingPunct="1">
              <a:buFont typeface="Arial" panose="020B0604020202020204" pitchFamily="34" charset="0"/>
              <a:buNone/>
              <a:defRPr sz="1200"/>
            </a:lvl1pPr>
          </a:lstStyle>
          <a:p>
            <a:pPr>
              <a:defRPr/>
            </a:pPr>
            <a:fld id="{E1210467-D33D-41A0-9519-DC21859AE5AC}" type="slidenum">
              <a:rPr lang="zh-CN" altLang="en-US"/>
            </a:fld>
            <a:endParaRPr lang="zh-CN"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buFont typeface="Arial" panose="020B0604020202020204" pitchFamily="34" charset="0"/>
              <a:buNone/>
              <a:defRPr sz="1200"/>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buFont typeface="Arial" panose="020B0604020202020204" pitchFamily="34" charset="0"/>
              <a:buNone/>
              <a:defRPr sz="1200"/>
            </a:lvl1pPr>
          </a:lstStyle>
          <a:p>
            <a:pPr>
              <a:defRPr/>
            </a:pPr>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smtClean="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buFont typeface="Arial" panose="020B0604020202020204" pitchFamily="34" charset="0"/>
              <a:buNone/>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hangingPunct="1">
              <a:buFont typeface="Arial" panose="020B0604020202020204" pitchFamily="34" charset="0"/>
              <a:buNone/>
              <a:defRPr sz="1200"/>
            </a:lvl1pPr>
          </a:lstStyle>
          <a:p>
            <a:pPr>
              <a:defRPr/>
            </a:pPr>
            <a:fld id="{6EC88F28-8C19-4EE7-8248-ACAA841E1B1A}"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1229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smtClean="0"/>
          </a:p>
        </p:txBody>
      </p:sp>
      <p:sp>
        <p:nvSpPr>
          <p:cNvPr id="122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Char char="•"/>
            </a:pPr>
            <a:fld id="{620EBCD5-58C9-41AB-8231-84099273D545}" type="slidenum">
              <a:rPr lang="zh-CN" altLang="en-US" sz="1200" smtClean="0"/>
            </a:fld>
            <a:endParaRPr lang="zh-CN" altLang="en-US" sz="12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143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smtClean="0"/>
          </a:p>
        </p:txBody>
      </p:sp>
      <p:sp>
        <p:nvSpPr>
          <p:cNvPr id="143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Char char="•"/>
            </a:pPr>
            <a:fld id="{4FE26F2B-7343-40F5-BFB3-B2A5E65E6DF5}" type="slidenum">
              <a:rPr lang="zh-CN" altLang="en-US" sz="1200" smtClean="0"/>
            </a:fld>
            <a:endParaRPr lang="zh-CN" altLang="en-US" sz="12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143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smtClean="0"/>
          </a:p>
        </p:txBody>
      </p:sp>
      <p:sp>
        <p:nvSpPr>
          <p:cNvPr id="143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Char char="•"/>
            </a:pPr>
            <a:fld id="{4FE26F2B-7343-40F5-BFB3-B2A5E65E6DF5}" type="slidenum">
              <a:rPr lang="zh-CN" altLang="en-US" sz="1200" smtClean="0"/>
            </a:fld>
            <a:endParaRPr lang="zh-CN" altLang="en-US" sz="12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143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smtClean="0"/>
          </a:p>
        </p:txBody>
      </p:sp>
      <p:sp>
        <p:nvSpPr>
          <p:cNvPr id="143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Char char="•"/>
            </a:pPr>
            <a:fld id="{4FE26F2B-7343-40F5-BFB3-B2A5E65E6DF5}" type="slidenum">
              <a:rPr lang="zh-CN" altLang="en-US" sz="1200" smtClean="0"/>
            </a:fld>
            <a:endParaRPr lang="zh-CN" altLang="en-US" sz="12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143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smtClean="0"/>
          </a:p>
        </p:txBody>
      </p:sp>
      <p:sp>
        <p:nvSpPr>
          <p:cNvPr id="143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Char char="•"/>
            </a:pPr>
            <a:fld id="{4FE26F2B-7343-40F5-BFB3-B2A5E65E6DF5}" type="slidenum">
              <a:rPr lang="zh-CN" altLang="en-US" sz="1200" smtClean="0"/>
            </a:fld>
            <a:endParaRPr lang="zh-CN" altLang="en-US" sz="12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143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smtClean="0"/>
          </a:p>
        </p:txBody>
      </p:sp>
      <p:sp>
        <p:nvSpPr>
          <p:cNvPr id="143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Char char="•"/>
            </a:pPr>
            <a:fld id="{4FE26F2B-7343-40F5-BFB3-B2A5E65E6DF5}" type="slidenum">
              <a:rPr lang="zh-CN" altLang="en-US" sz="1200" smtClean="0"/>
            </a:fld>
            <a:endParaRPr lang="zh-CN" altLang="en-US" sz="120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143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smtClean="0"/>
          </a:p>
        </p:txBody>
      </p:sp>
      <p:sp>
        <p:nvSpPr>
          <p:cNvPr id="143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Char char="•"/>
            </a:pPr>
            <a:fld id="{4FE26F2B-7343-40F5-BFB3-B2A5E65E6DF5}" type="slidenum">
              <a:rPr lang="zh-CN" altLang="en-US" sz="1200" smtClean="0"/>
            </a:fld>
            <a:endParaRPr lang="zh-CN" altLang="en-US" sz="12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47107"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smtClean="0"/>
          </a:p>
        </p:txBody>
      </p:sp>
      <p:sp>
        <p:nvSpPr>
          <p:cNvPr id="4710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Char char="•"/>
            </a:pPr>
            <a:fld id="{30B2B47A-E877-4851-9C55-797514914009}" type="slidenum">
              <a:rPr lang="zh-CN" altLang="en-US" sz="1200" smtClean="0"/>
            </a:fld>
            <a:endParaRPr lang="zh-CN" altLang="en-US"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1229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r>
              <a:rPr lang="zh-CN" altLang="en-US">
                <a:sym typeface="+mn-ea"/>
              </a:rPr>
              <a:t>尽管核物质的具体结构和性质对中子星的性质及演化过程至关重要，但是当前我们对核物质性质的了解仅限于原子核所能涵盖的密度和不对称度附近。</a:t>
            </a:r>
            <a:endParaRPr lang="zh-CN" altLang="en-US">
              <a:sym typeface="+mn-ea"/>
            </a:endParaRPr>
          </a:p>
          <a:p>
            <a:pPr eaLnBrk="1" hangingPunct="1"/>
            <a:endParaRPr lang="zh-CN" altLang="en-US">
              <a:sym typeface="+mn-ea"/>
            </a:endParaRPr>
          </a:p>
          <a:p>
            <a:pPr eaLnBrk="1" hangingPunct="1"/>
            <a:r>
              <a:rPr lang="zh-CN" altLang="en-US">
                <a:sym typeface="+mn-ea"/>
              </a:rPr>
              <a:t>from fits of generalized Skyrme force to breathing-mode nergies</a:t>
            </a:r>
            <a:endParaRPr lang="zh-CN" altLang="en-US"/>
          </a:p>
          <a:p>
            <a:pPr eaLnBrk="1" hangingPunct="1"/>
            <a:r>
              <a:rPr lang="zh-CN" altLang="en-US">
                <a:sym typeface="+mn-ea"/>
              </a:rPr>
              <a:t>empirical pressures in relativistic heavy-ion collisions  </a:t>
            </a:r>
            <a:r>
              <a:rPr lang="zh-CN" altLang="en-US" i="1">
                <a:sym typeface="+mn-ea"/>
              </a:rPr>
              <a:t>K</a:t>
            </a:r>
            <a:r>
              <a:rPr lang="zh-CN" altLang="en-US">
                <a:sym typeface="+mn-ea"/>
              </a:rPr>
              <a:t> = 2</a:t>
            </a:r>
            <a:r>
              <a:rPr lang="en-US" altLang="zh-CN">
                <a:sym typeface="+mn-ea"/>
              </a:rPr>
              <a:t>40</a:t>
            </a:r>
            <a:r>
              <a:rPr lang="zh-CN" altLang="en-US">
                <a:latin typeface="微软雅黑" panose="020B0503020204020204" charset="-122"/>
                <a:ea typeface="微软雅黑" panose="020B0503020204020204" charset="-122"/>
                <a:sym typeface="+mn-ea"/>
              </a:rPr>
              <a:t>±</a:t>
            </a:r>
            <a:r>
              <a:rPr lang="zh-CN" altLang="en-US">
                <a:sym typeface="+mn-ea"/>
              </a:rPr>
              <a:t>20 MeV</a:t>
            </a:r>
            <a:endParaRPr lang="zh-CN" altLang="en-US" smtClean="0"/>
          </a:p>
          <a:p>
            <a:pPr eaLnBrk="1" hangingPunct="1"/>
            <a:r>
              <a:rPr lang="en-US" altLang="zh-CN" smtClean="0">
                <a:sym typeface="+mn-ea"/>
              </a:rPr>
              <a:t>-180+100-110</a:t>
            </a:r>
            <a:endParaRPr lang="zh-CN" altLang="en-US" smtClean="0"/>
          </a:p>
          <a:p>
            <a:pPr eaLnBrk="1" hangingPunct="1"/>
            <a:endParaRPr lang="zh-CN" altLang="en-US" smtClean="0"/>
          </a:p>
          <a:p>
            <a:pPr eaLnBrk="1" hangingPunct="1"/>
            <a:r>
              <a:rPr lang="zh-CN" altLang="en-US" smtClean="0">
                <a:sym typeface="+mn-ea"/>
              </a:rPr>
              <a:t>由于我们对密度及不对称度远离原子核典型值的核物质性质还缺乏了解，因此有必要进行系统研究，得到模型计算的误差范围，为更进一步的研究奠定基础</a:t>
            </a:r>
            <a:endParaRPr lang="zh-CN" altLang="en-US" dirty="0" smtClean="0"/>
          </a:p>
        </p:txBody>
      </p:sp>
      <p:sp>
        <p:nvSpPr>
          <p:cNvPr id="122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Char char="•"/>
            </a:pPr>
            <a:fld id="{620EBCD5-58C9-41AB-8231-84099273D545}" type="slidenum">
              <a:rPr lang="zh-CN" altLang="en-US" sz="1200" smtClean="0"/>
            </a:fld>
            <a:endParaRPr lang="zh-CN" altLang="en-US"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143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smtClean="0"/>
          </a:p>
        </p:txBody>
      </p:sp>
      <p:sp>
        <p:nvSpPr>
          <p:cNvPr id="143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Char char="•"/>
            </a:pPr>
            <a:fld id="{4FE26F2B-7343-40F5-BFB3-B2A5E65E6DF5}" type="slidenum">
              <a:rPr lang="zh-CN" altLang="en-US" sz="1200" smtClean="0"/>
            </a:fld>
            <a:endParaRPr lang="zh-CN" altLang="en-US" sz="12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1229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smtClean="0"/>
          </a:p>
        </p:txBody>
      </p:sp>
      <p:sp>
        <p:nvSpPr>
          <p:cNvPr id="122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Char char="•"/>
            </a:pPr>
            <a:fld id="{620EBCD5-58C9-41AB-8231-84099273D545}" type="slidenum">
              <a:rPr lang="zh-CN" altLang="en-US" sz="1200" smtClean="0"/>
            </a:fld>
            <a:endParaRPr lang="zh-CN" altLang="en-US"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143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smtClean="0"/>
          </a:p>
        </p:txBody>
      </p:sp>
      <p:sp>
        <p:nvSpPr>
          <p:cNvPr id="143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Char char="•"/>
            </a:pPr>
            <a:fld id="{4FE26F2B-7343-40F5-BFB3-B2A5E65E6DF5}" type="slidenum">
              <a:rPr lang="zh-CN" altLang="en-US" sz="1200" smtClean="0"/>
            </a:fld>
            <a:endParaRPr lang="zh-CN" altLang="en-US" sz="12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143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smtClean="0"/>
          </a:p>
        </p:txBody>
      </p:sp>
      <p:sp>
        <p:nvSpPr>
          <p:cNvPr id="143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Char char="•"/>
            </a:pPr>
            <a:fld id="{4FE26F2B-7343-40F5-BFB3-B2A5E65E6DF5}" type="slidenum">
              <a:rPr lang="zh-CN" altLang="en-US" sz="1200" smtClean="0"/>
            </a:fld>
            <a:endParaRPr lang="zh-CN" altLang="en-US" sz="12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143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smtClean="0"/>
          </a:p>
        </p:txBody>
      </p:sp>
      <p:sp>
        <p:nvSpPr>
          <p:cNvPr id="143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Char char="•"/>
            </a:pPr>
            <a:fld id="{4FE26F2B-7343-40F5-BFB3-B2A5E65E6DF5}" type="slidenum">
              <a:rPr lang="zh-CN" altLang="en-US" sz="1200" smtClean="0"/>
            </a:fld>
            <a:endParaRPr lang="zh-CN" altLang="en-US" sz="12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143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smtClean="0"/>
          </a:p>
        </p:txBody>
      </p:sp>
      <p:sp>
        <p:nvSpPr>
          <p:cNvPr id="143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Char char="•"/>
            </a:pPr>
            <a:fld id="{4FE26F2B-7343-40F5-BFB3-B2A5E65E6DF5}" type="slidenum">
              <a:rPr lang="zh-CN" altLang="en-US" sz="1200" smtClean="0"/>
            </a:fld>
            <a:endParaRPr lang="zh-CN" altLang="en-US" sz="12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143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smtClean="0"/>
          </a:p>
        </p:txBody>
      </p:sp>
      <p:sp>
        <p:nvSpPr>
          <p:cNvPr id="143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Char char="•"/>
            </a:pPr>
            <a:fld id="{4FE26F2B-7343-40F5-BFB3-B2A5E65E6DF5}" type="slidenum">
              <a:rPr lang="zh-CN" altLang="en-US" sz="1200" smtClean="0"/>
            </a:fld>
            <a:endParaRPr lang="zh-CN" alt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822325" y="215583"/>
            <a:ext cx="7543800" cy="1449387"/>
          </a:xfrm>
        </p:spPr>
        <p:txBody>
          <a:bodyPr/>
          <a:lstStyle/>
          <a:p>
            <a:r>
              <a:rPr lang="zh-CN" altLang="en-US" noProof="1" smtClean="0"/>
              <a:t>单击此处编辑母版标题样式</a:t>
            </a:r>
            <a:endParaRPr lang="en-US" noProof="1"/>
          </a:p>
        </p:txBody>
      </p:sp>
      <p:sp>
        <p:nvSpPr>
          <p:cNvPr id="3" name="Content Placeholder 2"/>
          <p:cNvSpPr>
            <a:spLocks noGrp="1"/>
          </p:cNvSpPr>
          <p:nvPr>
            <p:ph idx="1"/>
          </p:nvPr>
        </p:nvSpPr>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en-US" noProof="1"/>
          </a:p>
        </p:txBody>
      </p:sp>
      <p:sp>
        <p:nvSpPr>
          <p:cNvPr id="4" name="Date Placeholder 3"/>
          <p:cNvSpPr>
            <a:spLocks noGrp="1"/>
          </p:cNvSpPr>
          <p:nvPr>
            <p:ph type="dt" sz="half" idx="10"/>
          </p:nvPr>
        </p:nvSpPr>
        <p:spPr/>
        <p:txBody>
          <a:bodyPr/>
          <a:lstStyle>
            <a:lvl1pPr>
              <a:defRPr/>
            </a:lvl1pPr>
          </a:lstStyle>
          <a:p>
            <a:pPr>
              <a:defRPr/>
            </a:pPr>
            <a:endParaRPr lang="zh-CN" altLang="en-US"/>
          </a:p>
        </p:txBody>
      </p:sp>
      <p:sp>
        <p:nvSpPr>
          <p:cNvPr id="5" name="Footer Placeholder 4"/>
          <p:cNvSpPr>
            <a:spLocks noGrp="1"/>
          </p:cNvSpPr>
          <p:nvPr>
            <p:ph type="ftr" sz="quarter" idx="11"/>
          </p:nvPr>
        </p:nvSpPr>
        <p:spPr/>
        <p:txBody>
          <a:bodyPr/>
          <a:lstStyle>
            <a:lvl1pPr>
              <a:defRPr/>
            </a:lvl1pPr>
          </a:lstStyle>
          <a:p>
            <a:pPr>
              <a:defRPr/>
            </a:pPr>
            <a:r>
              <a:rPr lang="en-US" altLang="zh-CN"/>
              <a:t>Nonuniform nuclear matter in a strong magenetic field</a:t>
            </a: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99C7F554-F400-4248-BA3D-EF9E8BEB3260}" type="slidenum">
              <a:rPr lang="zh-CN" altLang="en-US"/>
            </a:fld>
            <a:endParaRPr lang="zh-CN" altLang="en-US"/>
          </a:p>
        </p:txBody>
      </p:sp>
    </p:spTree>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Rectangle 4"/>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5"/>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Footer Placeholder 7"/>
          <p:cNvSpPr>
            <a:spLocks noGrp="1"/>
          </p:cNvSpPr>
          <p:nvPr>
            <p:ph type="ftr" sz="quarter" idx="11"/>
          </p:nvPr>
        </p:nvSpPr>
        <p:spPr>
          <a:xfrm>
            <a:off x="80645" y="6459855"/>
            <a:ext cx="3194685" cy="365125"/>
          </a:xfrm>
        </p:spPr>
        <p:txBody>
          <a:bodyPr/>
          <a:lstStyle>
            <a:lvl1pPr>
              <a:defRPr sz="1300">
                <a:solidFill>
                  <a:srgbClr val="FFFFFF"/>
                </a:solidFill>
              </a:defRPr>
            </a:lvl1pPr>
          </a:lstStyle>
          <a:p>
            <a:pPr>
              <a:defRPr/>
            </a:pPr>
            <a:r>
              <a:rPr lang="zh-CN" altLang="en-US" dirty="0">
                <a:sym typeface="+mn-ea"/>
              </a:rPr>
              <a:t>Nonuniform nuclear matter</a:t>
            </a:r>
            <a:endParaRPr lang="zh-CN" altLang="en-US"/>
          </a:p>
        </p:txBody>
      </p:sp>
      <p:sp>
        <p:nvSpPr>
          <p:cNvPr id="6" name="Slide Number Placeholder 8"/>
          <p:cNvSpPr>
            <a:spLocks noGrp="1"/>
          </p:cNvSpPr>
          <p:nvPr>
            <p:ph type="sldNum" sz="quarter" idx="12"/>
          </p:nvPr>
        </p:nvSpPr>
        <p:spPr>
          <a:xfrm>
            <a:off x="8142288" y="6459538"/>
            <a:ext cx="984250" cy="365125"/>
          </a:xfrm>
        </p:spPr>
        <p:txBody>
          <a:bodyPr/>
          <a:lstStyle>
            <a:lvl1pPr>
              <a:defRPr sz="1600">
                <a:latin typeface="Arial" panose="020B0604020202020204" pitchFamily="34" charset="0"/>
                <a:cs typeface="Arial" panose="020B0604020202020204" pitchFamily="34" charset="0"/>
              </a:defRPr>
            </a:lvl1pPr>
          </a:lstStyle>
          <a:p>
            <a:pPr>
              <a:defRPr/>
            </a:pPr>
            <a:fld id="{5AF3865C-8E7E-43F6-9267-532416176426}" type="slidenum">
              <a:rPr lang="zh-CN" altLang="en-US"/>
            </a:fld>
            <a:endParaRPr lang="zh-CN" altLang="en-US"/>
          </a:p>
        </p:txBody>
      </p:sp>
    </p:spTree>
  </p:cSld>
  <p:clrMapOvr>
    <a:masterClrMapping/>
  </p:clrMapOvr>
  <p:hf hdr="0" dt="0"/>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125"/>
            <a:ext cx="9144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28" name="Title Placeholder 1"/>
          <p:cNvSpPr>
            <a:spLocks noGrp="1" noChangeArrowheads="1"/>
          </p:cNvSpPr>
          <p:nvPr>
            <p:ph type="title" idx="4294967295"/>
          </p:nvPr>
        </p:nvSpPr>
        <p:spPr bwMode="auto">
          <a:xfrm>
            <a:off x="822325" y="1076643"/>
            <a:ext cx="7543800" cy="144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p>
            <a:pPr lvl="0"/>
            <a:r>
              <a:rPr lang="zh-CN" altLang="en-US" smtClean="0"/>
              <a:t>单击此处编辑母版标题样式</a:t>
            </a:r>
            <a:endParaRPr lang="en-US" altLang="en-US" smtClean="0"/>
          </a:p>
        </p:txBody>
      </p:sp>
      <p:sp>
        <p:nvSpPr>
          <p:cNvPr id="1029" name="Text Placeholder 2"/>
          <p:cNvSpPr>
            <a:spLocks noGrp="1" noChangeArrowheads="1"/>
          </p:cNvSpPr>
          <p:nvPr>
            <p:ph type="body" idx="9"/>
          </p:nvPr>
        </p:nvSpPr>
        <p:spPr bwMode="auto">
          <a:xfrm>
            <a:off x="822325" y="2841625"/>
            <a:ext cx="7543800" cy="3027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ltLang="zh-CN" smtClean="0"/>
          </a:p>
        </p:txBody>
      </p:sp>
      <p:sp>
        <p:nvSpPr>
          <p:cNvPr id="4" name="Date Placeholder 3"/>
          <p:cNvSpPr>
            <a:spLocks noGrp="1"/>
          </p:cNvSpPr>
          <p:nvPr>
            <p:ph type="dt" sz="half" idx="2"/>
          </p:nvPr>
        </p:nvSpPr>
        <p:spPr>
          <a:xfrm>
            <a:off x="822325" y="6459538"/>
            <a:ext cx="1854200" cy="365125"/>
          </a:xfrm>
          <a:prstGeom prst="rect">
            <a:avLst/>
          </a:prstGeom>
        </p:spPr>
        <p:txBody>
          <a:bodyPr vert="horz" lIns="91440" tIns="45720" rIns="91440" bIns="45720" rtlCol="0" anchor="ctr"/>
          <a:lstStyle>
            <a:lvl1pPr algn="l" eaLnBrk="1" hangingPunct="1">
              <a:buFont typeface="Arial" panose="020B0604020202020204" pitchFamily="34" charset="0"/>
              <a:buNone/>
              <a:defRPr sz="900">
                <a:solidFill>
                  <a:srgbClr val="FFFFFF"/>
                </a:solidFill>
              </a:defRPr>
            </a:lvl1pPr>
          </a:lstStyle>
          <a:p>
            <a:pPr>
              <a:defRPr/>
            </a:pPr>
            <a:endParaRPr lang="zh-CN" altLang="en-US"/>
          </a:p>
        </p:txBody>
      </p:sp>
      <p:sp>
        <p:nvSpPr>
          <p:cNvPr id="5" name="Footer Placeholder 4"/>
          <p:cNvSpPr>
            <a:spLocks noGrp="1"/>
          </p:cNvSpPr>
          <p:nvPr>
            <p:ph type="ftr" sz="quarter" idx="3"/>
          </p:nvPr>
        </p:nvSpPr>
        <p:spPr>
          <a:xfrm>
            <a:off x="2765425" y="6459538"/>
            <a:ext cx="3616325" cy="365125"/>
          </a:xfrm>
          <a:prstGeom prst="rect">
            <a:avLst/>
          </a:prstGeom>
        </p:spPr>
        <p:txBody>
          <a:bodyPr vert="horz" lIns="91440" tIns="45720" rIns="91440" bIns="45720" rtlCol="0" anchor="ctr"/>
          <a:lstStyle>
            <a:lvl1pPr algn="ctr" eaLnBrk="1" hangingPunct="1">
              <a:buFont typeface="Arial" panose="020B0604020202020204" pitchFamily="34" charset="0"/>
              <a:buNone/>
              <a:defRPr sz="900" cap="all" baseline="0">
                <a:solidFill>
                  <a:srgbClr val="FFFFFF"/>
                </a:solidFill>
              </a:defRPr>
            </a:lvl1pPr>
          </a:lstStyle>
          <a:p>
            <a:pPr>
              <a:defRPr/>
            </a:pPr>
            <a:r>
              <a:rPr lang="en-US" altLang="zh-CN"/>
              <a:t>Nonuniform nuclear matter in a strong magenetic field</a:t>
            </a:r>
            <a:endParaRPr lang="zh-CN" altLang="en-US"/>
          </a:p>
        </p:txBody>
      </p:sp>
      <p:sp>
        <p:nvSpPr>
          <p:cNvPr id="6" name="Slide Number Placeholder 5"/>
          <p:cNvSpPr>
            <a:spLocks noGrp="1"/>
          </p:cNvSpPr>
          <p:nvPr>
            <p:ph type="sldNum" sz="quarter" idx="4"/>
          </p:nvPr>
        </p:nvSpPr>
        <p:spPr>
          <a:xfrm>
            <a:off x="7424738" y="6459538"/>
            <a:ext cx="984250" cy="365125"/>
          </a:xfrm>
          <a:prstGeom prst="rect">
            <a:avLst/>
          </a:prstGeom>
        </p:spPr>
        <p:txBody>
          <a:bodyPr vert="horz" lIns="91440" tIns="45720" rIns="91440" bIns="45720" rtlCol="0" anchor="ctr"/>
          <a:lstStyle>
            <a:lvl1pPr algn="r" eaLnBrk="1" hangingPunct="1">
              <a:buFont typeface="Arial" panose="020B0604020202020204" pitchFamily="34" charset="0"/>
              <a:buNone/>
              <a:defRPr sz="1050">
                <a:solidFill>
                  <a:srgbClr val="FFFFFF"/>
                </a:solidFill>
              </a:defRPr>
            </a:lvl1pPr>
          </a:lstStyle>
          <a:p>
            <a:pPr>
              <a:defRPr/>
            </a:pPr>
            <a:fld id="{C9964DEA-004B-4545-8C05-1488AA2A5232}" type="slidenum">
              <a:rPr lang="zh-CN" altLang="en-US"/>
            </a:fld>
            <a:endParaRPr lang="zh-CN" altLang="en-US"/>
          </a:p>
        </p:txBody>
      </p:sp>
      <p:cxnSp>
        <p:nvCxnSpPr>
          <p:cNvPr id="10" name="Straight Connector 9"/>
          <p:cNvCxnSpPr/>
          <p:nvPr/>
        </p:nvCxnSpPr>
        <p:spPr>
          <a:xfrm>
            <a:off x="895350" y="2671128"/>
            <a:ext cx="747553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dt="0"/>
  <p:txStyles>
    <p:titleStyle>
      <a:lvl1pPr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ea typeface="宋体" panose="02010600030101010101" pitchFamily="2" charset="-122"/>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ea typeface="宋体" panose="02010600030101010101" pitchFamily="2" charset="-122"/>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ea typeface="宋体" panose="02010600030101010101" pitchFamily="2" charset="-122"/>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ea typeface="宋体" panose="02010600030101010101" pitchFamily="2" charset="-122"/>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ea typeface="宋体" panose="02010600030101010101" pitchFamily="2" charset="-122"/>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ea typeface="宋体" panose="02010600030101010101" pitchFamily="2" charset="-122"/>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ea typeface="宋体" panose="02010600030101010101" pitchFamily="2" charset="-122"/>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ea typeface="宋体" panose="02010600030101010101" pitchFamily="2" charset="-122"/>
        </a:defRPr>
      </a:lvl9pPr>
    </p:titleStyle>
    <p:bodyStyle>
      <a:lvl1pPr marL="92075" indent="-92075"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4175" indent="-182880" algn="l" rtl="0" eaLnBrk="0" fontAlgn="base" hangingPunct="0">
        <a:lnSpc>
          <a:spcPct val="90000"/>
        </a:lnSpc>
        <a:spcBef>
          <a:spcPts val="200"/>
        </a:spcBef>
        <a:spcAft>
          <a:spcPts val="400"/>
        </a:spcAft>
        <a:buClr>
          <a:schemeClr val="accent1"/>
        </a:buClr>
        <a:buFont typeface="Calibri" panose="020F0502020204030204" pitchFamily="34" charset="0"/>
        <a:buChar char="◦"/>
        <a:defRPr sz="2000" kern="1200">
          <a:solidFill>
            <a:srgbClr val="404040"/>
          </a:solidFill>
          <a:latin typeface="+mn-lt"/>
          <a:ea typeface="+mn-ea"/>
          <a:cs typeface="+mn-cs"/>
        </a:defRPr>
      </a:lvl2pPr>
      <a:lvl3pPr marL="567055" indent="-182880"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880"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3450" indent="-184150"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09982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6pPr>
      <a:lvl7pPr marL="129984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7pPr>
      <a:lvl8pPr marL="149987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8pPr>
      <a:lvl9pPr marL="169989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9.xml"/><Relationship Id="rId7"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29.png"/><Relationship Id="rId4" Type="http://schemas.openxmlformats.org/officeDocument/2006/relationships/image" Target="../media/image26.png"/><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image" Target="../media/image40.png"/></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10.xml"/><Relationship Id="rId7"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29.png"/><Relationship Id="rId4" Type="http://schemas.openxmlformats.org/officeDocument/2006/relationships/image" Target="../media/image26.png"/><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image" Target="../media/image40.pn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2.xml"/><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image" Target="../media/image40.png"/></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2.xml"/><Relationship Id="rId4" Type="http://schemas.openxmlformats.org/officeDocument/2006/relationships/image" Target="../media/image51.png"/><Relationship Id="rId3" Type="http://schemas.openxmlformats.org/officeDocument/2006/relationships/image" Target="../media/image22.png"/><Relationship Id="rId2" Type="http://schemas.openxmlformats.org/officeDocument/2006/relationships/image" Target="../media/image50.png"/><Relationship Id="rId1" Type="http://schemas.openxmlformats.org/officeDocument/2006/relationships/image" Target="../media/image40.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2.xml"/><Relationship Id="rId2" Type="http://schemas.openxmlformats.org/officeDocument/2006/relationships/image" Target="../media/image52.png"/><Relationship Id="rId1" Type="http://schemas.openxmlformats.org/officeDocument/2006/relationships/image" Target="../media/image40.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2.xml"/><Relationship Id="rId2" Type="http://schemas.openxmlformats.org/officeDocument/2006/relationships/image" Target="../media/image53.png"/><Relationship Id="rId1" Type="http://schemas.openxmlformats.org/officeDocument/2006/relationships/image" Target="../media/image40.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2.xml"/><Relationship Id="rId2" Type="http://schemas.openxmlformats.org/officeDocument/2006/relationships/image" Target="../media/image54.png"/><Relationship Id="rId1"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9.emf"/><Relationship Id="rId7" Type="http://schemas.openxmlformats.org/officeDocument/2006/relationships/image" Target="../media/image8.png"/><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0" Type="http://schemas.openxmlformats.org/officeDocument/2006/relationships/notesSlide" Target="../notesSlides/notesSlide2.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xml"/><Relationship Id="rId2" Type="http://schemas.openxmlformats.org/officeDocument/2006/relationships/image" Target="../media/image11.png"/><Relationship Id="rId1" Type="http://schemas.openxmlformats.org/officeDocument/2006/relationships/image" Target="../media/image10.jpeg"/></Relationships>
</file>

<file path=ppt/slides/_rels/slide5.xml.rels><?xml version="1.0" encoding="UTF-8" standalone="yes"?>
<Relationships xmlns="http://schemas.openxmlformats.org/package/2006/relationships"><Relationship Id="rId9" Type="http://schemas.openxmlformats.org/officeDocument/2006/relationships/image" Target="../media/image20.png"/><Relationship Id="rId8" Type="http://schemas.openxmlformats.org/officeDocument/2006/relationships/image" Target="../media/image19.png"/><Relationship Id="rId7" Type="http://schemas.openxmlformats.org/officeDocument/2006/relationships/image" Target="../media/image18.png"/><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13.png"/><Relationship Id="rId11" Type="http://schemas.openxmlformats.org/officeDocument/2006/relationships/notesSlide" Target="../notesSlides/notesSlide4.xml"/><Relationship Id="rId10" Type="http://schemas.openxmlformats.org/officeDocument/2006/relationships/slideLayout" Target="../slideLayouts/slideLayout2.xml"/><Relationship Id="rId1" Type="http://schemas.openxmlformats.org/officeDocument/2006/relationships/image" Target="../media/image12.png"/></Relationships>
</file>

<file path=ppt/slides/_rels/slide6.xml.rels><?xml version="1.0" encoding="UTF-8" standalone="yes"?>
<Relationships xmlns="http://schemas.openxmlformats.org/package/2006/relationships"><Relationship Id="rId9" Type="http://schemas.openxmlformats.org/officeDocument/2006/relationships/image" Target="../media/image29.png"/><Relationship Id="rId8" Type="http://schemas.openxmlformats.org/officeDocument/2006/relationships/image" Target="../media/image28.png"/><Relationship Id="rId7" Type="http://schemas.openxmlformats.org/officeDocument/2006/relationships/image" Target="../media/image27.png"/><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3" Type="http://schemas.openxmlformats.org/officeDocument/2006/relationships/image" Target="../media/image23.png"/><Relationship Id="rId2" Type="http://schemas.openxmlformats.org/officeDocument/2006/relationships/image" Target="../media/image22.png"/><Relationship Id="rId17" Type="http://schemas.openxmlformats.org/officeDocument/2006/relationships/notesSlide" Target="../notesSlides/notesSlide5.xml"/><Relationship Id="rId16" Type="http://schemas.openxmlformats.org/officeDocument/2006/relationships/slideLayout" Target="../slideLayouts/slideLayout2.xml"/><Relationship Id="rId15" Type="http://schemas.openxmlformats.org/officeDocument/2006/relationships/image" Target="../media/image35.png"/><Relationship Id="rId14" Type="http://schemas.openxmlformats.org/officeDocument/2006/relationships/image" Target="../media/image34.png"/><Relationship Id="rId13" Type="http://schemas.openxmlformats.org/officeDocument/2006/relationships/image" Target="../media/image33.png"/><Relationship Id="rId12" Type="http://schemas.openxmlformats.org/officeDocument/2006/relationships/image" Target="../media/image32.png"/><Relationship Id="rId11" Type="http://schemas.openxmlformats.org/officeDocument/2006/relationships/image" Target="../media/image31.png"/><Relationship Id="rId10" Type="http://schemas.openxmlformats.org/officeDocument/2006/relationships/image" Target="../media/image30.png"/><Relationship Id="rId1"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36.jpe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2.xml"/><Relationship Id="rId2" Type="http://schemas.openxmlformats.org/officeDocument/2006/relationships/image" Target="../media/image38.png"/><Relationship Id="rId1" Type="http://schemas.openxmlformats.org/officeDocument/2006/relationships/image" Target="../media/image37.jpeg"/></Relationships>
</file>

<file path=ppt/slides/_rels/slide9.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2"/>
          <p:cNvSpPr>
            <a:spLocks noGrp="1" noChangeArrowheads="1"/>
          </p:cNvSpPr>
          <p:nvPr>
            <p:ph type="title"/>
          </p:nvPr>
        </p:nvSpPr>
        <p:spPr>
          <a:xfrm>
            <a:off x="911860" y="1336675"/>
            <a:ext cx="7338060" cy="1450975"/>
          </a:xfrm>
        </p:spPr>
        <p:txBody>
          <a:bodyPr rtlCol="0"/>
          <a:lstStyle/>
          <a:p>
            <a:pPr algn="ctr" eaLnBrk="1" fontAlgn="auto" hangingPunct="1">
              <a:spcAft>
                <a:spcPts val="0"/>
              </a:spcAft>
              <a:defRPr/>
            </a:pPr>
            <a:r>
              <a:rPr lang="en-US" altLang="zh-CN" sz="4000" dirty="0" smtClean="0">
                <a:solidFill>
                  <a:schemeClr val="tx1">
                    <a:lumMod val="75000"/>
                    <a:lumOff val="25000"/>
                  </a:schemeClr>
                </a:solidFill>
              </a:rPr>
              <a:t>U-spin symmetry energy and hyperon puzzle</a:t>
            </a:r>
            <a:endParaRPr lang="en-US" altLang="zh-CN" sz="4000" dirty="0" smtClean="0">
              <a:solidFill>
                <a:schemeClr val="tx1">
                  <a:lumMod val="75000"/>
                  <a:lumOff val="25000"/>
                </a:schemeClr>
              </a:solidFill>
            </a:endParaRPr>
          </a:p>
        </p:txBody>
      </p:sp>
      <p:sp>
        <p:nvSpPr>
          <p:cNvPr id="10243" name="Rectangle 3"/>
          <p:cNvSpPr>
            <a:spLocks noGrp="1" noChangeArrowheads="1"/>
          </p:cNvSpPr>
          <p:nvPr>
            <p:ph idx="1"/>
          </p:nvPr>
        </p:nvSpPr>
        <p:spPr>
          <a:xfrm>
            <a:off x="323850" y="3345815"/>
            <a:ext cx="8568055" cy="2863850"/>
          </a:xfrm>
        </p:spPr>
        <p:txBody>
          <a:bodyPr/>
          <a:lstStyle/>
          <a:p>
            <a:pPr marL="0" indent="0" algn="ctr" eaLnBrk="1" hangingPunct="1">
              <a:buFont typeface="Calibri" panose="020F0502020204030204" pitchFamily="34" charset="0"/>
              <a:buNone/>
            </a:pPr>
            <a:r>
              <a:rPr lang="zh-CN" altLang="en-US" sz="2400" dirty="0" smtClean="0"/>
              <a:t>Xia</a:t>
            </a:r>
            <a:r>
              <a:rPr lang="en-US" altLang="zh-CN" sz="2400" dirty="0" smtClean="0"/>
              <a:t>,</a:t>
            </a:r>
            <a:r>
              <a:rPr lang="zh-CN" altLang="en-US" sz="2400" dirty="0" smtClean="0"/>
              <a:t> Cheng-Jun (夏铖君)</a:t>
            </a:r>
            <a:endParaRPr lang="zh-CN" altLang="en-US" sz="2400" dirty="0" smtClean="0"/>
          </a:p>
          <a:p>
            <a:pPr marL="0" indent="0" algn="ctr" eaLnBrk="1" hangingPunct="1">
              <a:buFont typeface="Calibri" panose="020F0502020204030204" pitchFamily="34" charset="0"/>
              <a:buNone/>
            </a:pPr>
            <a:endParaRPr lang="en-US" altLang="zh-CN" sz="1800" dirty="0" smtClean="0"/>
          </a:p>
          <a:p>
            <a:pPr marL="0" indent="0" algn="ctr" eaLnBrk="1" hangingPunct="1">
              <a:buNone/>
            </a:pPr>
            <a:r>
              <a:rPr lang="en-US" altLang="zh-CN" sz="2400" dirty="0">
                <a:sym typeface="+mn-ea"/>
              </a:rPr>
              <a:t>Center for Gravitation and Cosmology, </a:t>
            </a:r>
            <a:endParaRPr lang="en-US" altLang="zh-CN" sz="2400" dirty="0">
              <a:sym typeface="+mn-ea"/>
            </a:endParaRPr>
          </a:p>
          <a:p>
            <a:pPr marL="0" indent="0" algn="ctr" eaLnBrk="1" hangingPunct="1">
              <a:buNone/>
            </a:pPr>
            <a:r>
              <a:rPr lang="en-US" altLang="zh-CN" sz="2400" dirty="0">
                <a:sym typeface="+mn-ea"/>
              </a:rPr>
              <a:t>Yangzhou </a:t>
            </a:r>
            <a:r>
              <a:rPr lang="en-US" altLang="zh-CN" sz="2400" dirty="0" smtClean="0">
                <a:sym typeface="+mn-ea"/>
              </a:rPr>
              <a:t>University</a:t>
            </a:r>
            <a:endParaRPr lang="en-US" altLang="zh-CN" dirty="0">
              <a:sym typeface="+mn-ea"/>
            </a:endParaRPr>
          </a:p>
          <a:p>
            <a:pPr marL="0" indent="0" algn="ctr" eaLnBrk="1" hangingPunct="1">
              <a:buNone/>
            </a:pPr>
            <a:endParaRPr lang="en-US" altLang="zh-CN" dirty="0">
              <a:sym typeface="+mn-ea"/>
            </a:endParaRPr>
          </a:p>
          <a:p>
            <a:pPr marL="0" indent="0" algn="ctr" eaLnBrk="1" hangingPunct="1">
              <a:buFont typeface="Calibri" panose="020F0502020204030204" pitchFamily="34" charset="0"/>
              <a:buNone/>
            </a:pPr>
            <a:r>
              <a:rPr lang="zh-CN" altLang="en-US" sz="2200" dirty="0" smtClean="0">
                <a:sym typeface="+mn-ea"/>
              </a:rPr>
              <a:t>Collaborators: </a:t>
            </a:r>
            <a:r>
              <a:rPr lang="en-US" altLang="zh-CN" sz="2200" dirty="0" smtClean="0">
                <a:sym typeface="+mn-ea"/>
              </a:rPr>
              <a:t>Hao-Song You, Ting-Lan Yu,</a:t>
            </a:r>
            <a:r>
              <a:rPr sz="2200" dirty="0" smtClean="0">
                <a:sym typeface="+mn-ea"/>
              </a:rPr>
              <a:t> and </a:t>
            </a:r>
            <a:r>
              <a:rPr lang="en-US" altLang="zh-CN" dirty="0" smtClean="0">
                <a:sym typeface="+mn-ea"/>
              </a:rPr>
              <a:t>Ren-Xin Xu</a:t>
            </a:r>
            <a:endParaRPr lang="en-US" altLang="zh-CN" dirty="0" smtClean="0">
              <a:sym typeface="+mn-ea"/>
            </a:endParaRPr>
          </a:p>
        </p:txBody>
      </p:sp>
      <p:sp>
        <p:nvSpPr>
          <p:cNvPr id="4" name="灯片编号占位符 3"/>
          <p:cNvSpPr>
            <a:spLocks noGrp="1"/>
          </p:cNvSpPr>
          <p:nvPr>
            <p:ph type="sldNum" sz="quarter" idx="12"/>
          </p:nvPr>
        </p:nvSpPr>
        <p:spPr>
          <a:xfrm>
            <a:off x="7011035" y="6459855"/>
            <a:ext cx="2127250" cy="365125"/>
          </a:xfrm>
        </p:spPr>
        <p:txBody>
          <a:bodyPr/>
          <a:lstStyle/>
          <a:p>
            <a:pPr>
              <a:defRPr/>
            </a:pPr>
            <a:r>
              <a:rPr lang="en-US" altLang="zh-CN" sz="2000" dirty="0" smtClean="0"/>
              <a:t>2025</a:t>
            </a:r>
            <a:r>
              <a:rPr lang="zh-CN" altLang="en-US" sz="2000" dirty="0" smtClean="0"/>
              <a:t>年</a:t>
            </a:r>
            <a:r>
              <a:rPr lang="en-US" altLang="zh-CN" sz="2000" dirty="0" smtClean="0"/>
              <a:t>11</a:t>
            </a:r>
            <a:r>
              <a:rPr lang="zh-CN" altLang="en-US" sz="2000" dirty="0" smtClean="0"/>
              <a:t>月</a:t>
            </a:r>
            <a:r>
              <a:rPr lang="en-US" altLang="zh-CN" sz="2000" dirty="0" smtClean="0"/>
              <a:t>02</a:t>
            </a:r>
            <a:r>
              <a:rPr lang="zh-CN" altLang="en-US" sz="2000" dirty="0" smtClean="0"/>
              <a:t>日</a:t>
            </a:r>
            <a:endParaRPr lang="en-US" altLang="zh-CN" sz="2000" dirty="0"/>
          </a:p>
        </p:txBody>
      </p:sp>
      <p:sp>
        <p:nvSpPr>
          <p:cNvPr id="2" name="灯片编号占位符 3"/>
          <p:cNvSpPr>
            <a:spLocks noGrp="1"/>
          </p:cNvSpPr>
          <p:nvPr/>
        </p:nvSpPr>
        <p:spPr>
          <a:xfrm>
            <a:off x="36063" y="6435389"/>
            <a:ext cx="4381500" cy="365125"/>
          </a:xfrm>
          <a:prstGeom prst="rect">
            <a:avLst/>
          </a:prstGeom>
        </p:spPr>
        <p:txBody>
          <a:bodyPr vert="horz" lIns="91440" tIns="45720" rIns="91440" bIns="45720" rtlCol="0" anchor="ctr"/>
          <a:lstStyle>
            <a:defPPr>
              <a:defRPr lang="en-US"/>
            </a:defPPr>
            <a:lvl1pPr marL="0" algn="r" defTabSz="914400" rtl="0" eaLnBrk="1" latinLnBrk="0" hangingPunct="1">
              <a:buFont typeface="Arial" panose="020B0604020202020204" pitchFamily="34" charset="0"/>
              <a:buNone/>
              <a:defRPr sz="10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US" altLang="zh-CN" sz="2000" dirty="0">
                <a:solidFill>
                  <a:schemeClr val="bg1"/>
                </a:solidFill>
                <a:effectLst/>
                <a:latin typeface="Arial" panose="020B0604020202020204" pitchFamily="34" charset="0"/>
                <a:cs typeface="Arial" panose="020B0604020202020204" pitchFamily="34" charset="0"/>
              </a:rPr>
              <a:t>@</a:t>
            </a:r>
            <a:r>
              <a:rPr lang="zh-CN" altLang="en-US" sz="2000" dirty="0">
                <a:solidFill>
                  <a:schemeClr val="bg1"/>
                </a:solidFill>
                <a:effectLst/>
                <a:latin typeface="Arial" panose="020B0604020202020204" pitchFamily="34" charset="0"/>
                <a:cs typeface="Arial" panose="020B0604020202020204" pitchFamily="34" charset="0"/>
              </a:rPr>
              <a:t>湖南衡阳</a:t>
            </a:r>
            <a:endParaRPr lang="zh-CN" altLang="en-US" sz="2000" dirty="0">
              <a:solidFill>
                <a:schemeClr val="bg1"/>
              </a:solidFill>
              <a:effectLst/>
              <a:latin typeface="Arial" panose="020B0604020202020204" pitchFamily="34" charset="0"/>
              <a:cs typeface="Arial" panose="020B0604020202020204" pitchFamily="34" charset="0"/>
            </a:endParaRPr>
          </a:p>
        </p:txBody>
      </p:sp>
      <p:sp>
        <p:nvSpPr>
          <p:cNvPr id="5" name="文本框 4"/>
          <p:cNvSpPr txBox="1"/>
          <p:nvPr/>
        </p:nvSpPr>
        <p:spPr>
          <a:xfrm>
            <a:off x="36830" y="45085"/>
            <a:ext cx="3300095" cy="1158875"/>
          </a:xfrm>
          <a:prstGeom prst="rect">
            <a:avLst/>
          </a:prstGeom>
          <a:noFill/>
        </p:spPr>
        <p:txBody>
          <a:bodyPr wrap="square" rtlCol="0" anchor="t">
            <a:noAutofit/>
          </a:bodyPr>
          <a:p>
            <a:r>
              <a:rPr lang="zh-CN" altLang="en-US"/>
              <a:t>第四届全国核物理及核数据中的机器学习应用研讨会</a:t>
            </a:r>
            <a:r>
              <a:t>202</a:t>
            </a:r>
            <a:r>
              <a:rPr lang="en-US"/>
              <a:t>5.</a:t>
            </a:r>
            <a:r>
              <a:rPr lang="en-US"/>
              <a:t>10.30-11.03</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14605"/>
            <a:ext cx="2336800" cy="521970"/>
          </a:xfrm>
          <a:prstGeom prst="rect">
            <a:avLst/>
          </a:prstGeom>
          <a:effectLst>
            <a:softEdge rad="63500"/>
          </a:effectLst>
        </p:spPr>
        <p:style>
          <a:lnRef idx="1">
            <a:schemeClr val="accent1"/>
          </a:lnRef>
          <a:fillRef idx="2">
            <a:schemeClr val="accent1"/>
          </a:fillRef>
          <a:effectRef idx="1">
            <a:schemeClr val="accent1"/>
          </a:effectRef>
          <a:fontRef idx="minor">
            <a:schemeClr val="dk1"/>
          </a:fontRef>
        </p:style>
        <p:txBody>
          <a:bodyPr wrap="square">
            <a:spAutoFit/>
          </a:bodyPr>
          <a:lstStyle/>
          <a:p>
            <a:pPr eaLnBrk="1" hangingPunct="1">
              <a:buFont typeface="Arial" panose="020B0604020202020204" pitchFamily="34" charset="0"/>
              <a:buNone/>
              <a:defRPr/>
            </a:pPr>
            <a:r>
              <a:rPr sz="2800">
                <a:sym typeface="+mn-ea"/>
              </a:rPr>
              <a:t>Posterior</a:t>
            </a:r>
            <a:r>
              <a:rPr lang="en-US" sz="2800">
                <a:sym typeface="+mn-ea"/>
              </a:rPr>
              <a:t> PDFs</a:t>
            </a:r>
            <a:endParaRPr lang="en-US" sz="2800">
              <a:sym typeface="+mn-ea"/>
            </a:endParaRPr>
          </a:p>
        </p:txBody>
      </p:sp>
      <p:sp>
        <p:nvSpPr>
          <p:cNvPr id="3" name="灯片编号占位符 2"/>
          <p:cNvSpPr>
            <a:spLocks noGrp="1"/>
          </p:cNvSpPr>
          <p:nvPr>
            <p:ph type="sldNum" sz="quarter" idx="12"/>
          </p:nvPr>
        </p:nvSpPr>
        <p:spPr/>
        <p:txBody>
          <a:bodyPr/>
          <a:lstStyle/>
          <a:p>
            <a:pPr>
              <a:defRPr/>
            </a:pPr>
            <a:fld id="{5AF3865C-8E7E-43F6-9267-532416176426}" type="slidenum">
              <a:rPr lang="zh-CN" altLang="en-US"/>
            </a:fld>
            <a:endParaRPr lang="zh-CN" altLang="en-US"/>
          </a:p>
        </p:txBody>
      </p:sp>
      <p:sp>
        <p:nvSpPr>
          <p:cNvPr id="12" name="页脚占位符 11"/>
          <p:cNvSpPr>
            <a:spLocks noGrp="1"/>
          </p:cNvSpPr>
          <p:nvPr>
            <p:ph type="ftr" sz="quarter" idx="11"/>
          </p:nvPr>
        </p:nvSpPr>
        <p:spPr>
          <a:xfrm>
            <a:off x="0" y="6459855"/>
            <a:ext cx="5420360" cy="398145"/>
          </a:xfrm>
        </p:spPr>
        <p:txBody>
          <a:bodyPr/>
          <a:p>
            <a:pPr algn="l" fontAlgn="auto">
              <a:spcAft>
                <a:spcPts val="0"/>
              </a:spcAft>
              <a:defRPr/>
            </a:pPr>
            <a:r>
              <a:rPr lang="en-US" altLang="zh-CN" sz="1400" dirty="0">
                <a:sym typeface="+mn-ea"/>
              </a:rPr>
              <a:t>U-spin symmetry energy and hyperon puzzle</a:t>
            </a:r>
            <a:endParaRPr lang="zh-CN" altLang="en-US" sz="1400" dirty="0">
              <a:solidFill>
                <a:schemeClr val="bg1"/>
              </a:solidFill>
              <a:sym typeface="+mn-ea"/>
            </a:endParaRPr>
          </a:p>
        </p:txBody>
      </p:sp>
      <p:sp>
        <p:nvSpPr>
          <p:cNvPr id="6" name="文本框 5"/>
          <p:cNvSpPr txBox="1"/>
          <p:nvPr/>
        </p:nvSpPr>
        <p:spPr>
          <a:xfrm>
            <a:off x="2411730" y="76200"/>
            <a:ext cx="2919730" cy="398780"/>
          </a:xfrm>
          <a:prstGeom prst="rect">
            <a:avLst/>
          </a:prstGeom>
          <a:noFill/>
        </p:spPr>
        <p:txBody>
          <a:bodyPr wrap="square" rtlCol="0" anchor="t">
            <a:spAutoFit/>
          </a:bodyPr>
          <a:p>
            <a:r>
              <a:rPr lang="zh-CN" altLang="en-US">
                <a:sym typeface="+mn-ea"/>
              </a:rPr>
              <a:t>Prior </a:t>
            </a:r>
            <a:r>
              <a:rPr lang="en-US" altLang="zh-CN">
                <a:sym typeface="+mn-ea"/>
              </a:rPr>
              <a:t>1:</a:t>
            </a:r>
            <a:endParaRPr lang="en-US" altLang="zh-CN">
              <a:sym typeface="+mn-ea"/>
            </a:endParaRPr>
          </a:p>
        </p:txBody>
      </p:sp>
      <p:pic>
        <p:nvPicPr>
          <p:cNvPr id="7" name="图片 6"/>
          <p:cNvPicPr>
            <a:picLocks noChangeAspect="1"/>
          </p:cNvPicPr>
          <p:nvPr/>
        </p:nvPicPr>
        <p:blipFill>
          <a:blip r:embed="rId1"/>
          <a:srcRect t="26670" r="30592" b="57883"/>
          <a:stretch>
            <a:fillRect/>
          </a:stretch>
        </p:blipFill>
        <p:spPr>
          <a:xfrm>
            <a:off x="3491865" y="186690"/>
            <a:ext cx="2807970" cy="215900"/>
          </a:xfrm>
          <a:prstGeom prst="rect">
            <a:avLst/>
          </a:prstGeom>
        </p:spPr>
      </p:pic>
      <p:pic>
        <p:nvPicPr>
          <p:cNvPr id="4" name="图片 3" descr="param-nucl"/>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a:off x="109220" y="443865"/>
            <a:ext cx="6945630" cy="5944870"/>
          </a:xfrm>
          <a:prstGeom prst="rect">
            <a:avLst/>
          </a:prstGeom>
        </p:spPr>
      </p:pic>
      <p:sp>
        <p:nvSpPr>
          <p:cNvPr id="8" name="文本框 7"/>
          <p:cNvSpPr txBox="1"/>
          <p:nvPr/>
        </p:nvSpPr>
        <p:spPr>
          <a:xfrm>
            <a:off x="6014085" y="5661025"/>
            <a:ext cx="1016635" cy="338455"/>
          </a:xfrm>
          <a:prstGeom prst="rect">
            <a:avLst/>
          </a:prstGeom>
          <a:noFill/>
        </p:spPr>
        <p:txBody>
          <a:bodyPr wrap="square" rtlCol="0" anchor="t">
            <a:noAutofit/>
          </a:bodyPr>
          <a:p>
            <a:r>
              <a:rPr lang="en-US" altLang="zh-CN"/>
              <a:t> </a:t>
            </a:r>
            <a:r>
              <a:rPr lang="en-US" altLang="zh-CN">
                <a:sym typeface="+mn-ea"/>
              </a:rPr>
              <a:t>17.1%</a:t>
            </a:r>
            <a:endParaRPr lang="zh-CN" altLang="en-US"/>
          </a:p>
        </p:txBody>
      </p:sp>
      <p:sp>
        <p:nvSpPr>
          <p:cNvPr id="10" name="矩形 9"/>
          <p:cNvSpPr/>
          <p:nvPr/>
        </p:nvSpPr>
        <p:spPr>
          <a:xfrm>
            <a:off x="5436235" y="549275"/>
            <a:ext cx="2303780" cy="720090"/>
          </a:xfrm>
          <a:prstGeom prst="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9" name="图片 8"/>
          <p:cNvPicPr>
            <a:picLocks noChangeAspect="1"/>
          </p:cNvPicPr>
          <p:nvPr/>
        </p:nvPicPr>
        <p:blipFill>
          <a:blip r:embed="rId3">
            <a:clrChange>
              <a:clrFrom>
                <a:srgbClr val="FFFFFF">
                  <a:alpha val="100000"/>
                </a:srgbClr>
              </a:clrFrom>
              <a:clrTo>
                <a:srgbClr val="FFFFFF">
                  <a:alpha val="100000"/>
                  <a:alpha val="0"/>
                </a:srgbClr>
              </a:clrTo>
            </a:clrChange>
          </a:blip>
          <a:srcRect l="4029" t="11761" r="8628" b="2577"/>
          <a:stretch>
            <a:fillRect/>
          </a:stretch>
        </p:blipFill>
        <p:spPr>
          <a:xfrm>
            <a:off x="4727575" y="474345"/>
            <a:ext cx="4454525" cy="3497580"/>
          </a:xfrm>
          <a:prstGeom prst="rect">
            <a:avLst/>
          </a:prstGeom>
        </p:spPr>
      </p:pic>
      <p:pic>
        <p:nvPicPr>
          <p:cNvPr id="24" name="图片 23"/>
          <p:cNvPicPr>
            <a:picLocks noChangeAspect="1"/>
          </p:cNvPicPr>
          <p:nvPr/>
        </p:nvPicPr>
        <p:blipFill>
          <a:blip r:embed="rId4"/>
          <a:stretch>
            <a:fillRect/>
          </a:stretch>
        </p:blipFill>
        <p:spPr>
          <a:xfrm>
            <a:off x="1475740" y="932815"/>
            <a:ext cx="1515745" cy="334010"/>
          </a:xfrm>
          <a:prstGeom prst="rect">
            <a:avLst/>
          </a:prstGeom>
        </p:spPr>
      </p:pic>
      <p:pic>
        <p:nvPicPr>
          <p:cNvPr id="52" name="图片 51"/>
          <p:cNvPicPr>
            <a:picLocks noChangeAspect="1"/>
          </p:cNvPicPr>
          <p:nvPr/>
        </p:nvPicPr>
        <p:blipFill>
          <a:blip r:embed="rId5"/>
          <a:stretch>
            <a:fillRect/>
          </a:stretch>
        </p:blipFill>
        <p:spPr>
          <a:xfrm>
            <a:off x="5420360" y="4069715"/>
            <a:ext cx="2357755" cy="287020"/>
          </a:xfrm>
          <a:prstGeom prst="rect">
            <a:avLst/>
          </a:prstGeom>
        </p:spPr>
      </p:pic>
      <p:pic>
        <p:nvPicPr>
          <p:cNvPr id="11" name="图片 10"/>
          <p:cNvPicPr>
            <a:picLocks noChangeAspect="1"/>
          </p:cNvPicPr>
          <p:nvPr/>
        </p:nvPicPr>
        <p:blipFill>
          <a:blip r:embed="rId6">
            <a:clrChange>
              <a:clrFrom>
                <a:srgbClr val="FFFFFF">
                  <a:alpha val="100000"/>
                </a:srgbClr>
              </a:clrFrom>
              <a:clrTo>
                <a:srgbClr val="FFFFFF">
                  <a:alpha val="100000"/>
                  <a:alpha val="0"/>
                </a:srgbClr>
              </a:clrTo>
            </a:clrChange>
          </a:blip>
          <a:stretch>
            <a:fillRect/>
          </a:stretch>
        </p:blipFill>
        <p:spPr>
          <a:xfrm>
            <a:off x="2339975" y="1329690"/>
            <a:ext cx="2762250" cy="307975"/>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14605"/>
            <a:ext cx="2336800" cy="521970"/>
          </a:xfrm>
          <a:prstGeom prst="rect">
            <a:avLst/>
          </a:prstGeom>
          <a:effectLst>
            <a:softEdge rad="63500"/>
          </a:effectLst>
        </p:spPr>
        <p:style>
          <a:lnRef idx="1">
            <a:schemeClr val="accent1"/>
          </a:lnRef>
          <a:fillRef idx="2">
            <a:schemeClr val="accent1"/>
          </a:fillRef>
          <a:effectRef idx="1">
            <a:schemeClr val="accent1"/>
          </a:effectRef>
          <a:fontRef idx="minor">
            <a:schemeClr val="dk1"/>
          </a:fontRef>
        </p:style>
        <p:txBody>
          <a:bodyPr wrap="square">
            <a:spAutoFit/>
          </a:bodyPr>
          <a:lstStyle/>
          <a:p>
            <a:pPr eaLnBrk="1" hangingPunct="1">
              <a:buFont typeface="Arial" panose="020B0604020202020204" pitchFamily="34" charset="0"/>
              <a:buNone/>
              <a:defRPr/>
            </a:pPr>
            <a:r>
              <a:rPr sz="2800">
                <a:sym typeface="+mn-ea"/>
              </a:rPr>
              <a:t>Posterior</a:t>
            </a:r>
            <a:r>
              <a:rPr lang="en-US" sz="2800">
                <a:sym typeface="+mn-ea"/>
              </a:rPr>
              <a:t> PDFs</a:t>
            </a:r>
            <a:endParaRPr lang="en-US" sz="2800">
              <a:sym typeface="+mn-ea"/>
            </a:endParaRPr>
          </a:p>
        </p:txBody>
      </p:sp>
      <p:sp>
        <p:nvSpPr>
          <p:cNvPr id="3" name="灯片编号占位符 2"/>
          <p:cNvSpPr>
            <a:spLocks noGrp="1"/>
          </p:cNvSpPr>
          <p:nvPr>
            <p:ph type="sldNum" sz="quarter" idx="12"/>
          </p:nvPr>
        </p:nvSpPr>
        <p:spPr/>
        <p:txBody>
          <a:bodyPr/>
          <a:lstStyle/>
          <a:p>
            <a:pPr>
              <a:defRPr/>
            </a:pPr>
            <a:fld id="{5AF3865C-8E7E-43F6-9267-532416176426}" type="slidenum">
              <a:rPr lang="zh-CN" altLang="en-US"/>
            </a:fld>
            <a:endParaRPr lang="zh-CN" altLang="en-US"/>
          </a:p>
        </p:txBody>
      </p:sp>
      <p:sp>
        <p:nvSpPr>
          <p:cNvPr id="12" name="页脚占位符 11"/>
          <p:cNvSpPr>
            <a:spLocks noGrp="1"/>
          </p:cNvSpPr>
          <p:nvPr>
            <p:ph type="ftr" sz="quarter" idx="11"/>
          </p:nvPr>
        </p:nvSpPr>
        <p:spPr>
          <a:xfrm>
            <a:off x="0" y="6459855"/>
            <a:ext cx="5420360" cy="398145"/>
          </a:xfrm>
        </p:spPr>
        <p:txBody>
          <a:bodyPr/>
          <a:p>
            <a:pPr algn="l" fontAlgn="auto">
              <a:spcAft>
                <a:spcPts val="0"/>
              </a:spcAft>
              <a:defRPr/>
            </a:pPr>
            <a:r>
              <a:rPr lang="en-US" altLang="zh-CN" sz="1400" dirty="0">
                <a:sym typeface="+mn-ea"/>
              </a:rPr>
              <a:t>U-spin symmetry energy and hyperon puzzle</a:t>
            </a:r>
            <a:endParaRPr lang="zh-CN" altLang="en-US" sz="1400" dirty="0">
              <a:solidFill>
                <a:schemeClr val="bg1"/>
              </a:solidFill>
              <a:sym typeface="+mn-ea"/>
            </a:endParaRPr>
          </a:p>
        </p:txBody>
      </p:sp>
      <p:sp>
        <p:nvSpPr>
          <p:cNvPr id="6" name="文本框 5"/>
          <p:cNvSpPr txBox="1"/>
          <p:nvPr/>
        </p:nvSpPr>
        <p:spPr>
          <a:xfrm>
            <a:off x="2411730" y="76200"/>
            <a:ext cx="2919730" cy="398780"/>
          </a:xfrm>
          <a:prstGeom prst="rect">
            <a:avLst/>
          </a:prstGeom>
          <a:noFill/>
        </p:spPr>
        <p:txBody>
          <a:bodyPr wrap="square" rtlCol="0" anchor="t">
            <a:spAutoFit/>
          </a:bodyPr>
          <a:p>
            <a:r>
              <a:rPr lang="zh-CN" altLang="en-US">
                <a:sym typeface="+mn-ea"/>
              </a:rPr>
              <a:t>Prior </a:t>
            </a:r>
            <a:r>
              <a:rPr lang="en-US" altLang="zh-CN">
                <a:sym typeface="+mn-ea"/>
              </a:rPr>
              <a:t>2</a:t>
            </a:r>
            <a:r>
              <a:rPr lang="en-US" altLang="zh-CN">
                <a:sym typeface="+mn-ea"/>
              </a:rPr>
              <a:t>:</a:t>
            </a:r>
            <a:endParaRPr lang="en-US" altLang="zh-CN">
              <a:sym typeface="+mn-ea"/>
            </a:endParaRPr>
          </a:p>
        </p:txBody>
      </p:sp>
      <p:pic>
        <p:nvPicPr>
          <p:cNvPr id="7" name="图片 6"/>
          <p:cNvPicPr>
            <a:picLocks noChangeAspect="1"/>
          </p:cNvPicPr>
          <p:nvPr/>
        </p:nvPicPr>
        <p:blipFill>
          <a:blip r:embed="rId1"/>
          <a:srcRect l="69408" t="26852" r="2119" b="57974"/>
          <a:stretch>
            <a:fillRect/>
          </a:stretch>
        </p:blipFill>
        <p:spPr>
          <a:xfrm>
            <a:off x="4721225" y="189230"/>
            <a:ext cx="1151890" cy="212090"/>
          </a:xfrm>
          <a:prstGeom prst="rect">
            <a:avLst/>
          </a:prstGeom>
        </p:spPr>
      </p:pic>
      <p:pic>
        <p:nvPicPr>
          <p:cNvPr id="4" name="图片 3" descr="F:/Book/work/OneDrive - 扬州大学/work(2025)/Uspin/Paper/Version 0.0/param-peak.pngparam-peak"/>
          <p:cNvPicPr>
            <a:picLocks noChangeAspect="1"/>
          </p:cNvPicPr>
          <p:nvPr/>
        </p:nvPicPr>
        <p:blipFill>
          <a:blip r:embed="rId2">
            <a:clrChange>
              <a:clrFrom>
                <a:srgbClr val="FFFFFF">
                  <a:alpha val="100000"/>
                </a:srgbClr>
              </a:clrFrom>
              <a:clrTo>
                <a:srgbClr val="FFFFFF">
                  <a:alpha val="100000"/>
                  <a:alpha val="0"/>
                </a:srgbClr>
              </a:clrTo>
            </a:clrChange>
          </a:blip>
          <a:srcRect l="5" r="5"/>
          <a:stretch>
            <a:fillRect/>
          </a:stretch>
        </p:blipFill>
        <p:spPr>
          <a:xfrm>
            <a:off x="109220" y="443865"/>
            <a:ext cx="6945630" cy="5944870"/>
          </a:xfrm>
          <a:prstGeom prst="rect">
            <a:avLst/>
          </a:prstGeom>
        </p:spPr>
      </p:pic>
      <p:sp>
        <p:nvSpPr>
          <p:cNvPr id="8" name="文本框 7"/>
          <p:cNvSpPr txBox="1"/>
          <p:nvPr/>
        </p:nvSpPr>
        <p:spPr>
          <a:xfrm>
            <a:off x="6085840" y="5694680"/>
            <a:ext cx="1274445" cy="338455"/>
          </a:xfrm>
          <a:prstGeom prst="rect">
            <a:avLst/>
          </a:prstGeom>
          <a:noFill/>
        </p:spPr>
        <p:txBody>
          <a:bodyPr wrap="square" rtlCol="0" anchor="t">
            <a:noAutofit/>
          </a:bodyPr>
          <a:p>
            <a:r>
              <a:rPr lang="en-US" altLang="zh-CN">
                <a:sym typeface="+mn-ea"/>
              </a:rPr>
              <a:t>15.7%</a:t>
            </a:r>
            <a:endParaRPr lang="en-US" altLang="zh-CN"/>
          </a:p>
        </p:txBody>
      </p:sp>
      <p:pic>
        <p:nvPicPr>
          <p:cNvPr id="5" name="图片 4"/>
          <p:cNvPicPr>
            <a:picLocks noChangeAspect="1"/>
          </p:cNvPicPr>
          <p:nvPr/>
        </p:nvPicPr>
        <p:blipFill>
          <a:blip r:embed="rId1"/>
          <a:srcRect t="26670" r="73301" b="58610"/>
          <a:stretch>
            <a:fillRect/>
          </a:stretch>
        </p:blipFill>
        <p:spPr>
          <a:xfrm>
            <a:off x="3491865" y="186690"/>
            <a:ext cx="1080135" cy="205740"/>
          </a:xfrm>
          <a:prstGeom prst="rect">
            <a:avLst/>
          </a:prstGeom>
        </p:spPr>
      </p:pic>
      <p:sp>
        <p:nvSpPr>
          <p:cNvPr id="10" name="矩形 9"/>
          <p:cNvSpPr/>
          <p:nvPr/>
        </p:nvSpPr>
        <p:spPr>
          <a:xfrm>
            <a:off x="5436235" y="549275"/>
            <a:ext cx="2303780" cy="720090"/>
          </a:xfrm>
          <a:prstGeom prst="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9" name="图片 8" descr="F:/Book/work/OneDrive - 扬州大学/work(2025)/Uspin/Paper/Version 0.0/MR-peak.pngMR-peak"/>
          <p:cNvPicPr>
            <a:picLocks noChangeAspect="1"/>
          </p:cNvPicPr>
          <p:nvPr/>
        </p:nvPicPr>
        <p:blipFill>
          <a:blip r:embed="rId3">
            <a:clrChange>
              <a:clrFrom>
                <a:srgbClr val="FFFFFF">
                  <a:alpha val="100000"/>
                </a:srgbClr>
              </a:clrFrom>
              <a:clrTo>
                <a:srgbClr val="FFFFFF">
                  <a:alpha val="100000"/>
                  <a:alpha val="0"/>
                </a:srgbClr>
              </a:clrTo>
            </a:clrChange>
          </a:blip>
          <a:srcRect l="3575" t="10117" r="9155" b="938"/>
          <a:stretch>
            <a:fillRect/>
          </a:stretch>
        </p:blipFill>
        <p:spPr>
          <a:xfrm>
            <a:off x="4738370" y="383540"/>
            <a:ext cx="4405630" cy="3592195"/>
          </a:xfrm>
          <a:prstGeom prst="rect">
            <a:avLst/>
          </a:prstGeom>
        </p:spPr>
      </p:pic>
      <p:pic>
        <p:nvPicPr>
          <p:cNvPr id="24" name="图片 23"/>
          <p:cNvPicPr>
            <a:picLocks noChangeAspect="1"/>
          </p:cNvPicPr>
          <p:nvPr/>
        </p:nvPicPr>
        <p:blipFill>
          <a:blip r:embed="rId4"/>
          <a:stretch>
            <a:fillRect/>
          </a:stretch>
        </p:blipFill>
        <p:spPr>
          <a:xfrm>
            <a:off x="1475740" y="932815"/>
            <a:ext cx="1515745" cy="334010"/>
          </a:xfrm>
          <a:prstGeom prst="rect">
            <a:avLst/>
          </a:prstGeom>
        </p:spPr>
      </p:pic>
      <p:pic>
        <p:nvPicPr>
          <p:cNvPr id="52" name="图片 51"/>
          <p:cNvPicPr>
            <a:picLocks noChangeAspect="1"/>
          </p:cNvPicPr>
          <p:nvPr/>
        </p:nvPicPr>
        <p:blipFill>
          <a:blip r:embed="rId5"/>
          <a:stretch>
            <a:fillRect/>
          </a:stretch>
        </p:blipFill>
        <p:spPr>
          <a:xfrm>
            <a:off x="5420360" y="4069715"/>
            <a:ext cx="2357755" cy="287020"/>
          </a:xfrm>
          <a:prstGeom prst="rect">
            <a:avLst/>
          </a:prstGeom>
        </p:spPr>
      </p:pic>
      <p:pic>
        <p:nvPicPr>
          <p:cNvPr id="11" name="图片 10"/>
          <p:cNvPicPr>
            <a:picLocks noChangeAspect="1"/>
          </p:cNvPicPr>
          <p:nvPr/>
        </p:nvPicPr>
        <p:blipFill>
          <a:blip r:embed="rId6">
            <a:clrChange>
              <a:clrFrom>
                <a:srgbClr val="FFFFFF">
                  <a:alpha val="100000"/>
                </a:srgbClr>
              </a:clrFrom>
              <a:clrTo>
                <a:srgbClr val="FFFFFF">
                  <a:alpha val="100000"/>
                  <a:alpha val="0"/>
                </a:srgbClr>
              </a:clrTo>
            </a:clrChange>
          </a:blip>
          <a:stretch>
            <a:fillRect/>
          </a:stretch>
        </p:blipFill>
        <p:spPr>
          <a:xfrm>
            <a:off x="2339975" y="1329690"/>
            <a:ext cx="2762250" cy="307975"/>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14605"/>
            <a:ext cx="3491865" cy="521970"/>
          </a:xfrm>
          <a:prstGeom prst="rect">
            <a:avLst/>
          </a:prstGeom>
          <a:effectLst>
            <a:softEdge rad="63500"/>
          </a:effectLst>
        </p:spPr>
        <p:style>
          <a:lnRef idx="1">
            <a:schemeClr val="accent1"/>
          </a:lnRef>
          <a:fillRef idx="2">
            <a:schemeClr val="accent1"/>
          </a:fillRef>
          <a:effectRef idx="1">
            <a:schemeClr val="accent1"/>
          </a:effectRef>
          <a:fontRef idx="minor">
            <a:schemeClr val="dk1"/>
          </a:fontRef>
        </p:style>
        <p:txBody>
          <a:bodyPr wrap="square">
            <a:spAutoFit/>
          </a:bodyPr>
          <a:lstStyle/>
          <a:p>
            <a:pPr eaLnBrk="1" hangingPunct="1">
              <a:buFont typeface="Arial" panose="020B0604020202020204" pitchFamily="34" charset="0"/>
              <a:buNone/>
              <a:defRPr/>
            </a:pPr>
            <a:r>
              <a:rPr lang="en-US" sz="2800">
                <a:sym typeface="+mn-ea"/>
              </a:rPr>
              <a:t>EOSs of SNM and PNM</a:t>
            </a:r>
            <a:endParaRPr lang="en-US" sz="2800">
              <a:sym typeface="+mn-ea"/>
            </a:endParaRPr>
          </a:p>
        </p:txBody>
      </p:sp>
      <p:sp>
        <p:nvSpPr>
          <p:cNvPr id="3" name="灯片编号占位符 2"/>
          <p:cNvSpPr>
            <a:spLocks noGrp="1"/>
          </p:cNvSpPr>
          <p:nvPr>
            <p:ph type="sldNum" sz="quarter" idx="12"/>
          </p:nvPr>
        </p:nvSpPr>
        <p:spPr/>
        <p:txBody>
          <a:bodyPr/>
          <a:lstStyle/>
          <a:p>
            <a:pPr>
              <a:defRPr/>
            </a:pPr>
            <a:fld id="{5AF3865C-8E7E-43F6-9267-532416176426}" type="slidenum">
              <a:rPr lang="zh-CN" altLang="en-US"/>
            </a:fld>
            <a:endParaRPr lang="zh-CN" altLang="en-US"/>
          </a:p>
        </p:txBody>
      </p:sp>
      <p:sp>
        <p:nvSpPr>
          <p:cNvPr id="12" name="页脚占位符 11"/>
          <p:cNvSpPr>
            <a:spLocks noGrp="1"/>
          </p:cNvSpPr>
          <p:nvPr>
            <p:ph type="ftr" sz="quarter" idx="11"/>
          </p:nvPr>
        </p:nvSpPr>
        <p:spPr>
          <a:xfrm>
            <a:off x="0" y="6459855"/>
            <a:ext cx="5420360" cy="398145"/>
          </a:xfrm>
        </p:spPr>
        <p:txBody>
          <a:bodyPr/>
          <a:p>
            <a:pPr algn="l" fontAlgn="auto">
              <a:spcAft>
                <a:spcPts val="0"/>
              </a:spcAft>
              <a:defRPr/>
            </a:pPr>
            <a:r>
              <a:rPr lang="en-US" altLang="zh-CN" sz="1400" dirty="0">
                <a:sym typeface="+mn-ea"/>
              </a:rPr>
              <a:t>U-spin symmetry energy and hyperon puzzle</a:t>
            </a:r>
            <a:endParaRPr lang="zh-CN" altLang="en-US" sz="1400" dirty="0">
              <a:solidFill>
                <a:schemeClr val="bg1"/>
              </a:solidFill>
              <a:sym typeface="+mn-ea"/>
            </a:endParaRPr>
          </a:p>
        </p:txBody>
      </p:sp>
      <p:sp>
        <p:nvSpPr>
          <p:cNvPr id="6" name="文本框 5"/>
          <p:cNvSpPr txBox="1"/>
          <p:nvPr/>
        </p:nvSpPr>
        <p:spPr>
          <a:xfrm>
            <a:off x="4564380" y="76200"/>
            <a:ext cx="2919730" cy="398780"/>
          </a:xfrm>
          <a:prstGeom prst="rect">
            <a:avLst/>
          </a:prstGeom>
          <a:noFill/>
        </p:spPr>
        <p:txBody>
          <a:bodyPr wrap="square" rtlCol="0" anchor="t">
            <a:spAutoFit/>
          </a:bodyPr>
          <a:p>
            <a:r>
              <a:rPr lang="zh-CN" altLang="en-US">
                <a:sym typeface="+mn-ea"/>
              </a:rPr>
              <a:t>Prior </a:t>
            </a:r>
            <a:r>
              <a:rPr lang="en-US" altLang="zh-CN">
                <a:sym typeface="+mn-ea"/>
              </a:rPr>
              <a:t>1:</a:t>
            </a:r>
            <a:endParaRPr lang="en-US" altLang="zh-CN">
              <a:sym typeface="+mn-ea"/>
            </a:endParaRPr>
          </a:p>
        </p:txBody>
      </p:sp>
      <p:pic>
        <p:nvPicPr>
          <p:cNvPr id="7" name="图片 6"/>
          <p:cNvPicPr>
            <a:picLocks noChangeAspect="1"/>
          </p:cNvPicPr>
          <p:nvPr/>
        </p:nvPicPr>
        <p:blipFill>
          <a:blip r:embed="rId1"/>
          <a:srcRect t="26670" r="30592" b="57883"/>
          <a:stretch>
            <a:fillRect/>
          </a:stretch>
        </p:blipFill>
        <p:spPr>
          <a:xfrm>
            <a:off x="5644515" y="186690"/>
            <a:ext cx="2807970" cy="215900"/>
          </a:xfrm>
          <a:prstGeom prst="rect">
            <a:avLst/>
          </a:prstGeom>
        </p:spPr>
      </p:pic>
      <p:pic>
        <p:nvPicPr>
          <p:cNvPr id="4" name="图片 3" descr="SNM-highdensity-nucl"/>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a:off x="-36195" y="488315"/>
            <a:ext cx="4528820" cy="5822950"/>
          </a:xfrm>
          <a:prstGeom prst="rect">
            <a:avLst/>
          </a:prstGeom>
        </p:spPr>
      </p:pic>
      <p:pic>
        <p:nvPicPr>
          <p:cNvPr id="5" name="图片 4" descr="PNM-highdensity-nucl"/>
          <p:cNvPicPr>
            <a:picLocks noChangeAspect="1"/>
          </p:cNvPicPr>
          <p:nvPr/>
        </p:nvPicPr>
        <p:blipFill>
          <a:blip r:embed="rId3">
            <a:clrChange>
              <a:clrFrom>
                <a:srgbClr val="FFFFFF">
                  <a:alpha val="100000"/>
                </a:srgbClr>
              </a:clrFrom>
              <a:clrTo>
                <a:srgbClr val="FFFFFF">
                  <a:alpha val="100000"/>
                  <a:alpha val="0"/>
                </a:srgbClr>
              </a:clrTo>
            </a:clrChange>
          </a:blip>
          <a:stretch>
            <a:fillRect/>
          </a:stretch>
        </p:blipFill>
        <p:spPr>
          <a:xfrm>
            <a:off x="4499610" y="474980"/>
            <a:ext cx="4528185" cy="5822950"/>
          </a:xfrm>
          <a:prstGeom prst="rect">
            <a:avLst/>
          </a:prstGeom>
        </p:spPr>
      </p:pic>
      <p:sp>
        <p:nvSpPr>
          <p:cNvPr id="9" name="文本框 8"/>
          <p:cNvSpPr txBox="1"/>
          <p:nvPr/>
        </p:nvSpPr>
        <p:spPr>
          <a:xfrm>
            <a:off x="3491865" y="5444490"/>
            <a:ext cx="804545" cy="374650"/>
          </a:xfrm>
          <a:prstGeom prst="rect">
            <a:avLst/>
          </a:prstGeom>
          <a:noFill/>
        </p:spPr>
        <p:txBody>
          <a:bodyPr wrap="square" rtlCol="0" anchor="t">
            <a:noAutofit/>
          </a:bodyPr>
          <a:p>
            <a:r>
              <a:rPr lang="en-US" altLang="zh-CN">
                <a:sym typeface="+mn-ea"/>
              </a:rPr>
              <a:t>SNM</a:t>
            </a:r>
            <a:endParaRPr lang="en-US" altLang="zh-CN">
              <a:sym typeface="+mn-ea"/>
            </a:endParaRPr>
          </a:p>
        </p:txBody>
      </p:sp>
      <p:sp>
        <p:nvSpPr>
          <p:cNvPr id="10" name="文本框 9"/>
          <p:cNvSpPr txBox="1"/>
          <p:nvPr/>
        </p:nvSpPr>
        <p:spPr>
          <a:xfrm>
            <a:off x="8139430" y="5499735"/>
            <a:ext cx="804545" cy="374650"/>
          </a:xfrm>
          <a:prstGeom prst="rect">
            <a:avLst/>
          </a:prstGeom>
          <a:noFill/>
        </p:spPr>
        <p:txBody>
          <a:bodyPr wrap="square" rtlCol="0" anchor="t">
            <a:noAutofit/>
          </a:bodyPr>
          <a:p>
            <a:r>
              <a:rPr lang="en-US" altLang="zh-CN">
                <a:sym typeface="+mn-ea"/>
              </a:rPr>
              <a:t>PNM</a:t>
            </a:r>
            <a:endParaRPr lang="en-US" altLang="zh-CN">
              <a:sym typeface="+mn-ea"/>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14605"/>
            <a:ext cx="3608705" cy="521970"/>
          </a:xfrm>
          <a:prstGeom prst="rect">
            <a:avLst/>
          </a:prstGeom>
          <a:effectLst>
            <a:softEdge rad="63500"/>
          </a:effectLst>
        </p:spPr>
        <p:style>
          <a:lnRef idx="1">
            <a:schemeClr val="accent1"/>
          </a:lnRef>
          <a:fillRef idx="2">
            <a:schemeClr val="accent1"/>
          </a:fillRef>
          <a:effectRef idx="1">
            <a:schemeClr val="accent1"/>
          </a:effectRef>
          <a:fontRef idx="minor">
            <a:schemeClr val="dk1"/>
          </a:fontRef>
        </p:style>
        <p:txBody>
          <a:bodyPr wrap="square">
            <a:spAutoFit/>
          </a:bodyPr>
          <a:lstStyle/>
          <a:p>
            <a:pPr eaLnBrk="1" hangingPunct="1">
              <a:buFont typeface="Arial" panose="020B0604020202020204" pitchFamily="34" charset="0"/>
              <a:buNone/>
              <a:defRPr/>
            </a:pPr>
            <a:r>
              <a:rPr lang="en-US" sz="2800">
                <a:sym typeface="+mn-ea"/>
              </a:rPr>
              <a:t>Asymmetry parameters</a:t>
            </a:r>
            <a:endParaRPr lang="en-US" sz="2800">
              <a:sym typeface="+mn-ea"/>
            </a:endParaRPr>
          </a:p>
        </p:txBody>
      </p:sp>
      <p:sp>
        <p:nvSpPr>
          <p:cNvPr id="3" name="灯片编号占位符 2"/>
          <p:cNvSpPr>
            <a:spLocks noGrp="1"/>
          </p:cNvSpPr>
          <p:nvPr>
            <p:ph type="sldNum" sz="quarter" idx="12"/>
          </p:nvPr>
        </p:nvSpPr>
        <p:spPr/>
        <p:txBody>
          <a:bodyPr/>
          <a:lstStyle/>
          <a:p>
            <a:pPr>
              <a:defRPr/>
            </a:pPr>
            <a:fld id="{5AF3865C-8E7E-43F6-9267-532416176426}" type="slidenum">
              <a:rPr lang="zh-CN" altLang="en-US"/>
            </a:fld>
            <a:endParaRPr lang="zh-CN" altLang="en-US"/>
          </a:p>
        </p:txBody>
      </p:sp>
      <p:sp>
        <p:nvSpPr>
          <p:cNvPr id="12" name="页脚占位符 11"/>
          <p:cNvSpPr>
            <a:spLocks noGrp="1"/>
          </p:cNvSpPr>
          <p:nvPr>
            <p:ph type="ftr" sz="quarter" idx="11"/>
          </p:nvPr>
        </p:nvSpPr>
        <p:spPr>
          <a:xfrm>
            <a:off x="0" y="6459855"/>
            <a:ext cx="5420360" cy="398145"/>
          </a:xfrm>
        </p:spPr>
        <p:txBody>
          <a:bodyPr/>
          <a:p>
            <a:pPr algn="l" fontAlgn="auto">
              <a:spcAft>
                <a:spcPts val="0"/>
              </a:spcAft>
              <a:defRPr/>
            </a:pPr>
            <a:r>
              <a:rPr lang="en-US" altLang="zh-CN" sz="1400" dirty="0">
                <a:sym typeface="+mn-ea"/>
              </a:rPr>
              <a:t>U-spin symmetry energy and hyperon puzzle</a:t>
            </a:r>
            <a:endParaRPr lang="zh-CN" altLang="en-US" sz="1400" dirty="0">
              <a:solidFill>
                <a:schemeClr val="bg1"/>
              </a:solidFill>
              <a:sym typeface="+mn-ea"/>
            </a:endParaRPr>
          </a:p>
        </p:txBody>
      </p:sp>
      <p:sp>
        <p:nvSpPr>
          <p:cNvPr id="6" name="文本框 5"/>
          <p:cNvSpPr txBox="1"/>
          <p:nvPr/>
        </p:nvSpPr>
        <p:spPr>
          <a:xfrm>
            <a:off x="4994910" y="76200"/>
            <a:ext cx="2919730" cy="398780"/>
          </a:xfrm>
          <a:prstGeom prst="rect">
            <a:avLst/>
          </a:prstGeom>
          <a:noFill/>
        </p:spPr>
        <p:txBody>
          <a:bodyPr wrap="square" rtlCol="0" anchor="t">
            <a:spAutoFit/>
          </a:bodyPr>
          <a:p>
            <a:r>
              <a:rPr lang="zh-CN" altLang="en-US">
                <a:sym typeface="+mn-ea"/>
              </a:rPr>
              <a:t>Prior </a:t>
            </a:r>
            <a:r>
              <a:rPr lang="en-US" altLang="zh-CN">
                <a:sym typeface="+mn-ea"/>
              </a:rPr>
              <a:t>1:</a:t>
            </a:r>
            <a:endParaRPr lang="en-US" altLang="zh-CN">
              <a:sym typeface="+mn-ea"/>
            </a:endParaRPr>
          </a:p>
        </p:txBody>
      </p:sp>
      <p:pic>
        <p:nvPicPr>
          <p:cNvPr id="7" name="图片 6"/>
          <p:cNvPicPr>
            <a:picLocks noChangeAspect="1"/>
          </p:cNvPicPr>
          <p:nvPr/>
        </p:nvPicPr>
        <p:blipFill>
          <a:blip r:embed="rId1"/>
          <a:srcRect t="26670" r="30592" b="57883"/>
          <a:stretch>
            <a:fillRect/>
          </a:stretch>
        </p:blipFill>
        <p:spPr>
          <a:xfrm>
            <a:off x="6075045" y="186690"/>
            <a:ext cx="2807970" cy="215900"/>
          </a:xfrm>
          <a:prstGeom prst="rect">
            <a:avLst/>
          </a:prstGeom>
        </p:spPr>
      </p:pic>
      <p:pic>
        <p:nvPicPr>
          <p:cNvPr id="8" name="图片 7" descr="delta-nucl"/>
          <p:cNvPicPr>
            <a:picLocks noChangeAspect="1"/>
          </p:cNvPicPr>
          <p:nvPr/>
        </p:nvPicPr>
        <p:blipFill>
          <a:blip r:embed="rId2"/>
          <a:stretch>
            <a:fillRect/>
          </a:stretch>
        </p:blipFill>
        <p:spPr>
          <a:xfrm>
            <a:off x="9525" y="536575"/>
            <a:ext cx="4470400" cy="5748655"/>
          </a:xfrm>
          <a:prstGeom prst="rect">
            <a:avLst/>
          </a:prstGeom>
        </p:spPr>
      </p:pic>
      <p:pic>
        <p:nvPicPr>
          <p:cNvPr id="15" name="图片 14"/>
          <p:cNvPicPr>
            <a:picLocks noChangeAspect="1"/>
          </p:cNvPicPr>
          <p:nvPr/>
        </p:nvPicPr>
        <p:blipFill>
          <a:blip r:embed="rId3"/>
          <a:stretch>
            <a:fillRect/>
          </a:stretch>
        </p:blipFill>
        <p:spPr>
          <a:xfrm>
            <a:off x="5075555" y="4724400"/>
            <a:ext cx="3484880" cy="1087755"/>
          </a:xfrm>
          <a:prstGeom prst="rect">
            <a:avLst/>
          </a:prstGeom>
          <a:ln w="19050">
            <a:solidFill>
              <a:schemeClr val="accent1"/>
            </a:solidFill>
          </a:ln>
        </p:spPr>
      </p:pic>
      <p:pic>
        <p:nvPicPr>
          <p:cNvPr id="11" name="图片 10" descr="mu-n-lambda-nucl"/>
          <p:cNvPicPr>
            <a:picLocks noChangeAspect="1"/>
          </p:cNvPicPr>
          <p:nvPr/>
        </p:nvPicPr>
        <p:blipFill>
          <a:blip r:embed="rId4"/>
          <a:stretch>
            <a:fillRect/>
          </a:stretch>
        </p:blipFill>
        <p:spPr>
          <a:xfrm>
            <a:off x="4421505" y="608330"/>
            <a:ext cx="4732020" cy="3786505"/>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14605"/>
            <a:ext cx="2860040" cy="521970"/>
          </a:xfrm>
          <a:prstGeom prst="rect">
            <a:avLst/>
          </a:prstGeom>
          <a:effectLst>
            <a:softEdge rad="63500"/>
          </a:effectLst>
        </p:spPr>
        <p:style>
          <a:lnRef idx="1">
            <a:schemeClr val="accent1"/>
          </a:lnRef>
          <a:fillRef idx="2">
            <a:schemeClr val="accent1"/>
          </a:fillRef>
          <a:effectRef idx="1">
            <a:schemeClr val="accent1"/>
          </a:effectRef>
          <a:fontRef idx="minor">
            <a:schemeClr val="dk1"/>
          </a:fontRef>
        </p:style>
        <p:txBody>
          <a:bodyPr wrap="square">
            <a:spAutoFit/>
          </a:bodyPr>
          <a:lstStyle/>
          <a:p>
            <a:pPr eaLnBrk="1" hangingPunct="1">
              <a:buFont typeface="Arial" panose="020B0604020202020204" pitchFamily="34" charset="0"/>
              <a:buNone/>
              <a:defRPr/>
            </a:pPr>
            <a:r>
              <a:rPr lang="en-US" sz="2800">
                <a:sym typeface="+mn-ea"/>
              </a:rPr>
              <a:t>Neutron star EOSs</a:t>
            </a:r>
            <a:endParaRPr lang="en-US" sz="2800">
              <a:sym typeface="+mn-ea"/>
            </a:endParaRPr>
          </a:p>
        </p:txBody>
      </p:sp>
      <p:sp>
        <p:nvSpPr>
          <p:cNvPr id="3" name="灯片编号占位符 2"/>
          <p:cNvSpPr>
            <a:spLocks noGrp="1"/>
          </p:cNvSpPr>
          <p:nvPr>
            <p:ph type="sldNum" sz="quarter" idx="12"/>
          </p:nvPr>
        </p:nvSpPr>
        <p:spPr/>
        <p:txBody>
          <a:bodyPr/>
          <a:lstStyle/>
          <a:p>
            <a:pPr>
              <a:defRPr/>
            </a:pPr>
            <a:fld id="{5AF3865C-8E7E-43F6-9267-532416176426}" type="slidenum">
              <a:rPr lang="zh-CN" altLang="en-US"/>
            </a:fld>
            <a:endParaRPr lang="zh-CN" altLang="en-US"/>
          </a:p>
        </p:txBody>
      </p:sp>
      <p:sp>
        <p:nvSpPr>
          <p:cNvPr id="12" name="页脚占位符 11"/>
          <p:cNvSpPr>
            <a:spLocks noGrp="1"/>
          </p:cNvSpPr>
          <p:nvPr>
            <p:ph type="ftr" sz="quarter" idx="11"/>
          </p:nvPr>
        </p:nvSpPr>
        <p:spPr>
          <a:xfrm>
            <a:off x="0" y="6459855"/>
            <a:ext cx="5420360" cy="398145"/>
          </a:xfrm>
        </p:spPr>
        <p:txBody>
          <a:bodyPr/>
          <a:p>
            <a:pPr algn="l" fontAlgn="auto">
              <a:spcAft>
                <a:spcPts val="0"/>
              </a:spcAft>
              <a:defRPr/>
            </a:pPr>
            <a:r>
              <a:rPr lang="en-US" altLang="zh-CN" sz="1400" dirty="0">
                <a:sym typeface="+mn-ea"/>
              </a:rPr>
              <a:t>U-spin symmetry energy and hyperon puzzle</a:t>
            </a:r>
            <a:endParaRPr lang="zh-CN" altLang="en-US" sz="1400" dirty="0">
              <a:solidFill>
                <a:schemeClr val="bg1"/>
              </a:solidFill>
              <a:sym typeface="+mn-ea"/>
            </a:endParaRPr>
          </a:p>
        </p:txBody>
      </p:sp>
      <p:sp>
        <p:nvSpPr>
          <p:cNvPr id="6" name="文本框 5"/>
          <p:cNvSpPr txBox="1"/>
          <p:nvPr/>
        </p:nvSpPr>
        <p:spPr>
          <a:xfrm>
            <a:off x="179705" y="2277110"/>
            <a:ext cx="1474470" cy="398780"/>
          </a:xfrm>
          <a:prstGeom prst="rect">
            <a:avLst/>
          </a:prstGeom>
          <a:noFill/>
        </p:spPr>
        <p:txBody>
          <a:bodyPr wrap="square" rtlCol="0" anchor="t">
            <a:spAutoFit/>
          </a:bodyPr>
          <a:p>
            <a:r>
              <a:rPr lang="zh-CN" altLang="en-US">
                <a:sym typeface="+mn-ea"/>
              </a:rPr>
              <a:t>Prior </a:t>
            </a:r>
            <a:r>
              <a:rPr lang="en-US" altLang="zh-CN">
                <a:sym typeface="+mn-ea"/>
              </a:rPr>
              <a:t>1:</a:t>
            </a:r>
            <a:endParaRPr lang="en-US" altLang="zh-CN">
              <a:sym typeface="+mn-ea"/>
            </a:endParaRPr>
          </a:p>
        </p:txBody>
      </p:sp>
      <p:pic>
        <p:nvPicPr>
          <p:cNvPr id="7" name="图片 6"/>
          <p:cNvPicPr>
            <a:picLocks noChangeAspect="1"/>
          </p:cNvPicPr>
          <p:nvPr/>
        </p:nvPicPr>
        <p:blipFill>
          <a:blip r:embed="rId1"/>
          <a:srcRect t="26670" r="30592" b="57883"/>
          <a:stretch>
            <a:fillRect/>
          </a:stretch>
        </p:blipFill>
        <p:spPr>
          <a:xfrm>
            <a:off x="107950" y="2853055"/>
            <a:ext cx="2807970" cy="215900"/>
          </a:xfrm>
          <a:prstGeom prst="rect">
            <a:avLst/>
          </a:prstGeom>
        </p:spPr>
      </p:pic>
      <p:pic>
        <p:nvPicPr>
          <p:cNvPr id="4" name="图片 3" descr="NSEOS-nucl"/>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a:off x="3131820" y="-27305"/>
            <a:ext cx="4939665" cy="6350635"/>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14605"/>
            <a:ext cx="3014345" cy="521970"/>
          </a:xfrm>
          <a:prstGeom prst="rect">
            <a:avLst/>
          </a:prstGeom>
          <a:effectLst>
            <a:softEdge rad="63500"/>
          </a:effectLst>
        </p:spPr>
        <p:style>
          <a:lnRef idx="1">
            <a:schemeClr val="accent1"/>
          </a:lnRef>
          <a:fillRef idx="2">
            <a:schemeClr val="accent1"/>
          </a:fillRef>
          <a:effectRef idx="1">
            <a:schemeClr val="accent1"/>
          </a:effectRef>
          <a:fontRef idx="minor">
            <a:schemeClr val="dk1"/>
          </a:fontRef>
        </p:style>
        <p:txBody>
          <a:bodyPr wrap="square">
            <a:spAutoFit/>
          </a:bodyPr>
          <a:lstStyle/>
          <a:p>
            <a:pPr eaLnBrk="1" hangingPunct="1">
              <a:buFont typeface="Arial" panose="020B0604020202020204" pitchFamily="34" charset="0"/>
              <a:buNone/>
              <a:defRPr/>
            </a:pPr>
            <a:r>
              <a:rPr lang="en-US" sz="2800">
                <a:sym typeface="+mn-ea"/>
              </a:rPr>
              <a:t>Symmetry energies</a:t>
            </a:r>
            <a:endParaRPr lang="en-US" sz="2800">
              <a:sym typeface="+mn-ea"/>
            </a:endParaRPr>
          </a:p>
        </p:txBody>
      </p:sp>
      <p:sp>
        <p:nvSpPr>
          <p:cNvPr id="3" name="灯片编号占位符 2"/>
          <p:cNvSpPr>
            <a:spLocks noGrp="1"/>
          </p:cNvSpPr>
          <p:nvPr>
            <p:ph type="sldNum" sz="quarter" idx="12"/>
          </p:nvPr>
        </p:nvSpPr>
        <p:spPr/>
        <p:txBody>
          <a:bodyPr/>
          <a:lstStyle/>
          <a:p>
            <a:pPr>
              <a:defRPr/>
            </a:pPr>
            <a:fld id="{5AF3865C-8E7E-43F6-9267-532416176426}" type="slidenum">
              <a:rPr lang="zh-CN" altLang="en-US"/>
            </a:fld>
            <a:endParaRPr lang="zh-CN" altLang="en-US"/>
          </a:p>
        </p:txBody>
      </p:sp>
      <p:sp>
        <p:nvSpPr>
          <p:cNvPr id="12" name="页脚占位符 11"/>
          <p:cNvSpPr>
            <a:spLocks noGrp="1"/>
          </p:cNvSpPr>
          <p:nvPr>
            <p:ph type="ftr" sz="quarter" idx="11"/>
          </p:nvPr>
        </p:nvSpPr>
        <p:spPr>
          <a:xfrm>
            <a:off x="0" y="6459855"/>
            <a:ext cx="5420360" cy="398145"/>
          </a:xfrm>
        </p:spPr>
        <p:txBody>
          <a:bodyPr/>
          <a:p>
            <a:pPr algn="l" fontAlgn="auto">
              <a:spcAft>
                <a:spcPts val="0"/>
              </a:spcAft>
              <a:defRPr/>
            </a:pPr>
            <a:r>
              <a:rPr lang="en-US" altLang="zh-CN" sz="1400" dirty="0">
                <a:sym typeface="+mn-ea"/>
              </a:rPr>
              <a:t>U-spin symmetry energy and hyperon puzzle</a:t>
            </a:r>
            <a:endParaRPr lang="zh-CN" altLang="en-US" sz="1400" dirty="0">
              <a:solidFill>
                <a:schemeClr val="bg1"/>
              </a:solidFill>
              <a:sym typeface="+mn-ea"/>
            </a:endParaRPr>
          </a:p>
        </p:txBody>
      </p:sp>
      <p:sp>
        <p:nvSpPr>
          <p:cNvPr id="6" name="文本框 5"/>
          <p:cNvSpPr txBox="1"/>
          <p:nvPr/>
        </p:nvSpPr>
        <p:spPr>
          <a:xfrm>
            <a:off x="107950" y="1916430"/>
            <a:ext cx="2919730" cy="398780"/>
          </a:xfrm>
          <a:prstGeom prst="rect">
            <a:avLst/>
          </a:prstGeom>
          <a:noFill/>
        </p:spPr>
        <p:txBody>
          <a:bodyPr wrap="square" rtlCol="0" anchor="t">
            <a:spAutoFit/>
          </a:bodyPr>
          <a:p>
            <a:r>
              <a:rPr lang="zh-CN" altLang="en-US">
                <a:sym typeface="+mn-ea"/>
              </a:rPr>
              <a:t>Prior </a:t>
            </a:r>
            <a:r>
              <a:rPr lang="en-US" altLang="zh-CN">
                <a:sym typeface="+mn-ea"/>
              </a:rPr>
              <a:t>1:</a:t>
            </a:r>
            <a:endParaRPr lang="en-US" altLang="zh-CN">
              <a:sym typeface="+mn-ea"/>
            </a:endParaRPr>
          </a:p>
        </p:txBody>
      </p:sp>
      <p:pic>
        <p:nvPicPr>
          <p:cNvPr id="7" name="图片 6"/>
          <p:cNvPicPr>
            <a:picLocks noChangeAspect="1"/>
          </p:cNvPicPr>
          <p:nvPr/>
        </p:nvPicPr>
        <p:blipFill>
          <a:blip r:embed="rId1"/>
          <a:srcRect t="26670" r="30592" b="57883"/>
          <a:stretch>
            <a:fillRect/>
          </a:stretch>
        </p:blipFill>
        <p:spPr>
          <a:xfrm>
            <a:off x="0" y="2564765"/>
            <a:ext cx="2807970" cy="215900"/>
          </a:xfrm>
          <a:prstGeom prst="rect">
            <a:avLst/>
          </a:prstGeom>
        </p:spPr>
      </p:pic>
      <p:pic>
        <p:nvPicPr>
          <p:cNvPr id="8" name="图片 7" descr="E-Esym-Eu"/>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a:off x="2950210" y="-116205"/>
            <a:ext cx="5014595" cy="6447155"/>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14605"/>
            <a:ext cx="2790825" cy="521970"/>
          </a:xfrm>
          <a:prstGeom prst="rect">
            <a:avLst/>
          </a:prstGeom>
          <a:effectLst>
            <a:softEdge rad="63500"/>
          </a:effectLst>
        </p:spPr>
        <p:style>
          <a:lnRef idx="1">
            <a:schemeClr val="accent1"/>
          </a:lnRef>
          <a:fillRef idx="2">
            <a:schemeClr val="accent1"/>
          </a:fillRef>
          <a:effectRef idx="1">
            <a:schemeClr val="accent1"/>
          </a:effectRef>
          <a:fontRef idx="minor">
            <a:schemeClr val="dk1"/>
          </a:fontRef>
        </p:style>
        <p:txBody>
          <a:bodyPr wrap="square">
            <a:spAutoFit/>
          </a:bodyPr>
          <a:lstStyle/>
          <a:p>
            <a:pPr eaLnBrk="1" hangingPunct="1">
              <a:buFont typeface="Arial" panose="020B0604020202020204" pitchFamily="34" charset="0"/>
              <a:buNone/>
              <a:defRPr/>
            </a:pPr>
            <a:r>
              <a:rPr lang="en-US" sz="2800">
                <a:sym typeface="+mn-ea"/>
              </a:rPr>
              <a:t>Constraints at 2</a:t>
            </a:r>
            <a:r>
              <a:rPr lang="en-US" sz="2800" i="1">
                <a:sym typeface="+mn-ea"/>
              </a:rPr>
              <a:t>n</a:t>
            </a:r>
            <a:r>
              <a:rPr lang="en-US" sz="2800" baseline="-25000">
                <a:sym typeface="+mn-ea"/>
              </a:rPr>
              <a:t>0</a:t>
            </a:r>
            <a:endParaRPr lang="en-US" sz="2800" baseline="-25000">
              <a:sym typeface="+mn-ea"/>
            </a:endParaRPr>
          </a:p>
        </p:txBody>
      </p:sp>
      <p:sp>
        <p:nvSpPr>
          <p:cNvPr id="3" name="灯片编号占位符 2"/>
          <p:cNvSpPr>
            <a:spLocks noGrp="1"/>
          </p:cNvSpPr>
          <p:nvPr>
            <p:ph type="sldNum" sz="quarter" idx="12"/>
          </p:nvPr>
        </p:nvSpPr>
        <p:spPr/>
        <p:txBody>
          <a:bodyPr/>
          <a:lstStyle/>
          <a:p>
            <a:pPr>
              <a:defRPr/>
            </a:pPr>
            <a:fld id="{5AF3865C-8E7E-43F6-9267-532416176426}" type="slidenum">
              <a:rPr lang="zh-CN" altLang="en-US"/>
            </a:fld>
            <a:endParaRPr lang="zh-CN" altLang="en-US"/>
          </a:p>
        </p:txBody>
      </p:sp>
      <p:sp>
        <p:nvSpPr>
          <p:cNvPr id="12" name="页脚占位符 11"/>
          <p:cNvSpPr>
            <a:spLocks noGrp="1"/>
          </p:cNvSpPr>
          <p:nvPr>
            <p:ph type="ftr" sz="quarter" idx="11"/>
          </p:nvPr>
        </p:nvSpPr>
        <p:spPr>
          <a:xfrm>
            <a:off x="0" y="6459855"/>
            <a:ext cx="5420360" cy="398145"/>
          </a:xfrm>
        </p:spPr>
        <p:txBody>
          <a:bodyPr/>
          <a:p>
            <a:pPr algn="l" fontAlgn="auto">
              <a:spcAft>
                <a:spcPts val="0"/>
              </a:spcAft>
              <a:defRPr/>
            </a:pPr>
            <a:r>
              <a:rPr lang="en-US" altLang="zh-CN" sz="1400" dirty="0">
                <a:sym typeface="+mn-ea"/>
              </a:rPr>
              <a:t>U-spin symmetry energy and hyperon puzzle</a:t>
            </a:r>
            <a:endParaRPr lang="zh-CN" altLang="en-US" sz="1400" dirty="0">
              <a:solidFill>
                <a:schemeClr val="bg1"/>
              </a:solidFill>
              <a:sym typeface="+mn-ea"/>
            </a:endParaRPr>
          </a:p>
        </p:txBody>
      </p:sp>
      <p:sp>
        <p:nvSpPr>
          <p:cNvPr id="6" name="文本框 5"/>
          <p:cNvSpPr txBox="1"/>
          <p:nvPr/>
        </p:nvSpPr>
        <p:spPr>
          <a:xfrm>
            <a:off x="4564380" y="76200"/>
            <a:ext cx="2919730" cy="398780"/>
          </a:xfrm>
          <a:prstGeom prst="rect">
            <a:avLst/>
          </a:prstGeom>
          <a:noFill/>
        </p:spPr>
        <p:txBody>
          <a:bodyPr wrap="square" rtlCol="0" anchor="t">
            <a:spAutoFit/>
          </a:bodyPr>
          <a:p>
            <a:r>
              <a:rPr lang="zh-CN" altLang="en-US">
                <a:sym typeface="+mn-ea"/>
              </a:rPr>
              <a:t>Prior </a:t>
            </a:r>
            <a:r>
              <a:rPr lang="en-US" altLang="zh-CN">
                <a:sym typeface="+mn-ea"/>
              </a:rPr>
              <a:t>1:</a:t>
            </a:r>
            <a:endParaRPr lang="en-US" altLang="zh-CN">
              <a:sym typeface="+mn-ea"/>
            </a:endParaRPr>
          </a:p>
        </p:txBody>
      </p:sp>
      <p:pic>
        <p:nvPicPr>
          <p:cNvPr id="7" name="图片 6"/>
          <p:cNvPicPr>
            <a:picLocks noChangeAspect="1"/>
          </p:cNvPicPr>
          <p:nvPr/>
        </p:nvPicPr>
        <p:blipFill>
          <a:blip r:embed="rId1"/>
          <a:srcRect t="26670" r="30592" b="57883"/>
          <a:stretch>
            <a:fillRect/>
          </a:stretch>
        </p:blipFill>
        <p:spPr>
          <a:xfrm>
            <a:off x="5644515" y="186690"/>
            <a:ext cx="2807970" cy="215900"/>
          </a:xfrm>
          <a:prstGeom prst="rect">
            <a:avLst/>
          </a:prstGeom>
        </p:spPr>
      </p:pic>
      <p:pic>
        <p:nvPicPr>
          <p:cNvPr id="4" name="图片 3" descr="F:/Book/work/OneDrive - 扬州大学/work(2025)/Uspin/Paper/Version 0.0/para1_2n0.pngpara1_2n0"/>
          <p:cNvPicPr>
            <a:picLocks noChangeAspect="1"/>
          </p:cNvPicPr>
          <p:nvPr/>
        </p:nvPicPr>
        <p:blipFill>
          <a:blip r:embed="rId2"/>
          <a:srcRect l="-998" r="-674" b="137"/>
          <a:stretch>
            <a:fillRect/>
          </a:stretch>
        </p:blipFill>
        <p:spPr>
          <a:xfrm>
            <a:off x="683895" y="540385"/>
            <a:ext cx="6879590" cy="57816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14605"/>
            <a:ext cx="1620520" cy="521970"/>
          </a:xfrm>
          <a:prstGeom prst="rect">
            <a:avLst/>
          </a:prstGeom>
          <a:effectLst>
            <a:softEdge rad="63500"/>
          </a:effectLst>
        </p:spPr>
        <p:style>
          <a:lnRef idx="1">
            <a:schemeClr val="accent1"/>
          </a:lnRef>
          <a:fillRef idx="2">
            <a:schemeClr val="accent1"/>
          </a:fillRef>
          <a:effectRef idx="1">
            <a:schemeClr val="accent1"/>
          </a:effectRef>
          <a:fontRef idx="minor">
            <a:schemeClr val="dk1"/>
          </a:fontRef>
        </p:style>
        <p:txBody>
          <a:bodyPr>
            <a:spAutoFit/>
          </a:bodyPr>
          <a:lstStyle/>
          <a:p>
            <a:pPr eaLnBrk="1" hangingPunct="1">
              <a:buFont typeface="Arial" panose="020B0604020202020204" pitchFamily="34" charset="0"/>
              <a:buNone/>
              <a:defRPr/>
            </a:pPr>
            <a:r>
              <a:rPr lang="en-US" sz="2800" noProof="1">
                <a:sym typeface="+mn-ea"/>
              </a:rPr>
              <a:t>Summary</a:t>
            </a:r>
            <a:endParaRPr lang="en-US" sz="2800" noProof="1"/>
          </a:p>
        </p:txBody>
      </p:sp>
      <p:sp>
        <p:nvSpPr>
          <p:cNvPr id="5" name="灯片编号占位符 4"/>
          <p:cNvSpPr>
            <a:spLocks noGrp="1"/>
          </p:cNvSpPr>
          <p:nvPr>
            <p:ph type="sldNum" sz="quarter" idx="12"/>
          </p:nvPr>
        </p:nvSpPr>
        <p:spPr/>
        <p:txBody>
          <a:bodyPr/>
          <a:lstStyle/>
          <a:p>
            <a:pPr>
              <a:defRPr/>
            </a:pPr>
            <a:fld id="{5AF3865C-8E7E-43F6-9267-532416176426}" type="slidenum">
              <a:rPr lang="zh-CN" altLang="en-US"/>
            </a:fld>
            <a:endParaRPr lang="zh-CN" altLang="en-US"/>
          </a:p>
        </p:txBody>
      </p:sp>
      <p:sp>
        <p:nvSpPr>
          <p:cNvPr id="4" name="文本框 3"/>
          <p:cNvSpPr txBox="1"/>
          <p:nvPr/>
        </p:nvSpPr>
        <p:spPr>
          <a:xfrm>
            <a:off x="329565" y="600075"/>
            <a:ext cx="8392795" cy="4399915"/>
          </a:xfrm>
          <a:prstGeom prst="rect">
            <a:avLst/>
          </a:prstGeom>
          <a:noFill/>
        </p:spPr>
        <p:txBody>
          <a:bodyPr wrap="square">
            <a:spAutoFit/>
          </a:bodyPr>
          <a:lstStyle>
            <a:lvl1pPr>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ea typeface="宋体" panose="02010600030101010101" pitchFamily="2" charset="-122"/>
              </a:defRPr>
            </a:lvl9pPr>
          </a:lstStyle>
          <a:p>
            <a:pPr eaLnBrk="1" hangingPunct="1">
              <a:lnSpc>
                <a:spcPct val="100000"/>
              </a:lnSpc>
            </a:pPr>
            <a:r>
              <a:rPr lang="en-US" altLang="zh-CN" noProof="1"/>
              <a:t>The </a:t>
            </a:r>
            <a:r>
              <a:rPr lang="en-US" altLang="zh-CN" noProof="1">
                <a:solidFill>
                  <a:srgbClr val="FF0000"/>
                </a:solidFill>
              </a:rPr>
              <a:t>I-spin counterpart</a:t>
            </a:r>
            <a:r>
              <a:rPr lang="en-US" altLang="zh-CN" noProof="1"/>
              <a:t> for the interactions among nucleons has been extensively investigated, i.e., </a:t>
            </a:r>
            <a:r>
              <a:rPr lang="en-US" altLang="zh-CN" noProof="1">
                <a:solidFill>
                  <a:srgbClr val="FF0000"/>
                </a:solidFill>
              </a:rPr>
              <a:t>nuclear symmetry energy </a:t>
            </a:r>
            <a:r>
              <a:rPr lang="en-US" altLang="zh-CN" i="1">
                <a:sym typeface="+mn-ea"/>
              </a:rPr>
              <a:t>E</a:t>
            </a:r>
            <a:r>
              <a:rPr lang="en-US" altLang="zh-CN" baseline="-25000">
                <a:sym typeface="+mn-ea"/>
              </a:rPr>
              <a:t>sym</a:t>
            </a:r>
            <a:r>
              <a:rPr lang="en-US" altLang="zh-CN" noProof="1"/>
              <a:t>. </a:t>
            </a:r>
            <a:endParaRPr lang="en-US" altLang="zh-CN" noProof="1"/>
          </a:p>
          <a:p>
            <a:pPr eaLnBrk="1" hangingPunct="1">
              <a:lnSpc>
                <a:spcPct val="100000"/>
              </a:lnSpc>
            </a:pPr>
            <a:endParaRPr lang="en-US" altLang="zh-CN" noProof="1"/>
          </a:p>
          <a:p>
            <a:pPr eaLnBrk="1" hangingPunct="1">
              <a:lnSpc>
                <a:spcPct val="100000"/>
              </a:lnSpc>
            </a:pPr>
            <a:r>
              <a:rPr lang="en-US" altLang="zh-CN" noProof="1"/>
              <a:t>In this work, we propose </a:t>
            </a:r>
            <a:r>
              <a:rPr lang="en-US" altLang="zh-CN" noProof="1">
                <a:solidFill>
                  <a:srgbClr val="FF0000"/>
                </a:solidFill>
              </a:rPr>
              <a:t>U-spin symmetry energy</a:t>
            </a:r>
            <a:r>
              <a:rPr lang="en-US" altLang="zh-CN" noProof="1"/>
              <a:t> </a:t>
            </a:r>
            <a:r>
              <a:rPr lang="en-US" altLang="zh-CN" i="1" noProof="1"/>
              <a:t>E</a:t>
            </a:r>
            <a:r>
              <a:rPr lang="en-US" altLang="zh-CN" baseline="-25000" noProof="1"/>
              <a:t>U</a:t>
            </a:r>
            <a:r>
              <a:rPr lang="en-US" altLang="zh-CN" noProof="1"/>
              <a:t> for (</a:t>
            </a:r>
            <a:r>
              <a:rPr lang="en-US" altLang="zh-CN" noProof="1">
                <a:latin typeface="Calibri" panose="020F0502020204030204" pitchFamily="34" charset="0"/>
                <a:cs typeface="Calibri" panose="020F0502020204030204" pitchFamily="34" charset="0"/>
              </a:rPr>
              <a:t>Λ</a:t>
            </a:r>
            <a:r>
              <a:rPr lang="en-US" altLang="zh-CN" noProof="1"/>
              <a:t>) hyperonic matter, which are fixed according nuclear physics and astrophysical constraints using Bayesian inference approach. It is found</a:t>
            </a:r>
            <a:r>
              <a:rPr lang="zh-CN" altLang="en-US" noProof="1"/>
              <a:t>：</a:t>
            </a:r>
            <a:endParaRPr lang="en-US" altLang="zh-CN" noProof="1"/>
          </a:p>
          <a:p>
            <a:pPr marL="457200" indent="-457200" eaLnBrk="1" hangingPunct="1">
              <a:lnSpc>
                <a:spcPct val="100000"/>
              </a:lnSpc>
              <a:buFont typeface="+mj-ea"/>
              <a:buAutoNum type="circleNumDbPlain"/>
            </a:pPr>
            <a:r>
              <a:rPr lang="en-US" altLang="zh-CN">
                <a:sym typeface="+mn-ea"/>
              </a:rPr>
              <a:t> </a:t>
            </a:r>
            <a:r>
              <a:rPr lang="en-US" altLang="zh-CN" i="1">
                <a:sym typeface="+mn-ea"/>
              </a:rPr>
              <a:t>E</a:t>
            </a:r>
            <a:r>
              <a:rPr lang="en-US" altLang="zh-CN" baseline="-25000">
                <a:sym typeface="+mn-ea"/>
              </a:rPr>
              <a:t>U</a:t>
            </a:r>
            <a:r>
              <a:rPr lang="en-US" altLang="zh-CN" noProof="1" smtClean="0"/>
              <a:t> is much </a:t>
            </a:r>
            <a:r>
              <a:rPr lang="en-US" altLang="zh-CN" noProof="1" smtClean="0">
                <a:solidFill>
                  <a:srgbClr val="FF0000"/>
                </a:solidFill>
              </a:rPr>
              <a:t>smaller </a:t>
            </a:r>
            <a:r>
              <a:rPr lang="en-US" altLang="zh-CN" noProof="1" smtClean="0"/>
              <a:t>than </a:t>
            </a:r>
            <a:r>
              <a:rPr lang="en-US" altLang="zh-CN" i="1">
                <a:sym typeface="+mn-ea"/>
              </a:rPr>
              <a:t>E</a:t>
            </a:r>
            <a:r>
              <a:rPr lang="en-US" altLang="zh-CN" baseline="-25000">
                <a:sym typeface="+mn-ea"/>
              </a:rPr>
              <a:t>sym</a:t>
            </a:r>
            <a:r>
              <a:rPr lang="en-US" altLang="zh-CN" noProof="1" smtClean="0"/>
              <a:t>, indicating much </a:t>
            </a:r>
            <a:r>
              <a:rPr lang="en-US" altLang="zh-CN" noProof="1" smtClean="0">
                <a:solidFill>
                  <a:srgbClr val="FF0000"/>
                </a:solidFill>
              </a:rPr>
              <a:t>stronger proton-neutron attraction</a:t>
            </a:r>
            <a:r>
              <a:rPr lang="en-US" altLang="zh-CN" noProof="1" smtClean="0"/>
              <a:t> than that of </a:t>
            </a:r>
            <a:r>
              <a:rPr lang="en-US" altLang="zh-CN" noProof="1" smtClean="0">
                <a:solidFill>
                  <a:srgbClr val="FF0000"/>
                </a:solidFill>
              </a:rPr>
              <a:t>nucleon-hyperon</a:t>
            </a:r>
            <a:r>
              <a:rPr lang="en-US" altLang="zh-CN" noProof="1" smtClean="0"/>
              <a:t> pairs;</a:t>
            </a:r>
            <a:endParaRPr lang="en-US" altLang="zh-CN" noProof="1" smtClean="0"/>
          </a:p>
          <a:p>
            <a:pPr marL="457200" indent="-457200" eaLnBrk="1" hangingPunct="1">
              <a:lnSpc>
                <a:spcPct val="100000"/>
              </a:lnSpc>
              <a:buFont typeface="+mj-ea"/>
              <a:buAutoNum type="circleNumDbPlain"/>
            </a:pPr>
            <a:r>
              <a:rPr lang="en-US" altLang="zh-CN">
                <a:latin typeface="Calibri" panose="020F0502020204030204" pitchFamily="34" charset="0"/>
                <a:cs typeface="Calibri" panose="020F0502020204030204" pitchFamily="34" charset="0"/>
                <a:sym typeface="+mn-ea"/>
              </a:rPr>
              <a:t>Λ</a:t>
            </a:r>
            <a:r>
              <a:rPr lang="en-US" altLang="zh-CN" smtClean="0">
                <a:sym typeface="+mn-ea"/>
              </a:rPr>
              <a:t> </a:t>
            </a:r>
            <a:r>
              <a:rPr lang="en-US" altLang="zh-CN" noProof="1" smtClean="0"/>
              <a:t>hyperon potential increase significantly and become </a:t>
            </a:r>
            <a:r>
              <a:rPr lang="en-US" altLang="zh-CN" noProof="1" smtClean="0">
                <a:solidFill>
                  <a:srgbClr val="FF0000"/>
                </a:solidFill>
              </a:rPr>
              <a:t>repulsive </a:t>
            </a:r>
            <a:r>
              <a:rPr lang="en-US" altLang="zh-CN" noProof="1" smtClean="0"/>
              <a:t>at large density: </a:t>
            </a:r>
            <a:r>
              <a:rPr lang="en-US" altLang="zh-CN" noProof="1" smtClean="0">
                <a:solidFill>
                  <a:srgbClr val="FF0000"/>
                </a:solidFill>
              </a:rPr>
              <a:t>82%</a:t>
            </a:r>
            <a:r>
              <a:rPr lang="en-US" altLang="zh-CN" noProof="1" smtClean="0"/>
              <a:t> probability </a:t>
            </a:r>
            <a:r>
              <a:rPr lang="en-US" altLang="zh-CN" smtClean="0">
                <a:sym typeface="+mn-ea"/>
              </a:rPr>
              <a:t>Λ</a:t>
            </a:r>
            <a:r>
              <a:rPr lang="en-US" altLang="zh-CN" noProof="1" smtClean="0"/>
              <a:t> hyperons </a:t>
            </a:r>
            <a:r>
              <a:rPr lang="en-US" altLang="zh-CN" noProof="1" smtClean="0">
                <a:solidFill>
                  <a:srgbClr val="FF0000"/>
                </a:solidFill>
              </a:rPr>
              <a:t>do not emerge</a:t>
            </a:r>
            <a:r>
              <a:rPr lang="en-US" altLang="zh-CN" noProof="1" smtClean="0"/>
              <a:t> in neutron stars.</a:t>
            </a:r>
            <a:endParaRPr lang="en-US" altLang="zh-CN" noProof="1" smtClean="0"/>
          </a:p>
          <a:p>
            <a:pPr marL="457200" indent="-457200" eaLnBrk="1" hangingPunct="1">
              <a:lnSpc>
                <a:spcPct val="100000"/>
              </a:lnSpc>
              <a:buFont typeface="+mj-ea"/>
              <a:buAutoNum type="circleNumDbPlain"/>
            </a:pPr>
            <a:r>
              <a:rPr lang="en-US" altLang="zh-CN" noProof="1" smtClean="0">
                <a:cs typeface="Arial" panose="020B0604020202020204" pitchFamily="34" charset="0"/>
              </a:rPr>
              <a:t>For those emerge within neutron stars, the </a:t>
            </a:r>
            <a:r>
              <a:rPr lang="en-US" altLang="zh-CN" noProof="1" smtClean="0">
                <a:solidFill>
                  <a:srgbClr val="FF0000"/>
                </a:solidFill>
                <a:cs typeface="Arial" panose="020B0604020202020204" pitchFamily="34" charset="0"/>
              </a:rPr>
              <a:t>onset density</a:t>
            </a:r>
            <a:r>
              <a:rPr lang="en-US" altLang="zh-CN" noProof="1" smtClean="0">
                <a:cs typeface="Arial" panose="020B0604020202020204" pitchFamily="34" charset="0"/>
              </a:rPr>
              <a:t> of </a:t>
            </a:r>
            <a:r>
              <a:rPr lang="en-US" altLang="zh-CN" smtClean="0">
                <a:sym typeface="+mn-ea"/>
              </a:rPr>
              <a:t>Λ</a:t>
            </a:r>
            <a:r>
              <a:rPr lang="en-US" altLang="zh-CN" noProof="1" smtClean="0">
                <a:cs typeface="Arial" panose="020B0604020202020204" pitchFamily="34" charset="0"/>
              </a:rPr>
              <a:t> hyperons n</a:t>
            </a:r>
            <a:r>
              <a:rPr lang="en-US" altLang="zh-CN" baseline="-25000" noProof="1" smtClean="0">
                <a:cs typeface="Arial" panose="020B0604020202020204" pitchFamily="34" charset="0"/>
              </a:rPr>
              <a:t>b</a:t>
            </a:r>
            <a:r>
              <a:rPr lang="en-US" altLang="zh-CN" baseline="30000" smtClean="0">
                <a:sym typeface="+mn-ea"/>
              </a:rPr>
              <a:t>Λ</a:t>
            </a:r>
            <a:r>
              <a:rPr lang="en-US" altLang="zh-CN" noProof="1" smtClean="0">
                <a:cs typeface="Arial" panose="020B0604020202020204" pitchFamily="34" charset="0"/>
              </a:rPr>
              <a:t> is typically </a:t>
            </a:r>
            <a:r>
              <a:rPr lang="en-US" altLang="zh-CN" noProof="1" smtClean="0">
                <a:solidFill>
                  <a:srgbClr val="FF0000"/>
                </a:solidFill>
                <a:cs typeface="Arial" panose="020B0604020202020204" pitchFamily="34" charset="0"/>
              </a:rPr>
              <a:t>larger than 0.8 fm</a:t>
            </a:r>
            <a:r>
              <a:rPr lang="en-US" altLang="zh-CN" baseline="30000" noProof="1" smtClean="0">
                <a:solidFill>
                  <a:srgbClr val="FF0000"/>
                </a:solidFill>
                <a:cs typeface="Arial" panose="020B0604020202020204" pitchFamily="34" charset="0"/>
              </a:rPr>
              <a:t>-3</a:t>
            </a:r>
            <a:r>
              <a:rPr lang="en-US" altLang="zh-CN" noProof="1" smtClean="0">
                <a:cs typeface="Arial" panose="020B0604020202020204" pitchFamily="34" charset="0"/>
              </a:rPr>
              <a:t>, corresponding to neutron stars </a:t>
            </a:r>
            <a:r>
              <a:rPr lang="en-US" altLang="zh-CN" noProof="1" smtClean="0">
                <a:solidFill>
                  <a:srgbClr val="FF0000"/>
                </a:solidFill>
                <a:cs typeface="Arial" panose="020B0604020202020204" pitchFamily="34" charset="0"/>
              </a:rPr>
              <a:t>more massive than 1.7 </a:t>
            </a:r>
            <a:r>
              <a:rPr lang="en-US" altLang="zh-CN" i="1" noProof="1" smtClean="0">
                <a:solidFill>
                  <a:srgbClr val="FF0000"/>
                </a:solidFill>
                <a:cs typeface="Arial" panose="020B0604020202020204" pitchFamily="34" charset="0"/>
              </a:rPr>
              <a:t>M</a:t>
            </a:r>
            <a:r>
              <a:rPr lang="en-US" altLang="zh-CN" baseline="-25000" noProof="1" smtClean="0">
                <a:solidFill>
                  <a:srgbClr val="FF0000"/>
                </a:solidFill>
                <a:cs typeface="Arial" panose="020B0604020202020204" pitchFamily="34" charset="0"/>
              </a:rPr>
              <a:t>⊙</a:t>
            </a:r>
            <a:r>
              <a:rPr lang="en-US" altLang="zh-CN" noProof="1" smtClean="0">
                <a:cs typeface="Arial" panose="020B0604020202020204" pitchFamily="34" charset="0"/>
              </a:rPr>
              <a:t>.</a:t>
            </a:r>
            <a:endParaRPr lang="en-US" altLang="zh-CN" noProof="1" smtClean="0">
              <a:cs typeface="Arial" panose="020B0604020202020204" pitchFamily="34" charset="0"/>
            </a:endParaRPr>
          </a:p>
        </p:txBody>
      </p:sp>
      <p:sp>
        <p:nvSpPr>
          <p:cNvPr id="8" name="矩形 7"/>
          <p:cNvSpPr/>
          <p:nvPr>
            <p:custDataLst>
              <p:tags r:id="rId1"/>
            </p:custDataLst>
          </p:nvPr>
        </p:nvSpPr>
        <p:spPr>
          <a:xfrm>
            <a:off x="1395095" y="4998720"/>
            <a:ext cx="5624830" cy="1210945"/>
          </a:xfrm>
          <a:prstGeom prst="rect">
            <a:avLst/>
          </a:prstGeom>
          <a:noFill/>
          <a:ln>
            <a:noFill/>
          </a:ln>
        </p:spPr>
        <p:txBody>
          <a:bodyPr wrap="none" rtlCol="0" anchor="t">
            <a:noAutofit/>
          </a:bodyPr>
          <a:p>
            <a:pPr algn="ctr"/>
            <a:r>
              <a:rPr lang="en-US" altLang="zh-CN" sz="7200" b="1">
                <a:ln w="6600">
                  <a:solidFill>
                    <a:schemeClr val="accent2"/>
                  </a:solidFill>
                  <a:prstDash val="solid"/>
                </a:ln>
                <a:solidFill>
                  <a:srgbClr val="FFFFFF"/>
                </a:solidFill>
                <a:effectLst>
                  <a:outerShdw dist="38100" dir="2700000" algn="tl" rotWithShape="0">
                    <a:schemeClr val="accent2"/>
                  </a:outerShdw>
                </a:effectLst>
                <a:sym typeface="+mn-ea"/>
              </a:rPr>
              <a:t>Thank you!!!</a:t>
            </a:r>
            <a:endParaRPr lang="zh-CN" altLang="en-US" sz="7200" b="1">
              <a:ln w="6600">
                <a:solidFill>
                  <a:schemeClr val="accent2"/>
                </a:solidFill>
                <a:prstDash val="solid"/>
              </a:ln>
              <a:solidFill>
                <a:srgbClr val="FFFFFF"/>
              </a:solidFill>
              <a:effectLst>
                <a:outerShdw dist="38100" dir="2700000" algn="tl" rotWithShape="0">
                  <a:schemeClr val="accent2"/>
                </a:outerShdw>
              </a:effectLst>
              <a:sym typeface="+mn-ea"/>
            </a:endParaRPr>
          </a:p>
        </p:txBody>
      </p:sp>
      <p:sp>
        <p:nvSpPr>
          <p:cNvPr id="12" name="页脚占位符 11"/>
          <p:cNvSpPr>
            <a:spLocks noGrp="1"/>
          </p:cNvSpPr>
          <p:nvPr>
            <p:ph type="ftr" sz="quarter" idx="11"/>
          </p:nvPr>
        </p:nvSpPr>
        <p:spPr>
          <a:xfrm>
            <a:off x="0" y="6459855"/>
            <a:ext cx="5420360" cy="398145"/>
          </a:xfrm>
        </p:spPr>
        <p:txBody>
          <a:bodyPr/>
          <a:p>
            <a:pPr algn="l" fontAlgn="auto">
              <a:spcAft>
                <a:spcPts val="0"/>
              </a:spcAft>
              <a:defRPr/>
            </a:pPr>
            <a:r>
              <a:rPr lang="en-US" altLang="zh-CN" sz="1400" dirty="0">
                <a:sym typeface="+mn-ea"/>
              </a:rPr>
              <a:t>U-spin symmetry energy and hyperon puzzle</a:t>
            </a:r>
            <a:endParaRPr lang="zh-CN" altLang="en-US" sz="1400" dirty="0">
              <a:solidFill>
                <a:schemeClr val="bg1"/>
              </a:solidFill>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linds(horizont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blinds(horizontal)">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linds(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图片 2" descr="qcdPhaseDiagram"/>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23850" y="536575"/>
            <a:ext cx="8497888" cy="578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p:cNvSpPr txBox="1"/>
          <p:nvPr/>
        </p:nvSpPr>
        <p:spPr>
          <a:xfrm>
            <a:off x="0" y="14605"/>
            <a:ext cx="7601585" cy="521970"/>
          </a:xfrm>
          <a:prstGeom prst="rect">
            <a:avLst/>
          </a:prstGeom>
          <a:effectLst>
            <a:softEdge rad="63500"/>
          </a:effectLst>
        </p:spPr>
        <p:style>
          <a:lnRef idx="1">
            <a:schemeClr val="accent1"/>
          </a:lnRef>
          <a:fillRef idx="2">
            <a:schemeClr val="accent1"/>
          </a:fillRef>
          <a:effectRef idx="1">
            <a:schemeClr val="accent1"/>
          </a:effectRef>
          <a:fontRef idx="minor">
            <a:schemeClr val="dk1"/>
          </a:fontRef>
        </p:style>
        <p:txBody>
          <a:bodyPr>
            <a:spAutoFit/>
          </a:bodyPr>
          <a:lstStyle/>
          <a:p>
            <a:pPr eaLnBrk="1" hangingPunct="1">
              <a:buFont typeface="Arial" panose="020B0604020202020204" pitchFamily="34" charset="0"/>
              <a:buNone/>
              <a:defRPr/>
            </a:pPr>
            <a:r>
              <a:rPr lang="zh-CN" altLang="en-US" sz="2800" noProof="1"/>
              <a:t>QCD Phase Diagram </a:t>
            </a:r>
            <a:r>
              <a:rPr lang="en-US" altLang="zh-CN" sz="2800" noProof="1"/>
              <a:t>[</a:t>
            </a:r>
            <a:r>
              <a:rPr lang="zh-CN" altLang="en-US" sz="2800" noProof="1"/>
              <a:t>McLerran2009_NP</a:t>
            </a:r>
            <a:r>
              <a:rPr lang="en-US" altLang="zh-CN" sz="2800" noProof="1"/>
              <a:t>B</a:t>
            </a:r>
            <a:r>
              <a:rPr lang="zh-CN" altLang="en-US" sz="2800" noProof="1"/>
              <a:t>195-275</a:t>
            </a:r>
            <a:r>
              <a:rPr lang="en-US" altLang="zh-CN" sz="2800" noProof="1"/>
              <a:t>]</a:t>
            </a:r>
            <a:endParaRPr lang="en-US" altLang="zh-CN" sz="2800" noProof="1"/>
          </a:p>
        </p:txBody>
      </p:sp>
      <p:sp>
        <p:nvSpPr>
          <p:cNvPr id="7" name="椭圆 6"/>
          <p:cNvSpPr/>
          <p:nvPr/>
        </p:nvSpPr>
        <p:spPr>
          <a:xfrm>
            <a:off x="1437005" y="5085080"/>
            <a:ext cx="2933065" cy="647700"/>
          </a:xfrm>
          <a:prstGeom prst="ellipse">
            <a:avLst/>
          </a:prstGeom>
          <a:solidFill>
            <a:srgbClr val="FF0000">
              <a:alpha val="57000"/>
            </a:srgbClr>
          </a:solidFill>
          <a:ln>
            <a:noFill/>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zh-CN" altLang="en-US">
              <a:solidFill>
                <a:schemeClr val="lt1"/>
              </a:solidFill>
            </a:endParaRPr>
          </a:p>
        </p:txBody>
      </p:sp>
      <p:sp>
        <p:nvSpPr>
          <p:cNvPr id="10" name="灯片编号占位符 9"/>
          <p:cNvSpPr>
            <a:spLocks noGrp="1"/>
          </p:cNvSpPr>
          <p:nvPr>
            <p:ph type="sldNum" sz="quarter" idx="12"/>
          </p:nvPr>
        </p:nvSpPr>
        <p:spPr/>
        <p:txBody>
          <a:bodyPr/>
          <a:p>
            <a:pPr>
              <a:defRPr/>
            </a:pPr>
            <a:fld id="{5AF3865C-8E7E-43F6-9267-532416176426}" type="slidenum">
              <a:rPr lang="zh-CN" altLang="en-US"/>
            </a:fld>
            <a:endParaRPr lang="zh-CN" altLang="en-US"/>
          </a:p>
        </p:txBody>
      </p:sp>
      <p:sp>
        <p:nvSpPr>
          <p:cNvPr id="30" name="页脚占位符 5"/>
          <p:cNvSpPr>
            <a:spLocks noGrp="1"/>
          </p:cNvSpPr>
          <p:nvPr/>
        </p:nvSpPr>
        <p:spPr>
          <a:xfrm>
            <a:off x="0" y="6412865"/>
            <a:ext cx="1597025" cy="398145"/>
          </a:xfrm>
          <a:prstGeom prst="rect">
            <a:avLst/>
          </a:prstGeom>
        </p:spPr>
        <p:txBody>
          <a:bodyPr vert="horz" lIns="91440" tIns="45720" rIns="91440" bIns="45720" rtlCol="0" anchor="ctr"/>
          <a:lstStyle>
            <a:defPPr>
              <a:defRPr lang="en-US"/>
            </a:defPPr>
            <a:lvl1pPr marL="0" algn="ctr" defTabSz="914400" rtl="0" eaLnBrk="1" latinLnBrk="0" hangingPunct="1">
              <a:buFont typeface="Arial" panose="020B0604020202020204" pitchFamily="34" charset="0"/>
              <a:buNone/>
              <a:defRPr sz="14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CN" sz="1800" dirty="0">
                <a:sym typeface="+mn-ea"/>
              </a:rPr>
              <a:t>background</a:t>
            </a:r>
            <a:endParaRPr lang="en-US" altLang="zh-CN" sz="1800" dirty="0">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14605"/>
            <a:ext cx="6168390" cy="521970"/>
          </a:xfrm>
          <a:prstGeom prst="rect">
            <a:avLst/>
          </a:prstGeom>
          <a:effectLst>
            <a:softEdge rad="63500"/>
          </a:effectLst>
        </p:spPr>
        <p:style>
          <a:lnRef idx="1">
            <a:schemeClr val="accent1"/>
          </a:lnRef>
          <a:fillRef idx="2">
            <a:schemeClr val="accent1"/>
          </a:fillRef>
          <a:effectRef idx="1">
            <a:schemeClr val="accent1"/>
          </a:effectRef>
          <a:fontRef idx="minor">
            <a:schemeClr val="dk1"/>
          </a:fontRef>
        </p:style>
        <p:txBody>
          <a:bodyPr wrap="square">
            <a:spAutoFit/>
          </a:bodyPr>
          <a:lstStyle/>
          <a:p>
            <a:pPr eaLnBrk="1" hangingPunct="1">
              <a:buFont typeface="Arial" panose="020B0604020202020204" pitchFamily="34" charset="0"/>
              <a:buNone/>
              <a:defRPr/>
            </a:pPr>
            <a:r>
              <a:rPr lang="en-US" sz="2800" noProof="1"/>
              <a:t>Constraints on n</a:t>
            </a:r>
            <a:r>
              <a:rPr sz="2800" noProof="1"/>
              <a:t>uclear matter </a:t>
            </a:r>
            <a:r>
              <a:rPr lang="en-US" sz="2800" noProof="1"/>
              <a:t>properties</a:t>
            </a:r>
            <a:endParaRPr lang="en-US" sz="2800" noProof="1"/>
          </a:p>
        </p:txBody>
      </p:sp>
      <p:sp>
        <p:nvSpPr>
          <p:cNvPr id="17" name="灯片编号占位符 16"/>
          <p:cNvSpPr>
            <a:spLocks noGrp="1"/>
          </p:cNvSpPr>
          <p:nvPr>
            <p:ph type="sldNum" sz="quarter" idx="12"/>
          </p:nvPr>
        </p:nvSpPr>
        <p:spPr/>
        <p:txBody>
          <a:bodyPr/>
          <a:lstStyle/>
          <a:p>
            <a:pPr>
              <a:defRPr/>
            </a:pPr>
            <a:fld id="{5AF3865C-8E7E-43F6-9267-532416176426}" type="slidenum">
              <a:rPr lang="zh-CN" altLang="en-US"/>
            </a:fld>
            <a:endParaRPr lang="zh-CN" altLang="en-US"/>
          </a:p>
        </p:txBody>
      </p:sp>
      <p:pic>
        <p:nvPicPr>
          <p:cNvPr id="25" name="334E55B0-647D-440b-865C-3EC943EB4CBC-7" descr="qt_temp"/>
          <p:cNvPicPr>
            <a:picLocks noChangeAspect="1"/>
          </p:cNvPicPr>
          <p:nvPr/>
        </p:nvPicPr>
        <p:blipFill>
          <a:blip r:embed="rId1"/>
          <a:stretch>
            <a:fillRect/>
          </a:stretch>
        </p:blipFill>
        <p:spPr>
          <a:xfrm>
            <a:off x="1979930" y="1029970"/>
            <a:ext cx="4343400" cy="415290"/>
          </a:xfrm>
          <a:prstGeom prst="rect">
            <a:avLst/>
          </a:prstGeom>
        </p:spPr>
      </p:pic>
      <p:sp>
        <p:nvSpPr>
          <p:cNvPr id="26" name="文本框 25"/>
          <p:cNvSpPr txBox="1"/>
          <p:nvPr/>
        </p:nvSpPr>
        <p:spPr>
          <a:xfrm>
            <a:off x="122555" y="536575"/>
            <a:ext cx="6104255" cy="398780"/>
          </a:xfrm>
          <a:prstGeom prst="rect">
            <a:avLst/>
          </a:prstGeom>
          <a:noFill/>
        </p:spPr>
        <p:txBody>
          <a:bodyPr wrap="none" rtlCol="0" anchor="t">
            <a:spAutoFit/>
          </a:bodyPr>
          <a:lstStyle/>
          <a:p>
            <a:r>
              <a:rPr lang="en-US" dirty="0">
                <a:sym typeface="+mn-ea"/>
              </a:rPr>
              <a:t>The </a:t>
            </a:r>
            <a:r>
              <a:rPr lang="en-US" dirty="0">
                <a:solidFill>
                  <a:srgbClr val="FF0000"/>
                </a:solidFill>
                <a:sym typeface="+mn-ea"/>
              </a:rPr>
              <a:t>binding energy per nucleon</a:t>
            </a:r>
            <a:r>
              <a:rPr lang="en-US" dirty="0">
                <a:sym typeface="+mn-ea"/>
              </a:rPr>
              <a:t> can be expanded as</a:t>
            </a:r>
            <a:endParaRPr lang="en-US" dirty="0">
              <a:sym typeface="+mn-ea"/>
            </a:endParaRPr>
          </a:p>
        </p:txBody>
      </p:sp>
      <p:pic>
        <p:nvPicPr>
          <p:cNvPr id="30" name="334E55B0-647D-440b-865C-3EC943EB4CBC-3" descr="qt_temp"/>
          <p:cNvPicPr>
            <a:picLocks noChangeAspect="1"/>
          </p:cNvPicPr>
          <p:nvPr/>
        </p:nvPicPr>
        <p:blipFill>
          <a:blip r:embed="rId2"/>
          <a:stretch>
            <a:fillRect/>
          </a:stretch>
        </p:blipFill>
        <p:spPr>
          <a:xfrm>
            <a:off x="1585595" y="1638300"/>
            <a:ext cx="2912110" cy="401955"/>
          </a:xfrm>
          <a:prstGeom prst="rect">
            <a:avLst/>
          </a:prstGeom>
        </p:spPr>
      </p:pic>
      <p:pic>
        <p:nvPicPr>
          <p:cNvPr id="32" name="334E55B0-647D-440b-865C-3EC943EB4CBC-1" descr="qt_temp"/>
          <p:cNvPicPr>
            <a:picLocks noChangeAspect="1"/>
          </p:cNvPicPr>
          <p:nvPr/>
        </p:nvPicPr>
        <p:blipFill>
          <a:blip r:embed="rId3"/>
          <a:stretch>
            <a:fillRect/>
          </a:stretch>
        </p:blipFill>
        <p:spPr>
          <a:xfrm>
            <a:off x="594995" y="2115185"/>
            <a:ext cx="5326380" cy="752475"/>
          </a:xfrm>
          <a:prstGeom prst="rect">
            <a:avLst/>
          </a:prstGeom>
        </p:spPr>
      </p:pic>
      <p:pic>
        <p:nvPicPr>
          <p:cNvPr id="33" name="334E55B0-647D-440b-865C-3EC943EB4CBC-2" descr="qt_temp"/>
          <p:cNvPicPr>
            <a:picLocks noChangeAspect="1"/>
          </p:cNvPicPr>
          <p:nvPr/>
        </p:nvPicPr>
        <p:blipFill>
          <a:blip r:embed="rId4"/>
          <a:stretch>
            <a:fillRect/>
          </a:stretch>
        </p:blipFill>
        <p:spPr>
          <a:xfrm>
            <a:off x="580390" y="3029585"/>
            <a:ext cx="6684645" cy="798830"/>
          </a:xfrm>
          <a:prstGeom prst="rect">
            <a:avLst/>
          </a:prstGeom>
        </p:spPr>
      </p:pic>
      <p:sp>
        <p:nvSpPr>
          <p:cNvPr id="34" name="文本框 33"/>
          <p:cNvSpPr txBox="1"/>
          <p:nvPr/>
        </p:nvSpPr>
        <p:spPr>
          <a:xfrm>
            <a:off x="594995" y="1638300"/>
            <a:ext cx="634365" cy="398780"/>
          </a:xfrm>
          <a:prstGeom prst="rect">
            <a:avLst/>
          </a:prstGeom>
          <a:noFill/>
        </p:spPr>
        <p:txBody>
          <a:bodyPr wrap="none" rtlCol="0" anchor="t">
            <a:spAutoFit/>
          </a:bodyPr>
          <a:lstStyle/>
          <a:p>
            <a:r>
              <a:rPr lang="en-US">
                <a:sym typeface="+mn-ea"/>
              </a:rPr>
              <a:t>with</a:t>
            </a:r>
            <a:endParaRPr lang="zh-CN" altLang="en-US"/>
          </a:p>
        </p:txBody>
      </p:sp>
      <p:pic>
        <p:nvPicPr>
          <p:cNvPr id="36" name="334E55B0-647D-440b-865C-3EC943EB4CBC-4" descr="qt_temp"/>
          <p:cNvPicPr>
            <a:picLocks noChangeAspect="1"/>
          </p:cNvPicPr>
          <p:nvPr/>
        </p:nvPicPr>
        <p:blipFill>
          <a:blip r:embed="rId5"/>
          <a:stretch>
            <a:fillRect/>
          </a:stretch>
        </p:blipFill>
        <p:spPr>
          <a:xfrm>
            <a:off x="597535" y="4145280"/>
            <a:ext cx="2025650" cy="332740"/>
          </a:xfrm>
          <a:prstGeom prst="rect">
            <a:avLst/>
          </a:prstGeom>
        </p:spPr>
      </p:pic>
      <p:pic>
        <p:nvPicPr>
          <p:cNvPr id="37" name="334E55B0-647D-440b-865C-3EC943EB4CBC-5" descr="C:/Users/CJXia/AppData/Local/Temp/qt_temp.PH9512qt_temp"/>
          <p:cNvPicPr>
            <a:picLocks noChangeAspect="1"/>
          </p:cNvPicPr>
          <p:nvPr/>
        </p:nvPicPr>
        <p:blipFill>
          <a:blip r:embed="rId6"/>
          <a:stretch>
            <a:fillRect/>
          </a:stretch>
        </p:blipFill>
        <p:spPr>
          <a:xfrm>
            <a:off x="3556000" y="4248150"/>
            <a:ext cx="2037080" cy="229235"/>
          </a:xfrm>
          <a:prstGeom prst="rect">
            <a:avLst/>
          </a:prstGeom>
        </p:spPr>
      </p:pic>
      <p:grpSp>
        <p:nvGrpSpPr>
          <p:cNvPr id="40" name="组合 39"/>
          <p:cNvGrpSpPr/>
          <p:nvPr/>
        </p:nvGrpSpPr>
        <p:grpSpPr>
          <a:xfrm>
            <a:off x="401955" y="4771390"/>
            <a:ext cx="7066915" cy="398780"/>
            <a:chOff x="633" y="7740"/>
            <a:chExt cx="11129" cy="628"/>
          </a:xfrm>
        </p:grpSpPr>
        <p:pic>
          <p:nvPicPr>
            <p:cNvPr id="38" name="334E55B0-647D-440b-865C-3EC943EB4CBC-6" descr="qt_temp"/>
            <p:cNvPicPr>
              <a:picLocks noChangeAspect="1"/>
            </p:cNvPicPr>
            <p:nvPr/>
          </p:nvPicPr>
          <p:blipFill>
            <a:blip r:embed="rId7"/>
            <a:stretch>
              <a:fillRect/>
            </a:stretch>
          </p:blipFill>
          <p:spPr>
            <a:xfrm>
              <a:off x="6722" y="7768"/>
              <a:ext cx="5040" cy="428"/>
            </a:xfrm>
            <a:prstGeom prst="rect">
              <a:avLst/>
            </a:prstGeom>
          </p:spPr>
        </p:pic>
        <p:sp>
          <p:nvSpPr>
            <p:cNvPr id="39" name="文本框 38"/>
            <p:cNvSpPr txBox="1"/>
            <p:nvPr/>
          </p:nvSpPr>
          <p:spPr>
            <a:xfrm>
              <a:off x="633" y="7740"/>
              <a:ext cx="6230" cy="628"/>
            </a:xfrm>
            <a:prstGeom prst="rect">
              <a:avLst/>
            </a:prstGeom>
            <a:noFill/>
          </p:spPr>
          <p:txBody>
            <a:bodyPr wrap="square" rtlCol="0" anchor="t">
              <a:spAutoFit/>
            </a:bodyPr>
            <a:lstStyle/>
            <a:p>
              <a:r>
                <a:rPr lang="zh-CN" altLang="en-US"/>
                <a:t>Shlomo </a:t>
              </a:r>
              <a:r>
                <a:rPr lang="en-US" altLang="zh-CN"/>
                <a:t>et al.</a:t>
              </a:r>
              <a:r>
                <a:rPr lang="zh-CN" altLang="en-US"/>
                <a:t>2006_EPJA30-23</a:t>
              </a:r>
              <a:r>
                <a:rPr lang="en-US" altLang="zh-CN"/>
                <a:t>:</a:t>
              </a:r>
              <a:endParaRPr lang="en-US" altLang="zh-CN"/>
            </a:p>
          </p:txBody>
        </p:sp>
      </p:grpSp>
      <p:grpSp>
        <p:nvGrpSpPr>
          <p:cNvPr id="44" name="组合 43"/>
          <p:cNvGrpSpPr/>
          <p:nvPr/>
        </p:nvGrpSpPr>
        <p:grpSpPr>
          <a:xfrm>
            <a:off x="4378325" y="553720"/>
            <a:ext cx="4694593" cy="5748020"/>
            <a:chOff x="3253" y="408"/>
            <a:chExt cx="6977" cy="8862"/>
          </a:xfrm>
        </p:grpSpPr>
        <p:pic>
          <p:nvPicPr>
            <p:cNvPr id="45" name="图片 44"/>
            <p:cNvPicPr>
              <a:picLocks noChangeAspect="1"/>
            </p:cNvPicPr>
            <p:nvPr/>
          </p:nvPicPr>
          <p:blipFill>
            <a:blip r:embed="rId8"/>
            <a:stretch>
              <a:fillRect/>
            </a:stretch>
          </p:blipFill>
          <p:spPr>
            <a:xfrm>
              <a:off x="3253" y="408"/>
              <a:ext cx="6977" cy="8862"/>
            </a:xfrm>
            <a:prstGeom prst="rect">
              <a:avLst/>
            </a:prstGeom>
          </p:spPr>
        </p:pic>
        <p:sp>
          <p:nvSpPr>
            <p:cNvPr id="46" name="文本框 45"/>
            <p:cNvSpPr txBox="1"/>
            <p:nvPr/>
          </p:nvSpPr>
          <p:spPr>
            <a:xfrm>
              <a:off x="3388" y="797"/>
              <a:ext cx="6421" cy="615"/>
            </a:xfrm>
            <a:prstGeom prst="rect">
              <a:avLst/>
            </a:prstGeom>
            <a:noFill/>
          </p:spPr>
          <p:txBody>
            <a:bodyPr wrap="square" rtlCol="0" anchor="t">
              <a:spAutoFit/>
            </a:bodyPr>
            <a:lstStyle/>
            <a:p>
              <a:r>
                <a:rPr lang="zh-CN" altLang="en-US"/>
                <a:t>Lattimer</a:t>
              </a:r>
              <a:r>
                <a:rPr lang="en-US" altLang="zh-CN"/>
                <a:t>_Steiner</a:t>
              </a:r>
              <a:r>
                <a:rPr lang="zh-CN" altLang="en-US"/>
                <a:t>2014_EPJA50-40</a:t>
              </a:r>
              <a:endParaRPr lang="zh-CN" altLang="en-US"/>
            </a:p>
          </p:txBody>
        </p:sp>
      </p:grpSp>
      <p:sp>
        <p:nvSpPr>
          <p:cNvPr id="51" name="文本框 50"/>
          <p:cNvSpPr txBox="1"/>
          <p:nvPr/>
        </p:nvSpPr>
        <p:spPr>
          <a:xfrm>
            <a:off x="4728845" y="588645"/>
            <a:ext cx="4352925" cy="1322070"/>
          </a:xfrm>
          <a:prstGeom prst="rect">
            <a:avLst/>
          </a:prstGeom>
          <a:solidFill>
            <a:schemeClr val="bg1"/>
          </a:solidFill>
        </p:spPr>
        <p:txBody>
          <a:bodyPr wrap="square" rtlCol="0" anchor="t">
            <a:spAutoFit/>
          </a:bodyPr>
          <a:lstStyle/>
          <a:p>
            <a:r>
              <a:rPr lang="zh-CN" altLang="en-US">
                <a:sym typeface="+mn-ea"/>
              </a:rPr>
              <a:t>Zhang </a:t>
            </a:r>
            <a:r>
              <a:rPr lang="en-US" altLang="zh-CN">
                <a:sym typeface="+mn-ea"/>
              </a:rPr>
              <a:t>et al.</a:t>
            </a:r>
            <a:r>
              <a:rPr lang="zh-CN" altLang="en-US">
                <a:sym typeface="+mn-ea"/>
              </a:rPr>
              <a:t>2020_PRC101-034303</a:t>
            </a:r>
            <a:r>
              <a:rPr lang="en-US" altLang="zh-CN">
                <a:sym typeface="+mn-ea"/>
              </a:rPr>
              <a:t>: </a:t>
            </a:r>
            <a:endParaRPr lang="en-US" altLang="zh-CN">
              <a:sym typeface="+mn-ea"/>
            </a:endParaRPr>
          </a:p>
          <a:p>
            <a:r>
              <a:rPr lang="zh-CN" altLang="en-US" i="1"/>
              <a:t>K</a:t>
            </a:r>
            <a:r>
              <a:rPr lang="zh-CN" altLang="en-US"/>
              <a:t> = 250.23</a:t>
            </a:r>
            <a:r>
              <a:rPr lang="zh-CN" altLang="en-US">
                <a:latin typeface="微软雅黑" panose="020B0503020204020204" charset="-122"/>
                <a:ea typeface="微软雅黑" panose="020B0503020204020204" charset="-122"/>
              </a:rPr>
              <a:t>±</a:t>
            </a:r>
            <a:r>
              <a:rPr lang="zh-CN" altLang="en-US"/>
              <a:t>20.16 MeV, </a:t>
            </a:r>
            <a:endParaRPr lang="zh-CN" altLang="en-US"/>
          </a:p>
          <a:p>
            <a:r>
              <a:rPr lang="zh-CN" altLang="en-US" i="1"/>
              <a:t>S</a:t>
            </a:r>
            <a:r>
              <a:rPr lang="zh-CN" altLang="en-US"/>
              <a:t> = 31.35</a:t>
            </a:r>
            <a:r>
              <a:rPr lang="zh-CN" altLang="en-US">
                <a:latin typeface="微软雅黑" panose="020B0503020204020204" charset="-122"/>
                <a:ea typeface="微软雅黑" panose="020B0503020204020204" charset="-122"/>
                <a:sym typeface="+mn-ea"/>
              </a:rPr>
              <a:t>±</a:t>
            </a:r>
            <a:r>
              <a:rPr lang="zh-CN" altLang="en-US"/>
              <a:t>2.08 MeV</a:t>
            </a:r>
            <a:endParaRPr lang="zh-CN" altLang="en-US"/>
          </a:p>
          <a:p>
            <a:r>
              <a:rPr lang="zh-CN" altLang="en-US" i="1"/>
              <a:t>L</a:t>
            </a:r>
            <a:r>
              <a:rPr lang="zh-CN" altLang="en-US"/>
              <a:t> = 59.57</a:t>
            </a:r>
            <a:r>
              <a:rPr lang="zh-CN" altLang="en-US">
                <a:latin typeface="微软雅黑" panose="020B0503020204020204" charset="-122"/>
                <a:ea typeface="微软雅黑" panose="020B0503020204020204" charset="-122"/>
                <a:sym typeface="+mn-ea"/>
              </a:rPr>
              <a:t>±</a:t>
            </a:r>
            <a:r>
              <a:rPr lang="zh-CN" altLang="en-US"/>
              <a:t>10.06 MeV</a:t>
            </a:r>
            <a:endParaRPr lang="zh-CN" altLang="en-US"/>
          </a:p>
        </p:txBody>
      </p:sp>
      <p:sp>
        <p:nvSpPr>
          <p:cNvPr id="52" name="文本框 51"/>
          <p:cNvSpPr txBox="1"/>
          <p:nvPr/>
        </p:nvSpPr>
        <p:spPr>
          <a:xfrm>
            <a:off x="4749165" y="1882140"/>
            <a:ext cx="4323080" cy="1014730"/>
          </a:xfrm>
          <a:prstGeom prst="rect">
            <a:avLst/>
          </a:prstGeom>
          <a:solidFill>
            <a:schemeClr val="bg1"/>
          </a:solidFill>
        </p:spPr>
        <p:txBody>
          <a:bodyPr wrap="square" rtlCol="0" anchor="t">
            <a:spAutoFit/>
          </a:bodyPr>
          <a:lstStyle/>
          <a:p>
            <a:r>
              <a:rPr lang="zh-CN" altLang="en-US">
                <a:sym typeface="+mn-ea"/>
              </a:rPr>
              <a:t>Essick </a:t>
            </a:r>
            <a:r>
              <a:rPr lang="en-US" altLang="zh-CN">
                <a:sym typeface="+mn-ea"/>
              </a:rPr>
              <a:t>et al.</a:t>
            </a:r>
            <a:r>
              <a:rPr lang="zh-CN" altLang="en-US">
                <a:sym typeface="+mn-ea"/>
              </a:rPr>
              <a:t>2021_PRL127-192701</a:t>
            </a:r>
            <a:r>
              <a:rPr lang="en-US" altLang="zh-CN">
                <a:sym typeface="+mn-ea"/>
              </a:rPr>
              <a:t>:</a:t>
            </a:r>
            <a:endParaRPr lang="zh-CN" altLang="en-US"/>
          </a:p>
          <a:p>
            <a:r>
              <a:rPr lang="zh-CN" altLang="en-US" i="1"/>
              <a:t>S</a:t>
            </a:r>
            <a:r>
              <a:rPr lang="zh-CN" altLang="en-US"/>
              <a:t> = 33.0</a:t>
            </a:r>
            <a:r>
              <a:rPr lang="zh-CN" altLang="en-US" baseline="30000"/>
              <a:t>+2.0</a:t>
            </a:r>
            <a:r>
              <a:rPr lang="zh-CN" altLang="en-US" baseline="-25000">
                <a:latin typeface="Symbol" panose="05050102010706020507" charset="0"/>
                <a:cs typeface="Symbol" panose="05050102010706020507" charset="0"/>
              </a:rPr>
              <a:t>-</a:t>
            </a:r>
            <a:r>
              <a:rPr lang="zh-CN" altLang="en-US" baseline="-25000"/>
              <a:t>1.8</a:t>
            </a:r>
            <a:r>
              <a:rPr lang="zh-CN" altLang="en-US"/>
              <a:t> MeV</a:t>
            </a:r>
            <a:endParaRPr lang="zh-CN" altLang="en-US"/>
          </a:p>
          <a:p>
            <a:r>
              <a:rPr lang="zh-CN" altLang="en-US" i="1"/>
              <a:t>L</a:t>
            </a:r>
            <a:r>
              <a:rPr lang="zh-CN" altLang="en-US"/>
              <a:t> = 53</a:t>
            </a:r>
            <a:r>
              <a:rPr lang="zh-CN" altLang="en-US" baseline="30000"/>
              <a:t>+14</a:t>
            </a:r>
            <a:r>
              <a:rPr lang="zh-CN" altLang="en-US" baseline="-25000">
                <a:latin typeface="Symbol" panose="05050102010706020507" charset="0"/>
                <a:cs typeface="Symbol" panose="05050102010706020507" charset="0"/>
              </a:rPr>
              <a:t>-15 </a:t>
            </a:r>
            <a:r>
              <a:rPr lang="zh-CN" altLang="en-US"/>
              <a:t>MeV</a:t>
            </a:r>
            <a:endParaRPr lang="zh-CN" altLang="en-US"/>
          </a:p>
        </p:txBody>
      </p:sp>
      <p:sp>
        <p:nvSpPr>
          <p:cNvPr id="53" name="文本框 52"/>
          <p:cNvSpPr txBox="1"/>
          <p:nvPr/>
        </p:nvSpPr>
        <p:spPr>
          <a:xfrm>
            <a:off x="4864100" y="2989580"/>
            <a:ext cx="3853815" cy="1322070"/>
          </a:xfrm>
          <a:prstGeom prst="rect">
            <a:avLst/>
          </a:prstGeom>
          <a:solidFill>
            <a:schemeClr val="bg1"/>
          </a:solidFill>
          <a:ln>
            <a:solidFill>
              <a:schemeClr val="accent1"/>
            </a:solidFill>
          </a:ln>
        </p:spPr>
        <p:txBody>
          <a:bodyPr wrap="square" rtlCol="0" anchor="t">
            <a:spAutoFit/>
          </a:bodyPr>
          <a:lstStyle/>
          <a:p>
            <a:r>
              <a:rPr lang="zh-CN" altLang="en-US">
                <a:sym typeface="+mn-ea"/>
              </a:rPr>
              <a:t>Farine </a:t>
            </a:r>
            <a:r>
              <a:rPr lang="en-US" altLang="zh-CN">
                <a:sym typeface="+mn-ea"/>
              </a:rPr>
              <a:t>et al.</a:t>
            </a:r>
            <a:r>
              <a:rPr lang="zh-CN" altLang="en-US">
                <a:sym typeface="+mn-ea"/>
              </a:rPr>
              <a:t>1997_NPA615-135</a:t>
            </a:r>
            <a:r>
              <a:rPr lang="en-US" altLang="zh-CN">
                <a:sym typeface="+mn-ea"/>
              </a:rPr>
              <a:t>: </a:t>
            </a:r>
            <a:endParaRPr lang="en-US" altLang="zh-CN">
              <a:sym typeface="+mn-ea"/>
            </a:endParaRPr>
          </a:p>
          <a:p>
            <a:r>
              <a:rPr lang="zh-CN" altLang="en-US" i="1"/>
              <a:t>J</a:t>
            </a:r>
            <a:r>
              <a:rPr lang="zh-CN" altLang="en-US"/>
              <a:t> =</a:t>
            </a:r>
            <a:r>
              <a:rPr lang="zh-CN" altLang="en-US">
                <a:latin typeface="Symbol" panose="05050102010706020507" charset="0"/>
                <a:cs typeface="Symbol" panose="05050102010706020507" charset="0"/>
              </a:rPr>
              <a:t> -</a:t>
            </a:r>
            <a:r>
              <a:rPr lang="zh-CN" altLang="en-US"/>
              <a:t>700</a:t>
            </a:r>
            <a:r>
              <a:rPr lang="zh-CN" altLang="en-US">
                <a:latin typeface="微软雅黑" panose="020B0503020204020204" charset="-122"/>
                <a:ea typeface="微软雅黑" panose="020B0503020204020204" charset="-122"/>
                <a:sym typeface="+mn-ea"/>
              </a:rPr>
              <a:t>±</a:t>
            </a:r>
            <a:r>
              <a:rPr lang="zh-CN" altLang="en-US"/>
              <a:t>500 MeV  </a:t>
            </a:r>
            <a:r>
              <a:rPr lang="zh-CN" altLang="en-US">
                <a:sym typeface="+mn-ea"/>
              </a:rPr>
              <a:t>Xie</a:t>
            </a:r>
            <a:r>
              <a:rPr lang="en-US" altLang="zh-CN">
                <a:sym typeface="+mn-ea"/>
              </a:rPr>
              <a:t>_Li</a:t>
            </a:r>
            <a:r>
              <a:rPr lang="zh-CN" altLang="en-US">
                <a:sym typeface="+mn-ea"/>
              </a:rPr>
              <a:t>2021_JPG48-025110</a:t>
            </a:r>
            <a:r>
              <a:rPr lang="en-US" altLang="zh-CN">
                <a:sym typeface="+mn-ea"/>
              </a:rPr>
              <a:t>:</a:t>
            </a:r>
            <a:endParaRPr lang="en-US" altLang="zh-CN">
              <a:sym typeface="+mn-ea"/>
            </a:endParaRPr>
          </a:p>
          <a:p>
            <a:r>
              <a:rPr lang="zh-CN" altLang="en-US" i="1"/>
              <a:t>J</a:t>
            </a:r>
            <a:r>
              <a:rPr lang="zh-CN" altLang="en-US"/>
              <a:t> = </a:t>
            </a:r>
            <a:r>
              <a:rPr lang="zh-CN" altLang="en-US">
                <a:latin typeface="Symbol" panose="05050102010706020507" charset="0"/>
                <a:cs typeface="Symbol" panose="05050102010706020507" charset="0"/>
              </a:rPr>
              <a:t>-</a:t>
            </a:r>
            <a:r>
              <a:rPr lang="zh-CN" altLang="en-US"/>
              <a:t>390</a:t>
            </a:r>
            <a:r>
              <a:rPr lang="zh-CN" altLang="en-US" baseline="30000"/>
              <a:t>+60</a:t>
            </a:r>
            <a:r>
              <a:rPr lang="zh-CN" altLang="en-US" baseline="-25000">
                <a:latin typeface="Symbol" panose="05050102010706020507" charset="0"/>
                <a:cs typeface="Symbol" panose="05050102010706020507" charset="0"/>
              </a:rPr>
              <a:t>-70</a:t>
            </a:r>
            <a:r>
              <a:rPr lang="zh-CN" altLang="en-US"/>
              <a:t> MeV </a:t>
            </a:r>
            <a:endParaRPr lang="zh-CN" altLang="en-US"/>
          </a:p>
        </p:txBody>
      </p:sp>
      <p:sp>
        <p:nvSpPr>
          <p:cNvPr id="3" name="页脚占位符 5"/>
          <p:cNvSpPr>
            <a:spLocks noGrp="1"/>
          </p:cNvSpPr>
          <p:nvPr/>
        </p:nvSpPr>
        <p:spPr>
          <a:xfrm>
            <a:off x="0" y="6412865"/>
            <a:ext cx="1597025" cy="398145"/>
          </a:xfrm>
          <a:prstGeom prst="rect">
            <a:avLst/>
          </a:prstGeom>
        </p:spPr>
        <p:txBody>
          <a:bodyPr vert="horz" lIns="91440" tIns="45720" rIns="91440" bIns="45720" rtlCol="0" anchor="ctr"/>
          <a:lstStyle>
            <a:defPPr>
              <a:defRPr lang="en-US"/>
            </a:defPPr>
            <a:lvl1pPr marL="0" algn="ctr" defTabSz="914400" rtl="0" eaLnBrk="1" latinLnBrk="0" hangingPunct="1">
              <a:buFont typeface="Arial" panose="020B0604020202020204" pitchFamily="34" charset="0"/>
              <a:buNone/>
              <a:defRPr sz="14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CN" sz="1800" dirty="0">
                <a:sym typeface="+mn-ea"/>
              </a:rPr>
              <a:t>background</a:t>
            </a:r>
            <a:endParaRPr lang="en-US" altLang="zh-CN" sz="1800" dirty="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linds(horizontal)">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blinds(horizontal)">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blinds(horizontal)">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left)">
                                      <p:cBhvr>
                                        <p:cTn id="22" dur="500"/>
                                        <p:tgtEl>
                                          <p:spTgt spid="4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blinds(horizontal)">
                                      <p:cBhvr>
                                        <p:cTn id="27" dur="500"/>
                                        <p:tgtEl>
                                          <p:spTgt spid="5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blinds(horizontal)">
                                      <p:cBhvr>
                                        <p:cTn id="32" dur="500"/>
                                        <p:tgtEl>
                                          <p:spTgt spid="5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53"/>
                                        </p:tgtEl>
                                        <p:attrNameLst>
                                          <p:attrName>style.visibility</p:attrName>
                                        </p:attrNameLst>
                                      </p:cBhvr>
                                      <p:to>
                                        <p:strVal val="visible"/>
                                      </p:to>
                                    </p:set>
                                    <p:animEffect transition="in" filter="blinds(horizontal)">
                                      <p:cBhvr>
                                        <p:cTn id="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bldLvl="0" animBg="1"/>
      <p:bldP spid="52" grpId="0" bldLvl="0" animBg="1"/>
      <p:bldP spid="53"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14605"/>
            <a:ext cx="7613650" cy="521970"/>
          </a:xfrm>
          <a:prstGeom prst="rect">
            <a:avLst/>
          </a:prstGeom>
          <a:effectLst>
            <a:softEdge rad="63500"/>
          </a:effectLst>
        </p:spPr>
        <p:style>
          <a:lnRef idx="1">
            <a:schemeClr val="accent1"/>
          </a:lnRef>
          <a:fillRef idx="2">
            <a:schemeClr val="accent1"/>
          </a:fillRef>
          <a:effectRef idx="1">
            <a:schemeClr val="accent1"/>
          </a:effectRef>
          <a:fontRef idx="minor">
            <a:schemeClr val="dk1"/>
          </a:fontRef>
        </p:style>
        <p:txBody>
          <a:bodyPr>
            <a:spAutoFit/>
          </a:bodyPr>
          <a:lstStyle/>
          <a:p>
            <a:pPr eaLnBrk="1" hangingPunct="1">
              <a:buFont typeface="Arial" panose="020B0604020202020204" pitchFamily="34" charset="0"/>
              <a:buNone/>
              <a:defRPr/>
            </a:pPr>
            <a:r>
              <a:rPr lang="zh-CN" altLang="en-US" sz="2800" noProof="1"/>
              <a:t>Compact star structures </a:t>
            </a:r>
            <a:r>
              <a:rPr lang="en-US" altLang="zh-CN" sz="2800" noProof="1"/>
              <a:t>[</a:t>
            </a:r>
            <a:r>
              <a:rPr lang="zh-CN" altLang="en-US" sz="2800" noProof="1"/>
              <a:t>Weber200</a:t>
            </a:r>
            <a:r>
              <a:rPr lang="en-US" altLang="zh-CN" sz="2800" noProof="1"/>
              <a:t>5_</a:t>
            </a:r>
            <a:r>
              <a:rPr lang="zh-CN" altLang="en-US" sz="2800" noProof="1"/>
              <a:t>PPNP54-193</a:t>
            </a:r>
            <a:r>
              <a:rPr lang="en-US" altLang="zh-CN" sz="2800" noProof="1"/>
              <a:t>]</a:t>
            </a:r>
            <a:endParaRPr lang="en-US" altLang="zh-CN" sz="2800" noProof="1"/>
          </a:p>
        </p:txBody>
      </p:sp>
      <p:pic>
        <p:nvPicPr>
          <p:cNvPr id="13319" name="图片 3" descr="Weber200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08038" y="536575"/>
            <a:ext cx="7770812" cy="578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灯片编号占位符 2"/>
          <p:cNvSpPr>
            <a:spLocks noGrp="1"/>
          </p:cNvSpPr>
          <p:nvPr>
            <p:ph type="sldNum" sz="quarter" idx="12"/>
          </p:nvPr>
        </p:nvSpPr>
        <p:spPr/>
        <p:txBody>
          <a:bodyPr/>
          <a:p>
            <a:pPr>
              <a:defRPr/>
            </a:pPr>
            <a:fld id="{5AF3865C-8E7E-43F6-9267-532416176426}" type="slidenum">
              <a:rPr lang="zh-CN" altLang="en-US"/>
            </a:fld>
            <a:endParaRPr lang="zh-CN" altLang="en-US"/>
          </a:p>
        </p:txBody>
      </p:sp>
      <p:sp>
        <p:nvSpPr>
          <p:cNvPr id="30" name="页脚占位符 5"/>
          <p:cNvSpPr>
            <a:spLocks noGrp="1"/>
          </p:cNvSpPr>
          <p:nvPr/>
        </p:nvSpPr>
        <p:spPr>
          <a:xfrm>
            <a:off x="0" y="6412865"/>
            <a:ext cx="1597025" cy="398145"/>
          </a:xfrm>
          <a:prstGeom prst="rect">
            <a:avLst/>
          </a:prstGeom>
        </p:spPr>
        <p:txBody>
          <a:bodyPr vert="horz" lIns="91440" tIns="45720" rIns="91440" bIns="45720" rtlCol="0" anchor="ctr"/>
          <a:lstStyle>
            <a:defPPr>
              <a:defRPr lang="en-US"/>
            </a:defPPr>
            <a:lvl1pPr marL="0" algn="ctr" defTabSz="914400" rtl="0" eaLnBrk="1" latinLnBrk="0" hangingPunct="1">
              <a:buFont typeface="Arial" panose="020B0604020202020204" pitchFamily="34" charset="0"/>
              <a:buNone/>
              <a:defRPr sz="14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CN" sz="1800" dirty="0">
                <a:sym typeface="+mn-ea"/>
              </a:rPr>
              <a:t>background</a:t>
            </a:r>
            <a:endParaRPr lang="en-US" altLang="zh-CN" sz="1800" dirty="0">
              <a:sym typeface="+mn-ea"/>
            </a:endParaRPr>
          </a:p>
        </p:txBody>
      </p:sp>
      <p:grpSp>
        <p:nvGrpSpPr>
          <p:cNvPr id="6" name="组合 5"/>
          <p:cNvGrpSpPr/>
          <p:nvPr/>
        </p:nvGrpSpPr>
        <p:grpSpPr>
          <a:xfrm>
            <a:off x="3272790" y="549275"/>
            <a:ext cx="5765800" cy="4215130"/>
            <a:chOff x="5154" y="865"/>
            <a:chExt cx="9080" cy="6638"/>
          </a:xfrm>
        </p:grpSpPr>
        <p:pic>
          <p:nvPicPr>
            <p:cNvPr id="4" name="图片 3"/>
            <p:cNvPicPr>
              <a:picLocks noChangeAspect="1"/>
            </p:cNvPicPr>
            <p:nvPr/>
          </p:nvPicPr>
          <p:blipFill>
            <a:blip r:embed="rId2"/>
            <a:stretch>
              <a:fillRect/>
            </a:stretch>
          </p:blipFill>
          <p:spPr>
            <a:xfrm>
              <a:off x="5154" y="865"/>
              <a:ext cx="9080" cy="6638"/>
            </a:xfrm>
            <a:prstGeom prst="rect">
              <a:avLst/>
            </a:prstGeom>
          </p:spPr>
        </p:pic>
        <p:sp>
          <p:nvSpPr>
            <p:cNvPr id="5" name="文本框 4"/>
            <p:cNvSpPr txBox="1"/>
            <p:nvPr/>
          </p:nvSpPr>
          <p:spPr>
            <a:xfrm>
              <a:off x="6302" y="5967"/>
              <a:ext cx="4563" cy="628"/>
            </a:xfrm>
            <a:prstGeom prst="rect">
              <a:avLst/>
            </a:prstGeom>
            <a:noFill/>
          </p:spPr>
          <p:txBody>
            <a:bodyPr wrap="square" rtlCol="0" anchor="t">
              <a:spAutoFit/>
            </a:bodyPr>
            <a:p>
              <a:r>
                <a:rPr lang="en-US" altLang="zh-CN"/>
                <a:t>PRL 114 (2015) </a:t>
              </a:r>
              <a:r>
                <a:rPr lang="en-US" altLang="zh-CN">
                  <a:sym typeface="+mn-ea"/>
                </a:rPr>
                <a:t>092301 </a:t>
              </a:r>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14605"/>
            <a:ext cx="4917440" cy="521970"/>
          </a:xfrm>
          <a:prstGeom prst="rect">
            <a:avLst/>
          </a:prstGeom>
          <a:effectLst>
            <a:softEdge rad="63500"/>
          </a:effectLst>
        </p:spPr>
        <p:style>
          <a:lnRef idx="1">
            <a:schemeClr val="accent1"/>
          </a:lnRef>
          <a:fillRef idx="2">
            <a:schemeClr val="accent1"/>
          </a:fillRef>
          <a:effectRef idx="1">
            <a:schemeClr val="accent1"/>
          </a:effectRef>
          <a:fontRef idx="minor">
            <a:schemeClr val="dk1"/>
          </a:fontRef>
        </p:style>
        <p:txBody>
          <a:bodyPr wrap="square">
            <a:spAutoFit/>
          </a:bodyPr>
          <a:lstStyle/>
          <a:p>
            <a:pPr eaLnBrk="1" hangingPunct="1">
              <a:buFont typeface="Arial" panose="020B0604020202020204" pitchFamily="34" charset="0"/>
              <a:buNone/>
              <a:defRPr/>
            </a:pPr>
            <a:r>
              <a:rPr lang="en-US" sz="2800" noProof="1"/>
              <a:t>Flavor symmetry of light quarks</a:t>
            </a:r>
            <a:endParaRPr lang="en-US" sz="2800" noProof="1"/>
          </a:p>
        </p:txBody>
      </p:sp>
      <p:sp>
        <p:nvSpPr>
          <p:cNvPr id="3" name="灯片编号占位符 2"/>
          <p:cNvSpPr>
            <a:spLocks noGrp="1"/>
          </p:cNvSpPr>
          <p:nvPr>
            <p:ph type="sldNum" sz="quarter" idx="12"/>
          </p:nvPr>
        </p:nvSpPr>
        <p:spPr/>
        <p:txBody>
          <a:bodyPr/>
          <a:lstStyle/>
          <a:p>
            <a:pPr>
              <a:defRPr/>
            </a:pPr>
            <a:fld id="{5AF3865C-8E7E-43F6-9267-532416176426}" type="slidenum">
              <a:rPr lang="zh-CN" altLang="en-US"/>
            </a:fld>
            <a:endParaRPr lang="zh-CN" altLang="en-US"/>
          </a:p>
        </p:txBody>
      </p:sp>
      <mc:AlternateContent xmlns:mc="http://schemas.openxmlformats.org/markup-compatibility/2006">
        <mc:Choice xmlns:a14="http://schemas.microsoft.com/office/drawing/2010/main" Requires="a14">
          <p:sp>
            <p:nvSpPr>
              <p:cNvPr id="5" name="文本框 4"/>
              <p:cNvSpPr txBox="1"/>
              <p:nvPr/>
            </p:nvSpPr>
            <p:spPr>
              <a:xfrm>
                <a:off x="1180401" y="2989516"/>
                <a:ext cx="820420" cy="848995"/>
              </a:xfrm>
              <a:prstGeom prst="rect">
                <a:avLst/>
              </a:prstGeom>
              <a:noFill/>
            </p:spPr>
            <p:txBody>
              <a:bodyPr wrap="none" rtlCol="0" anchor="t">
                <a:spAutoFit/>
              </a:bodyPr>
              <a:p>
                <a:pPr algn="l"/>
                <a14:m>
                  <m:oMathPara xmlns:m="http://schemas.openxmlformats.org/officeDocument/2006/math">
                    <m:oMathParaPr>
                      <m:jc m:val="centerGroup"/>
                    </m:oMathParaPr>
                    <m:oMath xmlns:m="http://schemas.openxmlformats.org/officeDocument/2006/math">
                      <m:d>
                        <m:dPr>
                          <m:ctrlPr>
                            <a:rPr lang="en-US" altLang="zh-CN" i="1">
                              <a:latin typeface="Cambria Math" panose="02040503050406030204" charset="0"/>
                              <a:cs typeface="Cambria Math" panose="02040503050406030204" charset="0"/>
                            </a:rPr>
                          </m:ctrlPr>
                        </m:dPr>
                        <m:e>
                          <m:m>
                            <m:mPr>
                              <m:mcs>
                                <m:mc>
                                  <m:mcPr>
                                    <m:count m:val="1"/>
                                    <m:mcJc m:val="center"/>
                                  </m:mcPr>
                                </m:mc>
                              </m:mcs>
                              <m:ctrlPr>
                                <a:rPr lang="en-US" altLang="zh-CN" i="1">
                                  <a:latin typeface="Cambria Math" panose="02040503050406030204" charset="0"/>
                                  <a:cs typeface="Cambria Math" panose="02040503050406030204" charset="0"/>
                                </a:rPr>
                              </m:ctrlPr>
                            </m:mPr>
                            <m:mr>
                              <m:e>
                                <m:r>
                                  <a:rPr lang="en-US" altLang="zh-CN" i="1">
                                    <a:latin typeface="Cambria Math" panose="02040503050406030204" charset="0"/>
                                    <a:cs typeface="Cambria Math" panose="02040503050406030204" charset="0"/>
                                  </a:rPr>
                                  <m:t>𝑢</m:t>
                                </m:r>
                              </m:e>
                            </m:mr>
                            <m:mr>
                              <m:e>
                                <m:r>
                                  <a:rPr lang="en-US" altLang="zh-CN" i="1">
                                    <a:latin typeface="Cambria Math" panose="02040503050406030204" charset="0"/>
                                    <a:cs typeface="Cambria Math" panose="02040503050406030204" charset="0"/>
                                  </a:rPr>
                                  <m:t>𝑑</m:t>
                                </m:r>
                              </m:e>
                            </m:mr>
                            <m:mr>
                              <m:e>
                                <m:r>
                                  <a:rPr lang="en-US" altLang="zh-CN" i="1">
                                    <a:latin typeface="Cambria Math" panose="02040503050406030204" charset="0"/>
                                    <a:cs typeface="Cambria Math" panose="02040503050406030204" charset="0"/>
                                  </a:rPr>
                                  <m:t>𝑠</m:t>
                                </m:r>
                              </m:e>
                            </m:mr>
                          </m:m>
                        </m:e>
                      </m:d>
                    </m:oMath>
                  </m:oMathPara>
                </a14:m>
                <a:endParaRPr lang="zh-CN" altLang="en-US"/>
              </a:p>
            </p:txBody>
          </p:sp>
        </mc:Choice>
        <mc:Fallback>
          <p:sp>
            <p:nvSpPr>
              <p:cNvPr id="5" name="文本框 4"/>
              <p:cNvSpPr txBox="1">
                <a:spLocks noRot="1" noChangeAspect="1" noMove="1" noResize="1" noEditPoints="1" noAdjustHandles="1" noChangeArrowheads="1" noChangeShapeType="1" noTextEdit="1"/>
              </p:cNvSpPr>
              <p:nvPr/>
            </p:nvSpPr>
            <p:spPr>
              <a:xfrm>
                <a:off x="1180401" y="2989516"/>
                <a:ext cx="820420" cy="848995"/>
              </a:xfrm>
              <a:prstGeom prst="rect">
                <a:avLst/>
              </a:prstGeom>
              <a:blipFill rotWithShape="1">
                <a:blip r:embed="rId1"/>
                <a:stretch>
                  <a:fillRect l="-70" t="-67" r="70" b="67"/>
                </a:stretch>
              </a:blipFill>
            </p:spPr>
            <p:txBody>
              <a:bodyPr/>
              <a:lstStyle/>
              <a:p>
                <a:r>
                  <a:rPr lang="zh-CN" altLang="en-US">
                    <a:noFill/>
                  </a:rPr>
                  <a:t> </a:t>
                </a:r>
              </a:p>
            </p:txBody>
          </p:sp>
        </mc:Fallback>
      </mc:AlternateContent>
      <p:sp>
        <p:nvSpPr>
          <p:cNvPr id="6" name="文本框 5"/>
          <p:cNvSpPr txBox="1"/>
          <p:nvPr/>
        </p:nvSpPr>
        <p:spPr>
          <a:xfrm>
            <a:off x="36830" y="3082290"/>
            <a:ext cx="1307465" cy="521970"/>
          </a:xfrm>
          <a:prstGeom prst="rect">
            <a:avLst/>
          </a:prstGeom>
          <a:noFill/>
        </p:spPr>
        <p:txBody>
          <a:bodyPr wrap="square" rtlCol="0" anchor="t">
            <a:spAutoFit/>
          </a:bodyPr>
          <a:p>
            <a:pPr eaLnBrk="1" hangingPunct="1">
              <a:buFont typeface="Arial" panose="020B0604020202020204" pitchFamily="34" charset="0"/>
              <a:buNone/>
              <a:defRPr/>
            </a:pPr>
            <a:r>
              <a:rPr lang="en-US" altLang="en-US" sz="2800">
                <a:sym typeface="+mn-ea"/>
              </a:rPr>
              <a:t>SU(3)</a:t>
            </a:r>
            <a:r>
              <a:rPr lang="en-US" altLang="en-US" sz="2800" i="1" baseline="-25000">
                <a:sym typeface="+mn-ea"/>
              </a:rPr>
              <a:t>f</a:t>
            </a:r>
            <a:r>
              <a:rPr lang="en-US" altLang="en-US" sz="2800">
                <a:sym typeface="+mn-ea"/>
              </a:rPr>
              <a:t>:</a:t>
            </a:r>
            <a:endParaRPr lang="en-US" altLang="en-US" sz="2800">
              <a:sym typeface="+mn-ea"/>
            </a:endParaRPr>
          </a:p>
        </p:txBody>
      </p:sp>
      <mc:AlternateContent xmlns:mc="http://schemas.openxmlformats.org/markup-compatibility/2006">
        <mc:Choice xmlns:a14="http://schemas.microsoft.com/office/drawing/2010/main" Requires="a14">
          <p:sp>
            <p:nvSpPr>
              <p:cNvPr id="7" name="文本框 6"/>
              <p:cNvSpPr txBox="1"/>
              <p:nvPr/>
            </p:nvSpPr>
            <p:spPr>
              <a:xfrm>
                <a:off x="2219325" y="765810"/>
                <a:ext cx="2273935" cy="521970"/>
              </a:xfrm>
              <a:prstGeom prst="rect">
                <a:avLst/>
              </a:prstGeom>
              <a:noFill/>
            </p:spPr>
            <p:txBody>
              <a:bodyPr wrap="square" rtlCol="0" anchor="t">
                <a:spAutoFit/>
              </a:bodyPr>
              <a:p>
                <a:r>
                  <a:rPr lang="en-US" altLang="en-US" sz="2800">
                    <a:sym typeface="+mn-ea"/>
                  </a:rPr>
                  <a:t>SU(2)</a:t>
                </a:r>
                <a:r>
                  <a:rPr lang="en-US" altLang="en-US" sz="2800" i="1" baseline="-25000">
                    <a:sym typeface="+mn-ea"/>
                  </a:rPr>
                  <a:t>I</a:t>
                </a:r>
                <a14:m>
                  <m:oMath xmlns:m="http://schemas.openxmlformats.org/officeDocument/2006/math">
                    <m:r>
                      <a:rPr lang="en-US" altLang="en-US" sz="2800">
                        <a:latin typeface="Cambria Math" panose="02040503050406030204" charset="0"/>
                        <a:cs typeface="Cambria Math" panose="02040503050406030204" charset="0"/>
                        <a:sym typeface="+mn-ea"/>
                      </a:rPr>
                      <m:t>×</m:t>
                    </m:r>
                  </m:oMath>
                </a14:m>
                <a:r>
                  <a:rPr lang="en-US" altLang="en-US" sz="2800">
                    <a:sym typeface="+mn-ea"/>
                  </a:rPr>
                  <a:t>U(1)</a:t>
                </a:r>
                <a:r>
                  <a:rPr lang="en-US" altLang="en-US" sz="2800" i="1" baseline="-25000">
                    <a:sym typeface="+mn-ea"/>
                  </a:rPr>
                  <a:t>Y</a:t>
                </a:r>
                <a:endParaRPr lang="en-US" altLang="en-US" sz="2800">
                  <a:sym typeface="+mn-ea"/>
                </a:endParaRPr>
              </a:p>
            </p:txBody>
          </p:sp>
        </mc:Choice>
        <mc:Fallback>
          <p:sp>
            <p:nvSpPr>
              <p:cNvPr id="7" name="文本框 6"/>
              <p:cNvSpPr txBox="1">
                <a:spLocks noRot="1" noChangeAspect="1" noMove="1" noResize="1" noEditPoints="1" noAdjustHandles="1" noChangeArrowheads="1" noChangeShapeType="1" noTextEdit="1"/>
              </p:cNvSpPr>
              <p:nvPr/>
            </p:nvSpPr>
            <p:spPr>
              <a:xfrm>
                <a:off x="2219325" y="765810"/>
                <a:ext cx="2273935" cy="521970"/>
              </a:xfrm>
              <a:prstGeom prst="rect">
                <a:avLst/>
              </a:prstGeom>
              <a:blipFill rotWithShape="1">
                <a:blip r:embed="rId2"/>
                <a:stretch>
                  <a:fillRect b="-4136"/>
                </a:stretch>
              </a:blipFill>
            </p:spPr>
            <p:txBody>
              <a:bodyPr/>
              <a:lstStyle/>
              <a:p>
                <a:r>
                  <a:rPr lang="zh-CN" altLang="en-US">
                    <a:noFill/>
                  </a:rPr>
                  <a:t> </a:t>
                </a:r>
              </a:p>
            </p:txBody>
          </p:sp>
        </mc:Fallback>
      </mc:AlternateContent>
      <p:sp>
        <p:nvSpPr>
          <p:cNvPr id="9" name="左大括号 8"/>
          <p:cNvSpPr/>
          <p:nvPr/>
        </p:nvSpPr>
        <p:spPr>
          <a:xfrm>
            <a:off x="1835785" y="836930"/>
            <a:ext cx="527050" cy="5130800"/>
          </a:xfrm>
          <a:prstGeom prst="leftBrace">
            <a:avLst/>
          </a:prstGeom>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11" name="文本框 10"/>
          <p:cNvSpPr txBox="1"/>
          <p:nvPr/>
        </p:nvSpPr>
        <p:spPr>
          <a:xfrm>
            <a:off x="3131820" y="1413510"/>
            <a:ext cx="1176655" cy="521970"/>
          </a:xfrm>
          <a:prstGeom prst="rect">
            <a:avLst/>
          </a:prstGeom>
          <a:noFill/>
        </p:spPr>
        <p:txBody>
          <a:bodyPr wrap="square" rtlCol="0" anchor="t">
            <a:spAutoFit/>
          </a:bodyPr>
          <a:p>
            <a:r>
              <a:rPr lang="en-US" altLang="en-US" sz="2800">
                <a:sym typeface="+mn-ea"/>
              </a:rPr>
              <a:t>I-spin:</a:t>
            </a:r>
            <a:endParaRPr lang="en-US" altLang="zh-CN" sz="2800">
              <a:sym typeface="+mn-ea"/>
            </a:endParaRPr>
          </a:p>
        </p:txBody>
      </p:sp>
      <p:cxnSp>
        <p:nvCxnSpPr>
          <p:cNvPr id="12" name="直接箭头连接符 11"/>
          <p:cNvCxnSpPr>
            <a:endCxn id="11" idx="1"/>
          </p:cNvCxnSpPr>
          <p:nvPr/>
        </p:nvCxnSpPr>
        <p:spPr>
          <a:xfrm>
            <a:off x="2893060" y="1297305"/>
            <a:ext cx="238760" cy="377190"/>
          </a:xfrm>
          <a:prstGeom prst="straightConnector1">
            <a:avLst/>
          </a:prstGeom>
          <a:ln w="28575">
            <a:solidFill>
              <a:srgbClr val="FF0000"/>
            </a:solidFill>
            <a:tailEnd type="arrow"/>
          </a:ln>
        </p:spPr>
        <p:style>
          <a:lnRef idx="2">
            <a:schemeClr val="accent1"/>
          </a:lnRef>
          <a:fillRef idx="0">
            <a:srgbClr val="FFFFFF"/>
          </a:fillRef>
          <a:effectRef idx="0">
            <a:srgbClr val="FFFFFF"/>
          </a:effectRef>
          <a:fontRef idx="minor">
            <a:schemeClr val="tx1"/>
          </a:fontRef>
        </p:style>
      </p:cxnSp>
      <mc:AlternateContent xmlns:mc="http://schemas.openxmlformats.org/markup-compatibility/2006">
        <mc:Choice xmlns:a14="http://schemas.microsoft.com/office/drawing/2010/main" Requires="a14">
          <p:sp>
            <p:nvSpPr>
              <p:cNvPr id="13" name="文本框 12"/>
              <p:cNvSpPr txBox="1"/>
              <p:nvPr/>
            </p:nvSpPr>
            <p:spPr>
              <a:xfrm>
                <a:off x="4067746" y="1414081"/>
                <a:ext cx="736600" cy="548005"/>
              </a:xfrm>
              <a:prstGeom prst="rect">
                <a:avLst/>
              </a:prstGeom>
              <a:noFill/>
            </p:spPr>
            <p:txBody>
              <a:bodyPr wrap="none" rtlCol="0" anchor="t">
                <a:spAutoFit/>
              </a:bodyPr>
              <a:p>
                <a:pPr algn="l"/>
                <a14:m>
                  <m:oMathPara xmlns:m="http://schemas.openxmlformats.org/officeDocument/2006/math">
                    <m:oMathParaPr>
                      <m:jc m:val="centerGroup"/>
                    </m:oMathParaPr>
                    <m:oMath xmlns:m="http://schemas.openxmlformats.org/officeDocument/2006/math">
                      <m:d>
                        <m:dPr>
                          <m:ctrlPr>
                            <a:rPr lang="en-US" altLang="zh-CN" i="1">
                              <a:latin typeface="Cambria Math" panose="02040503050406030204" charset="0"/>
                              <a:cs typeface="Cambria Math" panose="02040503050406030204" charset="0"/>
                            </a:rPr>
                          </m:ctrlPr>
                        </m:dPr>
                        <m:e>
                          <m:m>
                            <m:mPr>
                              <m:mcs>
                                <m:mc>
                                  <m:mcPr>
                                    <m:count m:val="1"/>
                                    <m:mcJc m:val="center"/>
                                  </m:mcPr>
                                </m:mc>
                              </m:mcs>
                              <m:ctrlPr>
                                <a:rPr lang="en-US" altLang="zh-CN" i="1">
                                  <a:latin typeface="Cambria Math" panose="02040503050406030204" charset="0"/>
                                  <a:cs typeface="Cambria Math" panose="02040503050406030204" charset="0"/>
                                </a:rPr>
                              </m:ctrlPr>
                            </m:mPr>
                            <m:mr>
                              <m:e>
                                <m:r>
                                  <a:rPr lang="en-US" altLang="zh-CN" i="1">
                                    <a:latin typeface="Cambria Math" panose="02040503050406030204" charset="0"/>
                                    <a:cs typeface="Cambria Math" panose="02040503050406030204" charset="0"/>
                                  </a:rPr>
                                  <m:t>𝑢</m:t>
                                </m:r>
                              </m:e>
                            </m:mr>
                            <m:mr>
                              <m:e>
                                <m:r>
                                  <a:rPr lang="en-US" altLang="zh-CN" i="1">
                                    <a:latin typeface="Cambria Math" panose="02040503050406030204" charset="0"/>
                                    <a:cs typeface="Cambria Math" panose="02040503050406030204" charset="0"/>
                                  </a:rPr>
                                  <m:t>𝑑</m:t>
                                </m:r>
                              </m:e>
                            </m:mr>
                          </m:m>
                        </m:e>
                      </m:d>
                    </m:oMath>
                  </m:oMathPara>
                </a14:m>
                <a:endParaRPr lang="zh-CN" altLang="en-US"/>
              </a:p>
            </p:txBody>
          </p:sp>
        </mc:Choice>
        <mc:Fallback>
          <p:sp>
            <p:nvSpPr>
              <p:cNvPr id="13" name="文本框 12"/>
              <p:cNvSpPr txBox="1">
                <a:spLocks noRot="1" noChangeAspect="1" noMove="1" noResize="1" noEditPoints="1" noAdjustHandles="1" noChangeArrowheads="1" noChangeShapeType="1" noTextEdit="1"/>
              </p:cNvSpPr>
              <p:nvPr/>
            </p:nvSpPr>
            <p:spPr>
              <a:xfrm>
                <a:off x="4067746" y="1414081"/>
                <a:ext cx="736600" cy="548005"/>
              </a:xfrm>
              <a:prstGeom prst="rect">
                <a:avLst/>
              </a:prstGeom>
              <a:blipFill rotWithShape="1">
                <a:blip r:embed="rId3"/>
                <a:stretch>
                  <a:fillRect l="-78" t="-104" r="78" b="104"/>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4" name="文本框 13"/>
              <p:cNvSpPr txBox="1"/>
              <p:nvPr/>
            </p:nvSpPr>
            <p:spPr>
              <a:xfrm>
                <a:off x="2202815" y="3404235"/>
                <a:ext cx="2535555" cy="521970"/>
              </a:xfrm>
              <a:prstGeom prst="rect">
                <a:avLst/>
              </a:prstGeom>
              <a:noFill/>
            </p:spPr>
            <p:txBody>
              <a:bodyPr wrap="square" rtlCol="0" anchor="t">
                <a:spAutoFit/>
              </a:bodyPr>
              <a:p>
                <a:r>
                  <a:rPr lang="en-US" altLang="en-US" sz="2800">
                    <a:sym typeface="+mn-ea"/>
                  </a:rPr>
                  <a:t>SU(2)</a:t>
                </a:r>
                <a:r>
                  <a:rPr lang="en-US" altLang="en-US" sz="2800" i="1" baseline="-25000">
                    <a:sym typeface="+mn-ea"/>
                  </a:rPr>
                  <a:t>U</a:t>
                </a:r>
                <a14:m>
                  <m:oMath xmlns:m="http://schemas.openxmlformats.org/officeDocument/2006/math">
                    <m:r>
                      <a:rPr lang="en-US" altLang="en-US" sz="2800">
                        <a:latin typeface="Cambria Math" panose="02040503050406030204" charset="0"/>
                        <a:cs typeface="Cambria Math" panose="02040503050406030204" charset="0"/>
                        <a:sym typeface="+mn-ea"/>
                      </a:rPr>
                      <m:t>×</m:t>
                    </m:r>
                  </m:oMath>
                </a14:m>
                <a:r>
                  <a:rPr lang="en-US" altLang="en-US" sz="2800">
                    <a:sym typeface="+mn-ea"/>
                  </a:rPr>
                  <a:t>U(1)</a:t>
                </a:r>
                <a:r>
                  <a:rPr lang="en-US" altLang="en-US" sz="2800" i="1" baseline="-25000">
                    <a:sym typeface="+mn-ea"/>
                  </a:rPr>
                  <a:t>Q</a:t>
                </a:r>
                <a:endParaRPr lang="en-US" altLang="en-US" sz="2800">
                  <a:sym typeface="+mn-ea"/>
                </a:endParaRPr>
              </a:p>
            </p:txBody>
          </p:sp>
        </mc:Choice>
        <mc:Fallback>
          <p:sp>
            <p:nvSpPr>
              <p:cNvPr id="14" name="文本框 13"/>
              <p:cNvSpPr txBox="1">
                <a:spLocks noRot="1" noChangeAspect="1" noMove="1" noResize="1" noEditPoints="1" noAdjustHandles="1" noChangeArrowheads="1" noChangeShapeType="1" noTextEdit="1"/>
              </p:cNvSpPr>
              <p:nvPr/>
            </p:nvSpPr>
            <p:spPr>
              <a:xfrm>
                <a:off x="2202815" y="3404235"/>
                <a:ext cx="2535555" cy="521970"/>
              </a:xfrm>
              <a:prstGeom prst="rect">
                <a:avLst/>
              </a:prstGeom>
              <a:blipFill rotWithShape="1">
                <a:blip r:embed="rId4"/>
                <a:stretch>
                  <a:fillRect b="-4136"/>
                </a:stretch>
              </a:blipFill>
            </p:spPr>
            <p:txBody>
              <a:bodyPr/>
              <a:lstStyle/>
              <a:p>
                <a:r>
                  <a:rPr lang="zh-CN" altLang="en-US">
                    <a:noFill/>
                  </a:rPr>
                  <a:t> </a:t>
                </a:r>
              </a:p>
            </p:txBody>
          </p:sp>
        </mc:Fallback>
      </mc:AlternateContent>
      <p:sp>
        <p:nvSpPr>
          <p:cNvPr id="15" name="文本框 14"/>
          <p:cNvSpPr txBox="1"/>
          <p:nvPr/>
        </p:nvSpPr>
        <p:spPr>
          <a:xfrm>
            <a:off x="3115310" y="4051935"/>
            <a:ext cx="1381760" cy="521970"/>
          </a:xfrm>
          <a:prstGeom prst="rect">
            <a:avLst/>
          </a:prstGeom>
          <a:noFill/>
        </p:spPr>
        <p:txBody>
          <a:bodyPr wrap="square" rtlCol="0" anchor="t">
            <a:spAutoFit/>
          </a:bodyPr>
          <a:p>
            <a:r>
              <a:rPr lang="en-US" altLang="en-US" sz="2800">
                <a:sym typeface="+mn-ea"/>
              </a:rPr>
              <a:t>U-spin:</a:t>
            </a:r>
            <a:endParaRPr lang="en-US" altLang="zh-CN" sz="2800">
              <a:sym typeface="+mn-ea"/>
            </a:endParaRPr>
          </a:p>
        </p:txBody>
      </p:sp>
      <p:cxnSp>
        <p:nvCxnSpPr>
          <p:cNvPr id="16" name="直接箭头连接符 15"/>
          <p:cNvCxnSpPr>
            <a:endCxn id="15" idx="1"/>
          </p:cNvCxnSpPr>
          <p:nvPr/>
        </p:nvCxnSpPr>
        <p:spPr>
          <a:xfrm>
            <a:off x="2876550" y="3935730"/>
            <a:ext cx="238760" cy="377190"/>
          </a:xfrm>
          <a:prstGeom prst="straightConnector1">
            <a:avLst/>
          </a:prstGeom>
          <a:ln w="28575">
            <a:solidFill>
              <a:srgbClr val="FF0000"/>
            </a:solidFill>
            <a:tailEnd type="arrow"/>
          </a:ln>
        </p:spPr>
        <p:style>
          <a:lnRef idx="2">
            <a:schemeClr val="accent1"/>
          </a:lnRef>
          <a:fillRef idx="0">
            <a:srgbClr val="FFFFFF"/>
          </a:fillRef>
          <a:effectRef idx="0">
            <a:srgbClr val="FFFFFF"/>
          </a:effectRef>
          <a:fontRef idx="minor">
            <a:schemeClr val="tx1"/>
          </a:fontRef>
        </p:style>
      </p:cxnSp>
      <mc:AlternateContent xmlns:mc="http://schemas.openxmlformats.org/markup-compatibility/2006">
        <mc:Choice xmlns:a14="http://schemas.microsoft.com/office/drawing/2010/main" Requires="a14">
          <p:sp>
            <p:nvSpPr>
              <p:cNvPr id="17" name="文本框 16"/>
              <p:cNvSpPr txBox="1"/>
              <p:nvPr/>
            </p:nvSpPr>
            <p:spPr>
              <a:xfrm>
                <a:off x="4249991" y="4027741"/>
                <a:ext cx="618490" cy="605155"/>
              </a:xfrm>
              <a:prstGeom prst="rect">
                <a:avLst/>
              </a:prstGeom>
              <a:noFill/>
            </p:spPr>
            <p:txBody>
              <a:bodyPr wrap="none" rtlCol="0" anchor="t">
                <a:spAutoFit/>
              </a:bodyPr>
              <a:p>
                <a:pPr algn="l"/>
                <a14:m>
                  <m:oMathPara xmlns:m="http://schemas.openxmlformats.org/officeDocument/2006/math">
                    <m:oMathParaPr>
                      <m:jc m:val="centerGroup"/>
                    </m:oMathParaPr>
                    <m:oMath xmlns:m="http://schemas.openxmlformats.org/officeDocument/2006/math">
                      <m:d>
                        <m:dPr>
                          <m:ctrlPr>
                            <a:rPr lang="en-US" altLang="zh-CN" i="1">
                              <a:latin typeface="Cambria Math" panose="02040503050406030204" charset="0"/>
                              <a:cs typeface="Cambria Math" panose="02040503050406030204" charset="0"/>
                            </a:rPr>
                          </m:ctrlPr>
                        </m:dPr>
                        <m:e>
                          <m:m>
                            <m:mPr>
                              <m:mcs>
                                <m:mc>
                                  <m:mcPr>
                                    <m:count m:val="1"/>
                                    <m:mcJc m:val="center"/>
                                  </m:mcPr>
                                </m:mc>
                              </m:mcs>
                              <m:ctrlPr>
                                <a:rPr lang="en-US" altLang="zh-CN" i="1">
                                  <a:latin typeface="Cambria Math" panose="02040503050406030204" charset="0"/>
                                  <a:cs typeface="Cambria Math" panose="02040503050406030204" charset="0"/>
                                </a:rPr>
                              </m:ctrlPr>
                            </m:mPr>
                            <m:mr>
                              <m:e>
                                <m:r>
                                  <a:rPr lang="en-US" altLang="zh-CN" i="1">
                                    <a:latin typeface="Cambria Math" panose="02040503050406030204" charset="0"/>
                                    <a:cs typeface="Cambria Math" panose="02040503050406030204" charset="0"/>
                                  </a:rPr>
                                  <m:t>𝑑</m:t>
                                </m:r>
                              </m:e>
                            </m:mr>
                            <m:mr>
                              <m:e>
                                <m:r>
                                  <a:rPr lang="en-US" altLang="zh-CN" i="1">
                                    <a:latin typeface="Cambria Math" panose="02040503050406030204" charset="0"/>
                                    <a:cs typeface="Cambria Math" panose="02040503050406030204" charset="0"/>
                                  </a:rPr>
                                  <m:t>𝑠</m:t>
                                </m:r>
                              </m:e>
                            </m:mr>
                          </m:m>
                        </m:e>
                      </m:d>
                    </m:oMath>
                  </m:oMathPara>
                </a14:m>
                <a:endParaRPr lang="zh-CN" altLang="en-US"/>
              </a:p>
            </p:txBody>
          </p:sp>
        </mc:Choice>
        <mc:Fallback>
          <p:sp>
            <p:nvSpPr>
              <p:cNvPr id="17" name="文本框 16"/>
              <p:cNvSpPr txBox="1">
                <a:spLocks noRot="1" noChangeAspect="1" noMove="1" noResize="1" noEditPoints="1" noAdjustHandles="1" noChangeArrowheads="1" noChangeShapeType="1" noTextEdit="1"/>
              </p:cNvSpPr>
              <p:nvPr/>
            </p:nvSpPr>
            <p:spPr>
              <a:xfrm>
                <a:off x="4249991" y="4027741"/>
                <a:ext cx="618490" cy="605155"/>
              </a:xfrm>
              <a:prstGeom prst="rect">
                <a:avLst/>
              </a:prstGeom>
              <a:blipFill rotWithShape="1">
                <a:blip r:embed="rId5"/>
                <a:stretch>
                  <a:fillRect l="-92" t="-94" r="92" b="94"/>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8" name="文本框 17"/>
              <p:cNvSpPr txBox="1"/>
              <p:nvPr/>
            </p:nvSpPr>
            <p:spPr>
              <a:xfrm>
                <a:off x="2329815" y="5181600"/>
                <a:ext cx="2535555" cy="521970"/>
              </a:xfrm>
              <a:prstGeom prst="rect">
                <a:avLst/>
              </a:prstGeom>
              <a:noFill/>
            </p:spPr>
            <p:txBody>
              <a:bodyPr wrap="square" rtlCol="0" anchor="t">
                <a:spAutoFit/>
              </a:bodyPr>
              <a:p>
                <a:r>
                  <a:rPr lang="en-US" altLang="en-US" sz="2800">
                    <a:sym typeface="+mn-ea"/>
                  </a:rPr>
                  <a:t>SU(2)</a:t>
                </a:r>
                <a:r>
                  <a:rPr lang="en-US" altLang="en-US" sz="2800" i="1" baseline="-25000">
                    <a:sym typeface="+mn-ea"/>
                  </a:rPr>
                  <a:t>V</a:t>
                </a:r>
                <a14:m>
                  <m:oMath xmlns:m="http://schemas.openxmlformats.org/officeDocument/2006/math">
                    <m:r>
                      <a:rPr lang="en-US" altLang="en-US" sz="2800">
                        <a:latin typeface="Cambria Math" panose="02040503050406030204" charset="0"/>
                        <a:cs typeface="Cambria Math" panose="02040503050406030204" charset="0"/>
                        <a:sym typeface="+mn-ea"/>
                      </a:rPr>
                      <m:t>×</m:t>
                    </m:r>
                  </m:oMath>
                </a14:m>
                <a:r>
                  <a:rPr lang="en-US" altLang="en-US" sz="2800">
                    <a:sym typeface="+mn-ea"/>
                  </a:rPr>
                  <a:t>U(1)</a:t>
                </a:r>
                <a:endParaRPr lang="en-US" altLang="en-US" sz="2800">
                  <a:sym typeface="+mn-ea"/>
                </a:endParaRPr>
              </a:p>
            </p:txBody>
          </p:sp>
        </mc:Choice>
        <mc:Fallback>
          <p:sp>
            <p:nvSpPr>
              <p:cNvPr id="18" name="文本框 17"/>
              <p:cNvSpPr txBox="1">
                <a:spLocks noRot="1" noChangeAspect="1" noMove="1" noResize="1" noEditPoints="1" noAdjustHandles="1" noChangeArrowheads="1" noChangeShapeType="1" noTextEdit="1"/>
              </p:cNvSpPr>
              <p:nvPr/>
            </p:nvSpPr>
            <p:spPr>
              <a:xfrm>
                <a:off x="2329815" y="5181600"/>
                <a:ext cx="2535555" cy="521970"/>
              </a:xfrm>
              <a:prstGeom prst="rect">
                <a:avLst/>
              </a:prstGeom>
              <a:blipFill rotWithShape="1">
                <a:blip r:embed="rId6"/>
                <a:stretch>
                  <a:fillRect b="-4136"/>
                </a:stretch>
              </a:blipFill>
            </p:spPr>
            <p:txBody>
              <a:bodyPr/>
              <a:lstStyle/>
              <a:p>
                <a:r>
                  <a:rPr lang="zh-CN" altLang="en-US">
                    <a:noFill/>
                  </a:rPr>
                  <a:t> </a:t>
                </a:r>
              </a:p>
            </p:txBody>
          </p:sp>
        </mc:Fallback>
      </mc:AlternateContent>
      <p:sp>
        <p:nvSpPr>
          <p:cNvPr id="19" name="文本框 18"/>
          <p:cNvSpPr txBox="1"/>
          <p:nvPr/>
        </p:nvSpPr>
        <p:spPr>
          <a:xfrm>
            <a:off x="3242310" y="5829300"/>
            <a:ext cx="1381760" cy="521970"/>
          </a:xfrm>
          <a:prstGeom prst="rect">
            <a:avLst/>
          </a:prstGeom>
          <a:noFill/>
        </p:spPr>
        <p:txBody>
          <a:bodyPr wrap="square" rtlCol="0" anchor="t">
            <a:spAutoFit/>
          </a:bodyPr>
          <a:p>
            <a:r>
              <a:rPr lang="en-US" altLang="en-US" sz="2800">
                <a:sym typeface="+mn-ea"/>
              </a:rPr>
              <a:t>V-spin:</a:t>
            </a:r>
            <a:endParaRPr lang="en-US" altLang="zh-CN" sz="2800">
              <a:sym typeface="+mn-ea"/>
            </a:endParaRPr>
          </a:p>
        </p:txBody>
      </p:sp>
      <p:cxnSp>
        <p:nvCxnSpPr>
          <p:cNvPr id="20" name="直接箭头连接符 19"/>
          <p:cNvCxnSpPr>
            <a:endCxn id="19" idx="1"/>
          </p:cNvCxnSpPr>
          <p:nvPr/>
        </p:nvCxnSpPr>
        <p:spPr>
          <a:xfrm>
            <a:off x="3003550" y="5713095"/>
            <a:ext cx="238760" cy="377190"/>
          </a:xfrm>
          <a:prstGeom prst="straightConnector1">
            <a:avLst/>
          </a:prstGeom>
          <a:ln w="28575">
            <a:solidFill>
              <a:srgbClr val="FF0000"/>
            </a:solidFill>
            <a:tailEnd type="arrow"/>
          </a:ln>
        </p:spPr>
        <p:style>
          <a:lnRef idx="2">
            <a:schemeClr val="accent1"/>
          </a:lnRef>
          <a:fillRef idx="0">
            <a:srgbClr val="FFFFFF"/>
          </a:fillRef>
          <a:effectRef idx="0">
            <a:srgbClr val="FFFFFF"/>
          </a:effectRef>
          <a:fontRef idx="minor">
            <a:schemeClr val="tx1"/>
          </a:fontRef>
        </p:style>
      </p:cxnSp>
      <mc:AlternateContent xmlns:mc="http://schemas.openxmlformats.org/markup-compatibility/2006">
        <mc:Choice xmlns:a14="http://schemas.microsoft.com/office/drawing/2010/main" Requires="a14">
          <p:sp>
            <p:nvSpPr>
              <p:cNvPr id="21" name="文本框 20"/>
              <p:cNvSpPr txBox="1"/>
              <p:nvPr/>
            </p:nvSpPr>
            <p:spPr>
              <a:xfrm>
                <a:off x="4376991" y="5805106"/>
                <a:ext cx="597535" cy="548005"/>
              </a:xfrm>
              <a:prstGeom prst="rect">
                <a:avLst/>
              </a:prstGeom>
              <a:noFill/>
            </p:spPr>
            <p:txBody>
              <a:bodyPr wrap="none" rtlCol="0" anchor="t">
                <a:spAutoFit/>
              </a:bodyPr>
              <a:p>
                <a:pPr algn="l"/>
                <a14:m>
                  <m:oMathPara xmlns:m="http://schemas.openxmlformats.org/officeDocument/2006/math">
                    <m:oMathParaPr>
                      <m:jc m:val="centerGroup"/>
                    </m:oMathParaPr>
                    <m:oMath xmlns:m="http://schemas.openxmlformats.org/officeDocument/2006/math">
                      <m:d>
                        <m:dPr>
                          <m:ctrlPr>
                            <a:rPr lang="en-US" altLang="zh-CN" i="1">
                              <a:latin typeface="Cambria Math" panose="02040503050406030204" charset="0"/>
                              <a:cs typeface="Cambria Math" panose="02040503050406030204" charset="0"/>
                            </a:rPr>
                          </m:ctrlPr>
                        </m:dPr>
                        <m:e>
                          <m:m>
                            <m:mPr>
                              <m:mcs>
                                <m:mc>
                                  <m:mcPr>
                                    <m:count m:val="1"/>
                                    <m:mcJc m:val="center"/>
                                  </m:mcPr>
                                </m:mc>
                              </m:mcs>
                              <m:ctrlPr>
                                <a:rPr lang="en-US" altLang="zh-CN" i="1">
                                  <a:latin typeface="Cambria Math" panose="02040503050406030204" charset="0"/>
                                  <a:cs typeface="Cambria Math" panose="02040503050406030204" charset="0"/>
                                </a:rPr>
                              </m:ctrlPr>
                            </m:mPr>
                            <m:mr>
                              <m:e>
                                <m:r>
                                  <a:rPr lang="en-US" altLang="zh-CN" i="1">
                                    <a:latin typeface="Cambria Math" panose="02040503050406030204" charset="0"/>
                                    <a:cs typeface="Cambria Math" panose="02040503050406030204" charset="0"/>
                                  </a:rPr>
                                  <m:t>𝑢</m:t>
                                </m:r>
                              </m:e>
                            </m:mr>
                            <m:mr>
                              <m:e>
                                <m:r>
                                  <a:rPr lang="en-US" altLang="zh-CN" i="1">
                                    <a:latin typeface="Cambria Math" panose="02040503050406030204" charset="0"/>
                                    <a:cs typeface="Cambria Math" panose="02040503050406030204" charset="0"/>
                                  </a:rPr>
                                  <m:t>𝑠</m:t>
                                </m:r>
                              </m:e>
                            </m:mr>
                          </m:m>
                        </m:e>
                      </m:d>
                    </m:oMath>
                  </m:oMathPara>
                </a14:m>
                <a:endParaRPr lang="zh-CN" altLang="en-US"/>
              </a:p>
            </p:txBody>
          </p:sp>
        </mc:Choice>
        <mc:Fallback>
          <p:sp>
            <p:nvSpPr>
              <p:cNvPr id="21" name="文本框 20"/>
              <p:cNvSpPr txBox="1">
                <a:spLocks noRot="1" noChangeAspect="1" noMove="1" noResize="1" noEditPoints="1" noAdjustHandles="1" noChangeArrowheads="1" noChangeShapeType="1" noTextEdit="1"/>
              </p:cNvSpPr>
              <p:nvPr/>
            </p:nvSpPr>
            <p:spPr>
              <a:xfrm>
                <a:off x="4376991" y="5805106"/>
                <a:ext cx="597535" cy="548005"/>
              </a:xfrm>
              <a:prstGeom prst="rect">
                <a:avLst/>
              </a:prstGeom>
              <a:blipFill rotWithShape="1">
                <a:blip r:embed="rId7"/>
                <a:stretch>
                  <a:fillRect l="-96" t="-104" r="96" b="104"/>
                </a:stretch>
              </a:blipFill>
            </p:spPr>
            <p:txBody>
              <a:bodyPr/>
              <a:lstStyle/>
              <a:p>
                <a:r>
                  <a:rPr lang="zh-CN" altLang="en-US">
                    <a:noFill/>
                  </a:rPr>
                  <a:t> </a:t>
                </a:r>
              </a:p>
            </p:txBody>
          </p:sp>
        </mc:Fallback>
      </mc:AlternateContent>
      <p:pic>
        <p:nvPicPr>
          <p:cNvPr id="22" name="图片 21"/>
          <p:cNvPicPr>
            <a:picLocks noChangeAspect="1"/>
          </p:cNvPicPr>
          <p:nvPr/>
        </p:nvPicPr>
        <p:blipFill>
          <a:blip r:embed="rId8"/>
          <a:stretch>
            <a:fillRect/>
          </a:stretch>
        </p:blipFill>
        <p:spPr>
          <a:xfrm>
            <a:off x="5147945" y="263525"/>
            <a:ext cx="3794760" cy="2781935"/>
          </a:xfrm>
          <a:prstGeom prst="rect">
            <a:avLst/>
          </a:prstGeom>
        </p:spPr>
      </p:pic>
      <p:sp>
        <p:nvSpPr>
          <p:cNvPr id="23" name="文本框 22"/>
          <p:cNvSpPr txBox="1"/>
          <p:nvPr/>
        </p:nvSpPr>
        <p:spPr>
          <a:xfrm>
            <a:off x="3636010" y="2132965"/>
            <a:ext cx="1289685" cy="370840"/>
          </a:xfrm>
          <a:prstGeom prst="rect">
            <a:avLst/>
          </a:prstGeom>
          <a:noFill/>
        </p:spPr>
        <p:txBody>
          <a:bodyPr wrap="square" rtlCol="0" anchor="t">
            <a:spAutoFit/>
          </a:bodyPr>
          <a:p>
            <a:r>
              <a:rPr lang="en-US" altLang="en-US" sz="2800" i="1" baseline="-25000">
                <a:sym typeface="+mn-ea"/>
              </a:rPr>
              <a:t>Y = S + B</a:t>
            </a:r>
            <a:endParaRPr lang="en-US" altLang="en-US" sz="2800" i="1" baseline="-25000">
              <a:sym typeface="+mn-ea"/>
            </a:endParaRPr>
          </a:p>
        </p:txBody>
      </p:sp>
      <p:pic>
        <p:nvPicPr>
          <p:cNvPr id="24" name="图片 23"/>
          <p:cNvPicPr>
            <a:picLocks noChangeAspect="1"/>
          </p:cNvPicPr>
          <p:nvPr/>
        </p:nvPicPr>
        <p:blipFill>
          <a:blip r:embed="rId9"/>
          <a:stretch>
            <a:fillRect/>
          </a:stretch>
        </p:blipFill>
        <p:spPr>
          <a:xfrm>
            <a:off x="5219700" y="3357245"/>
            <a:ext cx="3597275" cy="2962275"/>
          </a:xfrm>
          <a:prstGeom prst="rect">
            <a:avLst/>
          </a:prstGeom>
        </p:spPr>
      </p:pic>
      <p:sp>
        <p:nvSpPr>
          <p:cNvPr id="25" name="下箭头 24"/>
          <p:cNvSpPr/>
          <p:nvPr/>
        </p:nvSpPr>
        <p:spPr>
          <a:xfrm>
            <a:off x="5219700" y="2943225"/>
            <a:ext cx="431800" cy="359410"/>
          </a:xfrm>
          <a:prstGeom prst="down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0" name="页脚占位符 5"/>
          <p:cNvSpPr>
            <a:spLocks noGrp="1"/>
          </p:cNvSpPr>
          <p:nvPr/>
        </p:nvSpPr>
        <p:spPr>
          <a:xfrm>
            <a:off x="0" y="6412865"/>
            <a:ext cx="1597025" cy="398145"/>
          </a:xfrm>
          <a:prstGeom prst="rect">
            <a:avLst/>
          </a:prstGeom>
        </p:spPr>
        <p:txBody>
          <a:bodyPr vert="horz" lIns="91440" tIns="45720" rIns="91440" bIns="45720" rtlCol="0" anchor="ctr"/>
          <a:lstStyle>
            <a:defPPr>
              <a:defRPr lang="en-US"/>
            </a:defPPr>
            <a:lvl1pPr marL="0" algn="ctr" defTabSz="914400" rtl="0" eaLnBrk="1" latinLnBrk="0" hangingPunct="1">
              <a:buFont typeface="Arial" panose="020B0604020202020204" pitchFamily="34" charset="0"/>
              <a:buNone/>
              <a:defRPr sz="14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CN" sz="1800" dirty="0">
                <a:sym typeface="+mn-ea"/>
              </a:rPr>
              <a:t>background</a:t>
            </a:r>
            <a:endParaRPr lang="en-US" altLang="zh-CN" sz="1800" dirty="0">
              <a:sym typeface="+mn-ea"/>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14605"/>
            <a:ext cx="3815080" cy="521970"/>
          </a:xfrm>
          <a:prstGeom prst="rect">
            <a:avLst/>
          </a:prstGeom>
          <a:effectLst>
            <a:softEdge rad="63500"/>
          </a:effectLst>
        </p:spPr>
        <p:style>
          <a:lnRef idx="1">
            <a:schemeClr val="accent1"/>
          </a:lnRef>
          <a:fillRef idx="2">
            <a:schemeClr val="accent1"/>
          </a:fillRef>
          <a:effectRef idx="1">
            <a:schemeClr val="accent1"/>
          </a:effectRef>
          <a:fontRef idx="minor">
            <a:schemeClr val="dk1"/>
          </a:fontRef>
        </p:style>
        <p:txBody>
          <a:bodyPr wrap="square">
            <a:spAutoFit/>
          </a:bodyPr>
          <a:lstStyle/>
          <a:p>
            <a:pPr eaLnBrk="1" hangingPunct="1">
              <a:buFont typeface="Arial" panose="020B0604020202020204" pitchFamily="34" charset="0"/>
              <a:buNone/>
              <a:defRPr/>
            </a:pPr>
            <a:r>
              <a:rPr lang="en-US" altLang="zh-CN" sz="2800" dirty="0" smtClean="0">
                <a:solidFill>
                  <a:schemeClr val="tx1">
                    <a:lumMod val="75000"/>
                    <a:lumOff val="25000"/>
                  </a:schemeClr>
                </a:solidFill>
                <a:sym typeface="+mn-ea"/>
              </a:rPr>
              <a:t>U-spin symmetry energy</a:t>
            </a:r>
            <a:endParaRPr lang="en-US" altLang="zh-CN" sz="2800" noProof="1">
              <a:sym typeface="+mn-ea"/>
            </a:endParaRPr>
          </a:p>
        </p:txBody>
      </p:sp>
      <p:sp>
        <p:nvSpPr>
          <p:cNvPr id="3" name="灯片编号占位符 2"/>
          <p:cNvSpPr>
            <a:spLocks noGrp="1"/>
          </p:cNvSpPr>
          <p:nvPr>
            <p:ph type="sldNum" sz="quarter" idx="12"/>
          </p:nvPr>
        </p:nvSpPr>
        <p:spPr/>
        <p:txBody>
          <a:bodyPr/>
          <a:lstStyle/>
          <a:p>
            <a:pPr>
              <a:defRPr/>
            </a:pPr>
            <a:fld id="{5AF3865C-8E7E-43F6-9267-532416176426}" type="slidenum">
              <a:rPr lang="zh-CN" altLang="en-US"/>
            </a:fld>
            <a:endParaRPr lang="zh-CN" altLang="en-US"/>
          </a:p>
        </p:txBody>
      </p:sp>
      <p:sp>
        <p:nvSpPr>
          <p:cNvPr id="12" name="页脚占位符 11"/>
          <p:cNvSpPr>
            <a:spLocks noGrp="1"/>
          </p:cNvSpPr>
          <p:nvPr>
            <p:ph type="ftr" sz="quarter" idx="11"/>
          </p:nvPr>
        </p:nvSpPr>
        <p:spPr>
          <a:xfrm>
            <a:off x="0" y="6459855"/>
            <a:ext cx="5420360" cy="398145"/>
          </a:xfrm>
        </p:spPr>
        <p:txBody>
          <a:bodyPr/>
          <a:p>
            <a:pPr algn="l" fontAlgn="auto">
              <a:spcAft>
                <a:spcPts val="0"/>
              </a:spcAft>
              <a:defRPr/>
            </a:pPr>
            <a:r>
              <a:rPr lang="en-US" altLang="zh-CN" sz="1400" dirty="0">
                <a:sym typeface="+mn-ea"/>
              </a:rPr>
              <a:t>U-spin symmetry energy and hyperon puzzle</a:t>
            </a:r>
            <a:endParaRPr lang="zh-CN" altLang="en-US" sz="1400" dirty="0">
              <a:solidFill>
                <a:schemeClr val="bg1"/>
              </a:solidFill>
              <a:sym typeface="+mn-ea"/>
            </a:endParaRPr>
          </a:p>
        </p:txBody>
      </p:sp>
      <p:sp>
        <p:nvSpPr>
          <p:cNvPr id="13" name="文本框 12"/>
          <p:cNvSpPr txBox="1"/>
          <p:nvPr/>
        </p:nvSpPr>
        <p:spPr>
          <a:xfrm>
            <a:off x="122555" y="536575"/>
            <a:ext cx="5991225" cy="398780"/>
          </a:xfrm>
          <a:prstGeom prst="rect">
            <a:avLst/>
          </a:prstGeom>
          <a:noFill/>
        </p:spPr>
        <p:txBody>
          <a:bodyPr wrap="none" rtlCol="0" anchor="t">
            <a:spAutoFit/>
          </a:bodyPr>
          <a:lstStyle/>
          <a:p>
            <a:r>
              <a:rPr lang="en-US" dirty="0">
                <a:sym typeface="+mn-ea"/>
              </a:rPr>
              <a:t>The </a:t>
            </a:r>
            <a:r>
              <a:rPr lang="en-US" dirty="0">
                <a:solidFill>
                  <a:srgbClr val="FF0000"/>
                </a:solidFill>
                <a:sym typeface="+mn-ea"/>
              </a:rPr>
              <a:t>binding energy per baryon </a:t>
            </a:r>
            <a:r>
              <a:rPr lang="en-US" dirty="0">
                <a:sym typeface="+mn-ea"/>
              </a:rPr>
              <a:t>can be expanded as</a:t>
            </a:r>
            <a:endParaRPr lang="en-US" dirty="0">
              <a:sym typeface="+mn-ea"/>
            </a:endParaRPr>
          </a:p>
        </p:txBody>
      </p:sp>
      <p:pic>
        <p:nvPicPr>
          <p:cNvPr id="14" name="图片 13"/>
          <p:cNvPicPr>
            <a:picLocks noChangeAspect="1"/>
          </p:cNvPicPr>
          <p:nvPr/>
        </p:nvPicPr>
        <p:blipFill>
          <a:blip r:embed="rId1"/>
          <a:stretch>
            <a:fillRect/>
          </a:stretch>
        </p:blipFill>
        <p:spPr>
          <a:xfrm>
            <a:off x="828040" y="935355"/>
            <a:ext cx="7034530" cy="472440"/>
          </a:xfrm>
          <a:prstGeom prst="rect">
            <a:avLst/>
          </a:prstGeom>
        </p:spPr>
      </p:pic>
      <p:pic>
        <p:nvPicPr>
          <p:cNvPr id="15" name="图片 14"/>
          <p:cNvPicPr>
            <a:picLocks noChangeAspect="1"/>
          </p:cNvPicPr>
          <p:nvPr/>
        </p:nvPicPr>
        <p:blipFill>
          <a:blip r:embed="rId2"/>
          <a:stretch>
            <a:fillRect/>
          </a:stretch>
        </p:blipFill>
        <p:spPr>
          <a:xfrm>
            <a:off x="2267585" y="1557020"/>
            <a:ext cx="3781425" cy="1179830"/>
          </a:xfrm>
          <a:prstGeom prst="rect">
            <a:avLst/>
          </a:prstGeom>
          <a:ln w="19050">
            <a:solidFill>
              <a:schemeClr val="accent1"/>
            </a:solidFill>
          </a:ln>
        </p:spPr>
      </p:pic>
      <p:sp>
        <p:nvSpPr>
          <p:cNvPr id="16" name="文本框 15"/>
          <p:cNvSpPr txBox="1"/>
          <p:nvPr/>
        </p:nvSpPr>
        <p:spPr>
          <a:xfrm>
            <a:off x="241300" y="2727325"/>
            <a:ext cx="7562215" cy="398780"/>
          </a:xfrm>
          <a:prstGeom prst="rect">
            <a:avLst/>
          </a:prstGeom>
          <a:noFill/>
        </p:spPr>
        <p:txBody>
          <a:bodyPr wrap="square" rtlCol="0" anchor="t">
            <a:spAutoFit/>
          </a:bodyPr>
          <a:p>
            <a:r>
              <a:rPr lang="en-US" altLang="zh-CN"/>
              <a:t>Instead of Taylor expansions, we  employ </a:t>
            </a:r>
            <a:r>
              <a:rPr lang="en-US" altLang="zh-CN">
                <a:solidFill>
                  <a:srgbClr val="FF0000"/>
                </a:solidFill>
              </a:rPr>
              <a:t>polytropic</a:t>
            </a:r>
            <a:r>
              <a:rPr lang="en-US" altLang="zh-CN"/>
              <a:t> forms, i.e.,</a:t>
            </a:r>
            <a:endParaRPr lang="en-US" altLang="zh-CN"/>
          </a:p>
        </p:txBody>
      </p:sp>
      <p:pic>
        <p:nvPicPr>
          <p:cNvPr id="19" name="图片 18"/>
          <p:cNvPicPr>
            <a:picLocks noChangeAspect="1"/>
          </p:cNvPicPr>
          <p:nvPr/>
        </p:nvPicPr>
        <p:blipFill>
          <a:blip r:embed="rId3"/>
          <a:stretch>
            <a:fillRect/>
          </a:stretch>
        </p:blipFill>
        <p:spPr>
          <a:xfrm>
            <a:off x="1573530" y="3126105"/>
            <a:ext cx="4352290" cy="1324610"/>
          </a:xfrm>
          <a:prstGeom prst="rect">
            <a:avLst/>
          </a:prstGeom>
        </p:spPr>
      </p:pic>
      <p:pic>
        <p:nvPicPr>
          <p:cNvPr id="21" name="图片 20"/>
          <p:cNvPicPr>
            <a:picLocks noChangeAspect="1"/>
          </p:cNvPicPr>
          <p:nvPr/>
        </p:nvPicPr>
        <p:blipFill>
          <a:blip r:embed="rId4"/>
          <a:srcRect l="31682" t="-1943"/>
          <a:stretch>
            <a:fillRect/>
          </a:stretch>
        </p:blipFill>
        <p:spPr>
          <a:xfrm>
            <a:off x="6113780" y="3280410"/>
            <a:ext cx="1707515" cy="366395"/>
          </a:xfrm>
          <a:prstGeom prst="rect">
            <a:avLst/>
          </a:prstGeom>
        </p:spPr>
      </p:pic>
      <p:grpSp>
        <p:nvGrpSpPr>
          <p:cNvPr id="30" name="组合 29"/>
          <p:cNvGrpSpPr/>
          <p:nvPr/>
        </p:nvGrpSpPr>
        <p:grpSpPr>
          <a:xfrm>
            <a:off x="21590" y="4558030"/>
            <a:ext cx="2623185" cy="1649730"/>
            <a:chOff x="147" y="7517"/>
            <a:chExt cx="4131" cy="2598"/>
          </a:xfrm>
        </p:grpSpPr>
        <p:pic>
          <p:nvPicPr>
            <p:cNvPr id="22" name="图片 21"/>
            <p:cNvPicPr>
              <a:picLocks noChangeAspect="1"/>
            </p:cNvPicPr>
            <p:nvPr/>
          </p:nvPicPr>
          <p:blipFill>
            <a:blip r:embed="rId5"/>
            <a:stretch>
              <a:fillRect/>
            </a:stretch>
          </p:blipFill>
          <p:spPr>
            <a:xfrm>
              <a:off x="397" y="8121"/>
              <a:ext cx="3789" cy="420"/>
            </a:xfrm>
            <a:prstGeom prst="rect">
              <a:avLst/>
            </a:prstGeom>
          </p:spPr>
        </p:pic>
        <p:sp>
          <p:nvSpPr>
            <p:cNvPr id="23" name="文本框 22"/>
            <p:cNvSpPr txBox="1"/>
            <p:nvPr/>
          </p:nvSpPr>
          <p:spPr>
            <a:xfrm>
              <a:off x="260" y="8996"/>
              <a:ext cx="3982" cy="628"/>
            </a:xfrm>
            <a:prstGeom prst="rect">
              <a:avLst/>
            </a:prstGeom>
            <a:noFill/>
          </p:spPr>
          <p:txBody>
            <a:bodyPr wrap="square" rtlCol="0" anchor="t">
              <a:spAutoFit/>
            </a:bodyPr>
            <a:p>
              <a:r>
                <a:rPr lang="en-US" altLang="zh-CN"/>
                <a:t>Skewness </a:t>
              </a:r>
              <a:endParaRPr lang="zh-CN" altLang="en-US"/>
            </a:p>
          </p:txBody>
        </p:sp>
        <p:pic>
          <p:nvPicPr>
            <p:cNvPr id="24" name="图片 23"/>
            <p:cNvPicPr>
              <a:picLocks noChangeAspect="1"/>
            </p:cNvPicPr>
            <p:nvPr/>
          </p:nvPicPr>
          <p:blipFill>
            <a:blip r:embed="rId6"/>
            <a:stretch>
              <a:fillRect/>
            </a:stretch>
          </p:blipFill>
          <p:spPr>
            <a:xfrm>
              <a:off x="1190" y="9481"/>
              <a:ext cx="2671" cy="589"/>
            </a:xfrm>
            <a:prstGeom prst="rect">
              <a:avLst/>
            </a:prstGeom>
          </p:spPr>
        </p:pic>
        <p:sp>
          <p:nvSpPr>
            <p:cNvPr id="25" name="文本框 24"/>
            <p:cNvSpPr txBox="1"/>
            <p:nvPr/>
          </p:nvSpPr>
          <p:spPr>
            <a:xfrm>
              <a:off x="284" y="8510"/>
              <a:ext cx="3994" cy="628"/>
            </a:xfrm>
            <a:prstGeom prst="rect">
              <a:avLst/>
            </a:prstGeom>
            <a:noFill/>
          </p:spPr>
          <p:txBody>
            <a:bodyPr wrap="square" rtlCol="0" anchor="t">
              <a:spAutoFit/>
            </a:bodyPr>
            <a:p>
              <a:r>
                <a:rPr lang="en-US" altLang="zh-CN">
                  <a:sym typeface="+mn-ea"/>
                </a:rPr>
                <a:t>Incompressibility </a:t>
              </a:r>
              <a:r>
                <a:rPr lang="en-US" altLang="zh-CN" i="1">
                  <a:sym typeface="+mn-ea"/>
                </a:rPr>
                <a:t>K</a:t>
              </a:r>
              <a:r>
                <a:rPr lang="en-US" altLang="zh-CN" baseline="-25000">
                  <a:sym typeface="+mn-ea"/>
                </a:rPr>
                <a:t>0</a:t>
              </a:r>
              <a:endParaRPr lang="en-US" altLang="zh-CN" baseline="-25000">
                <a:sym typeface="+mn-ea"/>
              </a:endParaRPr>
            </a:p>
          </p:txBody>
        </p:sp>
        <p:sp>
          <p:nvSpPr>
            <p:cNvPr id="28" name="文本框 27"/>
            <p:cNvSpPr txBox="1"/>
            <p:nvPr/>
          </p:nvSpPr>
          <p:spPr>
            <a:xfrm>
              <a:off x="147" y="7517"/>
              <a:ext cx="1457" cy="628"/>
            </a:xfrm>
            <a:prstGeom prst="rect">
              <a:avLst/>
            </a:prstGeom>
            <a:noFill/>
          </p:spPr>
          <p:txBody>
            <a:bodyPr wrap="square" rtlCol="0" anchor="t">
              <a:spAutoFit/>
            </a:bodyPr>
            <a:p>
              <a:r>
                <a:rPr lang="en-US" altLang="zh-CN">
                  <a:sym typeface="+mn-ea"/>
                </a:rPr>
                <a:t> </a:t>
              </a:r>
              <a:r>
                <a:rPr lang="en-US" altLang="zh-CN" b="1">
                  <a:solidFill>
                    <a:schemeClr val="tx1"/>
                  </a:solidFill>
                  <a:sym typeface="+mn-ea"/>
                </a:rPr>
                <a:t>SNM</a:t>
              </a:r>
              <a:r>
                <a:rPr lang="en-US" altLang="zh-CN">
                  <a:sym typeface="+mn-ea"/>
                </a:rPr>
                <a:t>:</a:t>
              </a:r>
              <a:endParaRPr lang="en-US" altLang="zh-CN">
                <a:sym typeface="+mn-ea"/>
              </a:endParaRPr>
            </a:p>
          </p:txBody>
        </p:sp>
        <p:sp>
          <p:nvSpPr>
            <p:cNvPr id="29" name="圆角矩形 28"/>
            <p:cNvSpPr/>
            <p:nvPr/>
          </p:nvSpPr>
          <p:spPr>
            <a:xfrm>
              <a:off x="310" y="7517"/>
              <a:ext cx="3968" cy="2598"/>
            </a:xfrm>
            <a:prstGeom prst="roundRect">
              <a:avLst>
                <a:gd name="adj" fmla="val 9815"/>
              </a:avLst>
            </a:prstGeom>
            <a:no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nvGrpSpPr>
          <p:cNvPr id="53" name="组合 52"/>
          <p:cNvGrpSpPr/>
          <p:nvPr/>
        </p:nvGrpSpPr>
        <p:grpSpPr>
          <a:xfrm>
            <a:off x="5928995" y="4488180"/>
            <a:ext cx="3141980" cy="1738630"/>
            <a:chOff x="9337" y="7068"/>
            <a:chExt cx="4948" cy="2738"/>
          </a:xfrm>
        </p:grpSpPr>
        <p:grpSp>
          <p:nvGrpSpPr>
            <p:cNvPr id="40" name="组合 39"/>
            <p:cNvGrpSpPr/>
            <p:nvPr/>
          </p:nvGrpSpPr>
          <p:grpSpPr>
            <a:xfrm>
              <a:off x="9337" y="7068"/>
              <a:ext cx="4949" cy="2739"/>
              <a:chOff x="5069" y="7207"/>
              <a:chExt cx="4949" cy="2739"/>
            </a:xfrm>
          </p:grpSpPr>
          <p:sp>
            <p:nvSpPr>
              <p:cNvPr id="42" name="圆角矩形 41"/>
              <p:cNvSpPr/>
              <p:nvPr/>
            </p:nvSpPr>
            <p:spPr>
              <a:xfrm>
                <a:off x="5143" y="7265"/>
                <a:ext cx="4875" cy="2681"/>
              </a:xfrm>
              <a:prstGeom prst="roundRect">
                <a:avLst>
                  <a:gd name="adj" fmla="val 9815"/>
                </a:avLst>
              </a:prstGeom>
              <a:no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3" name="文本框 42"/>
              <p:cNvSpPr txBox="1"/>
              <p:nvPr/>
            </p:nvSpPr>
            <p:spPr>
              <a:xfrm>
                <a:off x="5069" y="7207"/>
                <a:ext cx="4874" cy="580"/>
              </a:xfrm>
              <a:prstGeom prst="rect">
                <a:avLst/>
              </a:prstGeom>
              <a:noFill/>
            </p:spPr>
            <p:txBody>
              <a:bodyPr wrap="square" rtlCol="0" anchor="t">
                <a:spAutoFit/>
              </a:bodyPr>
              <a:p>
                <a:r>
                  <a:rPr lang="en-US" altLang="zh-CN" sz="1800" b="1">
                    <a:sym typeface="+mn-ea"/>
                  </a:rPr>
                  <a:t>U-spin symmetry energy:</a:t>
                </a:r>
                <a:endParaRPr lang="en-US" altLang="zh-CN" sz="1800" b="1">
                  <a:sym typeface="+mn-ea"/>
                </a:endParaRPr>
              </a:p>
            </p:txBody>
          </p:sp>
        </p:grpSp>
        <p:pic>
          <p:nvPicPr>
            <p:cNvPr id="48" name="图片 47"/>
            <p:cNvPicPr>
              <a:picLocks noChangeAspect="1"/>
            </p:cNvPicPr>
            <p:nvPr/>
          </p:nvPicPr>
          <p:blipFill>
            <a:blip r:embed="rId7"/>
            <a:stretch>
              <a:fillRect/>
            </a:stretch>
          </p:blipFill>
          <p:spPr>
            <a:xfrm>
              <a:off x="9526" y="7665"/>
              <a:ext cx="4515" cy="520"/>
            </a:xfrm>
            <a:prstGeom prst="rect">
              <a:avLst/>
            </a:prstGeom>
          </p:spPr>
        </p:pic>
        <p:pic>
          <p:nvPicPr>
            <p:cNvPr id="49" name="图片 48"/>
            <p:cNvPicPr>
              <a:picLocks noChangeAspect="1"/>
            </p:cNvPicPr>
            <p:nvPr/>
          </p:nvPicPr>
          <p:blipFill>
            <a:blip r:embed="rId8"/>
            <a:stretch>
              <a:fillRect/>
            </a:stretch>
          </p:blipFill>
          <p:spPr>
            <a:xfrm>
              <a:off x="9515" y="8348"/>
              <a:ext cx="4605" cy="494"/>
            </a:xfrm>
            <a:prstGeom prst="rect">
              <a:avLst/>
            </a:prstGeom>
          </p:spPr>
        </p:pic>
        <p:sp>
          <p:nvSpPr>
            <p:cNvPr id="50" name="上箭头 49"/>
            <p:cNvSpPr/>
            <p:nvPr/>
          </p:nvSpPr>
          <p:spPr>
            <a:xfrm>
              <a:off x="11356" y="8161"/>
              <a:ext cx="454" cy="227"/>
            </a:xfrm>
            <a:prstGeom prst="up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52" name="图片 51"/>
            <p:cNvPicPr>
              <a:picLocks noChangeAspect="1"/>
            </p:cNvPicPr>
            <p:nvPr/>
          </p:nvPicPr>
          <p:blipFill>
            <a:blip r:embed="rId9"/>
            <a:stretch>
              <a:fillRect/>
            </a:stretch>
          </p:blipFill>
          <p:spPr>
            <a:xfrm>
              <a:off x="9450" y="9052"/>
              <a:ext cx="4556" cy="554"/>
            </a:xfrm>
            <a:prstGeom prst="rect">
              <a:avLst/>
            </a:prstGeom>
          </p:spPr>
        </p:pic>
      </p:grpSp>
      <p:grpSp>
        <p:nvGrpSpPr>
          <p:cNvPr id="61" name="组合 60"/>
          <p:cNvGrpSpPr/>
          <p:nvPr/>
        </p:nvGrpSpPr>
        <p:grpSpPr>
          <a:xfrm>
            <a:off x="5579110" y="3614420"/>
            <a:ext cx="3413125" cy="828040"/>
            <a:chOff x="8334" y="5766"/>
            <a:chExt cx="5375" cy="1304"/>
          </a:xfrm>
        </p:grpSpPr>
        <p:pic>
          <p:nvPicPr>
            <p:cNvPr id="57" name="图片 56"/>
            <p:cNvPicPr>
              <a:picLocks noChangeAspect="1"/>
            </p:cNvPicPr>
            <p:nvPr/>
          </p:nvPicPr>
          <p:blipFill>
            <a:blip r:embed="rId10"/>
            <a:stretch>
              <a:fillRect/>
            </a:stretch>
          </p:blipFill>
          <p:spPr>
            <a:xfrm>
              <a:off x="8334" y="6389"/>
              <a:ext cx="4695" cy="630"/>
            </a:xfrm>
            <a:prstGeom prst="rect">
              <a:avLst/>
            </a:prstGeom>
          </p:spPr>
        </p:pic>
        <p:pic>
          <p:nvPicPr>
            <p:cNvPr id="58" name="图片 57"/>
            <p:cNvPicPr>
              <a:picLocks noChangeAspect="1"/>
            </p:cNvPicPr>
            <p:nvPr/>
          </p:nvPicPr>
          <p:blipFill>
            <a:blip r:embed="rId11"/>
            <a:srcRect t="11318" r="9762"/>
            <a:stretch>
              <a:fillRect/>
            </a:stretch>
          </p:blipFill>
          <p:spPr>
            <a:xfrm>
              <a:off x="12951" y="6441"/>
              <a:ext cx="758" cy="572"/>
            </a:xfrm>
            <a:prstGeom prst="rect">
              <a:avLst/>
            </a:prstGeom>
          </p:spPr>
        </p:pic>
        <p:sp>
          <p:nvSpPr>
            <p:cNvPr id="59" name="文本框 58"/>
            <p:cNvSpPr txBox="1"/>
            <p:nvPr/>
          </p:nvSpPr>
          <p:spPr>
            <a:xfrm>
              <a:off x="8334" y="5766"/>
              <a:ext cx="5149" cy="628"/>
            </a:xfrm>
            <a:prstGeom prst="rect">
              <a:avLst/>
            </a:prstGeom>
            <a:noFill/>
          </p:spPr>
          <p:txBody>
            <a:bodyPr wrap="square" rtlCol="0" anchor="t">
              <a:spAutoFit/>
            </a:bodyPr>
            <a:p>
              <a:r>
                <a:rPr lang="en-US" altLang="zh-CN">
                  <a:sym typeface="+mn-ea"/>
                </a:rPr>
                <a:t>Independent parameters:</a:t>
              </a:r>
              <a:endParaRPr lang="en-US" altLang="zh-CN">
                <a:sym typeface="+mn-ea"/>
              </a:endParaRPr>
            </a:p>
          </p:txBody>
        </p:sp>
        <p:sp>
          <p:nvSpPr>
            <p:cNvPr id="60" name="圆角矩形 59"/>
            <p:cNvSpPr/>
            <p:nvPr/>
          </p:nvSpPr>
          <p:spPr>
            <a:xfrm>
              <a:off x="8334" y="5851"/>
              <a:ext cx="5374" cy="1219"/>
            </a:xfrm>
            <a:prstGeom prst="roundRect">
              <a:avLst/>
            </a:prstGeom>
            <a:noFill/>
            <a:ln w="28575" cmpd="sng">
              <a:solidFill>
                <a:srgbClr val="FF0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nvGrpSpPr>
          <p:cNvPr id="5" name="组合 4"/>
          <p:cNvGrpSpPr/>
          <p:nvPr/>
        </p:nvGrpSpPr>
        <p:grpSpPr>
          <a:xfrm>
            <a:off x="2716530" y="4504690"/>
            <a:ext cx="3141980" cy="1703070"/>
            <a:chOff x="4278" y="7094"/>
            <a:chExt cx="4948" cy="2682"/>
          </a:xfrm>
        </p:grpSpPr>
        <p:grpSp>
          <p:nvGrpSpPr>
            <p:cNvPr id="55" name="组合 54"/>
            <p:cNvGrpSpPr/>
            <p:nvPr/>
          </p:nvGrpSpPr>
          <p:grpSpPr>
            <a:xfrm>
              <a:off x="4278" y="7094"/>
              <a:ext cx="4949" cy="2683"/>
              <a:chOff x="4165" y="7094"/>
              <a:chExt cx="4949" cy="2683"/>
            </a:xfrm>
          </p:grpSpPr>
          <p:grpSp>
            <p:nvGrpSpPr>
              <p:cNvPr id="39" name="组合 38"/>
              <p:cNvGrpSpPr/>
              <p:nvPr/>
            </p:nvGrpSpPr>
            <p:grpSpPr>
              <a:xfrm>
                <a:off x="4165" y="7094"/>
                <a:ext cx="4949" cy="2683"/>
                <a:chOff x="5069" y="7207"/>
                <a:chExt cx="4949" cy="2683"/>
              </a:xfrm>
            </p:grpSpPr>
            <p:pic>
              <p:nvPicPr>
                <p:cNvPr id="32" name="图片 31"/>
                <p:cNvPicPr>
                  <a:picLocks noChangeAspect="1"/>
                </p:cNvPicPr>
                <p:nvPr/>
              </p:nvPicPr>
              <p:blipFill>
                <a:blip r:embed="rId12"/>
                <a:srcRect t="12830" r="4241"/>
                <a:stretch>
                  <a:fillRect/>
                </a:stretch>
              </p:blipFill>
              <p:spPr>
                <a:xfrm>
                  <a:off x="5159" y="7875"/>
                  <a:ext cx="3383" cy="440"/>
                </a:xfrm>
                <a:prstGeom prst="rect">
                  <a:avLst/>
                </a:prstGeom>
              </p:spPr>
            </p:pic>
            <p:sp>
              <p:nvSpPr>
                <p:cNvPr id="33" name="圆角矩形 32"/>
                <p:cNvSpPr/>
                <p:nvPr/>
              </p:nvSpPr>
              <p:spPr>
                <a:xfrm>
                  <a:off x="5143" y="7265"/>
                  <a:ext cx="4875" cy="2625"/>
                </a:xfrm>
                <a:prstGeom prst="roundRect">
                  <a:avLst>
                    <a:gd name="adj" fmla="val 9815"/>
                  </a:avLst>
                </a:prstGeom>
                <a:no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4" name="文本框 33"/>
                <p:cNvSpPr txBox="1"/>
                <p:nvPr/>
              </p:nvSpPr>
              <p:spPr>
                <a:xfrm>
                  <a:off x="5069" y="7207"/>
                  <a:ext cx="3952" cy="628"/>
                </a:xfrm>
                <a:prstGeom prst="rect">
                  <a:avLst/>
                </a:prstGeom>
                <a:noFill/>
              </p:spPr>
              <p:txBody>
                <a:bodyPr wrap="square" rtlCol="0" anchor="t">
                  <a:spAutoFit/>
                </a:bodyPr>
                <a:p>
                  <a:r>
                    <a:rPr lang="en-US" altLang="zh-CN" b="1">
                      <a:sym typeface="+mn-ea"/>
                    </a:rPr>
                    <a:t>Symmetry energy:</a:t>
                  </a:r>
                  <a:endParaRPr lang="en-US" altLang="zh-CN" b="1">
                    <a:sym typeface="+mn-ea"/>
                  </a:endParaRPr>
                </a:p>
              </p:txBody>
            </p:sp>
            <p:pic>
              <p:nvPicPr>
                <p:cNvPr id="35" name="图片 34"/>
                <p:cNvPicPr>
                  <a:picLocks noChangeAspect="1"/>
                </p:cNvPicPr>
                <p:nvPr/>
              </p:nvPicPr>
              <p:blipFill>
                <a:blip r:embed="rId5"/>
                <a:srcRect l="74795" t="-13095"/>
                <a:stretch>
                  <a:fillRect/>
                </a:stretch>
              </p:blipFill>
              <p:spPr>
                <a:xfrm>
                  <a:off x="8544" y="7823"/>
                  <a:ext cx="955" cy="475"/>
                </a:xfrm>
                <a:prstGeom prst="rect">
                  <a:avLst/>
                </a:prstGeom>
              </p:spPr>
            </p:pic>
            <p:pic>
              <p:nvPicPr>
                <p:cNvPr id="36" name="图片 35"/>
                <p:cNvPicPr>
                  <a:picLocks noChangeAspect="1"/>
                </p:cNvPicPr>
                <p:nvPr/>
              </p:nvPicPr>
              <p:blipFill>
                <a:blip r:embed="rId13"/>
                <a:stretch>
                  <a:fillRect/>
                </a:stretch>
              </p:blipFill>
              <p:spPr>
                <a:xfrm>
                  <a:off x="6475" y="8284"/>
                  <a:ext cx="3153" cy="543"/>
                </a:xfrm>
                <a:prstGeom prst="rect">
                  <a:avLst/>
                </a:prstGeom>
              </p:spPr>
            </p:pic>
            <p:pic>
              <p:nvPicPr>
                <p:cNvPr id="37" name="图片 36"/>
                <p:cNvPicPr>
                  <a:picLocks noChangeAspect="1"/>
                </p:cNvPicPr>
                <p:nvPr/>
              </p:nvPicPr>
              <p:blipFill>
                <a:blip r:embed="rId14"/>
                <a:srcRect t="8025"/>
                <a:stretch>
                  <a:fillRect/>
                </a:stretch>
              </p:blipFill>
              <p:spPr>
                <a:xfrm>
                  <a:off x="5217" y="9353"/>
                  <a:ext cx="4746" cy="469"/>
                </a:xfrm>
                <a:prstGeom prst="rect">
                  <a:avLst/>
                </a:prstGeom>
              </p:spPr>
            </p:pic>
          </p:grpSp>
          <p:pic>
            <p:nvPicPr>
              <p:cNvPr id="54" name="图片 53"/>
              <p:cNvPicPr>
                <a:picLocks noChangeAspect="1"/>
              </p:cNvPicPr>
              <p:nvPr/>
            </p:nvPicPr>
            <p:blipFill>
              <a:blip r:embed="rId4"/>
              <a:srcRect l="86712" t="18905" r="1778"/>
              <a:stretch>
                <a:fillRect/>
              </a:stretch>
            </p:blipFill>
            <p:spPr>
              <a:xfrm>
                <a:off x="5334" y="9321"/>
                <a:ext cx="399" cy="405"/>
              </a:xfrm>
              <a:prstGeom prst="rect">
                <a:avLst/>
              </a:prstGeom>
            </p:spPr>
          </p:pic>
        </p:grpSp>
        <p:pic>
          <p:nvPicPr>
            <p:cNvPr id="4" name="图片 3"/>
            <p:cNvPicPr>
              <a:picLocks noChangeAspect="1"/>
            </p:cNvPicPr>
            <p:nvPr/>
          </p:nvPicPr>
          <p:blipFill>
            <a:blip r:embed="rId15"/>
            <a:stretch>
              <a:fillRect/>
            </a:stretch>
          </p:blipFill>
          <p:spPr>
            <a:xfrm>
              <a:off x="4520" y="8707"/>
              <a:ext cx="4485" cy="501"/>
            </a:xfrm>
            <a:prstGeom prst="rect">
              <a:avLst/>
            </a:prstGeom>
          </p:spPr>
        </p:pic>
      </p:grpSp>
      <p:sp>
        <p:nvSpPr>
          <p:cNvPr id="6" name="圆角矩形 5"/>
          <p:cNvSpPr/>
          <p:nvPr/>
        </p:nvSpPr>
        <p:spPr>
          <a:xfrm>
            <a:off x="5819140" y="925195"/>
            <a:ext cx="2061845" cy="478155"/>
          </a:xfrm>
          <a:prstGeom prst="roundRect">
            <a:avLst/>
          </a:prstGeom>
          <a:noFill/>
          <a:ln w="28575" cmpd="sng">
            <a:solidFill>
              <a:srgbClr val="FF0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blinds(horizontal)">
                                      <p:cBhvr>
                                        <p:cTn id="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descr="Graph1"/>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179705" y="509905"/>
            <a:ext cx="7222490" cy="5845810"/>
          </a:xfrm>
          <a:prstGeom prst="rect">
            <a:avLst/>
          </a:prstGeom>
        </p:spPr>
      </p:pic>
      <p:sp>
        <p:nvSpPr>
          <p:cNvPr id="2" name="文本框 1"/>
          <p:cNvSpPr txBox="1"/>
          <p:nvPr/>
        </p:nvSpPr>
        <p:spPr>
          <a:xfrm>
            <a:off x="0" y="14605"/>
            <a:ext cx="2988945" cy="521970"/>
          </a:xfrm>
          <a:prstGeom prst="rect">
            <a:avLst/>
          </a:prstGeom>
          <a:effectLst>
            <a:softEdge rad="63500"/>
          </a:effectLst>
        </p:spPr>
        <p:style>
          <a:lnRef idx="1">
            <a:schemeClr val="accent1"/>
          </a:lnRef>
          <a:fillRef idx="2">
            <a:schemeClr val="accent1"/>
          </a:fillRef>
          <a:effectRef idx="1">
            <a:schemeClr val="accent1"/>
          </a:effectRef>
          <a:fontRef idx="minor">
            <a:schemeClr val="dk1"/>
          </a:fontRef>
        </p:style>
        <p:txBody>
          <a:bodyPr wrap="square">
            <a:spAutoFit/>
          </a:bodyPr>
          <a:lstStyle/>
          <a:p>
            <a:pPr eaLnBrk="1" hangingPunct="1">
              <a:buFont typeface="Arial" panose="020B0604020202020204" pitchFamily="34" charset="0"/>
              <a:buNone/>
              <a:defRPr/>
            </a:pPr>
            <a:r>
              <a:rPr lang="en-US" sz="2800">
                <a:sym typeface="+mn-ea"/>
              </a:rPr>
              <a:t>Nuclear constraints</a:t>
            </a:r>
            <a:endParaRPr sz="2800">
              <a:sym typeface="+mn-ea"/>
            </a:endParaRPr>
          </a:p>
        </p:txBody>
      </p:sp>
      <p:sp>
        <p:nvSpPr>
          <p:cNvPr id="3" name="灯片编号占位符 2"/>
          <p:cNvSpPr>
            <a:spLocks noGrp="1"/>
          </p:cNvSpPr>
          <p:nvPr>
            <p:ph type="sldNum" sz="quarter" idx="12"/>
          </p:nvPr>
        </p:nvSpPr>
        <p:spPr/>
        <p:txBody>
          <a:bodyPr/>
          <a:lstStyle/>
          <a:p>
            <a:pPr>
              <a:defRPr/>
            </a:pPr>
            <a:fld id="{5AF3865C-8E7E-43F6-9267-532416176426}" type="slidenum">
              <a:rPr lang="zh-CN" altLang="en-US"/>
            </a:fld>
            <a:endParaRPr lang="zh-CN" altLang="en-US"/>
          </a:p>
        </p:txBody>
      </p:sp>
      <p:sp>
        <p:nvSpPr>
          <p:cNvPr id="12" name="页脚占位符 11"/>
          <p:cNvSpPr>
            <a:spLocks noGrp="1"/>
          </p:cNvSpPr>
          <p:nvPr>
            <p:ph type="ftr" sz="quarter" idx="11"/>
          </p:nvPr>
        </p:nvSpPr>
        <p:spPr>
          <a:xfrm>
            <a:off x="0" y="6459855"/>
            <a:ext cx="5420360" cy="398145"/>
          </a:xfrm>
        </p:spPr>
        <p:txBody>
          <a:bodyPr/>
          <a:p>
            <a:pPr algn="l" fontAlgn="auto">
              <a:spcAft>
                <a:spcPts val="0"/>
              </a:spcAft>
              <a:defRPr/>
            </a:pPr>
            <a:r>
              <a:rPr lang="en-US" altLang="zh-CN" sz="1400" dirty="0">
                <a:sym typeface="+mn-ea"/>
              </a:rPr>
              <a:t>U-spin symmetry energy and hyperon puzzle</a:t>
            </a:r>
            <a:endParaRPr lang="zh-CN" altLang="en-US" sz="1400" dirty="0">
              <a:solidFill>
                <a:schemeClr val="bg1"/>
              </a:solidFill>
              <a:sym typeface="+mn-ea"/>
            </a:endParaRPr>
          </a:p>
        </p:txBody>
      </p:sp>
      <p:sp>
        <p:nvSpPr>
          <p:cNvPr id="10" name="文本框 9"/>
          <p:cNvSpPr txBox="1"/>
          <p:nvPr/>
        </p:nvSpPr>
        <p:spPr>
          <a:xfrm>
            <a:off x="3710305" y="3070860"/>
            <a:ext cx="4904740" cy="1322070"/>
          </a:xfrm>
          <a:prstGeom prst="rect">
            <a:avLst/>
          </a:prstGeom>
          <a:noFill/>
        </p:spPr>
        <p:txBody>
          <a:bodyPr wrap="square" rtlCol="0" anchor="t">
            <a:spAutoFit/>
          </a:bodyPr>
          <a:p>
            <a:r>
              <a:rPr lang="en-US" altLang="zh-CN" b="1"/>
              <a:t>SNM: </a:t>
            </a:r>
            <a:endParaRPr lang="en-US" altLang="zh-CN" b="1"/>
          </a:p>
          <a:p>
            <a:r>
              <a:rPr lang="en-US" altLang="zh-CN"/>
              <a:t>Danielewicz et al.2002_Science298-1592</a:t>
            </a:r>
            <a:endParaRPr lang="en-US" altLang="zh-CN"/>
          </a:p>
          <a:p>
            <a:r>
              <a:rPr lang="en-US" altLang="zh-CN">
                <a:sym typeface="+mn-ea"/>
              </a:rPr>
              <a:t>Lynch et al.2009_PPNP62-427</a:t>
            </a:r>
            <a:endParaRPr lang="en-US" altLang="zh-CN">
              <a:sym typeface="+mn-ea"/>
            </a:endParaRPr>
          </a:p>
          <a:p>
            <a:r>
              <a:rPr lang="en-US" altLang="zh-CN">
                <a:sym typeface="+mn-ea"/>
              </a:rPr>
              <a:t>Fuchs2006_PPNP56-1 </a:t>
            </a:r>
            <a:endParaRPr lang="en-US" altLang="zh-CN"/>
          </a:p>
        </p:txBody>
      </p:sp>
      <p:sp>
        <p:nvSpPr>
          <p:cNvPr id="11" name="文本框 10"/>
          <p:cNvSpPr txBox="1"/>
          <p:nvPr/>
        </p:nvSpPr>
        <p:spPr>
          <a:xfrm>
            <a:off x="1845310" y="5015230"/>
            <a:ext cx="4585970" cy="398780"/>
          </a:xfrm>
          <a:prstGeom prst="rect">
            <a:avLst/>
          </a:prstGeom>
          <a:noFill/>
        </p:spPr>
        <p:txBody>
          <a:bodyPr wrap="square" rtlCol="0" anchor="t">
            <a:spAutoFit/>
          </a:bodyPr>
          <a:p>
            <a:r>
              <a:rPr lang="en-US" altLang="zh-CN" b="1"/>
              <a:t>PNM</a:t>
            </a:r>
            <a:r>
              <a:rPr lang="en-US" altLang="zh-CN"/>
              <a:t>: Hebeler et al. 2013_ApJ773-11</a:t>
            </a:r>
            <a:endParaRPr lang="en-US" altLang="zh-CN"/>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MR-prior2"/>
          <p:cNvPicPr>
            <a:picLocks noChangeAspect="1"/>
          </p:cNvPicPr>
          <p:nvPr/>
        </p:nvPicPr>
        <p:blipFill>
          <a:blip r:embed="rId1"/>
          <a:stretch>
            <a:fillRect/>
          </a:stretch>
        </p:blipFill>
        <p:spPr>
          <a:xfrm>
            <a:off x="36195" y="516890"/>
            <a:ext cx="7308215" cy="5577205"/>
          </a:xfrm>
          <a:prstGeom prst="rect">
            <a:avLst/>
          </a:prstGeom>
        </p:spPr>
      </p:pic>
      <p:sp>
        <p:nvSpPr>
          <p:cNvPr id="2" name="文本框 1"/>
          <p:cNvSpPr txBox="1"/>
          <p:nvPr/>
        </p:nvSpPr>
        <p:spPr>
          <a:xfrm>
            <a:off x="0" y="14605"/>
            <a:ext cx="3768090" cy="521970"/>
          </a:xfrm>
          <a:prstGeom prst="rect">
            <a:avLst/>
          </a:prstGeom>
          <a:effectLst>
            <a:softEdge rad="63500"/>
          </a:effectLst>
        </p:spPr>
        <p:style>
          <a:lnRef idx="1">
            <a:schemeClr val="accent1"/>
          </a:lnRef>
          <a:fillRef idx="2">
            <a:schemeClr val="accent1"/>
          </a:fillRef>
          <a:effectRef idx="1">
            <a:schemeClr val="accent1"/>
          </a:effectRef>
          <a:fontRef idx="minor">
            <a:schemeClr val="dk1"/>
          </a:fontRef>
        </p:style>
        <p:txBody>
          <a:bodyPr wrap="square">
            <a:spAutoFit/>
          </a:bodyPr>
          <a:lstStyle/>
          <a:p>
            <a:pPr eaLnBrk="1" hangingPunct="1">
              <a:buFont typeface="Arial" panose="020B0604020202020204" pitchFamily="34" charset="0"/>
              <a:buNone/>
              <a:defRPr/>
            </a:pPr>
            <a:r>
              <a:rPr lang="en-US" altLang="zh-CN" sz="2800">
                <a:sym typeface="+mn-ea"/>
              </a:rPr>
              <a:t>Astrophysical </a:t>
            </a:r>
            <a:r>
              <a:rPr lang="en-US" sz="2800">
                <a:sym typeface="+mn-ea"/>
              </a:rPr>
              <a:t>constraints</a:t>
            </a:r>
            <a:endParaRPr sz="2800">
              <a:sym typeface="+mn-ea"/>
            </a:endParaRPr>
          </a:p>
        </p:txBody>
      </p:sp>
      <p:sp>
        <p:nvSpPr>
          <p:cNvPr id="3" name="灯片编号占位符 2"/>
          <p:cNvSpPr>
            <a:spLocks noGrp="1"/>
          </p:cNvSpPr>
          <p:nvPr>
            <p:ph type="sldNum" sz="quarter" idx="12"/>
          </p:nvPr>
        </p:nvSpPr>
        <p:spPr/>
        <p:txBody>
          <a:bodyPr/>
          <a:lstStyle/>
          <a:p>
            <a:pPr>
              <a:defRPr/>
            </a:pPr>
            <a:fld id="{5AF3865C-8E7E-43F6-9267-532416176426}" type="slidenum">
              <a:rPr lang="zh-CN" altLang="en-US"/>
            </a:fld>
            <a:endParaRPr lang="zh-CN" altLang="en-US"/>
          </a:p>
        </p:txBody>
      </p:sp>
      <p:sp>
        <p:nvSpPr>
          <p:cNvPr id="12" name="页脚占位符 11"/>
          <p:cNvSpPr>
            <a:spLocks noGrp="1"/>
          </p:cNvSpPr>
          <p:nvPr>
            <p:ph type="ftr" sz="quarter" idx="11"/>
          </p:nvPr>
        </p:nvSpPr>
        <p:spPr>
          <a:xfrm>
            <a:off x="0" y="6459855"/>
            <a:ext cx="5420360" cy="398145"/>
          </a:xfrm>
        </p:spPr>
        <p:txBody>
          <a:bodyPr/>
          <a:p>
            <a:pPr algn="l" fontAlgn="auto">
              <a:spcAft>
                <a:spcPts val="0"/>
              </a:spcAft>
              <a:defRPr/>
            </a:pPr>
            <a:r>
              <a:rPr lang="en-US" altLang="zh-CN" sz="1400" dirty="0">
                <a:sym typeface="+mn-ea"/>
              </a:rPr>
              <a:t>U-spin symmetry energy and hyperon puzzle</a:t>
            </a:r>
            <a:endParaRPr lang="zh-CN" altLang="en-US" sz="1400" dirty="0">
              <a:solidFill>
                <a:schemeClr val="bg1"/>
              </a:solidFill>
              <a:sym typeface="+mn-ea"/>
            </a:endParaRPr>
          </a:p>
        </p:txBody>
      </p:sp>
      <p:pic>
        <p:nvPicPr>
          <p:cNvPr id="4" name="图片 3"/>
          <p:cNvPicPr>
            <a:picLocks noChangeAspect="1"/>
          </p:cNvPicPr>
          <p:nvPr/>
        </p:nvPicPr>
        <p:blipFill>
          <a:blip r:embed="rId2"/>
          <a:stretch>
            <a:fillRect/>
          </a:stretch>
        </p:blipFill>
        <p:spPr>
          <a:xfrm>
            <a:off x="4025265" y="3141980"/>
            <a:ext cx="5107940" cy="1615440"/>
          </a:xfrm>
          <a:prstGeom prst="rect">
            <a:avLst/>
          </a:prstGeom>
        </p:spPr>
      </p:pic>
      <p:sp>
        <p:nvSpPr>
          <p:cNvPr id="6" name="文本框 5"/>
          <p:cNvSpPr txBox="1"/>
          <p:nvPr/>
        </p:nvSpPr>
        <p:spPr>
          <a:xfrm>
            <a:off x="5579745" y="5420360"/>
            <a:ext cx="3667760" cy="953770"/>
          </a:xfrm>
          <a:prstGeom prst="rect">
            <a:avLst/>
          </a:prstGeom>
          <a:noFill/>
        </p:spPr>
        <p:txBody>
          <a:bodyPr wrap="square" rtlCol="0" anchor="t">
            <a:noAutofit/>
          </a:bodyPr>
          <a:p>
            <a:r>
              <a:rPr lang="en-US" altLang="zh-CN" sz="1400"/>
              <a:t>[81] LVC, PRL 121, 161101 (2018).</a:t>
            </a:r>
            <a:endParaRPr lang="en-US" altLang="zh-CN" sz="1400"/>
          </a:p>
          <a:p>
            <a:r>
              <a:rPr lang="en-US" altLang="zh-CN" sz="1400"/>
              <a:t>[82] Riley et al., ApJ 887, L21 (2019).</a:t>
            </a:r>
            <a:endParaRPr lang="en-US" altLang="zh-CN" sz="1400"/>
          </a:p>
          <a:p>
            <a:r>
              <a:rPr lang="en-US" altLang="zh-CN" sz="1400"/>
              <a:t>[83] Miller et al., ApJ 918, L28 (2021).</a:t>
            </a:r>
            <a:endParaRPr lang="en-US" altLang="zh-CN" sz="1400"/>
          </a:p>
          <a:p>
            <a:r>
              <a:rPr lang="en-US" altLang="zh-CN" sz="1400"/>
              <a:t>[84] Choudhury et al., ApJ 971, L20 (2024).</a:t>
            </a:r>
            <a:endParaRPr lang="en-US" altLang="zh-CN" sz="14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180340" y="1413510"/>
            <a:ext cx="5028565" cy="1367790"/>
          </a:xfrm>
          <a:prstGeom prst="rect">
            <a:avLst/>
          </a:prstGeom>
        </p:spPr>
      </p:pic>
      <p:sp>
        <p:nvSpPr>
          <p:cNvPr id="2" name="文本框 1"/>
          <p:cNvSpPr txBox="1"/>
          <p:nvPr/>
        </p:nvSpPr>
        <p:spPr>
          <a:xfrm>
            <a:off x="0" y="14605"/>
            <a:ext cx="2988945" cy="521970"/>
          </a:xfrm>
          <a:prstGeom prst="rect">
            <a:avLst/>
          </a:prstGeom>
          <a:effectLst>
            <a:softEdge rad="63500"/>
          </a:effectLst>
        </p:spPr>
        <p:style>
          <a:lnRef idx="1">
            <a:schemeClr val="accent1"/>
          </a:lnRef>
          <a:fillRef idx="2">
            <a:schemeClr val="accent1"/>
          </a:fillRef>
          <a:effectRef idx="1">
            <a:schemeClr val="accent1"/>
          </a:effectRef>
          <a:fontRef idx="minor">
            <a:schemeClr val="dk1"/>
          </a:fontRef>
        </p:style>
        <p:txBody>
          <a:bodyPr wrap="square">
            <a:spAutoFit/>
          </a:bodyPr>
          <a:lstStyle/>
          <a:p>
            <a:pPr eaLnBrk="1" hangingPunct="1">
              <a:buFont typeface="Arial" panose="020B0604020202020204" pitchFamily="34" charset="0"/>
              <a:buNone/>
              <a:defRPr/>
            </a:pPr>
            <a:r>
              <a:rPr sz="2800">
                <a:sym typeface="+mn-ea"/>
              </a:rPr>
              <a:t>Bayesian inference</a:t>
            </a:r>
            <a:endParaRPr sz="2800">
              <a:sym typeface="+mn-ea"/>
            </a:endParaRPr>
          </a:p>
        </p:txBody>
      </p:sp>
      <p:sp>
        <p:nvSpPr>
          <p:cNvPr id="3" name="灯片编号占位符 2"/>
          <p:cNvSpPr>
            <a:spLocks noGrp="1"/>
          </p:cNvSpPr>
          <p:nvPr>
            <p:ph type="sldNum" sz="quarter" idx="12"/>
          </p:nvPr>
        </p:nvSpPr>
        <p:spPr/>
        <p:txBody>
          <a:bodyPr/>
          <a:lstStyle/>
          <a:p>
            <a:pPr>
              <a:defRPr/>
            </a:pPr>
            <a:fld id="{5AF3865C-8E7E-43F6-9267-532416176426}" type="slidenum">
              <a:rPr lang="zh-CN" altLang="en-US"/>
            </a:fld>
            <a:endParaRPr lang="zh-CN" altLang="en-US"/>
          </a:p>
        </p:txBody>
      </p:sp>
      <p:sp>
        <p:nvSpPr>
          <p:cNvPr id="12" name="页脚占位符 11"/>
          <p:cNvSpPr>
            <a:spLocks noGrp="1"/>
          </p:cNvSpPr>
          <p:nvPr>
            <p:ph type="ftr" sz="quarter" idx="11"/>
          </p:nvPr>
        </p:nvSpPr>
        <p:spPr>
          <a:xfrm>
            <a:off x="0" y="6459855"/>
            <a:ext cx="5420360" cy="398145"/>
          </a:xfrm>
        </p:spPr>
        <p:txBody>
          <a:bodyPr/>
          <a:p>
            <a:pPr algn="l" fontAlgn="auto">
              <a:spcAft>
                <a:spcPts val="0"/>
              </a:spcAft>
              <a:defRPr/>
            </a:pPr>
            <a:r>
              <a:rPr lang="en-US" altLang="zh-CN" sz="1400" dirty="0">
                <a:sym typeface="+mn-ea"/>
              </a:rPr>
              <a:t>U-spin symmetry energy and hyperon puzzle</a:t>
            </a:r>
            <a:endParaRPr lang="zh-CN" altLang="en-US" sz="1400" dirty="0">
              <a:solidFill>
                <a:schemeClr val="bg1"/>
              </a:solidFill>
              <a:sym typeface="+mn-ea"/>
            </a:endParaRPr>
          </a:p>
        </p:txBody>
      </p:sp>
      <p:grpSp>
        <p:nvGrpSpPr>
          <p:cNvPr id="33" name="组合 32"/>
          <p:cNvGrpSpPr/>
          <p:nvPr/>
        </p:nvGrpSpPr>
        <p:grpSpPr>
          <a:xfrm>
            <a:off x="1303020" y="3620135"/>
            <a:ext cx="3832860" cy="1322070"/>
            <a:chOff x="8741" y="6629"/>
            <a:chExt cx="6036" cy="2082"/>
          </a:xfrm>
        </p:grpSpPr>
        <p:sp>
          <p:nvSpPr>
            <p:cNvPr id="13" name="文本框 12"/>
            <p:cNvSpPr txBox="1"/>
            <p:nvPr/>
          </p:nvSpPr>
          <p:spPr>
            <a:xfrm>
              <a:off x="8741" y="6629"/>
              <a:ext cx="6037" cy="2082"/>
            </a:xfrm>
            <a:prstGeom prst="rect">
              <a:avLst/>
            </a:prstGeom>
            <a:noFill/>
          </p:spPr>
          <p:txBody>
            <a:bodyPr wrap="square" rtlCol="0" anchor="t">
              <a:spAutoFit/>
            </a:bodyPr>
            <a:p>
              <a:r>
                <a:rPr lang="en-US" altLang="zh-CN">
                  <a:solidFill>
                    <a:srgbClr val="FF0000"/>
                  </a:solidFill>
                  <a:sym typeface="+mn-ea"/>
                </a:rPr>
                <a:t>Astrophysical </a:t>
              </a:r>
              <a:r>
                <a:rPr lang="en-US">
                  <a:solidFill>
                    <a:srgbClr val="FF0000"/>
                  </a:solidFill>
                  <a:sym typeface="+mn-ea"/>
                </a:rPr>
                <a:t>constraints</a:t>
              </a:r>
              <a:r>
                <a:rPr lang="en-US">
                  <a:sym typeface="+mn-ea"/>
                </a:rPr>
                <a:t>:</a:t>
              </a:r>
              <a:endParaRPr lang="en-US" altLang="zh-CN">
                <a:sym typeface="+mn-ea"/>
              </a:endParaRPr>
            </a:p>
            <a:p>
              <a:r>
                <a:rPr lang="en-US" altLang="zh-CN">
                  <a:sym typeface="+mn-ea"/>
                </a:rPr>
                <a:t>GW170817; PSR J0030+0451; PSR J0740+6620; PSR J0437-4715; HESS J1731-347.</a:t>
              </a:r>
              <a:endParaRPr lang="en-US" altLang="zh-CN"/>
            </a:p>
          </p:txBody>
        </p:sp>
        <p:sp>
          <p:nvSpPr>
            <p:cNvPr id="14" name="圆角矩形 13"/>
            <p:cNvSpPr/>
            <p:nvPr/>
          </p:nvSpPr>
          <p:spPr>
            <a:xfrm>
              <a:off x="8787" y="6741"/>
              <a:ext cx="5884" cy="1954"/>
            </a:xfrm>
            <a:prstGeom prst="roundRect">
              <a:avLst>
                <a:gd name="adj" fmla="val 6449"/>
              </a:avLst>
            </a:prstGeom>
            <a:no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7" name="文本框 16"/>
          <p:cNvSpPr txBox="1"/>
          <p:nvPr/>
        </p:nvSpPr>
        <p:spPr>
          <a:xfrm>
            <a:off x="0" y="549275"/>
            <a:ext cx="3464560" cy="706755"/>
          </a:xfrm>
          <a:prstGeom prst="rect">
            <a:avLst/>
          </a:prstGeom>
          <a:noFill/>
        </p:spPr>
        <p:txBody>
          <a:bodyPr wrap="square" rtlCol="0" anchor="t">
            <a:spAutoFit/>
          </a:bodyPr>
          <a:p>
            <a:r>
              <a:rPr lang="en-US" altLang="zh-CN"/>
              <a:t>P</a:t>
            </a:r>
            <a:r>
              <a:rPr lang="zh-CN" altLang="en-US"/>
              <a:t>osterior probability</a:t>
            </a:r>
            <a:r>
              <a:rPr lang="en-US" altLang="zh-CN"/>
              <a:t> [</a:t>
            </a:r>
            <a:r>
              <a:rPr lang="en-US" altLang="zh-CN">
                <a:sym typeface="+mn-ea"/>
              </a:rPr>
              <a:t>Greif et al.2019_MNRAS485-5363</a:t>
            </a:r>
            <a:r>
              <a:rPr lang="en-US" altLang="zh-CN"/>
              <a:t>]:</a:t>
            </a:r>
            <a:r>
              <a:rPr lang="zh-CN" altLang="en-US"/>
              <a:t> </a:t>
            </a:r>
            <a:endParaRPr lang="zh-CN" altLang="en-US"/>
          </a:p>
        </p:txBody>
      </p:sp>
      <p:cxnSp>
        <p:nvCxnSpPr>
          <p:cNvPr id="25" name="直接箭头连接符 24"/>
          <p:cNvCxnSpPr>
            <a:endCxn id="4" idx="0"/>
          </p:cNvCxnSpPr>
          <p:nvPr/>
        </p:nvCxnSpPr>
        <p:spPr>
          <a:xfrm flipH="1">
            <a:off x="2694940" y="979805"/>
            <a:ext cx="2164715" cy="433705"/>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grpSp>
        <p:nvGrpSpPr>
          <p:cNvPr id="7" name="组合 6"/>
          <p:cNvGrpSpPr/>
          <p:nvPr/>
        </p:nvGrpSpPr>
        <p:grpSpPr>
          <a:xfrm>
            <a:off x="4860290" y="87630"/>
            <a:ext cx="4157345" cy="1970405"/>
            <a:chOff x="7654" y="138"/>
            <a:chExt cx="6547" cy="3103"/>
          </a:xfrm>
        </p:grpSpPr>
        <p:grpSp>
          <p:nvGrpSpPr>
            <p:cNvPr id="21" name="组合 20"/>
            <p:cNvGrpSpPr/>
            <p:nvPr/>
          </p:nvGrpSpPr>
          <p:grpSpPr>
            <a:xfrm>
              <a:off x="7654" y="138"/>
              <a:ext cx="6547" cy="3103"/>
              <a:chOff x="7654" y="4206"/>
              <a:chExt cx="6547" cy="3103"/>
            </a:xfrm>
          </p:grpSpPr>
          <p:sp>
            <p:nvSpPr>
              <p:cNvPr id="23" name="文本框 22"/>
              <p:cNvSpPr txBox="1"/>
              <p:nvPr/>
            </p:nvSpPr>
            <p:spPr>
              <a:xfrm>
                <a:off x="7766" y="4310"/>
                <a:ext cx="6386" cy="628"/>
              </a:xfrm>
              <a:prstGeom prst="rect">
                <a:avLst/>
              </a:prstGeom>
              <a:noFill/>
            </p:spPr>
            <p:txBody>
              <a:bodyPr wrap="square" rtlCol="0" anchor="t">
                <a:spAutoFit/>
              </a:bodyPr>
              <a:p>
                <a:r>
                  <a:rPr lang="zh-CN" altLang="en-US"/>
                  <a:t>Prior ranges</a:t>
                </a:r>
                <a:r>
                  <a:rPr lang="en-US" altLang="zh-CN"/>
                  <a:t> for the </a:t>
                </a:r>
                <a:r>
                  <a:rPr lang="en-US" altLang="zh-CN">
                    <a:solidFill>
                      <a:srgbClr val="FF0000"/>
                    </a:solidFill>
                  </a:rPr>
                  <a:t>4</a:t>
                </a:r>
                <a:r>
                  <a:rPr lang="en-US" altLang="zh-CN"/>
                  <a:t> parameters</a:t>
                </a:r>
                <a:endParaRPr lang="en-US" altLang="zh-CN"/>
              </a:p>
            </p:txBody>
          </p:sp>
          <p:sp>
            <p:nvSpPr>
              <p:cNvPr id="24" name="圆角矩形 23"/>
              <p:cNvSpPr/>
              <p:nvPr/>
            </p:nvSpPr>
            <p:spPr>
              <a:xfrm>
                <a:off x="7654" y="4206"/>
                <a:ext cx="6547" cy="3103"/>
              </a:xfrm>
              <a:prstGeom prst="roundRect">
                <a:avLst>
                  <a:gd name="adj" fmla="val 6449"/>
                </a:avLst>
              </a:prstGeom>
              <a:no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5" name="图片 4"/>
            <p:cNvPicPr>
              <a:picLocks noChangeAspect="1"/>
            </p:cNvPicPr>
            <p:nvPr/>
          </p:nvPicPr>
          <p:blipFill>
            <a:blip r:embed="rId2"/>
            <a:stretch>
              <a:fillRect/>
            </a:stretch>
          </p:blipFill>
          <p:spPr>
            <a:xfrm>
              <a:off x="7767" y="958"/>
              <a:ext cx="6371" cy="2201"/>
            </a:xfrm>
            <a:prstGeom prst="rect">
              <a:avLst/>
            </a:prstGeom>
          </p:spPr>
        </p:pic>
      </p:grpSp>
      <p:sp>
        <p:nvSpPr>
          <p:cNvPr id="9" name="文本框 8"/>
          <p:cNvSpPr txBox="1"/>
          <p:nvPr/>
        </p:nvSpPr>
        <p:spPr>
          <a:xfrm>
            <a:off x="5276850" y="2041525"/>
            <a:ext cx="3914140" cy="989965"/>
          </a:xfrm>
          <a:prstGeom prst="rect">
            <a:avLst/>
          </a:prstGeom>
          <a:noFill/>
        </p:spPr>
        <p:txBody>
          <a:bodyPr wrap="square" rtlCol="0" anchor="t">
            <a:noAutofit/>
          </a:bodyPr>
          <a:p>
            <a:r>
              <a:rPr lang="en-US" altLang="zh-CN">
                <a:solidFill>
                  <a:srgbClr val="FF0000"/>
                </a:solidFill>
              </a:rPr>
              <a:t>MLFriends </a:t>
            </a:r>
            <a:r>
              <a:rPr lang="en-US" altLang="zh-CN"/>
              <a:t>for the weighted sampling of the parameter vector </a:t>
            </a:r>
            <a:r>
              <a:rPr lang="en-US" altLang="zh-CN" b="1"/>
              <a:t>θ</a:t>
            </a:r>
            <a:r>
              <a:rPr lang="en-US" altLang="zh-CN"/>
              <a:t> using the emcee package</a:t>
            </a:r>
            <a:endParaRPr lang="zh-CN" altLang="en-US"/>
          </a:p>
        </p:txBody>
      </p:sp>
      <p:grpSp>
        <p:nvGrpSpPr>
          <p:cNvPr id="31" name="组合 30"/>
          <p:cNvGrpSpPr/>
          <p:nvPr/>
        </p:nvGrpSpPr>
        <p:grpSpPr>
          <a:xfrm>
            <a:off x="5419725" y="3098165"/>
            <a:ext cx="3416300" cy="994410"/>
            <a:chOff x="8535" y="4766"/>
            <a:chExt cx="5380" cy="1566"/>
          </a:xfrm>
        </p:grpSpPr>
        <p:sp>
          <p:nvSpPr>
            <p:cNvPr id="29" name="文本框 28"/>
            <p:cNvSpPr txBox="1"/>
            <p:nvPr/>
          </p:nvSpPr>
          <p:spPr>
            <a:xfrm>
              <a:off x="8560" y="4766"/>
              <a:ext cx="5232" cy="1561"/>
            </a:xfrm>
            <a:prstGeom prst="rect">
              <a:avLst/>
            </a:prstGeom>
            <a:noFill/>
          </p:spPr>
          <p:txBody>
            <a:bodyPr wrap="square" rtlCol="0" anchor="t">
              <a:noAutofit/>
            </a:bodyPr>
            <a:p>
              <a:r>
                <a:rPr lang="en-US">
                  <a:solidFill>
                    <a:srgbClr val="FF0000"/>
                  </a:solidFill>
                  <a:sym typeface="+mn-ea"/>
                </a:rPr>
                <a:t>Nuclear constraints</a:t>
              </a:r>
              <a:r>
                <a:rPr lang="en-US">
                  <a:sym typeface="+mn-ea"/>
                </a:rPr>
                <a:t>: </a:t>
              </a:r>
              <a:r>
                <a:rPr lang="en-US" altLang="zh-CN">
                  <a:sym typeface="+mn-ea"/>
                </a:rPr>
                <a:t>kaon production in HIC; collective flow in HIC; xEFT.</a:t>
              </a:r>
              <a:endParaRPr lang="en-US" altLang="zh-CN">
                <a:sym typeface="+mn-ea"/>
              </a:endParaRPr>
            </a:p>
          </p:txBody>
        </p:sp>
        <p:sp>
          <p:nvSpPr>
            <p:cNvPr id="30" name="圆角矩形 29"/>
            <p:cNvSpPr/>
            <p:nvPr/>
          </p:nvSpPr>
          <p:spPr>
            <a:xfrm>
              <a:off x="8535" y="4794"/>
              <a:ext cx="5381" cy="1538"/>
            </a:xfrm>
            <a:prstGeom prst="roundRect">
              <a:avLst>
                <a:gd name="adj" fmla="val 6449"/>
              </a:avLst>
            </a:prstGeom>
            <a:no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cxnSp>
        <p:nvCxnSpPr>
          <p:cNvPr id="32" name="直接箭头连接符 31"/>
          <p:cNvCxnSpPr/>
          <p:nvPr/>
        </p:nvCxnSpPr>
        <p:spPr>
          <a:xfrm flipH="1" flipV="1">
            <a:off x="4140200" y="1772920"/>
            <a:ext cx="1296035" cy="1368425"/>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cxnSp>
        <p:nvCxnSpPr>
          <p:cNvPr id="34" name="直接箭头连接符 33"/>
          <p:cNvCxnSpPr>
            <a:stCxn id="14" idx="0"/>
          </p:cNvCxnSpPr>
          <p:nvPr/>
        </p:nvCxnSpPr>
        <p:spPr>
          <a:xfrm flipV="1">
            <a:off x="3200400" y="2637155"/>
            <a:ext cx="723900" cy="1054100"/>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sp>
        <p:nvSpPr>
          <p:cNvPr id="35" name="文本框 34"/>
          <p:cNvSpPr txBox="1"/>
          <p:nvPr/>
        </p:nvSpPr>
        <p:spPr>
          <a:xfrm>
            <a:off x="473710" y="5013960"/>
            <a:ext cx="4834890" cy="706755"/>
          </a:xfrm>
          <a:prstGeom prst="rect">
            <a:avLst/>
          </a:prstGeom>
          <a:noFill/>
        </p:spPr>
        <p:txBody>
          <a:bodyPr wrap="square" rtlCol="0" anchor="t">
            <a:spAutoFit/>
          </a:bodyPr>
          <a:p>
            <a:r>
              <a:rPr lang="en-US" altLang="zh-CN"/>
              <a:t>Neutron star structure: </a:t>
            </a:r>
            <a:endParaRPr lang="en-US" altLang="zh-CN"/>
          </a:p>
          <a:p>
            <a:r>
              <a:rPr lang="en-US" altLang="zh-CN"/>
              <a:t>Tolman-Oppenheimer-Volkoff equation</a:t>
            </a:r>
            <a:endParaRPr lang="zh-CN" altLang="en-US"/>
          </a:p>
        </p:txBody>
      </p:sp>
      <p:pic>
        <p:nvPicPr>
          <p:cNvPr id="36" name="图片 35"/>
          <p:cNvPicPr>
            <a:picLocks noChangeAspect="1"/>
          </p:cNvPicPr>
          <p:nvPr/>
        </p:nvPicPr>
        <p:blipFill>
          <a:blip r:embed="rId3"/>
          <a:stretch>
            <a:fillRect/>
          </a:stretch>
        </p:blipFill>
        <p:spPr>
          <a:xfrm>
            <a:off x="5147945" y="4842510"/>
            <a:ext cx="3580765" cy="1054100"/>
          </a:xfrm>
          <a:prstGeom prst="rect">
            <a:avLst/>
          </a:prstGeom>
        </p:spPr>
      </p:pic>
      <p:sp>
        <p:nvSpPr>
          <p:cNvPr id="38" name="文本框 37"/>
          <p:cNvSpPr txBox="1"/>
          <p:nvPr/>
        </p:nvSpPr>
        <p:spPr>
          <a:xfrm>
            <a:off x="1116965" y="5876925"/>
            <a:ext cx="2262505" cy="398780"/>
          </a:xfrm>
          <a:prstGeom prst="rect">
            <a:avLst/>
          </a:prstGeom>
          <a:noFill/>
        </p:spPr>
        <p:txBody>
          <a:bodyPr wrap="square" rtlCol="0" anchor="t">
            <a:spAutoFit/>
          </a:bodyPr>
          <a:p>
            <a:r>
              <a:rPr lang="en-US" altLang="zh-CN">
                <a:sym typeface="+mn-ea"/>
              </a:rPr>
              <a:t>Other constraints: </a:t>
            </a:r>
            <a:endParaRPr lang="en-US" altLang="zh-CN">
              <a:sym typeface="+mn-ea"/>
            </a:endParaRPr>
          </a:p>
        </p:txBody>
      </p:sp>
      <p:pic>
        <p:nvPicPr>
          <p:cNvPr id="39" name="图片 38"/>
          <p:cNvPicPr>
            <a:picLocks noChangeAspect="1"/>
          </p:cNvPicPr>
          <p:nvPr/>
        </p:nvPicPr>
        <p:blipFill>
          <a:blip r:embed="rId4">
            <a:clrChange>
              <a:clrFrom>
                <a:srgbClr val="FFFFFF">
                  <a:alpha val="100000"/>
                </a:srgbClr>
              </a:clrFrom>
              <a:clrTo>
                <a:srgbClr val="FFFFFF">
                  <a:alpha val="100000"/>
                  <a:alpha val="0"/>
                </a:srgbClr>
              </a:clrTo>
            </a:clrChange>
          </a:blip>
          <a:stretch>
            <a:fillRect/>
          </a:stretch>
        </p:blipFill>
        <p:spPr>
          <a:xfrm>
            <a:off x="3379470" y="5920740"/>
            <a:ext cx="4099560" cy="331470"/>
          </a:xfrm>
          <a:prstGeom prst="rect">
            <a:avLst/>
          </a:prstGeom>
        </p:spPr>
      </p:pic>
      <p:sp>
        <p:nvSpPr>
          <p:cNvPr id="6" name="文本框 5"/>
          <p:cNvSpPr txBox="1"/>
          <p:nvPr/>
        </p:nvSpPr>
        <p:spPr>
          <a:xfrm>
            <a:off x="36830" y="2731770"/>
            <a:ext cx="5137785" cy="398780"/>
          </a:xfrm>
          <a:prstGeom prst="rect">
            <a:avLst/>
          </a:prstGeom>
          <a:noFill/>
        </p:spPr>
        <p:txBody>
          <a:bodyPr wrap="square" rtlCol="0" anchor="t">
            <a:spAutoFit/>
          </a:bodyPr>
          <a:p>
            <a:r>
              <a:rPr lang="en-US" altLang="zh-CN" i="1"/>
              <a:t>ε</a:t>
            </a:r>
            <a:r>
              <a:rPr lang="en-US" altLang="zh-CN" i="1" baseline="-25000"/>
              <a:t>c,j</a:t>
            </a:r>
            <a:r>
              <a:rPr lang="en-US" altLang="zh-CN">
                <a:sym typeface="+mn-ea"/>
              </a:rPr>
              <a:t>: central energy densities of neutron stars</a:t>
            </a:r>
            <a:endParaRPr lang="en-US" altLang="zh-CN">
              <a:sym typeface="+mn-ea"/>
            </a:endParaRPr>
          </a:p>
        </p:txBody>
      </p:sp>
      <p:grpSp>
        <p:nvGrpSpPr>
          <p:cNvPr id="16" name="组合 15"/>
          <p:cNvGrpSpPr/>
          <p:nvPr/>
        </p:nvGrpSpPr>
        <p:grpSpPr>
          <a:xfrm>
            <a:off x="20320" y="3074035"/>
            <a:ext cx="5137785" cy="398780"/>
            <a:chOff x="32" y="4841"/>
            <a:chExt cx="8091" cy="628"/>
          </a:xfrm>
        </p:grpSpPr>
        <p:sp>
          <p:nvSpPr>
            <p:cNvPr id="8" name="文本框 7"/>
            <p:cNvSpPr txBox="1"/>
            <p:nvPr/>
          </p:nvSpPr>
          <p:spPr>
            <a:xfrm>
              <a:off x="32" y="4841"/>
              <a:ext cx="8091" cy="628"/>
            </a:xfrm>
            <a:prstGeom prst="rect">
              <a:avLst/>
            </a:prstGeom>
            <a:noFill/>
          </p:spPr>
          <p:txBody>
            <a:bodyPr wrap="square" rtlCol="0" anchor="t">
              <a:spAutoFit/>
            </a:bodyPr>
            <a:p>
              <a:r>
                <a:rPr lang="en-US" altLang="zh-CN">
                  <a:sym typeface="+mn-ea"/>
                </a:rPr>
                <a:t>                  : prior of central energy densities</a:t>
              </a:r>
              <a:endParaRPr lang="en-US" altLang="zh-CN">
                <a:sym typeface="+mn-ea"/>
              </a:endParaRPr>
            </a:p>
          </p:txBody>
        </p:sp>
        <p:pic>
          <p:nvPicPr>
            <p:cNvPr id="15" name="图片 14"/>
            <p:cNvPicPr>
              <a:picLocks noChangeAspect="1"/>
            </p:cNvPicPr>
            <p:nvPr/>
          </p:nvPicPr>
          <p:blipFill>
            <a:blip r:embed="rId5"/>
            <a:stretch>
              <a:fillRect/>
            </a:stretch>
          </p:blipFill>
          <p:spPr>
            <a:xfrm>
              <a:off x="171" y="4945"/>
              <a:ext cx="1953" cy="512"/>
            </a:xfrm>
            <a:prstGeom prst="rect">
              <a:avLst/>
            </a:prstGeom>
          </p:spPr>
        </p:pic>
      </p:gr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BEAUTIFY_FLAG" val=""/>
</p:tagLst>
</file>

<file path=ppt/tags/tag3.xml><?xml version="1.0" encoding="utf-8"?>
<p:tagLst xmlns:p="http://schemas.openxmlformats.org/presentationml/2006/main">
  <p:tag name="KSO_WPP_MARK_KEY" val="a95b6188-7634-4c18-b40a-e53249e6d582"/>
  <p:tag name="COMMONDATA" val="eyJoZGlkIjoiMmY4Yjg4NTFlNTM2MjVkYTNmMmUyZTgwNjUxNzY5MjEifQ=="/>
  <p:tag name="commondata" val="eyJoZGlkIjoiYTdkZGQ4OTRkYjFmOGZiZDg4YzVkNDZkMmI3YTNkMDYifQ=="/>
</p:tagLst>
</file>

<file path=ppt/theme/theme1.xml><?xml version="1.0" encoding="utf-8"?>
<a:theme xmlns:a="http://schemas.openxmlformats.org/drawingml/2006/main" name="回顾">
  <a:themeElements>
    <a:clrScheme name="回顾">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回顾">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回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item1.xml><?xml version="1.0" encoding="utf-8"?>
<s:customData xmlns="http://www.wps.cn/officeDocument/2013/wpsCustomData" xmlns:s="http://www.wps.cn/officeDocument/2013/wpsCustomData">
  <extobjs>
    <extobj name="334E55B0-647D-440b-865C-3EC943EB4CBC-1">
      <extobjdata type="334E55B0-647D-440b-865C-3EC943EB4CBC" data="ewogICAiSW1nU2V0dGluZ0pzb24iIDogIntcImRwaVwiOlwiNjAwXCIsXCJmb3JtYXRcIjpcIlBOR1wiLFwidHJhbnNwYXJlbnRcIjp0cnVlLFwiYXV0b1wiOmZhbHNlfSIsCiAgICJMYXRleCIgOiAiWEZzZ1FseGhjSEJ5YjNnZ0xURTJJRngwWlhoMGV5Qk5aVlo5SUZ4ZCIsCiAgICJMYXRleEltZ0Jhc2U2NCIgOiAiaVZCT1J3MEtHZ29BQUFBTlNVaEVVZ0FBQWd3QUFBQTdCQU1BQUFEbFNNOEFBQUFBTUZCTVZFWC8vLzhBQUFBQUFBQUFBQUFBQUFBQUFBQUFBQUFBQUFBQUFBQUFBQUFBQUFBQUFBQUFBQUFBQUFBQUFBQUFBQUF2M2FCN0FBQUFEM1JTVGxNQW1lL2R6VlFpWm9tcnV4QkVkakxZOFQ4aUFBQUFDWEJJV1hNQUFBN0VBQUFPeEFHVkt3NGJBQUFOWGtsRVFWUm9CYzFiWDJoa1Z4bS95VzZTM1ozc1pGY290bGhOMksxL2F0VUo3ZnFnVlNkc1cwUUZFd1RCRjUyaFZGRGJrbEN3aUFvejdVSXRpRTVXSzlKV1RhaC9zSXFkYUpWOVVXYTJmVk1oUVorMHdneldCNjFJMGtuYTdtYTNQZjYrOC9mN3pybXptYlFKN0gyWWU3Ni81enUvZTg1M3ZudHVrbVhtZXBNU1YrL1VOVlVydWNwdXd6Yk85NlZ4UFd0RlU2a295MnE5RTdmY1R0Y3RwU0JYSjA2ZUF1ZkVCV2NoUU5ERTVvS1RYVlYzQjhObUdsWDVpakNFRVc1NFU4ZnpNSHptdXA4UXIzZjJ1TDZJNk0xNTlYMXRGRTlVVS8vL2ZxUjA4cHFVbldXSGpqODJxNlB2eHRKaWovaGJUeDZ2eHhLaXp4Ly9zVFpUVzJlRC9CSEQydndwc3pnRTNveWp6NVdVMm5iRS90NVhWWUozNGE4NnZuZjE2YmlpRU4yeFdEajBJb3hlaXJtTXZvdWN2cE14c215a0ROWlRnalVHVHR0ekRvT2E4ZFErTm42dFVoZzZhdlA2dSs4NW96NlIzKzlRcjZGVW1OcFdhZUlPaEZ6UHQ5RGNBc0JqSTlTOEEwcEZXV1lJU3N6SmtsSVhHYmxmelQ4Z3RuZzIzS1UyTmV1K25BUkFjUnp0elN2MVNoeFI3Y3NZd0VMTTVYUUhDbEZmUmRXcmNwVXNBekI4R2Z3bXRaSDZlMEdOZmhXOXhLRmhXaDdUem92cHpOZjhzZDRSSklHNC85bmZwYTZrVGdzS2k1S1ZKY3NJU3E4eUhVb1YwNHplKythSXkxclJFNnE1T1A3WHZKVGI2MWh2Qk1GVnBXejBJakVqVjFLRkZ2cUdaQldTTVZhVWVvM3BGR0hEYVNiYW95YXR3dDVEczNIc21Bd0x1Z2M4OG1UbWE4RllMNE5wWFlaeDZQS09NSXpES3ZJNGtpeWpTUWxWQVRaOGRzaE85NElhT25ucXpkMHNnYUhtMW1hblgzWUNEQWgyU3NZd1BMMGpEQm55VUxTV2p2QjBxQjJXbFZybW5nSERpNXplcDNZTXc2aFNONW11bWtuUU5nVEFzSjdzamF0ck84UFF3SmlxWWh5dGVCdWdwNy9HVlVyOUhnWlhldVB0MldoUklGUFBHYTlObWJORFY0QWh5dWVRTlZkMmhtRWVZNndIUDJoMUxnc1NsUVJVdXB3SDJoZVpuTC9IN1JpR2h1clpIaHI5QWdBTVJ4SGRDbytrc0sxSFlCSGtFdFkrQ0tzcFJtZFplVnFRV1JhVkRSa21aNXhQSW91OUlTTVlrSmxkUnNLV2JaZEgxQk5nU09idTBaY0dnSUVxUlBINGk5SGtTTXFHakV4ZWp2cmZEektDQWR1RDJ5Vkh2M05qTmJkSHdKQXRSZHY1Z2FrQllDRHdSRElZaWxKRmxyWENZOUI5MHdTYXlZMWliNWtSRFBOcGhaUDBSekNzUnR2NWVuMEFHQWc4c1RWTThJSlI5MU9KL0NJZWw2dVNPUGFTRWNFdzZhcUdLL1JCTU9DRlcreGpTOVZCWUFCNG9sQ29KSzlpNkgrRGQ5M3N0MTJkKzI3cDVQZEZlaUt6STIxdXZJdTJoSUdtYlhVbmE0S0JpbHl1aDNwZzU1MkN3Qk5UdkNtR1RQN0tzbXdnbjdtcDRRVUlzTUxhUEFhMEs0c1JZMUJTd2tBN3dJNldCQU5sOElXZ09ZYnFjQUFZQ0R3MnFrTHkwaEtuM2p0aE1CZTY4UzNhVU9qYWFudVdiblNtSlQwd0pXRkFSa3FXYStLS1lNZ3dXMmVDNU9ER1FEQVFlS3dLT0NwTEJMaWplcnNiM0JiS1NabW1oUVZFYmE3dGF0QkdhMmxHa0lNVEVvWUpFV1lmTHhxR2luaXU4NHM1TUp4N3BIVER6N3ZDQ1hvakRPMTFJSG1UajliYWJ6SFd0dE5tOTZmQjczMzhOQ0h4S21ObldRbHh2SzVMd3JDYWo3NzByR0dRZ0RXNktReC9WT3BrU1cydWNlTWFBbTk3eHJvY0EvaHlOaFpMS3Yvb0IwRmZEKzJSSmJqN2lIZEhJZFFadFpzbVBNNEYvWWF1YjRwblNxZStGNWh4UzhPQTFjbWU2MG5vUkxuaFMwbzlsQlh1VTV0ZFp0OUMzT0dCVGJJOFlaUWdEOUFVRU0xN21iRnZJb085eFJEM3dWL2Q4MUhqZHdPeHE1YUVBZFJyMldnVHp0WEZhajgvR2dZNkNQRDRqVkRzRWdhVWY0K1RnMGx4c0NLUEhPUzdKR212c3JLaDhCZXMwQlhpeGxkTHZjZXhPa3B0dGgyUk5kbVQ4Y3lCR2hJR2pPM2w3Sm5OKzdQeGhub3hOd1E0MVRDSXJlM0lKYkFsREIyYkN6RnJQRm9tQmZvamh4RXVNY0UyUXRsd0x4N0dSL09IMEFrUHZiQ0VwRjYxYWtmWVZNcTM3TXNWTUZBbXZ6U3FvME15ZmtjZkl3TkRMWlRkV1dzWnFnSUdqSDdSbU0veUxWSWNPYVNIRFhUNnNXVys2aUNTRysvdkU4Q3NSeExBbHZ6RUhTa2xaMWw5SEtSc0FRUHRWeHRQbTdOaVpLdDJxazRjQTBPTExlTU9hUW9ZS3NydEF1dmlxS1dCSHFwUXBxc2w2bEROZ2pSY216L01uNC95NUk1S2lLM25ZSDJ1TERaYjdXL2dId0VEaldSanFhMk5jWjdlNXhEUXdJQmw3a2FhM1V3V0hBWk1LMWNuNDJWdFFUdlVQL1Bvb1c3SlR1S2ZIa1BWU2tmUGw1THF5SWpHdWNNc2V4NUdhdlBKSi9EcityUXVkbkVUTU5CcjdXdnVHZFZVTC85cEdCaFlwVE4rZ1Rya01HQXFUZHNnd0haTmNDRHdSdzVseGpmS0tCdFlrZ1BsbDcxMXBtOGpIaXJEN2NDbnVSYTQycTdhQWdhcXBkOU42WTR1dkFBczYwYjhZMkNnWlg3TWlBN3JqWS9EVUdGSGFTejVZMEdoaDh2R3FpaFAyNGdKa0M0YW9mNWRWV0ZMWU95eHFONHZUTUlwWGJ5RVlQcUROQVVNVk1TNXNkSGJVLzRrc3pBMGZGWnZ6VkJQSEFaNDdSS1ByaVovRjJWSERrUHkvSXBVSitSUkUySFdKcjY4UnFKejNXejBRWW83K2pBb2JYYWlVaGk2MWdTVlFkeWZrVmdZNW4zTU5UMFpHUXhZTUdGeU40U2JKY1JyM0tTSERWUTJpSW9Ld1FuYVJuYUh2WWZiK2RQcTFMY0R1ZnVXZ0lFV1JZZ2ZSRHZQb1lVQnVjL0NOS3UxR0F6STN0dmVzdUxHclRrWXFjMXdsWFN1TlVMaTBNb3dEWDY4dy8xb0NCaG9Gb2JGV2VxVEhDd01OT3dxaFZRMFNaWEJnTFRpRXEydURMdWtaaTZJMUl4dXBvY05WRFlzR3pYek93SGxObWU4anZib24vT3Yvd3BmQWdZYVNhanBJZG9RdXBhd01GQ09yQk5yeUd4OERJWjU3bVpkRElYU2o1N29vejRKV2JlNFFiWVdLTE92TEhMRzYyaVg0VFQzYW5ObkdPdWNwMmtUREZPMUtYSzhWN0xsRTcwdW1MMXZlRnJMR0F3MTdxYkZlOURuTlhwL1RROGI0dE9HTEtOWGtLblFzV2g5OW9Gdi9Va3dpQmhaU1Zod2tYK3RjVlVCZy94d0NoaDB3RnlkMm00MnJOdkJWb3hEQmtNSDljd3YzSVVlRnBnTGtEcjlwSWNOeWNtZVpyajltN2xBY3dUQktmVUR5Y3l5OWNXWWs1M0pCMEhkVU9XcWlHck8wL1JPRVZMekVrOFVYaWZBY01BbXNPYUtGaklZR3JMclhwZFoxeUJyZzA0UEc2TFRCdWhRb1J6aVlVNktDSnV1K0QyOE5zMlVkdE1VTU5DdUh0QmY2cE9uM1d5Z2hBb0VSbTFTWlREQTB1U0xuRWhhc0ZvRWZ5bDA1TFFtZUVvaEppMktWQTJDRGdUNmVyK3pOZmZKUFlHQmNsUkFmOUx2aUxJdkI0TTlQejFrcThJQllYQkhEbkpQMEQyc3h1aFI2YjBoTzljVXpSSjcvVXlJWjVjRk9UZ2haZ01kdEFvWS9Nc1RkK2hnb0s4dlFIOTR5Z2daREkxNFBNeWMwakJlbE1mWVduUlNtTWxCVDBBMzcvbldzRnkvWHIxSC82M09tclBHUFcvM1llSXJOR2Q1YnNoRS9KTTd6QVo3VnJSYU4rNFpEQjMvNHBEVGMwbTdQUmk5R0pBaVlwa1JCaFZsOTJUQnpaREpUVktnZCt1dGFoQU81V0FicEZkcVNSalFiMWpVU3p2a0J2dnBhc25Hd1dDQUczWXlFblVQcUZGMnpZZjZ5c3NocUh1Q0dvZ0Fxc2wxVUcydkdPWVlNQTJGVGxaSlgxTVM0M3lHaEdHZVAwWUVrUk5yMkNuTUJvZFArdVppTU1BTkN5N3FHRUtNdGhIZ2RuSmFMbTFIMEoyU2ovUE8rYXVoOHFKcTdKTk9Wc3pWZHRJcjNpVU1FL3d4TnZzTXh1Y0dDbk1Cbi9UTnhXREFWbXEzajV5K3paRkRPVjN6TkNTaFQ5azBSUXVUaEdIelBIUWV0MVkxbHRpRW81MEpDUU02RGhVVFlNZ0x3cGRQNXRQVmdRM2JDWU1CQThwTnJscVQ5dG5MNDdKcTFnTGdJMTlwMTZGWnQ5NzVyWFNKVVEwb3ZVM1RMNFJEQWlZZnJDbGh3THdNanhHaXFUd25malpnTGFxWDE0OVpIUVlEbFdGMjlaTHdQNnh0cHZyRncxeHVIVXp3WndBZWZickxRN1BvVG51MVhSRmE2c09mVy9uOW1SaEY2M2FnbTRRQnIwdmhnY0M5RzZKd0ZXREE2K0tGeWE0Vk1oZ290eTBFbTlsMmFLUFZoT01XbTlkT3VNNFRFNWg0azQvL2xGaXJqc3NNUW12SlhyYzZWN3UrUnpBMHdtT2tsZC9OOHhjT3dWREc5UHp6NGpETTgvMitLRmM4elNFMTZ6SUs2NkFUbFl4TDBNc0xZQ3lhU1YrRW5yNjJ4S3hqbm5kdVJqQWcvamxyaEdIbFBESUlqL3BoMGF1WTN4azVETURIMXBiUVB4TFdtWFpOUnc1Um5hVDVDR1ZhTjh3UGZjZmRJVGRaN1grUlExeHJ6SHFYVGZTOXdFd3d3NDVaRW5NeU53cFUrbFZuQVd1ZnJpajF6VGxCbVMydTlWQ1lhckV1aFYwdnpzRGtETVlkTHlNelZJTTR0SW9SckZuMmhSTDY3bjB6cU95NmhjN1d1RkhaajJzK1AwM2pNMHRJM3pYL2NZb21DVVAwem1CY0tOVjVCeml0Z21MT2JCY3dtZytwREJYdTRtdWMwTzNpVjQ1L281cHdkOEZBUktLelZiOFNtdXlCY29mNHJPY1hkb3NWUFBTUTYwNFJXNDVUT2hpU3JwV1djM2VBWjJEZmRmYjNZcDZwRHpscTMrL1lhOVVySzZ3YnJBb3pPL0J3Ym1KODM2UVB6ZXBIbGp6TVRuQXI0TC9kcS8zVFlWSW8zK3FadHRGSjZyS3hCeDV0d2x4OTROcUg2YnJ1TkJIcEFYVHNhQy9vd3NQSEgzdUN1c09YcjdQWExqaVhremJwVmRRbWg4ZUtEejFXMWlaYlo5dkVHVmNYdE9DUUhZYmFmdlRhdXVaZ3pteDNxZFZKM2JSWVJ0SEtXVTA3RlQrYjF4dlJmdi9TaGhpdVpkY2Q1dmJqYU9PZmozN3BXT3crN0MzTW5DbGYwc0xBOWlVWDNucTIvbkgzNXlmbG10UGFTTDdMekNlYW4vSnVUYVAzOGJkV3BjYStVUVZsL3pYeTl0dHZ1N20wN1B0QlNMLzY5Ti83ZkFRYWh0RXA2Sit3UytlWnVyWWI3dEYvVk9LQ3B5bnI2V2haRCtrcFM3SWJ0dFk1Umw2bHpRZDErUDMrNzI3d29FZi9kcnIzc2VmeTlNdmhtMUNlK0NyaG5iK3Q5OEUzOUNsc3AzRTg2MnN1by9sL25jVlhCRFZEY3ZBQUFBQUFTVVZPUks1Q1lJST0iCn0K"/>
    </extobj>
    <extobj name="334E55B0-647D-440b-865C-3EC943EB4CBC-2">
      <extobjdata type="334E55B0-647D-440b-865C-3EC943EB4CBC" data="ewogICAiSW1nU2V0dGluZ0pzb24iIDogIntcImRwaVwiOlwiNjAwXCIsXCJmb3JtYXRcIjpcIlBOR1wiLFwidHJhbnNwYXJlbnRcIjp0cnVlLFwiYXV0b1wiOmZhbHNlfSIsCiAgICJMYXRleCIgOiAiWEZzZ0lGeG1jbUZqZTBsZlhHMWhkR2h5Ylh0amZYMTdTWDBnWEdkMGNuTnBiU0FnWEdaeVlXTjdNbHgwWVhWZlkzMTdWSDFjYzNWdFgybGNiR1ZtZENoY1puSmhZM3RjUkdWc2RHRmNUMjFsWjJGZmNIMTdYRTl0WldkaFgzQjlJRnh5YVdkb2RDbGZhU0JjWFE9PSIsCiAgICJMYXRleEltZ0Jhc2U2NCIgOiAiaVZCT1J3MEtHZ29BQUFBTlNVaEVVZ0FBQXlFQUFBRGJCQU1BQUFDSUlZTWlBQUFBTUZCTVZFWC8vLzhBQUFBQUFBQUFBQUFBQUFBQUFBQUFBQUFBQUFBQUFBQUFBQUFBQUFBQUFBQUFBQUFBQUFBQUFBQUFBQUF2M2FCN0FBQUFEM1JTVGxNQVJPL2R6UkNaTW9tcnUzWlVJbWIzeFdteUFBQUFDWEJJV1hNQUFBN0VBQUFPeEFHVkt3NGJBQUFnQUVsRVFWUjRBZTFkZll4a1dWVi9NOU8xM2ZQUlhlTUdOZGtRcTUyRllCU3NsbG1XdUZGZXV6c1lXY1JxWmhtQlhhVTZXU1hBeGxTemtnaG8waDBTTUdpME9zaEhJSkJxeVBxeEFxbU9jV1ZGb1JwV295U1RyWFpNRk1LU3JrQTB5aUxWOW93c3pBTFAzM21mOTc1MzczM252bnBWWGRQTC9hUHIzblBQUGZmY3IvTjFiMVU3emc4U1p1Q3JWOGMrRGU3eng5N0ZFZXBnenJzKzl0RjB2ZTJ4OTNGME9taDd5Mk1mekl6MzdiSDNjV1E2bVBPdWpYOHNGZGRiSFg4dlI2U0hsdmRTM1VqK2M2Q3JzWVpmOUw1bDNlWVoydUFtNytxS1p1aW52ZTlyYXV6QjgzVnYwNzdWTTdKRnkzdUJidHpIdlFOZEZlQ3o3MzZvZnZYdUI5WU1LR0xWdXQwaHVkazd1UFg4aFFzWHpyK3c3ajFYcEhQazg2YzlUenVuUFU5dkljMS8ydk84cTNYOCtianVpTWx6ZDh6ek5tU0lzZFFDNVNqOW54SHpxRlgydmU5cWg0VDVYdFJVem5ZOTc1ZXdsSys4My9PK3RhdEJrc0Y5S3huNDF0ZC9xT0d2eUIwZmZHQkhKbFJXcWZMZmR4N2M5bUhlZmlxcnozdzYyTG5iT2l3Y0grOXBkZVV4ek5ZSGdxcG5lZDUxTEUxK212TzhuWHdzQWFPQ0hlRzlVd0NVbXoyR1RZVjBkVkF1MlZHcDdYbmYwWkk0RG43VmlxVFM4YnlmajlwOTNtUDZHbDN2ZTFFYjNpZDYwWFBISTZISG11OTQxOTcvRUExUnV5WDFqY2RYZzIyNHBLWGVBN3ZxRTNTek9GWHpPQyt2MEJJUktpN3FyVG9CUzhpQzhQOEt4WEt6RDNvdkFjRUY5SEY5cFZ6S0kxRTdaZERyVHAxV1pGRkJuOFNac0xGQXhEdXJRRXVEWmoxdkt3MHpsa0YzMzRnd1F1V1pVS3ZSV0o0M0FwMnltN1lOMnZhMDkzVndxL0pJZXREbUlpY3VjeThQbWVJdHBBMGRaN21FSWxNNStmV0R0UUNqQnJtMW00TTh1V3FNZVZQYjIvRURtaEtGSXFGdHRTVTJ1d2pBV1JHZ3llTXdjZENpMWpBRnhLTVlnVXY1ck5Rakwrd01lcGtlaHdlU1hUKyszdmNkQ0ZsdmtNSG9BeXJ0S2hvVVIyblAyNDE5Qm1UWE1yMlhBemlaN0kyT3FCVExvVjZjU3NPa09ldUxUZzF6c3BnbVQwYXBKTFFjeC9WNDBjcWhWZHkvaXQ3VG5aZFZYazlHMEVRM05rZTNMQlpVZENCK05sVndIM1lhRW9OMmFVYVJuQVF3NVVYWEFOcldVa29xSUxZR1NTa3ZCNnBqdTdqcEppTzRDY3d2NS9FeW9mbzk3MkJGMjlWeGFCQ2xJcUhwWDVXYm5RQW9HYUpjSjVad3ZEalNMV3pTMWpxb0lzMWllV0Vyd2dTMDRhcFlmOHhXamV3QlNGcjJ5RjF2Z050QkF2TnpYY0JTcDV4ME1PdEdhc2lUYmtHUDZQeXBWTjlsRmFINVhoN1Rxbzl4NWVOT1dCa0lyV1U5SXRTSW8xSWtGY3grV3J3cno1S0tOQTdUUUFWWHd0RFB2ckppZEtBa3FiREZKbkJueDJGNkwyVXlTVzFJalRncVJVSzJiMGE4QTVZK054SzFxSUNsNDBnM0g1MldlU3RxV1BJbk9iV3hnbXlqVURMOWd1UWFKa2xEYWtTcFNFaG5aQ1FVQkV4YXQ2aVo2dklqVmVOMFI4aGtpYmZWRUFXOVBsV1BZeXhReU5KRlBlRmhFUFdscVI1SVdGVkFNaEhoRG9CTEVwcW1zTWM3UzlSNm5PNEkwWTRsVlIrRlhRMi9Fd1VqdER2UWQraXJFWlVpYVlML3pKVktDOEI5UGJHa0JnS2N0WEpvUVV1Zk5DdzNSeFo4SEZhbUZWa3JsMzR4YW0xVmhDUWl0UkQ2RjFtUFpCMzhaeUt5YlFCWkNnTDJieXkvbzc0MG56VkJzR2hRQ29OSlI4V0RHS0t3VXBoVWVRMWhNeG5tSmxBamdTS1JJeTIwb3pKR0tRMkt0U0pPejdRUHBORmhsVFBTVVVJWXBkQVNYRnAwTkxiRGFNTWpEdTZpSGo5VUl3cVBwS1pha1I2QXZCV0JyTnpRZHl2V05CUXJMOWFQbEovOWd6K0syM2VGZU9vWDc4Ukk0blN3R2lOTklMUE9VU09PMHdkN2t1Ukh1eEgwaUFQam1iZDBEdnJabjhBOE9IUVBGRVc1ZmhXZGlpa2pETWJKVU5ja1BpSTE0amhrN0VyU2JTOE5JQ1k3QUM3eXVLMG5LdFhZWUp6dWlOUXhSVkZDVXdXUHl1UVU2eHFweFhnSzRNTWdwU00xNGpnVWFaY1VDY1JPdGlVT1B0ZWJhek5OelhHNkk5S1VVa2VMQWFTR3JKUWs2U0MxS3I4QXJ6VmtRMFU3VmlOK3BGMTZRMEx1Ym5USTQ2WXVnTnR4eVpocE1uM0pjYm9qRW9PMHhRWStoRTdMcmJkZHVPQWU0T2tlcGIrUUVNZGNXRGRPWWVpTkVBOTlzQ2x1bGN5aEFZNGY2OXJsY1F5UGhLVklxdWlYUjNGRUxBd3dGQUlYdmV2L1FjVFdKNm8rSXZZN3B2RW1haVJRSkpKSGlKbEtUeFhKL05nRmpuclFmT0lpTVhQRVZLaTFNYm9qVW45dWJOTTFycTc1TmUxOUNXRXlCZk84bkJCdTF6Tm5vb1BwUHl0elNhTFlvSlZrNUM3UEgydGJrSlE3c0NzdGdQZHR2OGxjcEFyZEpUc1NwV0JEZGhpT3BxQkdzb29FcHp5dE0waTNzRVFSOFY3TE5GZU9xR0hrVU5ta0VCRFBOc0o0eW5vWWU1d1hyck1La1N6VXFDb3JoeFFOZDFFQTBBcUltNGJzNFdXaEhsbFE0NFYrcVJuYUw5Sm5UZ0xKL1J5VVVxbzc4V2k2eXdIQjRDS2lGT0lXUklhbWpTcXFrYXdpSVRHV09oQTFnRmE0dmNOSGxQU1N1dDJrM0JIMEUzNS81bGdVQUo1SkMyVTFoeVZEWGRNVW5wQTBkMGFSTkZJK28rTzBtTnJhSHdRTU00WVZNQ2wzNUI3UGUxRXd0eWVqZmRMazc2N3lWZ1U3STc2d3lWTHR5emRTV0QzSkk2bGxwclNlT1RWWm9nbWt5d2wrVDhvZDZYclh3dE5kMlExWjdBdDJUY0wxbUhOUXhZWUFnU3NMcFNGV1pFbGdpUFM0SktQSXM5b1dFSEt5b0xlYWd6TGUyeEdoY3h6Rmx3cEZQOXVKYjA3U05WTDVDa1p0bHd5MmxOTTBhZGN6cWVnc3FmTG9SQk5QNUE4T1JPWmd1RW1CRnJGT2thK2FPby93YThaVEhHR04vTmxYeUFxbUlROE9MWk5wcGJGTk43U2pPU0dmQUljc2RtbkcwWHBMYkkwNGhHbjVSVlRLNHg1QVhPQjBkVkJ1VDhRZHdlbmVUUGQvekNRK0JPUys1WG9BWFpJc0FpbGtHeVpSbmxJaldZOEVNbDZTYXpXT0dFb1lNQ3V4RUE4YzJxeHlRdDBxZDhXVFZTWTF2a2tlbkpiZXV2Mks2RVU3UEhhRDlrcXBFY2Nab3U4bGdUTTAvNzVRaEtsbG9DWWlodm02Y2JjRVNPaHlYOUcwWEJEdW1BY1ppaWRZN3BMamtEV0lwQlZGbDc3eUw0OC8raWJYUndyL0xHWTZpd0FncG84dHBkV0k0MUIwVkpJemJWbjZHczJFcUUvaHM1WFNRMEpWbENWallTc3FqTzN6SG5sWVFUOTczSTV4akNrTnpPeTkrcDgvRnVEaHJ6U0pValBvYWxObFd0eVJJcEZjQ0xRWGNDQ0ZOaVh5ZVlWKzdDWnJNZW1kM3JhMnRxeUtSdlMxSHBGZ3o2QmlSVHlIdmphRGxQK1MrZGZ1RHpEbFNaUm83WmxFUWthTitQZWVraCtMSFR4SUNKNDBQZWhPMEpKY05hV0hrcG80UnhiMldsd2FVK2FVOHNjVkdwTHpaZWlhWEdja3llalJvTi9uK3FqNklmVk1JaUdqUmdKRnNpeDIxaEpQOW5IRGdSTWJ4WGxZQnBJZWlpdVNEQlpOQ2h3a05TWG1Xdkh2anp3N09mS3c3WGVaZmJTQ2FWNWxvTSsrdzhmZDFLRTJwRDB1WTJYVlNLQklKSS95b21pUDFNVGxrWW1wU3hCSjE5VTFNWFE5alhMbXZlN0J6MzRxcmk4ak14ZkZUeHhIRU1JTEdUUGxkZSt0UCtmM1ZSMlNvNGFrVndCaW83OGlWTWxFRldySnhkUHVnN1EzUXUwRVJWTDVIQUdpYjdwU0hxYVdUK3l5WDVoemIxOUQ1Z3Z1Y3g3eHk2by9wTFpWY0FIV1M3a2pyNFYxZU03emZrWkFHVGs3ak9JbnpyeGdLNTVNNzVhM2V3Y3Z1elA1K3I3UUxXeE9QMm5uVXNCMW5EWndzN1oyZ0lJSjFncy9oUm9SRlVuSWZGZlk1SFgvc3FyaVQzTEZ2WnU2L2FyM01sZFVOUkpyUHJtZEZDaFY3TXJ1Q0l4RDdOTDVyeGxvcGdqa0Y4OGs4Wk16Z3QxU1RVM2JsN3pyWngzbldjcnY4dzZERlZuTzd3d1lsWmJlNTREYTFDMFczRUhWeWFLdXczNkRBNzZYblBQWndGY0pSalh6TkM3bU4xNTdNTUF4MGh2WUhjOWJOWThDL2UwTEdGM3ZUNm5VMXg1N0FaZWJyU1hMTUNld1dwT2wwQm52WUFjVUsvVk5CVjE2UG95a24weXB6Ykc2SExFVktxc0dCMEtsUmlSRjB0Z2hTaWNUZzJRdTJMaHpQbC85VFZ4ZlBlVlM5SzRmd0FrN25iREFTMm1ZVkU2NUl6T2hKSEhsMlpLYTJCWm1CZTJIZlJTbmxtek85Z0psTTFTN2phNi9JcElkR2hQS1psNFZiK3QwM2JwZXhlQTdBaXRwZEpUSlBRaTNWR3VWNnVjVG8zMG1FTUl6dm9McnJwRS82ZnV4Si9RYnVtbGdnS2o3L1czN09mOVBLL3pHZWI2TmxyVEp5MTBSNUc1VE1GdnEwdUdjQzM1K0FCcGpYMFVRTTBucHVhbzZCYXlqaXd6MURGdTBwajZDT0hEaFR1Z0h1enU2QWtYY1BOaGdUZktVNXJGc09JRmJ4TTFOK3ROczlGQ3ByZXlPd0FVZEVOU3gvcTBidjVYeVQ4WGRUT0M5UkZMamRDNG5GUWdnK2RFMTdFZ1JHaVBRVGtVU0ZqZXVVbVhtZERHWGhzSEpiaVRNaVRSNzZIZlpCK3pSek1ORmlmZk1lZ2hZQkhRT3E5TU1yMGxQNjgwSHlGOUJjaE81Vk1LcUN0WVlGakNvdi9mcVRncXhjSEhtNEJ1WC9mVE5iejc2RzhJQmdBMnhtaERGWHZCTHNJVUdDVlRJZGNFbzByWUFNbVU3U2drRTYxdEhuNzZkOE5FZlVxVSsyZ1JIdXhyTVpUT096UGFDUStOdWdaVVRXSjFhaUFpWGRrWERIYmFXM3Rpak5yVllTRktwbjdOK2hHT2J3cW5Fc0NndHg4M2h2UTdpQXIzU0NNYlFlVWtDRkhOaEpDV2VETEZPa1QrVkNIdXhGZ3V2ZGVmcE1sV1hBa1V5NDkzK1dXeXZ4M3kxUVdSYm43aDgrZkVuMytQMzFjVHF0TU1kaDMyMUpuWXI1RWx4NjFiTFIrdEloNmlUNitJN1AzSldJTS9JaGxaU05OVE51RWxUY3RWNm5scUl4K2cwbDBpRzN3V0lVZjJNdXlpWGd4S0ZrVlZ3Z3RXSXZpNzVvNmJXbEFMdGdTWWR2eGdZZGxlMjZlNWxtU2hSdEZvN1RXaXk0eU9wLzl5SGVrRTJNNko1dHI5YjFnNlpEai9BZHBpRzB0emtXU0NCM3djaW0xSDduTTg5WmZnSWFqTzBtN0xOR3pLbmNtbVo4TVA0V3JKNW9pWXJBVFVFQkRiOEhMYWhka1ZjU1ZvSERjTy94eDU5NDBOK3Q5Y2Vmc05uZkJnTUhiVnlFOXBobTc1VEtPWmxvMEZFNDBzWTdZaHpBN1RsSEZLaFVGRk90S0xwbkZKYXd6elZuY1h3RUVhTXBqNTlSUktGRG53TGwvcDBBNndvRUFFU3dmZ2dnM2NWUFBtZ2p0N2Fhd2JrL0w5Qkg1QngrenBDRWZ3dHdQL05xSkQvbVJiT0NhTjFjVzZ3ZDdkemlFWFRrVkF3TjZpdktlcjM5TUd4TktmQzdDQWJDSko2QUl5bFNxb01ZUlgwV1RYb2lxRisyMTlFQU92OGJSZnVPbit1N2dYL2tBRTdkVjh4REJsMEM3ajZpQXd5bExCYnBKU2d1dDcza2dLR2tEdlQvWURRVXRMS21PdHRLcXBCUStoVlFzRHhNYVRnR0hRRGpMUWVpWTdkVEhUc2E1a2dhdExWZW1TNUpTQjlqbk5HSE9kdFlPdlA5VVM0TlcrNXRwYWc3a1c3S3dGbGNuaUlROGxzelNldGpwMU44bkd1emRsek1iWnRKbzdVdFExY1ZnWExJTGNEamg0QmtYL0R2UHhDTGpFcmhGcTB1MHl0WEZvUXM2VmlhazUxRGIwUXoydktxSThqZGE3aGxRMmtCbmRUb1VzNURxemw0VFdZbDUvVDFoYXBHSEs0M0tQMTBJc2RUcjlvcmhKbW5LWU1uSFpvR0dGbkwyclJUZVpldGxFbk1iV3psUUxrdnJybi9iUlFIam5iRjlXOGpocGRIaUZwelZkZHV3Uk85MVViU2JIc1hDTU02MExEYjJ0cGsxT2pyY3hVQ0E4UG44aFVpb0FGMS9OK2FrV0VqSlpmejNkTjBVRUhnMEhhS053WFdiZzdoVnZuTm93OERlTS9acUI5eFo4NXlMZ0kyWTB5YWo3T3VMRHN6U2pxaG1wb3JCTlIvUUUxQ3FCaEpFV0lIMnRSMVJVMEcydnFxaEtnV084ZG40enBYd1Q0UHpkNGx0MGJ6Ti9WQUhraFR6WWNnNUprL21jQlJ2ZW52TmpybW9sc3lXd3ppZ2toc1NNcEdRcGtybVdBcFFFZ2ozWjhZdlZvRmxXa3lhL2FWbFdvWVozSVNEaitYVFZDQXAzdDRIcW1yQTAzR3dkRUt3M0RIVWdQbzBIYVNyaXd5OEVMalB4cnU0WXNiRkJmSmNTYy80NkZBZmhvaEpxZlpxS2ZyZTVzNVNMUHQrREs4cytmbVY0bmt1OFBLdS9adzhhaFh4MTdhR2FhMlZwNGdYbG5QOXVJRGFtRzN2Z3dlVmVnYXV2bVI0eUVacFd1OStOVXZEZCtZQ1ZVcHJPVk5nYTRrNFlXSzk4VFhnOStLYmpuMXhEQjgyRS9GVDJhbUxOWU9tcTZHQUVNVDUyb0w0aXhXd1c1cnNrMnp1SkRGbjdDY2I2WVBMREtvaVNRQ3A1R1hSMGs1UkZ5bGNaVkhMZjVyNGZ4SEIybFdyQWlTN3I2SFBpZVB0Q1kwNUpUM2ZhZWFyelBtYy83ajVRdGZXQkwyY3VYSUdyclRMZUVIaWZaUnVlVm5RSjQyanQ0K0wyZTl5dTYrZ0FlUmxLS2J2UjFtd2lHbVJORmJjTmJ2SmNlYTMxU1VTZUFla3cvUEc1Q0R3cy9ISmZ5TW85aDA5cEU1L1gwWHZjbjlWdC84Ui8xOVVGTkEvMGhEZkx3MVBWOWZlaFgzY0FLU3ZHQVc5dzdIc2xwTkY0bThPSU44L05iT1R5VVdMMUg2MUU0a3RLejNaNDJuTU1kR1hEd2EyVSs5RkYxK0haTWtONnBVN1VZQlJaR1VwVFhVZmwwMjRYWE1wODJYZVh1TXRDY3ZiRXFNK0lBbXNmN0tJZVZVbkE2NkExcHRSQ3h6amlEOGZBY1dFdzFyWUsvTEpKcEpJck8vM0lhT0s0eUFqMlV2bHVJUHJUUVlxR0duRVpWVHZ3YWhLclJqU1NIYUVHYzE5Ukxma3h2NEdPa1NJbzd6dXVSK0hiRXdEMVZZVVhHNkthR25aL0drc0NkbUVqcTBSR3hjbnNUdG9xMlN5Z1ljdEh0aUFIRnI4SXA1NG0zUEVLbSt2a08wODR3RVdIVzRjYUhrajRlcWFkRDF5TmIrdW9SYTl5Y1IrOFJlUW9GUmZseGZjNTJ4eHFka05tT0lpa0Z6aVNGWFRkbGFxV1ZLbC8ydkJkZjRwQ2pMYlhDUVN5T1E0SDUwcUxBK1d6VU1DSWtRNGhZUjRNdXJGWjFsU1BDWGVLSmRVcm9sZWZ1aUwyWm05UGxWWGszSmVhK3FCWjJQNlg0MFZSK2l3aURudk50UklXU1A5MXp0OTExamlVVEtSSlU0SUR6K1Yxd1M3MU5aSFNNSTBscG00RXFvNUI3YWQ5S3BqRjZpYjU0c1RNNkdTMEZlZ1JSNW8yN3RxT2tZZzlEUXVJK2swOGEwb29Na3VJaDVjYThJdlJRNkNVVEhob0pIeVQ3U01xWTU0STVEZVBkRnhOMTErTVJ0NElsMll3QnpBeXR5RmdsT0l1UHNhNElQVGlkWEVnckhtOFlTZUUrazQvYmtVMHdIU3N5TG0xR2o3SW5GL2FOSnhiZmxnM1NiZ0ppNVdoRjFsaVk0MFFpb1R1bUZma0hrSjdnMVlnd1M4TmdSWllFRUNkTGR1ZDByTWdHaDExcm5LOWhmT1ZjSDFwM0hYNlZ6dUpGczkvRmRLd0krYWtiMWtObU5NQ3JoNE14SGI3YzNndEdVbWdoRC8rTWpDbHlVSGxIYWM5UWN1ZGZnYkNPdVVXeWpLU01QMzZoWURVRDBxNUlNQ2JqMy8wTXRRaEFyK2NZVDdXcVJ2TDZTbjNISVFOa3h5Slozak5Rakc4M0dvTDhXWlJUbnczTkg4MG82SVpuVSs0OUtHbklpR0FOU2J5cjZ2Q2VNeFlkcDdiamVDRGRnTSt6TVlDVE9ib3I0a2ZmMXhoek1MNFZDWi9KN3pDWVNGRG9abUkzS1lxNW9weUtHemlkMSt3ck9pTmJZdDlSUHQxZVVkYVE1RCtMTHpwT1RjY1I2L2drWVd4OUtUUGxaMFFZbmwyV291L2ZYckZyVXo1Mm0xWmsyWTZ1WVVYc0NJMkVyZFVqUmFrdTFCSHNMZHE0dkhZa2dUalB4Y1VlcDhQNnBSVlpGZGthTVUrUEhDWWQ3Rld4VEpHVUY2Z3FETERwV0JHdDlXdmczRlRWbU9EYkxCTWYrQWt3NjZqaGtmVFo4WnpqRUlLOWlxVkIxTkE2OWp2MisxUUZuMWtRblpHTkxMZ3c1QjJIRWV4VmNOc3ZNS3pwaU1hUE1mYXJtS2VKZ2FBZTdiOUVRaXV5TXpFV2RSM1JpZ3gwbFRjdS9JcTE2WXV4VHNlS2pQVU84ZEJXdE9JVytRNzE5Tnl6N3h6YXpJMnJZM2dqdWw5bE1uUkpLekl3MUUrbWFqcjJSZGxqN2RpYnZtQmhPdVRGZE5nWEphOEl0cG0xNlFzV1NLZHVsTXlLUGJucHNNSHQrVGEyS0dMNmdtRFo4UXNqajlySzZiZzMwN0pYcUFJelcrRFZMLzNpdSthdXFCQVhSUnRSdlBQUUE3VkZtZGUwSzJUNkVpM014WmFHNXVUQUZDT2RYRzhUNmFtWTZVdXNZUzZXSnNLaXFSTzgvN04vSUdzaWVQaDFPUGIycjdCOXR0MXhmak9VT3pIai9ia2NMaGVsNHJVS21iN0VRbU9jMzU3bWpyRmFKQUNVUS96SDN2V0hheG1VaFVscHE0S21MekhjS2JZaXMrOStxSDcxN2dleVk4NU1BZ2ZRWkg2SjhtYnY0TmJ6Rnk1Y09QL0NlczR6S0hxcXBmaXA4djQyZzUxamY2ZEpBMGJqRUFXbTd5b2ZXOExFNmNyOUdYYXBBUlhtUDQzeFhxM2p6OGRMMlhUcnpKL0xBYk54TW5PTkdhR1VmbURhMjh5TUpRdW8rVTBWZi9pL0dGRFU5Q1ZtZWdVMEVEMjgrU1VjajFmZVg5S1grekIvck5HKzlmVWZhdmd6ZGNjSEg5akpUbVVDSVplVDBzSFpCRWE1MXBaY1ZwWTZmbFBGSDc2cXhydWdKU1Z0Qm5Cbzh3dmhBVDE2ZUJOZUNlRkhlYTVqYVVaTllJSTdXdjgxYlhyclovcHZSZk9aK2taNWR6T0RtZ1dnN2RVSC91a3JseTVkK2wxa3IvL29WeTc5K3IvLzN0OGlhejZXSXFGQ1VkK1FRTTA2K2xMcGVNbC9hUHc4VXdPSTdHYnpiWXNvS1hyUHZRWkNuT3phcDFaZS9kZVl4WmRLdmRWWHBhS3lnTUJTOUsxZWltanNoMGc0ZGxGVzJVd0VGamQ5UVdYUGVrcHZGcWRrSHVmbEZTSXpoZktZWmZabzBXSHViK211ZTlmT0VpUDRFU2ZwTnk1bk9YSHVrOTYxM1hBVUZJZmRqRWJVNXIrOHdoSGRpWnBaZjFadHd5OFVPZDlPdXFFQWlELzZCR1NmNjFxc0NQcmJ6K3VoRVVWUGYxdGV2am5POXdDcXlibWllTnRPMU5ueFpIRWlrT1lUVS9TMHBvb0JSZ0REemwzdXBYNTV5WlVIemVneWl3SWF5MW1vRWtLUEpMYVVOUWx3SWZsQkV1eldRVkp4a1JPcjZTYy9uZ3pQTlltM25SUTNZa0pUa2FzVk4zMUJqYmFCZ3FnV1JFZGtTNnlGV1RIeUlRR0pXRGlJdEJWNXVrb1JqcWdDdzhILzFWeU40RkFLZ25KdmM3N3cxRTNNdmoxeHU1NU9qa3RFWGYwNWl1a0xpalRESzJyS1NtZ2YrTHRpRGQyd0ZMaThGRWxRQURwdmxpTjhDa3F1UlFYTjUzcXl5NTBIaGNVK3hyTG9oQTAzRk9YQmdqeHVUZDhBWTQrK1NGK2JXME5TSUcrRUFoRXlQbE1iemJYKzBvcEF6OC9Tb3U2a2dacHlGYmlhcWhqY0Z1N3U1bDN2YWpTK0t4elplRWFZam83b0p5M2s5aHN5QU5OM04rYkZuSG5OZHJhZTl1ZE9GcXlEa0pCTG1lVTFnQlNFZFJRVWNEcW4zREdndCtzS0VoS29zUzhVWHhXcjJkbTZNTmtDaHB3OUpaREg5a3NHcS83SGJISmpLdG1ZdnUzTmJIc0t4Mjhvd0JvUUppUVIwZ0VPUXVrQzM1cDJSckNOTG12SEU2d25LU3VsVHZncXU5THl2cU52RTljMEU5dWFkdXRTWEhHVHNGUXhVSkZwOGJkNFJhbUJYVUhRS3VpblFGMHdlVmFHa2E0VnRLZGN5U3JaMkh1TmZQZCtYalN2Z2lkcFAvSER6aE1kbm5nZkptdEE3c2hxUElKVHZFR2lFZHYwVlI4N01Mb2M5NXFYb1orc1M0dFQwa1NqL2FaZk5hT2I5SHlnczMxOXJWOHpteEpPY0dtRHhCTHYzZTJZdk9TT09ET0Nkb3BSc3BtYXhRN2ZVNjVkTDMrSVNiY2s4VE9IbDRhYk9qZEpDMDZ1eVkva2NOeVJNeW5qRWYrTElValBZekJURVRTYTVJNDR4eE54WnFBRFNjZi9jcTZiYUNtQlpDMWZEQ1RZcERNeWh4ZUNSRGpjQ1RJN1o4RUN4eDA1bGo3RloxeHdpTmpQQ29NajhmLys3RW1IdjZxY3ZqUkpHOVAzSm04cjNaektUZjRHOVg4R05pc2xPeGp0a29vMEY5YmpIMU9PTzFMSmJOSXp0R211czg3eEtVRTJEU1ZwdXJmSUdVK0RiL3JpSm1SSFJSTGJQdVZncUxCQ1dCTWpTMXphRU5nQ2NOL1FLTGVxdzFkbFZmU1ZTKzkvTWhqei8vWDZ2K2VjRU1jNXZwZzBCbC9DK3V4dEpqWGFIRlFQOTE2QjNwTXE2U0RLbk5sVFNrUUNybU5DTXVLMERTRHJST3ZJMXZsU3I2YlFZenF5aGVBVlllSEFseENObUJkcXRLUXhGenZheWxSRlQzTVV5R0ZPb2VxTGZTQm45c0J3eEJVaEEyNmc3MU9xd1lpVjlvbUVWRktCM0pGRk8xclk5aGsxcTZPZ1BVNDBIMnU2Vm1sNERjaVpGZWtCT01vWm9UM0IyWC9FVEVQUmY1ckpzc3Jram16YUVhdnhXOHk2V3UyTG1nRzMzM1Z2REhvRTloUDdRZ0Q5NzNPWkhSV1AzQkgyelBpZDJaaStPTzI2NEZPTEw4V2RQWkFSbEYwdzVnNkFpMEcyMEYvWVQxemJndU9PRk9KQjFZamNrVjFWaFJaMkR5OHNRTzBmQTNHZFpPaHJUMCsyWjJJeUk4ZTdBRzVsY2RtUXF1TGNhUnB6M0JGTlUzdndudVNPY05yelRWOS9RVEsrZHRoSDAwSUwwQjF1WmorN0FHNXpHTmJnclBNWjRMZ2ptbDdzd1VQeFFRR25PY1JjeGhCVnRxUC9DSWlVOFNOQ1pEZ2tHVUdrcEFNZ0tlRzB6UGRqWFhhbld5YVBrUy9KRUcwSng0bHZHR3FwTUNzNkZoUGprMnd6OWM3cnVoZ0cwcUtHRVRna25DaDEwSm9JcGVpUWJPZDdOS25HVk94NDNvWUNyQUxWeHUyT2lKM1dKWGRFckZIbm1hYnZFL2Rqd3Z5MHFxWkQrNTRmdXUyQTFGbVpFTW4yakc2UlVjeWxMRWt0UG5iaFNGMXBDU3Nxck4yUldyN3BXM256M3pRdzNEQ3RLWHIxUWFqWDFxWGI5SUc4TFFOSnQ0emlqdUNNc1hjRWhwTnhoMlJ1eWl2WnVpUHpkZS9nZDNUcHpjOSsvTWxIMzNobnVCVEJSMXI4SjZ4M001T2MxS1Z6VURycDY1UXFRS3RwUEl1eWpkUkVWL3NXcEVkQ3RYVkhZUHJhSmYxcEgyWW1XVDhTVXUycEExRURhRVhmSXJjR2k2d3pPdEp0cDlvZHdmbTFTNmw1RkFiYnRObDQ2RGRsbWJVVUJyRkFQVGU3bDFsamJaTnBka2ZvU05tbFRlMDRZZVR6ekdpaVVNc1lWblgrakNwWjZQSDl5MmwyUjlwMnl3SHNzOHJwSUNCVVdNYnIweUtUSHBka0ZMMGYzOWFpTXlwdzZuWVlhSVJTUlY5TTFOSFJPaGxwWUtKSjR0d3VHY3dadUhpRzJoUWJtZEE1RkxQZWFFZzFWaFdKb0FxdWd0V20xeDFwMmkwSHNFMWgrdzUvbHpyT01DVmtFT29heVNERjVtSTdxSkFNZWdORnRZUWp3Q3pka1N2V0t5SmNobVhZN09lN05ra2J5SExKU0tpTlp2dlNFMEMyRm11TXVQckpLUEp6dHU1SVBrVUxER3h6YVpLTlRiRjNKR09yWlNIeVZJU2IrdmhPQmgzN2NEOERIQk1BMHRqeWRxUkVSdEM1Tk1sbTBtMzV4WmJGRmxmUzdmR2pXbVJFYkNtSmpBRkl2dkR1R09peVNOcGNmVGtPV0JXTUxUaHRtNnhPZEVpdVJFNkg1Y1BwL2Q2MkVhUEV5cWFOdlZOaXZ3R3ByczEyd0U0ZEpCeWNMUEpiaEVseitqa3B0bUlueTN0TmFEdldMSlFybTdIeUdVSHZGbnV2SllxTzQrd1FpSnB0U0V5MllxOWlSZFJVeGdCdFdZbnlzaG1BYWwvaTA3d28yZ0UxY1huNE5HSk16REs3Ni9WSnVpT3U1ZTFJUEtKU01oRFFySTFhK1J4MWQwYTBBMXFCK3J0Y2xJK2hKQVBOVkhvVGRFZkljVjAwc3pQT1duU3Z1NFdYdXAwUGZQdXVnRnozWGJaS0lFM20zTnRKem4vQmZjNGpVanREQVk4RkRMVnlWWGVDN2doRlJUYmw3aWRhYWpOVlptQmw3U1hHMW13Z2M4NzQxN29WOTI2S0RYelZlNWtyS24vVFNHRG04YjF3VE5LK2lWaVpkWWZxam1BZ1RlYUdhT3pRcUU4bW9jRzVZT3Juc0JENDF2TFRUdC9iZU8zQkFJS05HYnRFREh1Um1tYlRXNjZ2cElEUEhIY0VBOGVPWUhudHJWV2FwWGx2Z3o0b3pRUXlaOGEvYytwdklqcjdsRXMvUmRKbkhwSTluWCtJdzVNV0dzOGdkOFJ4b0VoWW03cS81SzlEZDluL3dKOXFJSE9hZnRpc3UrYkFhdk90K0JPOEZYWTZPdjhRZTJRcjZpVDhmQWE1SXhoeFN6Y3o4cXpzQlFITFlTek8xMFBBSXZEbW9VeXE0VVRlUkFvbFArRWthUEF3L1lOVWU5Q2VuRHVDcldJUldVcHhXa2F4eWZNUnE4Rkphc2J4OTE1d2FOd3RNREdIODlJTS81UFdhZDZsaVY1YUhzc2UybHJtK3JLTWtXdG8xQ2RvMXlsWmdJeGVWRmJJd0JudjlzOSs0L0xseCtLbkNxMVBYTDc4K0pQdjhSWExDWnlYV3VqWXdIaGNrWnNxUzRhTjhNUnV1Z1cyTFV1MHB0c1ZLWlB4eTlLc1JZanoydFIxNGtOcVRrOFBLQVhhQTFVZHYrajV4ckMrZitRQUFBUlhTVVJCVkZjVDU2VWQycWU0WFZpVFdxb0xMZDVSOGh2Zmg2NEVSMGhOc0NUb2ZBK2RQYzNaVXlWMXFDQXpaRzFxMmpxVVl1SGZDTXIrZ2JpeVRkKzRXZmFKWStuT0tucEpnV0JRc0dJRnpyRkgzL2lRMzlPMWg5L3dtUlNSa291elQ3N3JnMzhKbVlWMDllSDN2K0dQU3liUEo0Y1krMlkrTmpTeG4rS29xQnVVSTc4YlU3emhVNEdmd1ZnUmhVR2w1cUVaZE9QL2pmdFdvNDRLeFVSSWFYZFVna1hidy8ySzFiV0JSckI1RXVtUkt1TzJKRmdJaklzeGxEMFdGdGk1NkIyY08zL2JoYnZPbjZ0N3p6ZXdWMExWS2VxS2ZsVDR3bm42V2VHUjNwaVB4azZMMVhrMzJEOXBQUkpKTVFpcmdJc3FTd2gySjZlcVI1dWNRMm1OSHl2WUdibmptV2haYTV3QUlyVFMwc2hkSGwwQ3BVeFBOZEw1YmM3dXh5WUlaTnpSbmRWZ1pOa1lIV3ZFM2NTbVplR3JrR3JSamFMTE1hSmEybVc3NWR6TFZlUnZVSmdpUnNjYUNYWXNReG1iU2JWRHR3bzhMSm94VVF0alFpTzA3dlV1SkQveW5FdG42aEhZSm1WcUpCQmJ5eW1RZGJFUnpqRTAvSFp1WTloamFxRlZjVGVkeGlFYU9ibWNXeUlvWW5ROENxM1J4VmIwdnZFNFI3SDNJcVdUWm85KzdhMVZncDJScG50WVpVV01qc2NLejRjdzBZSTdzdVBYOXlOOVlzQ0cwRnBXVjlNUDgzVkRWMU9OY1lOQnN6RTYzZ0QwY3AzWDN2OUp4QjBmdDg3NEh0d0o3VXN2ZDlkeE9CUzRiTjI0ZUVPZEdPRU9DYSswVndsM0xuSkxUQTA3T25Oc0FmRkVtQVlEVStOblNCMXNBcldxNVk0Zm5yb2Z3aDRtUDRhdmJZcm84TGE2OGdSaS9UQU5jRkIra0JyZTkwYWFCSGpxRkFkY1NPSmVlbkxyV3FUbUluNEtUbHVycDNnVWF5NWFYRmVveHQvMm5tcTh6NW52Nm5hLzJNYlY2WFhuWDNGMllsZFRiUElNekVPM2I0NHk3SWEzZUM4OTF2cGtQcEZUNGZXdkJyTXp1WmRaR2c2bUJGd2J6U1doQmIzRnZlTVJ4bWhhM2dzTVdMaG5HV2xyR0VqZllGWHcyM2VLc3d4M1pNQnNqWHY5TlFNcTFQNVpRL1VOVlRWaWpHNm9NMGs1azJCaElQWE4vY3h3Zkg0T1M0ZVBNMnFNTG1mdm1nZkluOGZZdWRjUTNCdlZNOUxRblR4NDlCamQwQ2pmelNPcWFxUHI2WGJyNWlPQ0p5MmptZUhwL2c2dlBIcU1ic0hpVjdiVDQyU2JyTERwekdxaW5ubGltdTdyUmltWEVLUHJGejhrMGUxSTdtdzltSE5FQXFIMjJHNHVvZWxIS0NGR2Q2eTRsK2pxYnFEU0UxYy9NQmxhOUhVSWVtNUVnN25SVXlreHVyZjlXYkZwcUh6WjgxNThpZFgyVFI4eG96VkpJYzJPOUhNcjVnNG1WbnVvTVRyWGZ6aTBWTVpnKy9SMjdPVGh2azB2WXh4NG1iNTRpREU2OTl4dGQ1MHJSeU8zNlphZUJuUERwNk1Tbyt0UkZMSTd1T0hYSXhqQVVZalJyZU9vblQ0cVR4K09SSXp1RktSVzYwVkg1SWdjaVJoZHhiM1d2Ylp5UkZhRUgxdWE1Z0dmL3RoUDdrd3pmemE4SFowWW5jMm9weG4zNk1Ub3BubVdiWGc3T2pFNm0xRlBNZTRSaXRGTjhTemJzSFowWW5RMm81NW0zS01UbzV2bVdiYmg3ZWpFNkd4R1BjMjRSeWRHTjgyemJNUGIwWXJSMll4OFduR1BWSXh1V2lmWmlxOGpGYU96R3ZtMEloK3BHTjIwVHJJZFgwY3BSdWY4UDdKWWJXYlg2YVREQUFBQUFFbEZUa1N1UW1DQyIKfQo="/>
    </extobj>
    <extobj name="334E55B0-647D-440b-865C-3EC943EB4CBC-3">
      <extobjdata type="334E55B0-647D-440b-865C-3EC943EB4CBC" data="ewogICAiSW1nU2V0dGluZ0pzb24iIDogIntcImRwaVwiOlwiNjAwXCIsXCJmb3JtYXRcIjpcIlBOR1wiLFwidHJhbnNwYXJlbnRcIjp0cnVlLFwiYXV0b1wiOmZhbHNlfSIsCiAgICJMYXRleCIgOiAiWEZzZ1JWOHdLRzVmWEcxaGRHaHliWHRpZlN3Z0lGeGtaV3gwWVNrZ1BTQkZYekFvYmw5Y2JXRjBhSEp0ZTJKOUtTQWdLeUJGWDF4dFlYUm9jbTE3YzNsdGZTaHVYMXh0WVhSb2NtMTdZbjBwSUZ4a1pXeDBZVjR5SUZ4ZCIsCiAgICJMYXRleEltZ0Jhc2U2NCIgOiAiaVZCT1J3MEtHZ29BQUFBTlNVaEVVZ0FBQkxBQUFBQmlCQU1BQUFDeXRqZkxBQUFBTUZCTVZFWC8vLzhBQUFBQUFBQUFBQUFBQUFBQUFBQUFBQUFBQUFBQUFBQUFBQUFBQUFBQUFBQUFBQUFBQUFBQUFBQUFBQUF2M2FCN0FBQUFEM1JTVGxNQWlhdTdSQ0xOM2U5VW1XWXlFSFoyYlVmb0FBQUFDWEJJV1hNQUFBN0VBQUFPeEFHVkt3NGJBQUFmSlVsRVFWUjRBZTFkYTR4c1dWVSsvYWgrVjNkTE5DclJWTWZSR1NPWWFoakJDWXBWUkEwVEV1Mk9xRHhNcVBZQk14S3dPak1JVjRYVWxjZmNDUXJWd2c4SWFxcWR5SVJNMU9wZ1ZLTEJxc2dmb2orcVo4SWJwQnFpL0RDWjFHVkdiOWNkN3R6dHQ5OXI3L091T3QxenllM3pvOC9lYTYrOTlscDdyNzNXMnV1Y1V4MEVGOWZGREJRMkEvT1B0azkvczE0WXVRdENGek1nWm1DMXpYQ05mL2hpT2k1bW9NZ1pLTFZPLyt2WFh0Rmk3S2hJcWhlMGJ2c1pHSnoyTVFmcmpEMTEyMC9GeFFRVU9BT2w5c3NGdFFGald3V1N2U0IxdTgvQXdqVTVBL09NZmVkMm40c0wrUXVjZ2M2emlsaVZzZU1DNlY2UXVzMW5vSGFvSnFEQjJNbHRQaGNYNGhjM0EyVTIzcFRVRmhqYkw0N3VCYVhiZkFiV0dMc3BwMkNHTWUwVmIvTTV1UkMvZ0JsQXpLNmk5MVhHL204cWdzdHZtNnA3Zk9mU244UzNuVmZMUitxNVIzcnRkMGxpOEd4RUt6SDJ0Snl5WmNiK04vZmswUTdkOTlGYWtlWFdkcEhVSnFHMU10N04zVzFSVFd6dWp1ZmI0YXhFYTdIclVoQllyQnZUaURUTCt0TjBUK3I3eFd2SFNjM24wRmFkWUdyS3JiZWVBMmRURDNGV29yMzZWRmxzNU42bmNvVzE2ZXlkUDBGZnY2czlmdEZmU0dpcC9TNi8rWHpyYzZ3K3dZQ3ZQWDJ1OTBNR3Bnc1ZyZnpOUyt3OVA5aDNoNTFqN0xJTHlWVmJLUFpaSTQ0Uy9IcjYwNEtKd1hPOFJNMkpjc2RyN0RuZUQxa1dzRkRSS21MUjJNODRHMnFEc1VQTnlmUHVqcnBlckp1ajd0VnZSMEVuaGpWUDc1WXZYZXh5RXN0c2IySktmc2VaTzZKa3Uzdkx4eVAxV2JaSmF0bUxIWFV1eXQ0akVuTUNqaVBwUkFFTEZXMkJQWGlQVUMwbjJoNHhKaFlSdytPb0dIblZvMWlUc0JtMkhkK1l2MlgyMm02d2htY0IrcDJMU25GUHlIY2lSVXM4dUZRbURNTm5pbm44T2dISG1XZThVTkdxYnd5Q2YrUFQ2eGo0Tm50R3MxTjY2U1U1KytOM3lLc3RxM1dORUw3dkZQczhhTENQSWVaYkdGYU91VmpjVTRGWDM2ZWt1U0psVTZJbVJJanpFeWY0V2lwSEdKNnZQSkQ4SEdlbVhxaG9hNmQ4M0ZkaTBlaGs0bEI0bWZMRHQ0bHRMMzJNcjRhMmFCUlBsc3R0UjBuRENEa2gxU1BlQWE4Z0ttZFNtdTdFNm8wdUxITGRBRi8zQ2NpV2NIRDUwc1RoWTZPb2szSk9qbzFvYVlWQ1JadVZPdkFwNWdRdURlYW1haERMTzVFRmY4ODBuczBGaDFZOFh0YVdkbDlnUG43cFVQVVlpZDJnS2xQZmFvdzVJU0htNG1vODBlYkVvZEo2WVUvSjhuRWNMNHZYVXFob1N6Y0U5ZkwzdjUrTzB2UnN3aElVcTA4Ulhzdkd0T3FXZXduV3pNWE1WbE1lMENJdk9WcHU0Wk9Wc0Vua0pLanVwYlpycmgycXEwbld6TUVNVjlxTy9vYmJNME55Y1p5WmFyR2liVmdQWnpsWTBkR01CZzJoV0xvczd2UGFMVGxRV1NuYitDeWlOVCtvSEZLalZWY1Q4cE9rUGNxUXpiVlFPd2tXZDJoUHk1UklwbkxQM1p5WitrUWg1ZU00aWtJa3JGalJobEc3YU1UKzFCMjZZNTcxYUhnei9tUTJPM0Y0cTRsNzk3QUJhVTNzanp6U3FPTHBsWGVJWFVnNHYxV25PSmNzSmloc21LOTRTRDZPNCtsNExjV0t0aEhoMGxhWm40THNtdGNlTkRNVmMyclVFSE1mVExHcERSRmFDQituT3V5QUlreFZobm4yVHBrejhRS3NUV09ObC9VRHMzaCsvM2szdnMyMDVPTFk5RW9yRkN4YTFORzk1KzNnSUdoNVlVZ1E3TVNmbld0VGJPcEk2V3ZqWXcrK0dEWmlIa2IyNmlJVXErK2d6M3VLUmhybnByTEdyWWhkVElnSHdWcG81cDFtVmNuRmNSU0JTRmpCb3MyeEQvakRyTHFISkRTSG5Yb3d1TzUzMC9XcE5GOFRjZTZWVUpDMXJ0OGJjL0FtcXd5aFdHN1B0WGg3T0owMUhzVnJyT1JnT2RQQk1SZkhybWdKdFlKRm13bHBVZEFMbmNMQ1RqMW9PQWNweXU5Y2taRzFJTndJbmNUd3Fpc2RjcXB5SnhRL2xqd0xSc2pYNHBzSVZseHhtR1pvVjlNUUJPVmNITWZ4RW9JWExCcGV3ZkxjK2lyN2ZYL1FzRk1QR3MvNlNMbyt6TFRyTkhhVyt5SUw1YTJxOFVZbEMwV0tFNDRmUzdHK3ZCem1oSkpLSzgrbUJWblpGQ3NQeDJrc21mYkNSV3Y1ZWpCNldrUTBxeDgzWXdaaHB4NE1ydHBtdHpRS09TNjNQWDhOTHpkc2VyMlNNZ0llYWxxMUZZb2YxenpYYUNtc2grMjdiVXd2SlNWcFJPOXNpcFdINDNTbUZFYmhvbFc4dVZwWForMUY4bGhqeVB3d0pPanN4N0hjOGsxZ0hHSm1PRUk4UDl1MkVmS09tYWw1aUJIeDQzTElRT28raTFNT0czSVBtckM2WjFLc1hCeDdBOFJYQ3hjTlNsT253NDFVWW11RG1LUk9LQXdKZW51MEV5bXZKYVJPQ1ZxdVlwZjU1OEk1Ynp2a0l1Y2dSOFNQcTdGWnNzR1VtYWhheVBRNnZBU1pGQ3NYeHk3OWhGcmhvaUYrb3VmQ2RmMk1kYkJudWFCTy9WOGtlTFJsbTUzU1NtRkxic2sybUwrZ1NMWFo1cWxLTkg1Y1BSS2sxbU9UdjkwVXhVampwT2ZISFY2SFRJcVZpMk52Z1BocTRhSWhlcWNiZEtTZFRtWExNdEd5WVVoWkxXamx4RFk3cFkyUTIzS2FKNnJNTWo4dkNhNzdFNUVLZGFMeDQxRDY5NW5ZSEoxbjNVUEUwZ0NObEJOekpzWEt4WEVhUjZhOWVOR3FqQ1NhMS9WYkRaOGpLUmZxMVBWdWZtWGZzT1FXZHJ3SGIyN3JaRFdva1g4S2JCSCtKaU9xZWcxQld4TlFabmorblJyZzNmRytpZ2ZKV1YxTXliOWxVcXc4SEdmbTd3eEVhekJ5Q0I2eGgvblZ4bXpYRFZQVXFTOTh4NENqQ3hYZmEwV2o1WVBXWEgrTnp0Vk1PZW9NbzNSSS9OaVVyakMyMTR4ajNHUFI0aHRtOWVkMU1TaVpGQ3NQeHpIamhNRm5JQnJldFRLaHNmcHFBV3BGenkvVXFUZklZVEhNSGlCTk53ejU4TU52N2d1OEx6L2F2dktDeUI0WmdKaEw2cS9SbzFlVVlTVHhZeW50UEx2Z3hvL0w5enowTjRMNThzZnVIeitRb3BRQ0VTOVFKa3FiU2JIeWNKdzRHbTA4QTlHNFBkcFRZMVJRMXBjZEZqL2tZQ0theW1VTGp5eTVUbXVXcVplY3Y4TFlhZWhKZGlTQk1MRDhqNXluRTZkaGtCS3RPTWhKbGFhTkgyZkdTWWhvMnlDMkhkWHFXRVlSWlN4MXkyY3draFIrdzZBZjJhQ0FtUlFyRDhkSmd6bHR4WXYyVmZDcFBUL2tOaGM1ZFEwQlZGeVVWWmJMWVlwVzRLdjdwRjU5WjFEaFRtdWR2YjhmekxjbjhsOVl0NmZCZ1p2cTMzRGYwU2RENWl2UytIRVlleHBVTkhjY2JaNDk3YzhJMXpZYXczRGRtK0xsSkFuOVBVZ01rMWtVS3hmSE1lT0V3WVdMQmt0U3c2b2RpNkc0OGRJWG1lUWRHNGJNNld4RW1EVUpnVE1sVGF0d3NrdGNiYXZpb05Yd0QzY0VOYjQ0WWplUHEvNlBWeTRXOUdPVzJBaEcyMnZwOGVOVndtWVBhWm8yRE9tc01LWTRZQnlTeHBoaUszbGpabEdzWEJ6SHNCRUdWNXpRWW5yUjhNWHprempNSjR0Yk1TYXRWRXNMUSthY0JOUFM5U0JBREJmTTRRTXVYQmlwSDVZcEJmSWE5dFJ4MEFDUGdvUkduaTNvTVRTUEtrOGswVmVucHRWclRocXFmUkFFTmF4SERkODU0YW82NWt5U0RQMnRzc3NoR0FGa1VheGNIQlBheWNXQ1JTdTEyRThHL0RDZkdKSnJwMTcrajJycWNpNDVIb0UvK0VIb2Y5RGNGbUxCSW00bHl4ZHVoZjg4RWtUY1F3R29obkVuZ0pqNDhXdWY5TDVNaWlEbXVITHg0S2ZMcmkrbzd3dzdXV3hvMXpFTW9TR3lLRll1amtNanhBRUtGdTFlRWFsMHZjOVUvTUdoZU9ZaUh0SkhFL1VOeDl2VlRvU1pla1ROUFdLNHk1RzlFb0E5a1hEbHl1OTBoYW5kRGZmNjJpL0VYYjhZUmhhUURTTVpDbHN4U0Jyc2VMdTVtd0JYMlROVnVXbUNRZXFtQS80b2VRdG5VYXhjSEd2T1UrL0Zpb2JUYngxRE5wQndTQmlaTzNWejhkbE11aHFNWUpSNTdNWjMySjdzZ3JqVERjR1RLTWsyR0RrWUxPNXozSXcrNEhXSlFmNlcyNGJQVU9HRTRKSGlEa1dNd2RIbzBHNkNNZVNpTkcwZVpLZ2pWWTBlZGUrNFV2Z29XUlFyRDhjKy9kaDZ3YUoxaE1IaVVWREVLaGttdUZOLzJXT1BQZmJJUzdGdU53dzR1ckFqU2NyR1ZXNnArS2RqeXJpQS9VU2ZHMEZ5UnptWWdmZFVCOFpQS0p6VHhka0NHSlplMnc2bXFWUndNSUZzajkxeFA1RDdCaHhaQUhreVpvOVR4SXhvaVJwR3pNak9FamlnMHhQR3k2SlllVGdPanhBREtWWTBVTnZpQS9Fc3d5RXZSRi9HcVFkbDkrd1FoUzQ5bDJvUmFYcE11RDV0WVNDNURLdmZ1T08rUDQ3cTdzT2dpdnNDQnZWMFVxUm8yUFNSZytESElVbjBkVm9QWTNOSTAreVZ4MU9qTm1YZ0ZTR2VwZ2NYUnRlZytydWk2VitmOTlKTEVieUp0b2FiWWxXa3pDMkxZdVhoMkJCT0t4UXJXa09mNExEdjl1S0gzc0RzcWRZVmN6U1BRNjlRbTdiQjFhaGppWVA5cTZKakF5U2p2anNMVVlWUzl3V1FaLytkMXZTSXlFR1BxNENzWkNrSXVtbS85Z0hUM2JkMHVCckJJUnQxN3lrR3ViSkZLYjNvdVpFYzRXZFJyRHdjVzI1VFNzV0sxdFJLMExXekc4SEFqazFqTGRNZ0E2amxUMTQ2ZlZtZDl1a2Exd0Rvem1YOEFmRStidnlDZHV5THdoZGFHUlZycEJjQ1MrZ3IxcDRnTmQwZjdqeTNGWWtPaVE0NTZLdDN0Ui84YTBvZTdFT1oxRFhQdzFKQVRHelFWZHUwZkI5b2JtbzA3NzVoRmRGckVkVU1pcFhFY1JUSmJMQkNSY1BCYWtzTzIwbFVySXBKWStFbmpmcVVVZVRFSDdxVGpVOElyRXJEOHdxZjM1YWRTOWdmdllxVlRCWUx1MStITUZpdFl6Sk9ZTzBnaGVZdDgvanhSSFhhTVRvaUFGOWg0OTlxc2c4U2lrakRXUlptdU1YRkd5eDdHcUZwRWkwZ3lnV1B1cVpYckFTT293Yk1DQ3RVdEliWmdIQjJDYWUxcHQyV3k2N1Z1SmY5THR4QjYzVFhzdThvMXMrakFTZEI0L1F3anA3eERRdTFuVU1sSEN1MkZMQnR1SlVBYmZ4Q2ZYSUJiUHdJbjMyVmRwMXZYenNJZ28vUUwwdWMyWjkvQ2JDSFZpQm91cEdUUUNsSmxEZDA5T0hCVlRXRHhZcm5PSnBrTm1paG90VzBtK0VITjIwWUl2akFwdFpUdnU2RUlmTnlLbWV0TytCcEFVOUY0Y1AwdTRQQmpqMTlMdHBsaUJoU2c2RDdmVldHZWg5ck1MOG4vWElIeFVzdVE5WE5YaGx0VTl3ZHVRZXFoZ0h4RE1GaFFjU1BkZFVKTHNySTJUTDdoMUxrNWFWd1lvZm0zbDdGM2tzU2NaRzV0M2lPL2JIeTFMR0RDeE1OYmtiYmZ1d0NUeDBJVTl5cDc2bjZyTjZVZjhZQkRYV1dySTUzVlRzL1pWMDFaVkdBOXphUXJsM0ZiSXBWdFJ1OFp2c0t1c1VvMWc2SnZxdWJrdk5sZmkreFowUnRscjFQUXZFWDAyVEtza0FFb25MbVVheTh1YmRZamozVzhsV0xGQTNXYjErTkRuMDFpeDlpaUR0MU5lWEJvdHFVWlRIRHpmR3h3QjRheFl0UUxCcUdPT0dXMXRIUWdCWUFOMm9DYXJLR0FxR1Z3TEtsa0ZhcUVBZldxa3ZzSVorTEJmVWxRTmxHaUJHS1JRU2ljbnJ2cEJFbWdFVnF2TWozYmR5MTdlSHlhaVdPNHdqYzdLQ3dZazB1MnRDR3JYUzNoWmpCbUt5dW9CdVhaV0dHUDlsUm5qQUlacXdUQ0Zzc0RLUFZFamJTNkluM1lwbWk3OTJRbmpBdUdsL3FPSzNGV0t3bWNXQ2FmbVVMQXlsUHlCZXlyc2NOelQ2Tkh4dDJPakVKV21UZFZkOGpYR0hPM0Zzc3gzcUlpZTVGaXRhejBUQVU2M0lzUHh0UUxOMDR2eXRMNHVmYUZ2U3EweSsrUWpGV3g2b2w5RVE3WCt6K0RCYUxHRlU4bFhQaU84UlkrNXFyS2U2UTdhcnVya01hOFFPQ1RaMVpJSjlGaFFJUkdqOWlPdnVhVXBKaWtmZmNOTHE5WndqZVl6bTJWQ1lvRlNrYWlWK3dnTnV4M095UU1FUWpqZmlpMnM4bXJPNWcvYjFvcld2VkV0dkNLRU1teGNLaDRsQVAyZlEwc1JERm92R2pIbWlkTHowYVZKMThkZVFjblhnenRmUk5HdzRtV3F3cEZTdVdZOFh1aExjaVJTTS9qSXdWMzR6bHFFS2N1a1pxSDZIVU5hRlYwNjUvU0xHSXIyNlFZVElwRmpvY21DR0p2K1V3ZTZMUUdCUGNhZnlvdXkveEIxQXJKclJhVUZFOGdLSFpKM0VWM0x3MXdmRVdhK284Vml6SG12M0o3Z1dLaHBtNHJwbUFaYWpyY3VoT25icHFYQlhidVdWeVRGVnJpWnpNTzlCcEdES3l6amViSzRTeDNGVkRnbzVyQ3BPTWJFaUdPQUIyVkVqeTNsVmcyeGRVWjYwbGdvSFM3RWlDUTd0VG5QOFJrNlJZcmtQM0dFdDNoYkVjZTVSeVZnc1VEVGJWQk1hWW9PTllUakQzZktycHRjaVA0dERNVFFVazJsVHhEQXNOUTFwMmpiSXBWczg0Sk82Yjlpa0xVTFF0V3BmbE5aSUZjb3M2Z0hMN2JFQTRGeElFclVOQUdzYitrQ21IdGFnNzJCMExnUEd5L01VcjF0RGtEaDFDdXBLdVdMRWNheEtUM1FzVXpUd1FCaWM3Wk1WOXhxS2Nlb2VySkZUbVJDR1ByUEhyMktKb0pHR0k0eTB5dWNLUjVRdVM2OUVFWGFMV2lnbmM4dWFFZU1iV1BFUldaSmFGVmVxWTh5dE0wWUZwTWtVSjZWcTFiTmh0eG5NdWVzdXBudVptRmRhQWFDRmRzV0k1cG1UeWw3R1lXa3JaZVhMUk1HRm1pMVhNTklaWmluTHFyVzNnb2VGSW9lTnpCOTNSZitFSXBudFB0YUVEVjBqeExFUllyUEtITG8zZlhGZXRVYmVSUFFuNnh4Ym91eDdkOXVTYklPN2lMSWV1Q28yTVpLdjh4NElWODZvUDV1bEU5UXU5QTlhMGFnbEt1MERqRDdHa1luMzVydlpEemlOc1FjUjVYVTFBbkQvcGloWExjUkQ4eGwzdEt5L3F6KzQ3RkZWbCtSdVAzUGR1R0lOSDIvSlR5TlU3MncvOUVFRXNVRFJNbUpuclVJNkFEQm5oMU5lRlIwQzhkNlR3ZXRiQUQ0MFBrVzFEdTVPVnQxZ1FLUWRZckhLRlBmalRiSHhDQnZPS2hLNGY5V0tMMVQxc1ZIUG1oR0JhUE0rTmw0ZEZEcmhxRkF1V2ZVc05CUGU3U2NlazhhTnk4ODArUjRERmVweWQzdDF5SG1HTG5wM1FlQUtzLzZRclZpekh3YSt3Qi83dWYycFBOYThHd2VEaHQ3L3BIVzBSNmRTdXZPbSt0bmhhampWYWJWMjdvODNlaWEveDJ1KzVnN0dYNjJGRktGeVVhR1RDRWs5WUd5d1VnRFZFS2hFYWQ2QTQ2OW1kNjc3enpyMnNVWUNCM1BzTlNNNHoyOSsrbC85enhNZlp1SytvaEc4ZHE3QytpOFcrMkExM3lBdUJiTSs2ZlVveW85YzBIaDN6dEtkUlNQYURnMkFnOWVOQjdIaHV0RXN5WW11eTcyMy9FVmFyNHYrcytmVHZ2TWR5UE05K0ZneVVxendneGt6amtvckZTempRNHA4RVBSVjA4YzRBSnE0ZjFJQzd3dFNERXk0S1ZPQlEzTldmS1VURGx0OVNWRUlPbGc0Qkp2MHdwTWJua0w4eWNxQVFlellXV3ZTd0sxWXRVZVM2VU5ubXZSYndZZlFKTDd6RzJBWmVjNitHVmF5YWRkd0NCN0diaXp0SkRlcGd0VVlTbUpOY3RhaGk3V3ZhTFJjYnZsMnJwWEx6TS9MTTEyUXRNVVdsbGpIcWlzUzBYK25FYzl5UW43bk1jTVVxLzJxTnNaL2lreDI4QWE5MC94SXY0QjF2OGZrSHNrVDdpeUlmMERRS2dPYmlSRVAwdThVSHhPVitDeWhoNXUvSWU5bWNxN3FZVHFKWUhhdFljMHlZTTlPZDVBMVZScXQxd0J0aDcrUnVMOVBKZjlXTDY2WW5Da3RHUytGMVJEZlRtc2l6d1VvcFlQZTZHNVVuNTQ1NUo2dFkySFg3bWt6TmZVQUJHWFFUSm1NUFdITEZ1SWV0aXo1ZjlIZU52ejhFbHYyVDZncmpPYTRwSFc5ZDVlVEFXbDJTcll6N29qRExuaG9kOGRLQVhlOEtVTWVtQllLZ1FOSGFadnNOemZZVUxMaC9vUHNtM3lWYlJsSWpTZktyWTdVSmtoOVRBbFl0b2NrODliZ21GUStTQ3pHNW9EZDBCK3g3bTJVRTBKb2xtN0JVdUVzMmI2bDc1Ny9qUk9EcDY3cXlrVzNqNUtCWWx6WGxrZHhTdXJwaDFiSWh4UmxJMUtiV0p4aVl2c1lXOTdhdnlFNXIraS82eFhPc2RYd2tGQXV1N0ZDUzdpbHZQY05PbnhFUVBLN2s2OEJmSnBOM1VTbFFOR3VWYlFwZGpPSCt3ZHlydmFEZ1dQMCtMMkphNi95T2l5aVdONVVRVUtzbGlweVF0TWZjRllxdVBKK3RTendnY3hZYXV0aVhXRU9yZlJxZzZTb3lrOXdnZ3JzTmdvb2FSOXRUa1ZXNXJHbVRQY0JCWVBkQU5hSEk5MVB0Uk5TYmVwWHhoR3RmWVloYnlQRFNScFJUTFZZc3gydGEvV1VJQzZPcFZxMTZLTWZBc2ttSXNiTk9PRnlnYUEyOVZwQzJMd2VQK0F0MWNPZW1wTS9Za0xHdU9oREZRaFI0Uk1nWWNVU29leFV0NGoxNGJxdDE1QVpWMUQycUdHeVA5TWE2SE1wcTErQ281Z0cxNDdSTG5qTFV3U2kxNlBmcmV2eG94ZHFnZTV5LytHRFVFcFJBUUx3SGozdlRTREZ3ZTBEVzNTUUdVeFVybHVObGRsTVNWcjhkdTZOc3YvaTBrN2RnSmJZRUJvemVpU2c0SDYwWEtOcXNkaVlycnZCaVVQTUhTUVc5dUFLMjF0VTJDSzd3UUtGUnhhb3AvbVdUMlI0aVU3OEhZRXRxa1ZVczhpNW9DNE9KczR5aUczeEpWWmR0RksrYWVucUhhdFJKN2xYcnFFWDNmOGY0VXFhMk1iVFVGYzY1YkpENHNTSDJ5YUx5TFZheHZOZGtWbTNNRU1sdnFtTEZjZ3dEOExlQ3BQb2QxVVUxMG9yMGYwS3hwR2hZMFYyQnVXaXpoRHpPZHI1eG4wWTBwS25sQUIxSEZWeUJ5eVBNOVltQmxYKzVpZnBsVVhjVXkyNzhpclBpRzBRdDIzd2NkVzRpRmd0eG93NnlhaUIrMHd5R2d2NWg5SVl4QWJxMW1zQzB4a203ZjkwZDduUGZRbDFHZ0ZCMjdXbHA4RDZqbXlWbG9wWkxZbDNrZ1pkYUxKaUhQbUVERVRTcGhZdHBpcFhBTVhqL1BUSVUyRDdoOUlmS0kzS0xKWnVoV0x5QkgrdkpjOHNpUmR1UnExVXlUa21PWi8rKzRmay93dldJdmZ1eDcrSFg4OFduMEtodkNoUnlLaVI1TEFRZTFPWU1yTDlFRG1jUCtjZDNTZnJFWWxWTXhONERjYjNESkZwUFpQR1cyNkgxRUQ4VkluRW0rbHY2eGlOM1lqUTIvb20vRXNMSlQ2SE40YUZsRkl2bXNXQVc1RjRVUThLdjZUUVdza1B3N092Nm42WlppNFhsbExNbG1WeEtjZzVBU1ZLc0ZJNUhYSm8vL0FjekdTMjV3U3RiQ2dKT2prWFIvRTZQbzFoRmlyYkt4UCtnK0dqczNoZGF4Zm4xTGptNThISUhpbW1xV0J0bVNYaGpUNHVEOGdJczAyZkdzak8xV1BiQkRmYjMyRldoK2ZiNHlhRFVkYnd4cDR0RmxkUEVLNU5jNEQ3eVVydWlhYVNnaW9VQVVvdU1NZEdpelFFM1V2MjFtbjQ5M2lvV0RzbmJoTDBCNlVIQXBwaWtXQ2tjWSs3NDlVRTlMVDJwdzJZbnBDaFdvYUxkeTlsNHZXY2pqSkJCOEFuSnEvOVhmUnNQU1k0VU1ubjBna01lVlEwZFEzTEVjcE5kd3E4bXlZdFlMS0tXM3pwOVVzZjBDZy96Y2FYTlhxSnE1aVlzaEtsTlVGaHArMktKK25oVDBxb1owd0wxMlRMMEhRZU1UYTZ3MGY0RmR0ckc3M2pKeXlxV281Yjh4MmIyRkVyMExVbXhVamptUndsK3ZWZFJYaExuRXYwajF5TEdrdXhGV3l5Y2s3WXNUOU9LVm1IalMrenBYVXN3VHdsTGZxVHdSOGFaOGJCSWhTbWliZWJoVFV0eitaN3hqK3FhbzFpMGg2ZFl3VEllbDhxZmtOVmQrWDNPTER5RkZsZXVHUHF3T1ZhRUhTZUEvQUg2OHhNZmJyKzdyc2QzRk91eWh1SmVNMU5HZ0tTWXBGZ0VMYks0VnBXYXBSWUZmQjhneFh4RDQ2WlpyR0pGKzlEOTR6ZjM5ZEE1NzlpTWVzWXJ4bkdBUnR0a0laSUlPb3BGbEtsTUFzcUUvc01VbjVMUU5WTlR6MndWTEFnV1NGMUxOcXJTb0tpN28xaDdGZ09KbldOYml5aE5vMWhCK1JYM2NOWFNxdFRtYWFMZXRoNGxUYkhPV2pUTlIvb2RZYzZod2lJdit2SHN6bFo2WnpmR0lzNXp6UTNlNHlpTnpOaHhHTlBCQnlaQVFQWi8xOUNhY2Z5OEFmc0ZxMWl3RzF1MmRkMVF0VENuTkpWaWdkTHJFTDNvQS9xSWI0SjJYZE5QVTZ5ekZrM3prZUZ1ZjEyd1JqM0VrRDhHVGIySXhlb2E2NEJleXpkVHUzS0Vsbk9LejlRbEY1Sk5Iam9QUDJGeXNwQ3hpZ1cxM0xROUZvMDVzVENuTklWaS9hVWs5RXFtWjJhSWd5cjVkMU5waW5YV29qbHlKbGZzNHdybkNWanFmM3NVVklsaW1SKzk0UTByNWdTZk5IaDhpaVNwVjQ0Mis1ekpmU2laN1I5d1dzWENVYTV2aHcybjQyeWJLSzI2VHptODFxVHFzcmIwTlptL0V0RjZYWDlnako1cGlvWG8vU0JwQU5VMnNXZ1phR3VVampGTkpGbkZNK3drWk5LNG9UdFJMT2VaMFZJV2M0ZW4wNW4wTHpScVpnRHlpd3FYZlA0RlNLcHFpRjUyOWplTVorSU4zYlR3Y3o3bDFDaW9SLzVaMVFlZ29RNFNZSUsyTy9zR09WV3h6bGcwdzBoNllWR3Y3cnd6ZTVpK2ZucG5xMWhZUTdKVkJudnBmWkZQZHJKRFdYcmt4V2xwSGRoeGpNaEttak1UNDFqRjZ0QmpUWm1tdXFNWnVwOU1SVFJHREhSVjh6dG5mRytYM1doWmNxbUtkZGFpeFRBZUFWN1ZvYWpuL0RLdCtvTEpTbGdWNDJOMGp5SkdDb0VxV1hRMzFDc1BvS2MzdnVzaE11Z0dSbW1hbU5PcUdNQXptYlF5RDVjV2QxVWZFbFpNUnFQQlRuVWdMd1pQekx3anpaaXU5aUJ6THFLMUZLc05aMU5ubXo4RUg1dHlXbnJrOTF6d25ZMmRxL2hTT2R2aExKNUFlc3VpeW1lVVhHdU1NMjgvdlhOVEgwZncwSG5Yb2cvMTRsdFFZYVZWN1Q0V3pDRVdEd1cvWStrYmkyVk9JL1kxU29sMTY0ZzJVQTRKanpPc0FDaTFTUHJBYVNBVktOWjFVVjFyMDk0cnpvdCtCTjhwenB4eEZndURyYW45eTU5RDBXc3hpM0xnV1pqMFFaOTFlbGRTc2xoMG5MeGw4OTdFd0V3KzNtYTdiTWxBemZxaWhwbVhVRGYrNHcrbHQyUkQwdDl6RVUyOXpPSjVRdjRDWEQySk45RzJ3TjRpYmZhTzg4RkI0d09wUFlIUU1PWStDL1prT0IwNXphNG41QThXTWh3Ym10Y0d3bGJnS1VUZmpsNmlCc1NDaXlraFhmMVdUcW5jMGc4cytYODNPTkhFeTUvdjRTMzQvMFQ3NTBlTXZaQVh2dFpsN1B0UU1OY3RKTnBIMlIvZ1dXeHJYRGZNaWNJSzNTbHVrNmt0c1A1bnIvV0Q0RFB5U2JpRzg5KzRUcithV2M2ZDZXUVNNWmJicDdBNi8yU2V2V25rcmo1K2FVREV2WGxqcmYwV1dMMGEvY0lLT2VHOUNOeUNRSGlqWU16bjdsTkVsUWY2WkN1K2ZPRlorU1ArM2krLyt1cExIc2VHM2pxaTRXT2poKzVzbXdmTFpvNWFPcWxpSUtIQ3dsUDRWT24weGZld2EzWFN0cExwZ2M2cStsRTAwdkVNaWsvZ3gyM3Y1LzhneXIwV2RWVHZncDFhY3l0NGdqMklUL2graDRKN1k1OFdiWjJ5akZOaGovMzJIVTI2R0FzMnJsZ2NYM243ZlplNFl2SEN3MXl4eGxmZTlJNkhIY1c2aFVRcmYvUFMrSUZQaCtha29keDVxTUVDbHRHcjlLMzJsWi9idFRBODJzcmtDWWVzVGp1ZFZmbnIrTEw0QlNGZEtEbGhVL1RZZjQ1ZWI3aC8vT0IvMCtaeUZpZEtPK1FxcjcwdENQNitOWDdnU2RLcjhTeXBaQ2plb3FJUnpwZlp1MGd0ZTlIN3RlKzRqcldiY1MzbkFlL28xL2x5RHFhK1dNelpheHIwN21ITzNyZSthS1BKZ3FEbE4yYVppWlVNemlnTG5RbHgxaWNNbGJycDhjR0VITVYwTTk5UnhMU0h3YmUrYURQeVNCVm12UWpJS0ZNZ1ZzUkkwVFFxNWtBZjNSNE5YVC96aHdYK3VPWTdDcjhodm43cmkxYXhjV084R0pPMUxKK2wwbVpoYVVhbmRyTWdHNXpPUk9wb3V1Y3F6Ri9hQXY2UWZueVFyZit0TDlyNjJXV2FCdWZ0VWtKck1pSUo3VkJqREdEdFBQMzNVR1QrSzFzeHZDU0FiM25SZ282YnNFNlFKV2RUMldiOWN2WXNESDA1L2RBYkdtdDRuZ2VPQVg5c1VISlNDU0dHb2dHM3ZHaEI2ZVBSbkU4TkxmL1kxQ1NtSnZCNkowZVNpZHdUK2J0a29odUpKQ3pXM0FSMk5RaHVkZEVpNWIwQW50TU1MUERITzVONHduUGk3MktZNzlJWjRBSGRFNU5sZkw1TEpiNWcrM3htb0RPKzg3aytPNStQb0Jlam5POE1sQjg5ZmVINWpwaG50UDhIeWdTMUZVbmNadE1BQUFBQVNVVk9SSzVDWUlJPSIKfQo="/>
    </extobj>
    <extobj name="334E55B0-647D-440b-865C-3EC943EB4CBC-4">
      <extobjdata type="334E55B0-647D-440b-865C-3EC943EB4CBC" data="ewogICAiSW1nU2V0dGluZ0pzb24iIDogIntcImRwaVwiOlwiNjAwXCIsXCJmb3JtYXRcIjpcIlBOR1wiLFwidHJhbnNwYXJlbnRcIjp0cnVlLFwiYXV0b1wiOmZhbHNlfSIsCiAgICJMYXRleCIgOiAiWEZzZ1hFOXRaV2RoWDF4dFlYUm9jbTE3VVUxOUlEMGdYSE4xYlY5N2FTQTlJSFVzWkN4emZWc2dYRzl0WldkaFhqQmZhU2hjYlhWZmFWNHFMQ0JOWDJrcElDMGdSVjk3YVgxZU1DaGNUR0Z0WW1SaExDQk5YMmtwSUNBcklESWdSMTlUSUZ4emFXZHRZVjlwWGpJZ0xTQXlJRWRmVmlCdVgybGVNaUJkSUNBdElEUWdTMXh6YVdkdFlWOTFJRnh6YVdkdFlWOWtJRnh6YVdkdFlWOXpJQzBnUlY4d0lGeGQiLAogICAiTGF0ZXhJbWdCYXNlNjQiIDogImlWQk9SdzBLR2dvQUFBQU5TVWhFVWdBQUN0c0FBQUMrQkFNQUFBQ3NPejhlQUFBQU1GQk1WRVgvLy84QUFBQUFBQUFBQUFBQUFBQUFBQUFBQUFBQUFBQUFBQUFBQUFBQUFBQUFBQUFBQUFBQUFBQUFBQUFBQUFBdjNhQjdBQUFBRDNSU1RsTUFNb21ydTgzdjNabDJJaEJFVkdhTFhxS01BQUFBQ1hCSVdYTUFBQTdFQUFBT3hBR1ZLdzRiQUFBZ0FFbEVRVlI0QWUyOUMzQnN5WGtlZHZDNHdBVUdyOWlpclhJVUEzS3BSRVY1NENaYVVvd3NhWkJZV3NwaTJZTmt1WmNKV2E2QkdlNnVMRW9hc0VUdWhtU3NnVVV5cFBXb2dhaEg3S0tyWmlUdExpTlpGRUE5ZHJWRml6T2xNQ0xMeFFTb2lCRlZWcVJCV1RFbE94VUM1RjRBKytCdTUvdjczZWYwZWMzckF2ZjJxWHR4K3ZIMzMvLy9kZmZmM2YvcGN5YUtyc24xTkN0N2ZlV2FhQmJFREFnRUJBSUNWd3FCbzdMV2xqMS9wZVFQd2dRRUFnSUJnV3VDUUwrMHVXV0gxMFMxSUdaQUlDQVFFTGhLQ0t5WE43ZjdWMG4rSUV0QUlDQVFFTGdtQ0V3TGM1dnFJZmpVci83YW4zNzBnMDNiS085Y0U5V0NtQUdCZ0VCQTRFb2hVQmVXOUNSYnFFLytudzlxaS90S05tbklEUWdFQkFJQ0FRRWZBczhJTS9xU0w4OUorOTBQUzRONzdpUVBGL24wdHpmZS9WUERzYml1cFN0Lzl2amw5L1d1cS9SM1ErNmxEelV1LzV2cmhOam5iclAzL01kM0E2bFE1MVZGWUZrWTBjc0M4ajNYRkxSckJXaUxrZndPdTNpb3p2NUJNZUo3aTZyU1lvKzhqbDBFUjNqaFpsMXBVUGU3K0k4S0Y3amJoRi9pdytYdDRkSHkzVzZJcTFSL1M5alF2UUl5VFgwenA3MVZnTFFReVZMai9EaUt2c2plVjRqNjNpTDZmZmIzb21pNWVkbTV0OVFhbnphTHpjdC85cXUvMTJUc1pIeDFqSlR6eDlsNy8rV3Z2WmF4VjBmS05UQzczZ2pNQzNOYnpDUDdDMFQ4OHFnVVBtSWJ4S3JLMWtiRjhkcndXV0pmSlZsbldIaHJwR0NiclY5U0wxbGcxK1hnOXhSN0YybldabXhreTVPQ1NBV3lLNHpBb2pDM3JGTkl4azFRYzBOUmlEcWJhSkc5d0FsbTJBOW1FOTZEdVFkc2oydFZ2ZWpjZzlxTlFhWEZ4cHM0MS9YcllyNmV2bk5JQWs5ZG0vbGhESTBXV0NZUk9CWDJkanVaNDBtQnk1RmRlTklIU2JyQjNzbUxWZGdvbjc0Tklzbmt5OVF2K0dDTXVxd1k3cE9YOElyVmVFUDJrYVhyc2p1dnk0WTl1ajd1anl2VzVQZW1PRFBDM0JaY3N5NDFHRHNlRFJEU2x4QkZtNnczR283WGhvdjBKVVRSTlB2YXRSSDZyZ3JhVnk2c0tyc1c3elV1S3lreHZKVG9keFhBVVBrVlFhQXA3RzJ2bURpL3pVYTFJS3NyQjhiNnFEZ1cwK0FLVU4xZzh1VGQxSDI0c2g4SS85cWVMSGJBMlA1QUhDWmJhRlk0eXFJSXpyb1hKMXQxcU8xS0k3QXV6SzNZMmVkTFdoM1I0eDFzQzJWbHEvZmRFdStJblVuZDJYMjNzcy92WVI2S0NydllFTWszR052MUVGeTFwQzU3dXhTcHpvcWNzcnhxOGdkNXhvVUFudmJTZGFjZy8ra1JQUnUrcVJkMk4rUXpzNElDM0FOa0xiMmVyOHRuWnZlQVV1TlVBVStjNUJvUnI1MWZoODM1dWw2RWIxNFA3OGM0V3kvd3RoR29jWE5iZUk5V1ZXNHBtNGNicm55ZXJwNmJHSXZOYTdNOWM5L04vMDE5T3FoNkxkWnFzYWFiZkJSYklmbXNiSVVwUjh6a3BTaFI0NUgydVoweTRUUXJNQ1JLOEErazF4WUIrU0p2MFNPZ3MrSzRiSmE2V0l6Z2t2N0pGTUlEZmFMc3B1eVFOdUVYZTNac2t1R25UOFplRy94NUc3S1NWaEtsQ2FvK0FWMUhBeVlRazdzdnZBWjVIWjR1SGpDMkpWVHZDMytST0hDWlBTUkdnMVhnY3JVUndOS0JMbmsyS1YvVzVrNGVUUkZ6MjFmYlF6cTdIai9zY0xQSWVkVFA4b1BrZWJLVXpaOHY2bFVweTlqUXcyU294ejF0Rm4vQnBKRHFodGRRb1Fub09wUjhwbkJUNFlUVmJkRjFnU2s5K1JEZUhwSjlHcXZiTmRRZnpPM2tHK0dLMXJncDdPMnRndUlkNUw2WFdNVGNidXJYRzJGdWxmVlJFbFNMREtsNjZuY2pGWnRCN3BYbTJ3WXBWcVlNL0k4bmtyNnRKeDNGSUtuNjUrTG9LTktoN3hQUWRXZ1pCWU1uTDA5RUFKM2xPaXdSRjJzL0pqVnZpNzFiTUxjU2ozREQwMTY2Y3Eyb1JHbzY5MUhyVklISEdWVmRIeFlzTVVzL1craDUvWGpNYmZUMDVlR1l1d1RPWXA3SUtrNjFCMXNtZUZSdnhoZkFveE52L0xxT1RsYkJhWmF4blZIekhDdS9tbmt2YVBGYXpCUmpSV1BjelAvU0EvZ00yL2Y5ekxpckdZcS9tSG5GTEZ5RVVXTXRoNnFJdWEycjdXRUVjN3Z0TXF3WHN2eFZkYmJSTFR4c2JJcTlmMWdXT2VVeHZSMUxrbFAxQ0VnVlNhcStGQ2RScENPNGoxOVhFdkkvK0tiSDJTTi9XM2FhNlZoYmw5UmlsWTMzTE1jb1plV3FNWFB1SnBqYmtvMWRsdnhYYWxnMVBvNy9kejVXdHVnazZmdVFFTmR1d1RyYnQzSUlpNWhiN1kwamMrdldQTU0yY2lyZzJhMUM1OGR2Tm9SeUhodjZsTWk2T0hacjY0L21wZUxwQjc3SGR3RTc0OWlMVG1Pbk1qeXE0MG5pb1N0Z2F1eXU2Wm9xRVRLV1h5OGE0UEtFVTdWMnM0aHo4OXJGVndXNXZKSUVvNVdWK052T2p6R1oyMmZaeFdOUFBQend3MDg4MnRCVFVaczkrc1I3SG42aVVXaUlKSEc0S2lucFk4Z240ZGZoL01vM1JsSGxjMDNHZnNKSGNFWFNNS0xwS3JwYVhPcmx5RjNPM09MSmtUc0VOM09mVnYzT1QwS0NOcTJCZjJjdlJ4WXNoL2psMlpIWFpkYSt5Mkk2N3R0d3M0dkdqaVQzMkEzUDFTMXoyNCtaVzQvcWMwblhkcG9JZDAzWE5JR1EvdldrL3lOdmVLREorTFEyclMxQ1JwbU1yRWJoWHByQkpDMXJ4TEpTTldpOVBWWGRxTXh0emUyd2RrZmJrblhWWmE4ck9xU1ZpRmZzYnFzbU5hSWJ4cERuK3Qvd09hQTFucjVVWit5LzlGQmNsYVFtS1dHMnVNT0tWY1RjTmpSb01MYzdkbzFMK1o3ZktnM2RVNkMrM01qclVNdmY4bTBQa203SmVSNnJhbHh2ZnNOL2FsZE80V2FTTms1U0lQN2tXeHE4QXZiWUUveWlUUTR1Q0kwaDJKTU0rc2F6UnlrKzFkY1R2aFpaTm5tN1c3cCsrbldOeHg3NjQ2UThTTUVZWUQ5QVdaVXZjRU41cXYwb1h2SzhSTFRaVGg1TmR2N2taT1Z5bkZvTlBDSnpPNjNPbUVsRkY3N2xnVHBRNWwyNUk5UCtWOUgzZnZSak1uNU5iK2xqS0tuUWJ6S21QeCs5RFBVM2tpUlhKZVdBTjlmSVBQbEZ6SzJabytMbTlobDJrb2RMblQxL0dCMjlGRlZxOFVkTjNwS25sNzZsZXhkbU9PNUk0TVVQUnZVRlhuN0VycWRGK3NUL0JKanhYSDAxMWR6NlZOOHM5eDdWWGREMU02TDMvSmhXMUFTd3YyUGZLYU4vRmJzR3RQV2h5UzBmT21CRmpnaG04SjJnckNRRkhvdVl6NHVPeU56NnZqRlNBODZPYWFVTjZ4My9ESmlCemhYTVNobERDVW5wNDFtM2RPcFQ4Q3QwZE95cUJjUkNiMlRQWklZenQvVjgzK2xmWmV5SG80T1hvejlrN1BzTFlIbjBvbjRyeWFLdUhhV2N4bGlJT1Rlc01pV0RHQVhPcDlhK3hPaHJDYXVwNXRhbk9yb1JlVTJLWHBQWDlaY1plK2lEZFF6djVNOGcwYUQvRGkxNTlmbm9LT1k4MFhrRkEvVWhUOTFPVWxaU0NVOUYxN1JxSXpLM3pmaVRaVlJRalg5WEZ5UDYrWTZ1K1RvSC9HTW9vVkhiM2NDaUZQYVJWL1ZDYzlHMU1ScjVpcGpiaGo2WkVGdmRyaFJaWkdPUjhqZTdaNy9GMkg5V1JPTE5IOFE2Tms2NC9PcHAycnF4NGRqSWVNRVNjWmhLNXdUeFlvUDJ3blBHYmVNNkUzeXEweG5tWEYrMkpkTEVkWjFxWEo2Zy9uOERPZDlreVVGQlduSDgxeWJ0SnZzWjN5N0RFT1NHWUw1N3VVUVpCSk9VbFl2UnNnZjlhTXd0VG0xdkoxUnN4cTNMTEx2VFNWQmR5d1QvR0lxcmdrZVNiTTlLcEYrcDZWbnhxeFY4QnRMaEd0R0VVTnJjN2xwb2RCM1lyQXduK0V1Tmk2TWZibHc0R3lpSHdJN1ViMEUzTzRIQ3oyeFhmUjJYc2s2dEpRbkZCNzBxcVBiTUtYeEVROFV4dC9ZaFpwL3FHRjJsTnVBVDE3VXZmVDl0VEdscmpyTDRrakZ6M09EMUM2WW5XWmV5WUt6Ti9uNUJTai9aSkdVbENSWWNTRVpqYmc4OHZUYlowZHI1SGprL1JGY3ROYWthSDBOeE1kSDduRVZKQlZaNlJOWXNYdFVJNHVJOXNPSXY4bVpYV2NUY09nZkJZSVAwVmVBVE9FUzdVb2VENEZpWHlneXdFNERmaVpHME9ramNpQ1dLNkx4bi9lQWx6RW5FdWozMldPTUcrWmVza3dudXVWdWY2alJObDNtOE5HbGRwNVFGSkNlYjhWTVNNdmcyTXYrRk1ZMFNMRVgrWTFCTm5ReXNzT0ZlUVpta3JGejZVK2NNOTJqTWJkMWpiaE1kYlRxeDAwaWllVDFTRXFyQlFZTXhGTHVJeW4zYnNJK1VUb3pxNmtUYmtBN1gxa2drS21KdTAxNXptT0lQc0F1SWdlMURRV3M3eFRyMXhOWmk2YXYwZGtmUFc5SHljR3N3elpOY2wvczZSZ0YrRGdvT1BTVzVZMjY5cXBPSjh2UXZoNnNWR1lldWY5R3hLb2dIbjlIUHJ2cFkzaDVhMmZDY3NMZFo4U2dpUEhhZGxIS1IweUg3NXlSbEpjMVczQlhYU013dDdacTM0N0FsT2xxMWpMcy96dTFLeFJPcWlURVVrNUYyNTN0T0dpMVRFamc1RkhjekFoTkFsN1AzRzFpZUl1YTJwaDhBd2F0L3kxUTFXM0Q5czF6SDl1SFlsTXNJTFZ4RXJiamRpK1ozNmZsZ1NxbG13dE9iUXBpZFRFMis1cEFza2ZuRmk2Z25NdFY1aWRlcmVoc2I4SmhId3VFWWk0eEIxNmxNSTFmVld6YThtMnczWlBSWFl2czc4WjJXdlpqQUphSXI3blBIRWlVbDZRUmw1VFdldXJ1bmtaaGJtbjYzNDZwVFIrdFppUi9YUjZLc3hPc1pUQmxETVdXcUFPRFFTYVBOMW1pc21jTjJSQkh5ZGREbFdvY0JtUmN4dDg0bmFqWk1SZXV4V2Nya09LSGZhRnowaS9wdVo1K1AydkhKTDlyc3dUeWtuWUZveHhhbFR0WEZJMTBBNmxKUDBiclcrVVNOOVZUT3Ezcjl2V0R5aXNzbEl6WUdYWmV6VnFSVHBybkl5Nlp0TDUwaFRtNlc2bVpkbjZGRFd0YXBZMUxTcU5MVEp5a3JTYkZpdzRINFNNeHR2ZW94dDExZ2JlbTk3RXg3VnNZMURNWlVnd1o4RExtYVVGOTd3VTJLbWtoekxYQ000SzVHanlBZHJ0MVJDRkhFM0o3cXBRcXNEMnlRdW1xRkxQNWZMbk15WWZYVnFCOGYrb3N2MEJNcnk5YXArdm05eTNhYytJQVIxT3I0NzJuRXJkRXcxS3VlVGR1UytsUmZaTitLVmluKzdiTXg2THFTQmNhczFhV3hoYkRtcjNVbkpoQnNEek1DVnRqN0Jtd0hXV3lDc3ZJYVQyTnJ6RkdZMjVWTExHKzM0emlnbzFuSVI1djNqQ3Nob3BIckcwTXVBdGd2eHFZMitzVlpNOHhjNnFzUUl4OEpydUlETzBQb0l1WjJYVTlIcUxtam1WVUtIY3g4alRsMysxWmRORFd3L2xLMEhwOUlicnd6UXIrMUZtTk82Um5iQ2pvNXBTS3dQN0g5ekNKWkp6eVgzSk44N00rTGUxVmZZR3ROTkV2aGFzZWdhNmE1WGJVNkRFQTJMVW1lMjhUdjM2MFhhdDBVWmR0M2dCMG1xNTlJeWM5Tm5xQ3NKTXVDZkZ5bFhkK2pNTGZkcjNROTVoWWR6Vm81L0hiOGhFZ3VNbGVZSUdVTXVSSURrNFREN1FocE95N1pWWXJWSVI2dWt4SElWTVRjenVsSmE5WStFN3RnOTV0VVVlcWwzaXByNzBUZGVIT2NIdU80VjZLSlZJVWorZ3BYTTNic2xpd3RWZEhRM3RDYTFTTzhxdCs0SUVkSThWMzBHSFROTkxkOWRyNnZVTU4yd1RoaDZPRkZUK1dvKzZxZVkxVks4ZnVDM0NIUHYxUzhqRXM1T1ZsNXZXMDVFelU3VW94Um1OdmFYdGRqYnB2MnltR3BFVC8vN01Kd3ZXSlF6VG02cnNhUW8wV2J4WGV2L0dXaTFPV1VVL2p1UkE0Z01xNkJPN01sZFJGemEzNmhiTTRlZy9PRkJLanBieWJZWlMwSm5HRHRGamtPSE1VcTJLQmcza3pzeWxRNWE1bW1rc3JmazBjR28yVit6TGFxZlRibUcwNTBQc3dSVWRUWGZZRlc0WG8xbkN2RUdIVE5OTGNBVVc5amFVdW5FYTA3Q3k0cDk5d1F1NGEyWEwrdG51V0NrRUl3T1ZsSmdBWGxNZEpia3hHWTI1VUxXamxva0tXaWJrZFRRS1dnY0wyU1hkVzQ3R0lNT1dvMDBmTTJuQlQrUWw4UjR4QXJOYkVvUGFqSFpSKzdIN1R1SXVZV0orVWtlK2VIejljVGZja25oUGdpR0QxQSttWDZObGpPaFJVN0RsNTh6YWFhaFdWckpwdElrOVFTcmFlemlnZVNSd2FqRlc2YitucFpiYThBdmFyak96ejBiSGFuYUsxajBEWFQzTllnM0lrVURrNTRyUmlGZHhOQ3o3T1hFMmtGRXhaVU5ldHhZMU9RUVJSTlRGWXVVVnM2VUtmMGREUUNjL3ZNMTN6bWxwNFVhVlJtTG5xRkVibjZoS2xqeUJFZCtwdDlsY3loZ3pLak1HWk9SU09NVkVub0VndXA5S3FMbUZ0WXU1N2djR1NQeTFaeE8xZnNlN2UwK2VoRXdGNzJmbEZuZnoraWVWTktJTkxzdjZlMlRIWkdtYkI5WkhEbGhKZGM0QnZNZVdYN2wrd080Vlc5dGtNSEdlTDdxVlFweHFGcnBybXRRN2d0S1E1TjJNcWNIaUc4bGhCemRuQlkyMnE2M0x5VllGc3dZV0t5a2p3THFuTk5hKy8yQ014dGJjOW5icW1IYkVnUUZwdnZrNkY3NHBZNmhtenRhQ2piajl0NUhuOFlaVk5kc1RDdG9uQVZQM1NVS244aGMzdXFkc2hWRzZrTUV4aXZydnBDUE1VZngxRlVNbG5XczRTbzhnaSszUWhkL1FXUWVsRFl3S1d5NEcrUGFaUFQzZVdFMHkvU2JVWHRjcHhIY2o3Vkt3Q0ozdmdycUdvMERsMXp6ZTIyeElBUVZmNlFodmVwNjZ4cWMxbWkrRzNob2lPSS8wVmlHVk9ZU1IzeVRVSldMbEJidm1GWE9lSk5UbW5EbTl0bHZFZlNOVW9vemVuUWZFOUcrdHE2cTl4cmZiZVAzVHBqeU5hS1JvZ0dRR1hRSEdRZG0xSEpWK2JPaFk2OUdUU1ljSVhNcmRwWUx0b3JQR3lMQ2xkWkw5aXhjQlNWemw3WjFEZmhmY2ZzcDdkNWlUcm5tUjRraWJ6Q0NWMjB0eUp1aXpYWjBydDRRbFAyZ3dOcnRlZFZmWmw2RVV4WDBkY3V4cUZycHJtdFFrZWhtcGpBNUdNTldsb295NnNnd0gzV25sbXQ5UHdnZnA2QUxrQ1JHRmY1aFNYRnBHU2w2dkMxQkM0dzVGWEw4aEdZMjJld0Z1b216UzJTVkVlN3FYd3VoVkc1Mm9TV2FwRTdoaXk1YVo3WEN4dVZ6cDJqaHlwMkJlOXRranJabU9VbExXUnVwK1RSaEJ2MlFuSTZ3d1RHNVNocWJsZmhSc0JVWXR2V293Mis5clFYdkM3M0dYMXV3azB2RmV0YlJ3YnJKM2JSZGJrQnIxdWR4S3Y2TEEyakZocGx6UzZlSGg2SHJwbm05Z2l5OWFROGxqUGhBTWw3U1RGdkRMcmM0RXNWOEtTcmsrUmJMR1ZDc25KaE5vV3M5RmRQTzhPdmJxdVkyYnJKRVFyRlpPK3UxSWY3aGs4eElDZEkxVThkUTVZUTVMdE9qQkI2MjNuUTdtYnhIbCtRbml6alNqZENSYXUyemUydmRHS2xGajhzZjllaUw1WkZqaS9oUnJMMjZVZjNZeHhrOUxOaXBlalB0RkxYMGQvSnUyTWxQWTV3MTFwM1dGa2lDTXVSU0N1ZDBETEhiaGRkSTdFczF0cU9MOEdqT2s2ejBKcWN6TVJHc2RySG9XdW11Y1V5VnU4RHlDYWVDVGxyQ0I0bVJaNGY5Tm5GSnZpcEs4bTJZTW80WkYxKzhKRi94S3V2L05IdGl4ODlVWkxZMDRPRVpBVE9oQ1g2SmtVM2FXNkJqaHkwdnkvT0ppc3hydis5WmZwWGJBeFp1dkY5K2JHVlFFSGFZSTFnRU1lNGpqQ3FYdVR0RGN2VE1yZUxpWWZxUit5aXd5dFlibHdDb2o5blAyUlZ0NXAwSGJmTTZuZXgvc01XYmRGZ2V3ZVVnQjVkVlY3VHRML3JhOXVna3EwN0duRE5pZzRXckp0SFhOTXhiOEFmc244SUQwZnpvbWM0ZTFTSGtPUkpwL09zdTRZd0t6UU9YVFBOYmZTWC9xdU9Fb2ltNngwZW9mNXZPMjhVeFZ5eHFmelRIMjZBZ2J3QUZIZGZxL2lnRmh0c3hpQnJGWiswMkFQckN1eEMwendlWDFmUzRxNmJidWpWN1J6MWhtN1MzTmJWeWtFZlBnTmQvS3I4eGVOR0tCcDVtVmVpQ2RLcHl6Rk81K1BOZ1dyU1B4WEZ4NUNocDQ5Tkpad29kREloTnVwTWlTc1JPaUt4UFM4RGxSWE9NcmMzOU1NSnlZVFdtUnNpL0p2czRxSGI5TUtDdVk0MHVDb045TlRKK0FXN280SWw3amlLeWs5OXJla3lCNVNDOGJHdFV4S0JaUE1sU1BJU1NOTXpTZFNOR1o5S2xUM3l1Z2I3bXhhUHBPcklyQktERkVlb1ZWWUh4NkZydHJuVlZZdHBZWS9IeWZDcVVXSVJSRlBIZGl3dC9CbVVOaGNOR2U2Y2swa3hKTk9ZNUtUVEZMYkhhWWFTZGVaeWJacjduZG9YV09UK3ZuWkI5WTM4MnJVOXZPKzJ0UVdKdThsK2k4cDRSNnZVMHUzTFVzMFNTVTJMSEFEZm4yUVQrS2g0V2puR3FXejhHVmxqeUNyUmdHNzdWcHlDMUs2eDEzOWpGSGM3S3JkQVF3dHBtZHQrZkpWSURyNGRxZWh6Mzk1NDdMc1BiYTAzdFlGU3FYREJ2S3pDL1lITUxaLzMwTm5NVUw5TmRUYTEyVmZzN1h2VGpCSTd1VXlZUEVwYnNrQU4vbVBucXZ6czR4Yy8rdi9hU1VuVmtjc1pFQ085WTdlTEpNUGowTFd3dVYySG5BTGtBNFIyazlJVlM4RXZJemxYc1ZJbHFkWlJ4UWhrUFgwblBjbmN4MEhEZlFpQVZkWmVoaHpEcm02WCtBYXRtekMzMUQrMnFWNGcxMHVwZjZvSkl1czZTNkVUeVNXYW9Cemp6Rm85bVpsanlORFRWTEpub2p4RVp4b0tqcHBZeVlsRjY2SkJxT3NNYzFubXRobmZQcEs1VFcvcldtS1VZcExhVmJKVTdVTU1Lakh2VGtkUitRY3J0RllyWlB0bzN1emhubkpWOVp5UVFwQ2ZUSk9YclBOSjg3d2t0VnhTZGZxcTFqSFJnNUg5b0MrVkJUYmRIV1J1Nm5yaHNCaGUxOExtRnZYSzFSVkNpYzFkdXRSdWpwenp3VUZjOFE3a1VnOGFHNDJzVVFQdFUwTi9ycjJWQzFMMXJ1bVZqTU9hMjNrK1ozY1Q1cFlRMjBBbE5MUzJWR1d4TzdXSWZXM0U4cDFvbVNZb3hkaXBwVWlrNEJqcVE3WGRHTDh1MGw2S3BWMng2QUZFeE9YYkI1YVIxSmpiNUs4c2twblR5OVVFVS9NMUFaV0ZYZDh0Rlc0VVBuK3FTdUJPUjFIcDkzQU1tKzRXRW1oL1Noa3BWeXRqVGtncEVrK20wNUJybFBqSlB6TUwramlSaVNkVkp6ZkNJUkZVd2FsaktOTkRZOUcxc0xsdDZIZEpFTEpjNWVueWVuSVc2eWg3d2QyTTV3L2pldWpZUXpSODBraGtGZTlrdDlnck4rU0dzTy8xV0N0cGh6VzMzSmNRZFJQbVZoMjdiUUc1RkFQekZMTFlZOVFzakVCOStMdVVUTDU3bVNZb3hkaFhXWFphd1RHMENyM09ZcHlPa0xZZFN4c2krc25QcDEzL2NtQ3Uwa2MyeE5NSVhyVXh0ODhrVjVEOUxIT2IzQk9zbTNVUzltcDhmaStuM2l3ZkNnQmZZMS9yZ0FNY29sa3J4blpheHkxZU9mVUJmZDNLTFpkVUhkNVFNWXo3WUxPZnl3QUVZOUcxcUxtbHpyUExwYVF0WUJhNFdhbzhqYkkvaGRtd052eXNuMUhOYUdTTlptbTNXbVV2VkxkRVhldHFlZSt0ZWtoeks3WXVIbk5MSFEwVlBuV08rd3YrbWh2STZVWFJGMEN4NXFXd0UwczBBWDMzclRoanU1SmlZVkpOWCtsamlCNkxmUzNHY1JOcGhRWk5ySncvcW80UmFHR3N3T0MxdEFTWGRNWDh3c1JTamJuZFREWS90anhuTVhvZGhVR055MzVxRm5Zb21USjVhd2Fld0NwMzRCeVlCZVl5VDRCckoydWIyazgwbjRkMWR0S1IxU0lKdFJKRlBhcmpDSmlZWGxiQmFUdFJ3cE13RmwyTG1sdnpBaEJ0QWJQQTlVaXVrbWo4OGk2QXhoNzZHWUppbXJ5UFJGWTh0cUo5V3QzTUxkM01SZjJRNW5hZTkxdVB1VVZIdytTMjFOaHJBZmVrcmtpQkFSV0ZUOVBkRGJwZ21TWW94VmpYVUR3QTFjd1ZOdzJHRGMyZVFrR1RWa1Bhb1lrT0dhSVZSTnExTlRCdjZvYTRCbGhFMmxVYWM5dkFvNFQ0VlU5M2kwS3BreGg1MVN3WU1JZnR4SElMUk5lNWEyVFZHUGxuZHFsVU56a2Yyc3pXaDhXQXUxRHZmQVRYQTdlQjZKck4zQmYycUk3VEU4THRRZzlaMHgwd0ZyZXg2RnJVM0dJb3l5NVB2V2hBaHhURzcvdUVRdTBDb0ZtcWx3dU9SRmE0cUxaUWJjT3NBZzdNMnNBano1RG1kbk9iOCt3bXB0NU5Qcmx0dnNxL0hiZnZxN2pCTGpzOEhRK2VjeHVtUkJQQU1wZGc3SkVzTHdtcUZScERUVFBsS1pib2crNWE3OU1mdkgzeDBFK3I3TEwzMTRPZi83cnNsZVdsNmJIRzRsZEhwd3dTME9aMk9XRTl3VzQ5ZmFXR0pVMHZWbUhETEhMbUNrek5zZEtJdHM4b0RSWkFyWXhiM1BUMXN5M1l3YURMTXlOQVhYZnQzMGhaZEJoYS9weWpaOGQ1dUNGR0dHQXBadjNIb210QmMwdmJyVnRDZ3k3azVhZ25GSW9sVEgxVDgrSy83U0h4RHc5bFRsTjdJZEJpZXpKeDVMZEJaUFVKVVQvaHh4RjBMMThmbzdtVnZnVFA2clpPSzRmZndqZkZhVnJlOWNnSktMZGxjak5tZ3p6VU9VM3cxei82d0Z2ZUpZdVZZK3lwS3k4SnFzbnBJWHNNOWFHNTZrS0NKeTFIN1NWSzVlZVJnQzU2NTBUWFNjT0tzWCtnNHp4UTQ0bHUydmhpcDd3MmI2TVZyMVNiMjFuZk9jQTVOU3FURExFTFhYTlRZZi8xTHVFZzZXcHdpYjJ4MmhZbG95ZStJcktYeEp6WE1sMVFwTHQvVnpNZmVyaTBLVEVnZVNheld2bjc0cVRxZExwL256T2d4NHY1SEVBNkZsMExtbHZzUFpTLzlnank3cWFnWWlmL1JvTmQ0TjhKVG1ESVpERFpsa0VNaGlJOGJINkZ3eVZrbldvOCtzVERiM204b1h2aDZjVmpENzlGem9Pc3c1KzVLcjNwZ1d5R0RNT3RicVV2d1dOdXFhTk4wVGZGeWNURVhaZ2tUMVczRENUTWV6Q1Qwd1I4UVNaTllEbkdHY2lrWnBGcU1qTnpETkVqdFJPSEN4MVczN05TMnV6OEcvSFUrclhVM2VRbHpLMXJwdVhUSzBVeTdqdkFwa3VZcEVFcjArYTI2L05LaURPS1h0N0FxT05tQUJMVnR0U1oxOXpjSXJIR1BsR0JzOXJwN3ZCU1RjWTJlRUQ4bWFxanUxclhxdW1oVm1xWklQWDlMVm1ncndkcktvZWs2dlFkczQ2Z3I0SFhZV3BSa3pFV1hRdWFXOWpZOTB0SjJoRDNscEVxTGJUQXp2OWRGUDF1N1R3NlVBYXJiem9BeHJXOU9rbGpNbEI2Q1ZtcEdlblNMYmpKbzl0VTd4S3RKdEJ3dW9lMk1vM1pjT2EydlN0VTdab1pTU1NRaE51bjNGZmU5RTdMTUNGcVowZitocHlPMU05dWdzb2JHOW9FbG1Nc3BDMzFOMnNNZmZyYkcrL0dNMVZ4Y1F4VWhOK3hGYlkxL1VOMnZzYlR2OGd1ZTRyd1U3OUlqYm12b25TLzhSaGpQL2JYUG1VbmpUT3Nuc0QxaHFsRW05djJqbWJ6U1IyYVpqMGRqZ1ZnN0dPZEFTbG5pcWlhdVhaUVZMSDdsRERSY0ZySktXU3pSeFMwWUR5MlNBOWlxOW5oelMyV3E3b2xqL1NBdEtwMGcwblY0UUZSVnVnVXZFNWNlbDlzUExvV003ZVZKcnRVYmRleVZQZkpLZElxZFRFQ3BwcHZiY2dIYStoOVpvSzJ6Rmc2azRGeVNzbGErVVFETzg2L3BpdXFmQkd1MGovbTBXa1MyOXBRNDZsWjFpWmtLSFBMZjFTVWF1M0d6UzExdEErSXpueUtZSWVJbk9zWnEvT3M1aTFaOHBzQVEyZEw4Qy9GMkJHcFlDUmpEUDBPWGttdEcwOUFMVDQ1cjFzekpKOFQxV2h2bTVrVDZlZE45M25RK212ekFDb29la0V5aUVtWDV4RlhRUVlnMCthMnVhRUtyV2pUZzlQWUtqRnhUOW9jMjE5cnVYRVRKVk1URmtSdG1JakZTRmdVTDRIU3BrRlpCeXJiaWcyVTFjeDFTbXB0Vm9ZK01vaTAvcG1WNFE4bVZjZFhkOVdTcWd0cHQvemw3TlR4NkZyTTNNSmI4ellsQy9wKytwU3FpUEM0ZkYrRW45VmJZS3dVZDNXK2R2L29sRkVGU3NyYWRtZm1KZjNlK2RMM1F5SzB6WVlTTFB0QXhsRG05b2Fja1pMbWxqcWFmTDRJWThyMmxERDZicSs1UVhHc00zeUIvQ2FBdVpVTlY0cXhyN0s4dFBReHROUTRoeDVmVk05VkNSVXpVUlBibHQyVktqWDI5MVZkV0FqdnFYQzBjSDZxbkl3aXJmVngxeTVveWpFRitIZkxqQnR1b0ZxVXVhMllxYlpyek1WMHV2Y0k0K0RRcmZGQXR5MjlJcW5NajB1VEdSTkhVYW13cVBiR3k1d2N2Y29Sb3hacnJUbHpJRUt6WDB3NTZQenZhd283UUYxZnhkdGJLcFI2VDZxT3N3MXFEMGpkN2l5MXFNNFluYTcyb2U3UHNSK3lGRTg3MUwzSnpuWFQxU0d1amtDNmxiL3hILzdUTC85L2YvSW5YLzZuSDRYL1RGNkxEVFUrak51Z2E2M0Q4QzZkSWxCRlV1N2wyZ1ZNU3NwNjVKcW9GV05lU2FDK21Wb3drbjJ1VXlXMno5d1dsbDM1RXBMbWxqcWEvSkFFZW5YU0F3UHphSUFFOFltU3gzdlBid0tzVkhxOGFEbkdvcmJDK25MeTlERjBKQnFocXR5TGNEcTZHNHVHdlVwOWx0RzMxT1MxYmxHdW5LOWFNV3g2NzJDem9nZ25jcStoeVhEMWhxaE1tZHRsdFJuRytRRGp6THVaN2hpR1dZbFZlMnBRczkyNE1hcU02SncwMFZDSlU1MmU4QnRRZGNRNHNxWThJdkNaMnliaDRydDZuR1hzejVFMVoxVTNST2F5dk1kSUtacFVIWjkxMkpXRU5BZSs0aWtVU3hxWnJzcWw1Rk4yUDFhcGlHSU1idW1NcHU5dndOTUFBQ0FBU1VSQlZINmJWeVN0R3o1bVRNd2JxOVZTejhkYTlpUlhTR1dxQU5YNXI1Nm9QdjYzckt4ZFprUUZyM24zSXprdDAyZGg3YzdpbFZseG43bHQraVZQakQvdFMwaWFXM1EwdGR6RXhNVVNTeEpJdGFPbFdIV25EcDJ1QS9sTk1LMFVMc2RZMUZCVVgwR2RPb1lXNWVpZFlUOG9KYSs3TXp4bVBtdDgxNHg3blQvYjNKT0Y4TnVCVUtLalluZ0Y5V3VUTnJkd3lOQjFiR1FvSFZMbTlxYmFBTkdMNVJ1S3pleXJLcFM0SjIxT1ZiVnRSTDgzbHRXWkU4eEV3b0YwbXpZRXJCVTVBM1JqZzNueFg3bmxmYWdUTE43TGE0RTJyWjFsc3llNGQ5TVZTS3FPRmZtR0ZJcUdrVHZJWllaN0c1bXU5T1FoN2RweTY1U3hkVnUrWm16cjhGY01MOVAybTJaM3NTN25PaXlYakxHQXp2a2ViMTY3NFI0TGVkdUZUaUphV0JhUTFYWm9vY0xOWFFlQnBubW9pazZ6N2VTNUVaKzVqVWxzb2pIWlo3WHg2TVlyc1R0YUxUYlJrUUFvWUpnZG1PV0xLNXlNRldpQ0cwcmhVb3dsZjZOZ0xHUkV0T1N5VlhQRzBBM3A3YXdvV2VnWjRJbFYwcGtLRUxIWnQ4eHFmK1VjM1d6UGxKdmY5UTE4a3ovNmtCaHFWb2NzWDRVeXQvTm1hMlZOMTZzdnAzSk0yaHpMWHh2cjlhbE0zSXpUTXhHdkN3bm9KM2pwNm50MlhTSkgvUFd0Ymw4YjZ5RXEra2pITHFuQ3FGQ3JyODdEWmZ5c1lWSjEvQURMbW1MV1JGMHFuSDRmbmE2dlY3b2w3cGM5WC8wNDc3NWgwakhvemI2R0oxZCs4YytJMHpjZWFxSkZhN20rS2lkMzdGK1UrNFIvNDlaRWRERmZvRnk3UktWbGhaOW54OVNyenIvS0ZOZ252YWpBa0xlSHRTa2pRajV6VzFUMjB4M0ZyUnMzdDNXcm94MEI1R05GS2Urbjl2cHQzWTdFQ0NsYW9BbFdsY0tsR011Nml1b3J5RzNWbkRFa2ZRbmtGK29KVXF5NXQwU0kvMTIxREE0R3U5TWRZVWpVd01Jdlk5TVhodlIxdEQ5ZlpLQnAraEVFTnRGa21iTjBiaDNLM0pyRkhMNDNyVXNkN2VwZ1BKQndZR0x1MGV1ZGcrek9IT2NsNDlVdEVhaUsyYSsvSWFJdDI1TXVrcHkvYzY1cjE4a3JGZ0dJdWgyVnc3T2htam5KSXFFNi9BdXFoMUd2c3J0UHNyUklHWSt1UlI2VlBXTVdEQkFGV0J1bmdSSVdHdWdWR3RLbURUcDR1SC9JcVlDQjZSdHdvR2o4RkkrUjNFdkxpc1dSdFVKUTUxK2xMUEJNNkZuMTFJeGpuNlErYyt1ajg2UlZsRlh4bkV5d094cU1oV04xaUZYTjdzcHRheUI2NnFIejZYbE5jS1FVTHNYWVYxbHVtcTJhTTRicXJDTUtyMnRMMWJRYkNiK0FZaTBZRzliVWptTG9XZHV5YXBqYnZ0MTFhNGNUTjdkWVo1a3pQVktzY2pkbGJ2czdxdHl5TmY1YUd5bzFmdGlWL0FXSEtwUGZiWDh0T25QSHlrd1V0dktzb0RpS1NzNWpXbjlWSHBOWlRXY1BZZEhMNE5EbWxqWUpxbEVWK3dXOWYwNEtuMUFkQTh1WXAzVncyMU5zVXUvajBiV0F1YTAwblRWVnkyTnVzUXBrOW1wMXpocldOeVF1cTd5TnBIb0FaTWZXOURVaitsMlk4cktpRTJxTGlwblBiVlhZNGpNbFp0MDJiRmlmeDg1eUQyRnVqUzhoNGJ0MU9ocEVkVkFteWF6bE44MkVaZzVYWXR2M3pDWVFoUHJEektVWTI1VVVEVHVxeVVKOERDRkRSbGQxMDZ6YlpoTjZtck5WTUsrN2RwWG9pcW85WVc3dGtiNzRBcDNyczJuSEh5WkhvWEpBRDFhYk1yZkd5N1ZnWVdHV2VQSERya2x6aXpHbk8zT3NweVFLZTJYVmp4ajYvT1E5L1FRdlhUVDRqMFhRLzNmb2M3ZlkzTmo3YTE3TDNLdXFzcVR3SG5ON2FueVgyUCs0eGtjeHN1OWowcldBdWIxaHp0bVFRTzJZNzViU2FPanNVRUJlOW84UTM1RHpTdDlld2tQbFc0b1lkL1JLTzJybGxBeVdseFZiTTkxd09PVFljU3JFOE55V0NSQlIreFVvS2Q3SVE1amJ2akVlWFZNaHI5ZnRhRURaVE5JODMxNSswd2NlckZVZnozZi9aRFdCcEt4TGhjc3hkcXNwRm5OVkUyWDRHTHFwdlFNM3RMbzNyUlVkNldtR054QTdjU28wQjloZ2JtR00xMVR1OUZjbWIyNngrekJiRnlWSXFic3l0MnB6NjJ3ZFY4ejBHai9zU20vb2RKeWFNT2EyVkVLc3B5UUtLenJucmcvNXJ2TXBibjFQNUtLcnhOYlJUaW44SnFQVGVMSE1JbEhhSS9SaWhNcTNtanpteXc5aWQyTGs5UjJkUUIxUHpjZzZNUjRZazY0RnpHM3RvbU1MYytSNVlFTWE3RmxFUjJZZWplWmZFUm1iOXNyaXdKMFEwVFcyck9LREJ3ZVExVFpoNGh2ZnB2cXVtVlV4Y08zMWUrSXM5eERtdGdyMDNPdE1pZUIydEJhb0RsVVd2d040VFV1VGxzVGFvVEdSckNhUVZFcmhjb3hORmNWRHJtcWlIQjlEODNyU21ORWJDcHltTVlvdjJjUDNORzVWanZUUWhMbkZ5dXVXRW1sdU85WGNUbG1ISWQyZzhuSW9KaVh2Z05GTTVpWExDbkpsYnV0YWp4bWowZzB6dmNZUHU4S2hGek5SQjhaZmk1N2lpSlVvN0JWMVJqa1J1N3pYUFM1YkJCWHBqYjIzWEZjM3FEYzdQM0VWL1Q1TzFkeFRLVW5oRTZxakgyaHlyS25zSWErNHhPNWowalhmM043VXIrOHUvVEhKNU5PZGhzNnhKWERmR3Zkekw0c01zK3BBdk8zaUI2ZmlpVlY4NE9BZ3NscUhENkxXbGx0MTMzUlpMSFIzN2N4NEk0L0gzTHBnWThERUh0ZGhuakpTWVVZNHMwVk1oTE9hUUJCam05TGpvWEtNRXpVVlNIQlZFd1g0R0RJZmtPSUx0Ti90VVY3ZjZpQTN4Y1Mzekh0Y0xlNUFBZDg5S29FbmczaUdWbVd5KytFTGI4ZHA1cmI4MFVoUlFmNWZkS0NOZktvc0NtVnVHMXVLNm9ZeG8zMnpTb3NmZHFXZldPQUFxV0wwbVlTZWpEalBUSkdXS0t3TDJRRjFGSlZNd012UnRKcmFNZmhqZXk2N0VNS21RV01aUmFOSGlhZnowSzZqU2llRlQ2aU9oOFE5UmM2LzhtZDJCU2JaQ1kxSjEzeHp1NmxmM3hXblRtQWFqYXBTUk9CdnJUNmlhTjA2ZVQ2MUpvaHE5aHpYdEJjbzVJekliakFIaVl6SUlMSldqZVZmaWl2V01ua0hzWUVUYitRaHpPMWYwSmM4eGRWazdBY1EybE02cmpzZGphRGZVVm44anBSYk9nRXp3cGFPK0FKWlRTRG9zUzQ0NUtGeWpIMlY1YVdsanFFK2UxR1d4Znh4SEIzc1VHeldVbTFPekRuZE02UmorV3BXZUVSSVo5eDNlSUNiMjNYakFyck4zOGtXV2U1ZjhvV2xYVnN1YWJrWUZsSXg2Y3FWQjdVeXQyWmE3WnFWWG1OWDg0c2ZkcVZGM0luT3BVRFZkR1k0TjNlUThwYzcrRU5Yb3JCSWp2MVZSMUVKNHE5RUIxc3l1K3RzcXBZZWZHUS9WdTdJWFVySGNndEVOMk9PUEJTWlZ5dHRuL0FKMWRGOXJHb3dxbzJMeVVxM2cyUFNOZGZjcnBqWGQwWEh4eGlJdFNPWlYzYy9nUlo0bHkwOGhadDZGSEZmclptWEtmTVRIZm83N0RXUXJHMHpleGozdTVTa3J0MklkSHlrZzlUUDBCKzY0ajEwQ0hNckdQSy82QW5iVnBSMkFaYkhtTXlDV2xNSUtsaFkwN2tQelBJRjUvMU50OWZnWmpiQkw3M3g4anN4a09TK01KMHhWZndIK0xoc1QwZ3c4RjhBYXFuRzJZZ3h0S2xISjdyYWZpUW0rVVd6U28zV2hZeDlRZ29MR1dkYmJIOVZpRmEzTi9UaWR3cTFRU3V2dkdXUFJucVplQktmampXbmh5UXZTWnZiTTBWWjE3WmkybXA4bGF2dm1JZzJkSVFDVGRXMi9HZTF0NUJTUGFiMHdwZDJsOEphdnhMVkQyWEJJL3RzVDZWMlhyL3N1Q3o3ekIzc2JtNkJXRDNwYkcxbnNVeW9Iblh0V1E4Q3g2Qkp5akFtWFhQTmJkKzh2c3Y3TjNrSXJaV0dFTFFkMjA5Z2JjVCtic2RWb202TkN5eWl0dHpja2NRR2tyVnZObDF4WHdLYVRWc0UyVm5yYXltU2pzZmMxdHlPMW5RV3U1QUU2NHdUTGRDbXRXV3d1djJ5ZnFNa3F3bStqcDIvanQxYVZkdU1WTVpVMnlaNzl3UE5pM0pqVlV1cEFuVlhOVW9XWTZpcU93cjJ2TGVpRzJLQ3FacDVabE1ZMk0wTkZJRy93V1FRRDNvNkpnMHdtVnV3a0hMT3dLdVFabTU1d2RIL3FUU3RYZDZBN0xXNWZVa3l3Tmpaa01Falowc1pyMEE3VlVRR09yTmVFUjZJV2JxaExHYThxRDllM1pMcEVPR3IvR2RwZVh6VGRtZzkreno2NUxaYnZpMmNQMjVpbVJpc2lYWUppWEtMZkhXZXlpT21PbnhSZGlkWkJiL2QxTElpWTB5NjVwbmJKUXU3elQwdVNqWHBJcXpGT2oxVzgzaWc5dDFPYTlhc2NkRTFLOG9jdGN0a0R5YXI3SHFvYU1sNjk1N1hpOVdrbWtTaEVXMXhGLzJySTU2anhnTXZPdUNmVm13NUJCalBMRmFuaUs5WmNXeVNsRFhoKzJvandyUFA0NURwTmllZDA5dUtqQ2FZWmk5MG9pZnZIS2xHU21VTWxzK3lud1FTTFFXTkxVK0pNRlR4ajZHNmtvRnM1WFlrUHd0d29DZStxTDdEcTZrZjQ0YUZsam5pdzVOUlNKS1N1Y1VwQm9GQzFMMDFjWE9MT2N1MENCZXUvQjlsYnZVM21kRUhkZ1diU2lQVEJkZFVtZ3RxN0FQMEVnODhldkJUWkQvaFNzaXFqcUpTdXp6ZmxiQkdVZDAyYnJVTnpJQzJiUU9YWVgrSmw2eUpyazFJTlp1MXJxZUZmSXkrZW1acGd6NlQyeTVqMGpYUDNLN3JHUkc0N25PWkQvVHlRYW1BaVRNMmREYVJBZ2ZEVHg4cUVnTGRqTStXYVhsRE1IUm9NRmxYdGZ2em1WZzNvWWU3eWlJZ1NDTm4yb0xEbFhjc3E5dDRSNE9zYk0rdUY0dTdub29qZkV1RkkzVDdHZG50MXpYdzZVMVFxWE96WFc4cWhWTVp3NnczT1U0Wkg2UFNVbVFFNHFxQlZJNmhwaDZ1R05hNzRnZVJrVW0yVTF4aXFGVllCOUdrUllOWmtWYUltOXROTmJMYXZZbWIyNnJWT2tMMDhuK1Z1YTNMcHp2QVJPSHpyR29zUDljYTI3RXowS0o2eHFwenA4cDB1clgrM04vcTJXVjVXSDRCRm1Fc1E4NXJIVVVBZ1k1VmVBVVdmTmJVSTVKcmFuNVFWQ1h2NUw3Y2M4dTBNdGYxT0g2MzQ5S3pMU3VPSG1LTE9FbGRjOHp0b25rZ2lxY1NQUzR6MmkzMllBKzJLSVlvYVBoMUxvcFF1YjdxSmR4MSszN09hcVIvQnBRVkEzWlh5RkhkaXNsanNtZ2J1bzFjZGFvdFJvam9XTXd0ZGJRTnF5NkNWVTBBUEJrOVIzZjFBK3Y5SmJJMHF0dTNkWkgwSm5oV21HVE1wQktMTk1hb1ZmNkN3SlBjM0ZuQ2xRdW1qeUZqYmlIRUxvRHRFR2Q5RUJMUGdFUUM3NFJvRndjUS9uNjRuQk81dVQxUXhwZmVnWnFzTThHNE5VaUJBUzlsYm12UzRyVFpIU1lBd1B2cSsxbE1UYnR6S3VpdXpDdHdKZkNrbThiRGc3d0ZpZVJwdmJPajVaWE9wd2NLaDRwNC9pVnlES3Q2WkdwRGlxNkl5dDdKTmFsN09TKzhrTE5jaTZtT3p1TWdCWDVtWVQ5UlhYUE1MVnd4K2xxUXFOS3htUTJkU2dINjhOR2VrNEtQbFlyTHJBYTdlazhMUXlBNmpGdGsyTmlBc3NLRW5mR3FFNzRFT3ZDeUo2V0NJVHBCY0gxSHhoTzNzWmhiNm1nOXF5cnltNzlveGVuQnZPNUlOYldPQXdGMSszblo3YzNpSXIwSm1xSkZzYzNhRSt6VEdDUDNpSGRWOUlJMVFUclkzL1F4MU5DcmNaaUZIYnc0dDBjMVZIUjE4dlZOOFZ3TlovZGZwbXh6WWRrc0Y4TGMzS0llbnJmOEttNlROYmY5K0RneFFoWVBLWFBiRWdidVNjYStsWW4zanI1azJRd2Z2M1hYemRJMXZsdDBaaHFYQjZMZmU4b2VvWjhkeDlQbnpDSUwyYnNxRytiSzJLN1RMVHIzUlZDYkMxMHB3Y3ZrRmdoaEdCcUR6dWszWGRVU1BHS3FvOTMzYlpvYUdIWlV3a1IxelRHMzlSLzVFMzc5NlpmLzdiZlUxZXkyYmx5YVFtWVNQNDdvN3pXUmlHdGJxVFZyUFBVdHM5QlZ1U080RHlncmRtZkMrNWZ3SmVBNG9sWUx3VVBJV0hPYXpSWjZOT2EyYWdFRzdxc0FrS3JWVnoyK3M2anBiUkttaldOTlozZDdiVUl4emVuWnoyMEM5VDRCc0ZBOFVoaWpoaXFmZ21FS2RXMkRCQktxNFFHY2FBZlR1NFM1clYvKzR5K2pFemFWWkRmdklQYmxueFUvRXBKMEptQzFKZGNJM053aWVrTHl6WjdoejBUTkxleStocHNrR094UzVoWWQ4TzhkVnY2QTVwSW1ZOTkxT1BYbkJpYy81MVhYN1BXTldRUURXb0NtZjFPcnl0eCt5Q3ZZTkEwT0JqMVZLVEExYXpKcUpPMitrUlRBb2FPSUI3cERkV1BRaWNOVEh1a2N6akhWNGNqY3N2TlBvZDZHU3Bpb3J0bm1scFlnNWxMZU0zSWZyU2xwY1NkZmdtc1ZLSFB4enhxVXJqY1c2UGVIb2hESzc0dlFLUDhPS2l0Nmc1aU5xN2ZpNG14cWtjbnlJcGYvZmxtY1NzUkhabTUzTGY2bzFlMW9iU0I2WWhGQUxyVzRPN1hYdmMwZWRYdWVCZjFVaWRRbU9KV1dEdHRmMlVacGpGRjNnL2VES2RPeXRqeUZ3d25WOUJneVprU1lXN1FDdjFTZm9TY2RkTDFDZGFIVlk0L0tVRWoyT1c1dVladzRvZ2Q3b0o2b3VSM0JLVENJck16dHFsQ2FQc0dnQURFbXczUFlsYUF4WmhDTVdtQWdHbmZtdk0yWHlvMGVrdEdwelpGQkhzZWZKbWl4UDNJdTlJMmVTckFQY0srcjhZUE1DaTJBRzY1dHcwN2VMSXNWZzFMM3FtNVJVZXpySWQyeDVPQVJIamt4MVdGd25EMWhHd3gySklQSjZwcHRicUdvZGVuV1E4dnBueXVCMUswN3B6R3JJRlNwL0ZFRHBUdEtyNW95c3BZTGtlZDk1dEgvVHRFTWNhOWFrbG9UYnE2czJPdHdQOVJ5L0Z3Q1BYUFZ4dTZBNzFEVlM3NmVSaDZOdWExYi9RQllRQ2NOT29kbUUwcSswd1pwVm5Va1dCblZCZDF1ajJIU1VTVlNtZ0FRYkhNU3RjcEZ4TThZR2NyTjhMa1RYbVRRUDFCTno4VEV3NHloaHQ3N0NIUGJoODUwYmNpcXNLRGxGNTlNc0tiL21reVhOek8yaExsdEM0SldCL21UTkxlVjV2Q253Q0N5TXJkOFRRTzlMenBSVitodjFzN1dxVDhKQXQybVhUUFhSS2tObmwxN2Y1ZTZQRDNXd3VVclhBT3RZNkJ3d0xuTzJJL3dBdmpUTXAxd0NueDFIMTE4TDMrT1pqb2lGWmd4K2FwOHFmdHpyakQvZ243a1hobHduL0JnN3FvK1JlcDhoNm1UR09yZnlLS3ZXa3hPMTB4enE1cVl4TU9sR3dBaldKbE9LUEVVMnpMZkVqRktVV2k1b1pvWWtXZmtoSG1UWGF6WlpML0ZIdGEvU21Xbmx3c1BMbXREOU50bllzTVcxVnNXWVk3M21jMHRMcFN2a1VkaWJnbllyeDVxeGFsZmFJTlBxYkEvU09sb0FneVdoalNtTFhzR3BHNnZWcld6dW0rbU5nR3dFeU5FYU1uWit4bFRGdmF6UDJOSk1GZ3dZd3c1NW5hWGZJSGl1aVZyZ3MzazF3N0ZnWmpZbThoTXZ0ZVNMU25NYlZjMEwxK1NUOUxjSnRmZFdzUXlBV1Z1NllrSlhmaStHTzB1NmRwU2ZIeUhYYm5kNnlnS1BrdkttZW16NTRmOEswQlBDNWg4aFUvQjNaa00vOGtiZVkyUC9PZWluNXpLL3ZLdlAvSUFGK3NkYi9oeGtZSDZzUGt3dFZKb0x0NUNiblptYlBHakgzZ2QxWHp4aGgvL0czUjk1SUhiWEJEMW9NNG5QQmhpRzlkUmZLYytLSkI3eHo1UFdmekk5M0lPN1BMYi9qRlBtS2l1bWVhMkx3UlRmNDA5T3NLUVUvaitNZ3pSVkh5Sm9YUkZuOXRXNGNVR043TlRkZmI5S29udWxlYXRxSzc4RkhaR3VmRGdzc3EzN3BPK0JCZ3NyVEoreHgxalc3N1A3R3ZrNGMzdHZ4WTlpNTMvclI5SHoxQWRqZDM1dGg4L0VWQ3NmRUIwbk1zM2lKN0RVNThXWnZZMTdFNUhVS20vV1BjZFV0Z3lvZmo0dXJjSnVtcUUyRTg1VWhuWDBSL09mMHBWTThCZHFaWXloc3pKQk5nVjlCNDhEZVBYbHF6S2llUGhvV01YdUh2aFRGQUtjeXR3V09HdWgwbWEyeFpqUFNueE1EZGxic21kaGV1OEEyYWJQR2owOWgxMkJabWFSSG4xbUtseHBPRW5vc29YMkI1OUp2bGtxb0U3TGw5aEROc0x2V1FGalRMd2pPMVFrV2hkT0tYNTdNOWxVWStia2RlTkwyYlh0YitMbHkzMVIrMWtaQ1g2OXBMazRoT2VzaXpWdFpCYnZJeU9Ba3VlTUZGZE04MXRYYXZIQTBwSDJJSWEyb012Y2FaK25sMzBzTHVRUFp3cllQOXB5TWYrbFBaeDl0Vk85THQxOWovYUJORXNacXFXdFJGMk1vdEhCcGNWbmZjUUM4ZWtMd0dkVERsR3liR3dObFhEMG9JdVh5TVBiMjZyQnUxdGZxQlV4NlYzOGxRbjZGa0FUZEZrM3hwVi9pOTIyZU9pbVQ5emNyTnBtOUNVSmppVnBQaUtpZFhHYVl6N1hJeTNtNXJLaG5MR1VGMDdFNFM1eFhqZzE3NnNSL2x1TjNpOEtVZU5GZ0xXR1BEUkpjd3REUElHM0FnN2xESkJjNXRjZHBNQTVTOXRicWNhUU9HQ2c3QkNRZFBnM3NPdXFLbHFuY09tMSsvT1hzUFlZdzArL0g2VFhjaDNKUHlGZi83eVkvWUthSWxkUFBhZWg5L3l1UHBabC9tM2NVV3dIbm4wQ2FRLzhXakRWSFZxMWloQzI3WnFqL0xLUnpkSjArUjFzU0Y0K1lWSG5xWDZNbVFrRWVWbVlKbEJFMXlRV1dvNFNWMHp6VzNUVmZUTTRNWGRJZWZmOXdIc01TNVBrRHk3WmZLaXBVTVRhVnZtTnZvU3V3REx2MnR5S1hTNlM1UHRocHRZUGphZ3JLaW96NWNoSGw4Q3RpUkdyTjltbDQzbmhXTGVSaDZCdWIyZ3Z2dndFNDgvU3YwVExoY1oxZTlGOWRtamo2SG5JUC85Rmo0WWU0OWg1WEppSmZHZzhwRGJKalR5TjBGTmJmZXFjdlhDR2FReGxtNmI5OFVyTEJ6UEdVTmFHbHBVM2NyanVxa2VBQ25DZGIyeUVlWVdFK1VPVHE5dFVQNEV6UzE2MVI1Vk9leWx6VzIwOHNhTEh6MFc3SjU3OE9KLzZHbk8zc091eUQyeVd4T3FiMFcvOGtiMmlQaTU3Syt2djBNd1NDc2MyZVpXVjFVZ3dPRzI2YkNTdHFPakRLY0s3NmllWCtQRWRNMDB0eGx5VG4yWWllc0gxaEpVcC9zbWFkMDJ0OUhuOEdtVGo1bE1IbXAyNkdIbVhpeDFsTkVzV1ZIUEFYZEUxendTZkxPOWhQdEM0Ny92Q2FtOGpUeTh1UlhNeS85ZCtsRGprZi9pTUZHdUtwRjNUR2prYlFMOUdOcGFwSUJmQ21PWWJMcVN1NEdFQ0lNbGJDcmpUNDdaalR3ZWFMMFRoMlpUKzZxbHVlWHpUcFVETkRsemk0WGZDRTZCUVRGamJoMHQ3WWg5NnM5T24yUFdMcWhyUDI2eHFOSUtWd1lVWDJ3bXJBcndhRFhaT2EzOFlZSnB3c01CWmFtZVc4UGtkQjNVM0ViUnIzL3dObnZzKy82ZFI1ZmFzVW5zbXZQUUp0RU9yYUJaMFVRbmR0ckl3K215b3FwVldrTlozOFhQcmQzYnlIZlAzS2JJcTB5bnVxZVFJUm1tNFl6bkZtMkgzM3VRN08xR09zZWhjazdGU1JIdzBJL3dNdmhoazd6dFpEZjBJMTFwYnVmZ2JxZ0lUK1RrekMzZS9ObDF4Qm8wVXNEY05qSGU0b2RkcWJwcDI0dmFkdzl2YW5IU0NrOFoxN0NtTFJKQW0zVWN1b1c0YzkzSkhTNlNKcnlyZW00ZGs5TjFjSE9icm9UNUFTVmFPdTZsRTFJT3ZSYWJhS0xzSWlQT2hTdHhPK3FXbUEyOWpYelZ6QzFzNkFrQlZjQ0V3bWtpTEJZMjd4MHFrMy85ZW8zWk85WDhBaVVvMXZYNGhDbnQ1QlhFNGttNnRnVWxkRkIyVHBwYnJKSFg4TU01ZEUzTzNEWkh0ZnJQTjdmZXc2NmtMYUNobTdoYWRrUWxnc1ozVXBheWwvVTVKRU5jSktRZUdXamFlYmQ5ZFBvSUFxbkN1NnJuMWpRNVhjZGdicDBmL09yblBaN3Q3dEN6NXdGM0xybEFGaUhBbzVlenlPZExTQ25zYitTclptNWhaRHFrUUFFVENwSU5JaVYvTWI4WCtEUFZkTHhFQlVvVUpqRzl3VDdEbGxxOExaNlZWVDUwOFJORUE0dmFrN1RTM01McTdNMEpFend4YzR2SGU4NGtJQ1VhNEpadmJyMkhYWGxOVllaMXI3eWEvakdXV3ZobWlmV0hxb1B1Ui9TZ2MvbDlKdWtndHZzd09VT0hVb1duWjJWRzlkeDZKcWZyaWw0TDVBcFZsR0RCZnVXc21qZUFQNzR2bTZnbys1SFR3VEM5UkUrL2lsNytScjVxNWxhWlRuNE1jdW1Ic3BTRHVUM2grZnhYd3FhRlpVb3I4QnI1L2VQdTJNeXRlZGNpOGJFVG4xQ3diRFN5amk3ZnlMWFkxR3RqZVRLQmh0N0wvUk5lZEdMbUZtdkpFc1BkcDVaS3l6ZTNSSms0N01xTFc1WU9jMDdxY3RWYmVPNU1TVkR1WHFWZER6M2RVRmRMVDM4cVphUjNyL0MwcTk0dVhzM2tkTFcvRVZ0Y3ZrektXYXVuVmZTaG5xd2kxYkVOM2F4YVZSNzIwcS9vMzhwUWlUbjNaQ05mTlhNN0t3OUk4YlhpVE9aU0JVY1JoVzNvMGtPcTdMNEgzOFFleDJabTlQTzB4QnppeU5CcW9RY2VkWWJCdlhpNUZqMEY2ZUZEMGVOTXJtNmpkZlppWFhDY2xMbkZESjVxM0tSdVJXL0Z6RzNpc0N0bmY5TXNzZEhKVTVmYjNzTHJHc2Fpa25JNjJrcEUwZnF1TGxUeHI2cDEvckFCci9DMFVVdFZOMW5qQkhXOUxVWmFVb2FCVTFhdDB6c3pwdk9uODBNVDNVclBIWHNPcXY4cVR0S1d1cEtOZlBYTXJYZzZkRUFEUDl1RXdrVDF1UGI4MHduWmZRL3pqR2lybVR5bmZDazhIZUttV2c4ZEZUTHB6OUNISjdsenRya1dQVzE5aFZKK09neitoWXNYUkFXVE1yZEhhbEp5OUJvb1VzemNKZzY3OHJvc1U0ZkhJenRwOVhzTHQwN1N5RFBUTVZldVlUOWhDaytYc1h1WnJQMlpYdUhKYjEzQ1AzbGRkUFVpWUw5RmNuclI4ZEk0aWRqTTlweUVDVWNhc1ZkbEMxU2ZiT1NyWm01bjVLWjZrMWFJNjF1Wk9xblZMWDhucGIyZlJRdURkY0x6NTJ5WFVWYUo4bm1ueXBKWHJYMVNPcHRLSGUrQTM5Z0Z3ZEgya2o2a2pPaXNQSUdFL2lVM3Q1RCtNSjNSeUhJd2Y1VVk3Tm5WRmpPM2RiOHgzZFNOaE9mQnQ5SXE4aFd1Tk5Lb3M5UDUxd3I0MHcxSjEwMnZONXRUd1Z5ZjhGVFVxSjdMNk5ybzZ0VkVQcnVnUFBNeldWNUttV2grdmkrTGFueDV0WXlOVmtxdHlVYSthdVpXbmdMQ3lJZXBhUjJuNkNHU1crSUxHUENDN3VEMXVVeURwRDZpRzdYRjRqbVQ3NENaOCt4bFhuTFIvV0JFS3JjWmRuSE16ZTJOVnl6UExiMi9JaTJNL2tiVnFueCttTXBxTkJrNEJmYiswWEFxZE82V0h6L1o4RlU0cnhDZzA0NG5QZ3Frd1QrMGtjaTZxYjVLa01qSlR1QXZ1OC9DcTZPdXpmRk9jRjdocVc2anVwSWs5WDVkZFBVckFPdjFKcG16V1dqWk92VHYwUHZsS0p5NjZldHZtYVU5alh6VnpDM2V1eVFWTVBKaHV4N04xQWJQRmJhSW9FcG5xS2F5emVoTitFanBtakxmaE9MeFVmNlprbXZERzBYM29WOWlkNzZlWEhWd21WNzBsQ1MvK1A5ZzAvTFAvamxGTi9rcXVmS3BYMFBYL0llLytpbEZNYlk3VG9GMUNqTC9qZjBjd2tLcjI3U1RsRXNNV3h0K0hhVlBOTjdDQisvTWtTc2xtN2RkZTF2bkx0TGpnREZlWHVHcFBxTjZidTNYUlZlL0l1ejUvc1hIZU5abmkzM3B5M2RFMjg5NlBLbit6MGRtMWVWcDVLdG1icU1tYlNRWG05K00xZTFDemxKbGdZL0twODdwMWNkWk5VRDkray9KbFZDZmYrdkdUek4wcWx5V0Z2TWxVRzE0a3d3L0RQekoxekxaOFpBRUR3SmQvUFhNQXo3ellEOHRycUhseTJHQVhVTGg1elRwbi9pV2xSUXl0K2JzWEV5MGxqb1laTjYxaTFHa0hNT3NueVRvaWlYVUxxS2I4a3RPVkNEeHM3ekZ1QlNtU3RVODBxcm44cm91dW5vVm1XSmJPSlQ1dC8vdmYvNE5yelZuY3J5VUtsSHY5VlRDaE8vcnROOHVkWGthK2NxWjJ3T2E2OW92THVNZHJhT2RITzJxTUo3UHNWc3pNTHViVzltMHArYzlFSHlHdlRXYmJLamM1Y2JsY1JUOU9jczh2bWJYVUtGdm9EYndIeXQ1WEovRi94WDZNc2tUajNKenU4QVozZURmS3NFWEp6ak5HUCswbEM4OHZ3NzErMy9wbElYTWJlS3dxK0kzei9aRXNHNi9ZYVp5eGQxWCtPYkF2dWRuMlp2WjIwd0ZwMk43MXp0ZGVKR2pWVGZDK0VQWFJsZXYrUFNWd3VVNlgwYzgzL0ZTeEJKeFJnV0Q2NHVGYUdORlJ4TmR0VDdlVzR5anA0ZGVPWE9MT2UraEdzem9LZnVlM0pYb0FydDhIUm0zRnZ0ZWVhdzJGWWVsSm52ekEzWHpwZWxVd21FeThNR3FoMjZiTDBBWFlQWHBEejdPM3ZHZlZNWE90WFZZb01UWVNMQ3VmckVvOC95Zk15NWticXZrZExjUHU2cjZGOVU2Ty9GWllFVkJQcVJrNGRNQmZRbmcrbk9QL2gzRHU4TDNUU1krOHBCUGVGR0pWajJ2em11anExZVJhU3lxb3FtZmZaeTk1NmU5K1lsRVBPbEFXck9UeUpoVXdzMGZLRnVUcDVHdm5MbU5sai9VZURmbXNjVVBYM3hIcm43UDNiNzhMaEF0dmY1eUk0OTI2cHR1WDd4WmZGWXFqM1R3L09lK3ZmSFlkNWMzbWtkaTc5d2N2T0lSbElTYjlGWlJOZ2U1aHJtSXVVMGNkalhWOThYR0hrdWFsMHlpRS9JVlh0SW5HaHpTOGhINVcvYmxDeFlzNFJOZUZaV3FxMmphL2Ryb21xWkF5ZlF1K1J5bVNyeldWWkwvNk1sOWpYejF6TzNvOWI3eUhNV3Bvd1ZoZE8rU3RIaU1Xdng3ZmszaC9jZ1F0WWk1VFJ4Mk5md1dnZGp6QlFBQUM1ZEpSRUZVeE1GM1BFVGNNWWxPeUZkNCthME95ZUNSRm9iMk9DK2Y4S28rcWJxS3B0MnZqYTVwQ3BSTTc5T0daMmE4RHpCTGlwUkQ3bXZrWUc1elFKdEV0dmdScDNaeGN6Y0dvY3FjQXJzcGpvUmtTVkhFM0NZT3Uxb01OL2xKRS9UWWZTdlJEbVlWdHVrR0NTL2s2emNJVzFNbVUzaWh1aUVlYjJqc3VvNUkvRTJhZUx2NGYyMHVYeU1IYzNzRm1nOG5SdDc3K2YrNXVPdDBIQ0xYaTU4Q2k5cjU3M0ZNc1ZjLy8vblA5eklsVFJ4MnRhaW54VkdTMW85WmFVNHdxN0JET0VDa24zMnFjQUNPc1NLWndrdlZZMFhHRlIyN3JpTVN2RTM3bmRySmlMaE5nazJpa1RFZy9vOVU1OWdrSkFwMWNBVGc1YUVyelUwNUNaVHdsblBoVTJCNHFKWXJFdDVUeWRVb2Z0alZZZHJPMlRkbUZuWTRsWTVNcVhNUnBVc1dMWkF0Zko3cVJXc3BRamQrWFl0SVVZQm1IVHVPaGJ1Ni95c2dwRU1TYjJTNDYzS0hoTU1nUk1hRVFJMjN4TmFZdUJkaHUxbjhGQmdXdC9tdXpTTG1Ob29kZG5Ya1hNNTc3SlZWMk9GVU90TE5mUkJZbW1XOFFLYnd1YXJIdVEwUm40Q3VRMGhuRloyRk02SDFmaXZoNmdkampSek03VlZwTXB3S3dMVjI5OFRCZ2pYbm5SSWpXNkdGY0NGekd6dnNhcXFnMFAvU2NlUHhXR2JoT0hHcCtHOTJTcEVQUXB3dGZKN3FnOVNZVW1ZQ3VxYlVYREs1MGp5djVaMzJMTWx5M09TeFJnN21kdHlBRitVUEMxYmkxR3RScmlYb1Nwd0N3OEhvUWw4OEsxSzdjOWkxU0FHYlpxakNOcU83RWI3V3d0OE53S0tGQjk5eGZGY3FIcnpTME1pRFl6ZldrdVJOU0hzR1A5YUtCZk15cDhEZ2RyaWJvazRBalZCRlFDQWdjQzhqc1B6Z0pmOE5uYnVrNDdQRnZ3WDJSVmpiOFg0dDZ5NWhFS29OQ0FRRUFnSVRRS0Q0S1RCdWJRZitNc0VFVkFsVkJBUUNBZ0dCSzR3QVhNZGZLeVJlNVJkb2JWdm9sNlVLOFF0RUFZR0FRRURnL2tJQTd0aVRJaHAvbWx6TXVIYUtFQWVhZ0VCQUlDQVFFSWdoVVBBVTJDYytMSXd0Ry90YkFESDVRalFnRUJBSUNOd2pDQnpsZnd1czhnMy9wSzZNN1YwOUlIeVBRQjdVQ0FnRUJPNUxCQlliN09MZlM3dSs0WC8vMDMvNzBRL2NOcVlXb2V2MEZiejdza1dEMGdHQmdNQVZSUUNud01wZDQzL0g5WW9pRmNRS0NBUUVBZ0pESVZBdloyelZULzBNVldjb0hCQUlDQVFFN2o4RStBdkVwU3p1cmZzUHBLQnhRQ0FnRUJBWUhnRjZLYmZjMVJ1KzBzQWhJQkFRQ0FqY2R3amdCeE5LWG5mMU4zN3V1L1lKQ2djRUFnTDNEQUxka3NhMnhKY2E3eG1NZ2lJQmdZQkFRR0FFQ0R4ZDJ0emV6UitkR0lIQ2dVVkFJQ0FRRUFnSUJBUUNBZ0dCZ0VCQUlDQVFFQWdJQkFRQ0FnR0JnRUJBSUNBUUVBZ0lCQVFDQWdHQmdFQkFJQ0FRRUFnSUJBUUNBZ0dCZ0VCQUlDQVFFQWdJQkFRQ0FnR0JnRUJBSUNBUUVBZ0lCQVFDQWdHQmdFQkFJQ0FRRUFnSUJBUUNBZ0dCZ0VCQUlDQVFFQWdJQkFRQ0FnR0JnRUJBSUNBUUVBZ0lCQVFDQWdHQmdFQkFJQ0FRRUFnSUJBUUNBZ0dCZ0VCQUlDQVFFQWdJQkFRQ0FnR0JnRUJBSUNBUUVBZ0lCQVFDQWdHQmdFQkFJQ0FRRUFnSUJBUUNBZ0dCZ0VCQUlDQVFFQWdJQkFRQ0FnR0JnRUJBSUNBUUVBZ0lCQVFDQWdHQmdFQkFJQ0F3R2dUKytrY2ZlTXU3UnNNcWNBa0lCQVFDQWdHQlZBUVdHYTZ2cEdhSGpJQkFRQ0FnY044ak1GVi8weWd3cUx5eHdkalpLRGdGSGdHQmdFQkE0TjVFNElBOVB4ckZLb3h0allaVDRCSVFDQWdFQk81RkJGcnN6bWpVZ3JuZEh3Mm53Q1VnRUJBSUNOeUxDTlRZcTZOUmE1bXgzbWc0QlM0QmdZQkFRT0JlUk9DSTdZMUdyV25HUnNNb2NBa0lCQVFDQXZja0Fvdi9ha1JxM1dEbkkrSVUyQVFFQWdJQmdZQkFCZ0tyN0tzWnVTRXJJQkFRQ0FnRUJFYUV3Qkg3Mm9nNEJUWUJnWUJBUUNBZ2tJSEFaamgybTRGT3lBb0lCQVFDQWlORG9NNjJSOFlyTUFvSUJBUUNBZ0dCVkFRWTIwak5DeGtCZ1lCQVFDQWdNQ29FbHNLeDIxRkJHZmdFQkFJQ0FZRXNCSERzOWpBclArUUZCQUlDQVlIN0dZR2xCeC9KZi9GMjJSQjlvdU5ENjVmZWVQbWQwUTEyNmN2N2c5c1hEL1Y4R1NFdElCQVFDQWpjUndoVWF1ZjF5MDZPd2hiUnN2Y1RpMS9IemwvSGJxMnlGenlNTnRtN0gyaGVISHR5UWxKQUlDQVFFTGlQRUhqMmVTeEs4ODRUUFB2ODRid2ttbU12SnRHWlppOTBvaWZ2SExGWGtublBzcCtNb3NWV09KQ2JoQ2FrQkFRQ0F2Y1ZBcldONktiUFNqb2dnR2hHRXExNzNtU28xQmt0WHV0TjlySlRqQ0tWSmpmQjAxNDNRNEk2SkFRRUFnSUJnWHNWZ1JXWXdWbjU2dTB2MEs4eHhDN3VCRmpCbHhBVVVkdGpVcDhWSnZpQXNkMEVUalBpazR4UHNrNGlLeVFFQkFJQ0FZSDdDSUg1bDZKb1RycGNtekZUeTZOYkFJT0k1aVZSeldOU20rSzQ3UXp6ZkZuc2lDOXJLdzIyZGgraEdsUU5DQVFFQWdJSkJFNjNvdWhBZnU3MjN6eVJ2TjdkUXhHYnlHTlNaK1NCaEJYR2ZRcHVIVlgrUXhINEVLNmJIR0lCZ1lCQVFPQStRNkFKcCtzbXcrbzE2MnIyaUlqN1phY1lPNG1UbnNyRENndStZN2NOL2tuR0tlK1poVGlqRUE4SUJBUUNBdmNzQXBVTHFOYkkrWUV4bXdnbXRSTkRBNytZczgyVDFDclh6bGMvcC9PNUV6czFoQU1DQVlHQXdQMkd3T0o3b3dpdjNtS0ptM0VSa1ZyVnpqSXkwTTZGZDhsRStUbmZMMHd5ZHY0ekRubUlCQVFDQWdHQit4VUJQT0hLVi8ybWRCUjRUR3BYbFZjK1lJZGJIUS9jem4vS1NRcVJnRUJBSUNCd2Z5TFE5UzFLNDFETXlSL3I5WmpVVS9VN3ZxYytIM0FmNXBheHQ4ZjVoWGhBSUNBUUVMai9FRGoxdkxpUVFLRXYzM0x3bUZUOU83NVZ0cE1vRjhIVlFOZjdramtoSlNBUUVBZ0kzR2NJMUgxV01vNUJWZjVPZzhla01yV29iYkJiOFdLSWY0bWIyNHREVDFaSUNnZ0VCQUlDOXhNQ2k0VytDYTVNcWJvYmhQQVE3WXpId09qRUpKdlE3ejFJQm5mREpJUlFRQ0FnRUJDNEx4SEFicitUcTdnNm1PQXhxVGpZc00zTDR5MkhGRWEvWG1ORlZ0QzVVZ1NDZ0VCQUlDQnduUkZRRDhHaTZBdkpsOHFlNEcrVlJaRTZidXN4cVVqYTRQcmZUSjRSVTdoTU5jTnZSaW9zd2owZ0VCQzRieEhnWDAxY3BrZFpUZTVsamYzWjRzQW9VOG9QalMzOWtBMFd6TzBKajgvVENZZnBYVHN2ZXMyNThObDJnN2wxY0FtUmdFQkE0SDVFZ0QvOG9vL1FSTjR2Z3Axd1RHWVpmeGNYWDdPNUUwVXp6cmRyOFRtRVkwN1RwVTh2ekozeHNQd0QzOE1lRDg1NFBteGpFNFp3UUNBZ0VCQzQ1eEhBVzdaN1ViVHVMa29UV3MvS3M3a0g5SEZ4YVZMLzZCOXhNcmgxZXp6QVA1Mnd2azNoNVkrczhTUXNobS9Kd0I2L2h6OEJnWUJBUU9DK1JRQ0xVNWpHNmtrMkFEUHlFek9iREN2YjlTMGloaW50MFQxU3E5c0dPUXphKzVSVUpUSmM4OHJSTUJlK3Y4Z0JDWDhDQWdHQit4aUJhWHJBeFQ5Q2t3WEN0RmpkWWlVTHIwUHJtRWpYMVdtRGx2aUErQ3lQMXcrUkJUTHhaUVgxa2R5b3pUL0RtRlZEeUFzSUJBUUNBdmM0QWd2a2xaMkYxelh6V2hMMjh4bEduMkY4bEpPMm1YelI3RUI4VUt4S3YrVXd4YzBxempFSWYrN055elZPTzhYZW1jaytaQVlFQWdJQmdYc2ZnU2w2K05YZXpsTzBTZDZBeGVZM1kzVzc4RlZPM0dmU243dkFQUWRQblIvaGJPMHNkeUxBUVNGOHRsUHlqRmovUXBqZHZGcENma0FnSUJBUXVJY1JxRjFFTnk4UDh4UThvSzhldEY5Y3hzK2FIZTF3WXZobHhXbUZxQXBqK2h5N05RT3p1N25GODVycTFZZlQ4eDRTUHNQZXlwUERuNEJBUUNBZ2NEOGo4Q3g3TTN0YkxnQjRVZUdoR3N6cUtmc2V1VkpkZlBEdFQ0aGlDK3p5ZFF4bmNWdnNlK1V4MnljZmZlMHV6MXRxc2pjL1VHYy9rc3MvRUFRRUFnSUJnWHNmZ1o5NzlPOFVVSEw1UTQxM0g4T2Y4T0dMNzlEVTc1R2g1MjVmZmhlQ1M2Ky8zRkI1ODlzaU5QVk50eS9lL0kwcU5kd0RBZ0dCZ0VCQVlCQUUzcEZlYUc0clBTL2tCQVFDQWdHQmdFQXBCQmJGTXpOdm1ZTU5iM0pJREFnRUJBSUNBWUh5Q0t5SWR4bThCVTk3M3VTUUdCQUlDQVFFQWdMbEVaZzlTeTlUUzg4S09RR0JnRUJBSUNCUURvR2pqVlQ2cFF3L1EycWhrQkVRQ0FnRUJBSUNYZ1Q0Qzd2ZW5PZ0dYajRMVjBBZ0lCQVFDQWlNQklHYitEaFkydFhhVDhzSjZRR0JnRUJBSUNCUUVvSDJWbXFCQmJ3WUhLNkFRRUFnSUJBUUdBa0NTNWZwYkk1MjAvTkNUa0FnSUJBUUNBaVVRbURoVGVua1AzZVluaGR5QWdJQmdZREFSQkQ0L3dFMGsra0E5TDB3cndBQUFBQkpSVTVFcmtKZ2dnPT0iCn0K"/>
    </extobj>
    <extobj name="334E55B0-647D-440b-865C-3EC943EB4CBC-5">
      <extobjdata type="334E55B0-647D-440b-865C-3EC943EB4CBC" data="ewogICAiSW1nU2V0dGluZ0pzb24iIDogIntcImRwaVwiOlwiNjAwXCIsXCJmb3JtYXRcIjpcIlBOR1wiLFwidHJhbnNwYXJlbnRcIjp0cnVlLFwiYXV0b1wiOmZhbHNlfSIsCiAgICJMYXRleCIgOiAiWEZzZ1RTQTlJRnh6Y1hKMGUwVmVNaTFjYkdGdVoyeGxJRkJmWEcxaGRHaHliWHRqTG0wdWZWNHlmU0JjY21GdVoyeGxYRjA9IiwKICAgIkxhdGV4SW1nQmFzZTY0IiA6ICJpVkJPUncwS0dnb0FBQUFOU1VoRVVnQUFBdElBQUFCbEJBTUFBQUNTRkJsOUFBQUFNRkJNVkVYLy8vOEFBQUFBQUFBQUFBQUFBQUFBQUFBQUFBQUFBQUFBQUFBQUFBQUFBQUFBQUFBQUFBQUFBQUFBQUFBQUFBQXYzYUI3QUFBQUQzUlNUbE1BbWUvZEVDTE5WSGFKcTd0bVJESXhhMVFQQUFBQUNYQklXWE1BQUE3RUFBQU94QUdWS3c0YkFBQVIvMGxFUVZSNEFlMGNTMnhyUi9VbXNSUG54ZmtVcVVWOVNEaDZnU0lCeGRGN3BiQ0EycXFnQWxycVNLaXdLT0R3SGhUUkxod1FRb0tOczBMcUFqbVZxSUFOVGhGVWlDZVJnRmkxQWxzc2tLaVFrZzBMSk1BRzFzaXBRMXY2WHN0d3puenVuUG5ZdnI2Zmw2Y3FzL0NkejVsenpwdzdjODZaTStNYkJMZFJZbSsxZEhJYkNaZXk4cyszbXFEWjdTcnB4cm1rNmNUTExyLzhsaFAwN1RxbjU5bG1kcS94SERPUlFJL3RrTko1TmpzSk5FNnp3MzJPbVVoZ2hiMUJTdWZaN0NTd3hOYXpRMzZPbVVoZ3dMcWtkSjdOVGdJSHcreHduMk1tRXNpei81TFNlVFk3Q1Z3NFY5UFpDZGZBWEdlN1J2bThrSlVFU3F5YUZlcHp2RlFDT2ZZNkxaN25NNVBBRFB0UFZOekxkNVZQdjNZY0ZUb3R1TE9obWhiM0JFK05yWkhTdUd5eGpERy80ZmZId1VSdXkxL1ppZ1libCtwRDkwYkRmK3VnMmxIVmRMNXkrcjNIL2xKaDZleHpsdGhlcERIR3BucDB1d1Z6Y3V6bFNDTU9nc0ZwSHlBTGpOMkkyR0VzV0QxaS9EQTIxVUZFQW1PNVRMTnhrYjBTRFYyKy9Cc09PR0JzUDFxUHNWQVJsMUo4cW5Qc2NDd0R0N3h4TnFyYzVsOFZ2TUVCVFJxaHYzSzBsUkdmYXNHeDlHOURNOFBZYWRVUmN2NnFhSHFQMDVKaVJZdFJ5N1I0L1VWZjJnZUNUZVdpSExDb21uME1td3ZzVGRMNmF6RlE5YnZ4cFcrcXh2aFVjMDZRUWFIZlVjakQ1N3hzeWpRc1ljNnRudUxHZktKVU9tdVNzVHBMWVZOcFJHcHpKalVzZlVRU1MwQzFZNXZFYjErOHpyMm5YWWxiUDQ2UTVLc3YzTjNWVmFubml1eC9GT2ZqMXpndmpHMWM0ZWt5c3NCdy91WFljRTlBd2dUWXBIMWk1V3VHNi9ISGl5OXl1cis2QTlQem1IOC9SNXVFYW8vMUhkYUtyTUpjcnpaM0V5aG1xam1Ba1ZuSGJ2Q0Q4dU9ReDgraGRnT2p1Y0xVYWx4a2pnWU1vU05uVEtVRjNXYUF6THRrOS93Zm9NRHRieEtxUGd1MHpGcU1iZHRjTHIwSjlMcDJiY3JsSS9mRmQ1aTVQLzg5d3pOOWVBSFNKQmE1NUJQeVVibHBJUUR2a1NpbGIwakRsWVRxb3VjcXd1S3d6dHpRWmZOUFFMeHFNWlIyMFJseEVNQktNalJLdm95ODVSbVR3bG5nMmlRWkl5dnNOUXZCQlJqc1ZsZ0hOTmw5VUVwQ05lL3hrZVp2clBKNUV4TENUTzRlSUM2bmtkR1Fac0YwQVRobU5FOHdoMG5xOGZWV1VjS0JPVzI4Q1FJWk9UdGprVUExeHVqUlQ1T0pIVlVTcWcxWGVxdHZBQjE3QXpIekNsUm1IV2FiYzVVV1RGbExkODl6bC92eDA2NFFKS3h6bTlmSUVsYUFxNDVacXB0N1QvUzcrZ0NkaE9vUldTU1M4T0FWUUV6OVM2enY3UUZ4dTFKMlNPM1JaTnIyU2FSb21uWU5Bb3VtV0pZOG1zNkFqMUJ3emNPUnVTRkN0YjFQRWNXZ3VtcjROeHhaYXgyR1ozdk5Wd0lnYmk1alNqbWR2T2RPelp5Y1RackFzaWw1MEhScnVqRmV6cVY3WUs0VVhGbkc0R05ROVJ6YmRmYmhGVnFCbnNVM0F5QytIVzhnVVhzdEs5MUxPdFJnaktRSTJSVXpWdE9pcHN1RWpGcnlIQktYelpVQzdwMjVvR05RWFRFeElIT3NDNjlRV25iRmJIME5uWUE5VmN6bTZidjYySFJZeVp1ZVlObWVGTlB6dHVoNDVPQmtHTllCdmZvM0tPSTRWQ3QyYkdXRmJjRXJ0UGFPVjZ0SS9KZ1NTei92dTFOVGNoUlozdkExd2ZWWVQ4cUp1NmtBcklhT1F1MUI5V2tzcWkyRGNXQzZNSVM5cnJWa2k2OEZTRHpwa0NiMDcxREhTc0pXSENkdXhXQ2p6b1piRTlCT2JPNDVVd2pkNlQ3cGh4YVJTam9XMVpyeDhnRDdFa3h5MEJRRy83VkQzSis2RGlGaEpubldkL1hSZGFlREJXTzVOWko3MDRGN2F3bzhXdU45b3VUcDVpWVcxU1U3UUxNS0NxbGhhWXJPVmdCT1FNYnV0QkZRa3kvT2RhZURJbjNoOFA0VHF6VFBjWHpkc2c0b2VlSzF4Nk82WUUrS0FhQThNRU1jQzdCeWFwYjFUVDZIYlF4MWUzVUJBSXdwckMxMmVZOENOU3d0OWdFYnpkVGxBaFdpNkgxa0tvc0FKRThuWkV5cVpjdWhhNjBIUWR2ME14N2NodEM3NVZGT1BhQ0pIZHhGSE9CS0NoVm1iWk9qV0NRS3MrZzdzcGhJeUFMdzdFeGhwaGxiZkpCOCtNSURNRm1lZ3hJTHFhOVlzdXhRWnovQVhRcjhocW5VRDRKUzF1NjB4NnZsS3lsVW1LMTl6dER5QXlGZndPZWhMc1ROZVE1VEs5YTBhb0NrTmZxNFZHMUNHQm9kR0dKZFJnVU54UGMwc1F4eTNqczFUYUl3RzhDWW1ZcXBtSTRTRWFMQWozYVl2a0wwY0xXUmlrMTEza0FLVzdBdFBwVk85S0RtMXZHUUl3WGJvMUY2Y3VhNWh3UW9hWVdaTjkwaEJEaEtiZzRCaTYwK2d3RHQ4QzRTa0FtdHhhWXF4S2RhTkhkSTRFNEh3YXB4a05FK0ZzUkRXcGxrU3JaamoxUmcyU3FGdVdocE9kU1hIMHlCRThjbEVIWVl4aHltR2toNlM1WGlVN1ZPYmRHZFJrT2tCZ2p4YjZ5QjEwcTlLMFUydmFmM1RnMTFwMnZJaHBGYU42dFlMdDVwMUU1YmNOeGNZWWNwR2xoWmVpK2VnT3FCc1JWQWR6cUFvS0IyMU9meFFDMXpkOW9OUGdCVmpEY2N5akYzOUdCRlRVRmE3VG5pNlVyWWFSN08xbzByVHpxdFVKbDBGY29rVk0zTktMclRBUnlEYWwvcUNLbkFBc28yT3UyOStnaDhLSVg1dU9QMXRxU1JXajFSVW9qMWRNSVIzS1BWQmpBSWVuVGVKYUZxQmxqUW5jWWdSN2hXY3pkeEFFM0w3OEc2VkZOYmEwS05WNTExQkkrK3hOaTZyc2RjUWMyendiYlpNR1hKQ2JGeGo1Wk1LM2pkdzFCcko2SnFudHAyY0xYcVEyRFFKSHh4bGd5L2p3NG05KysvalVwYkZHNUNYcjlhQWdpV1dhZDkwZ0RabGhKRzIyb3d3U2FWbGoxcnRVS24xVEtVMWtJc2lhaWFwN1o4dFlJREdWcjY1aTZTQVhKN0lUa2o4NkNXaFozVEdzam80U3Q0dHNRQTFxTVlkNDErQlJYRCs3VFNMMFp6NUlMbktBVHQ4TFpDOEVpRnNZK3FBZ1E2NWV5SlI1V2UycTZ3UHFJRldoSjdiZ016WTl6cEhzQ09TRnp2U0R6MHNVSUxJbStxTU5YZWhvMEwzaU82ZmhVbzlGVXRmN2JZSlV4bGFEZzJHcVlzZUk3MzBBTGUrUmltTC83MUxzai9WcU5NU0xWSlZHUkJTTGdTT3BBejNOMUQ0bFZOa09ZdTRHRDlTYzhGMmdFQ1dDNnFsaVZJMGFFUmVwdWZERis5YUVGYnFaS2NaaWFOcUNYUGtUVnVWSFE2SlU1a1VxcjB0UzZKZWRoaDZyU3V0NFk4cCtwT2Y4YWppTXJlK1EvalBaRWlLNWtBYlMwS3RmcWl5dGFFb3d0YXRtQllTNmJoVTIrdkV2aTJxb2NucVk2Y25TRm1mVmJvMWxMb1hWM21hTkowcDJGOXJOdThXVmNmWlROMXA1dUNNZG1DUjZncUdkc0JHL0drc21ta0JIUU5NSHY3SmFaS1QyMEhYRmtFTFdWdjRWQWNFeERYV3hrdkY5RXIyeDVjL2l2enVGaDNKZUtlWUV5V1VKdXBGUHFqMFZuUWtLYmpKZXFiSkt5bElTR1huQ3B4S1Z0aXRRS3hRMDZrdnM4ZlVGWlh3M2s1d2M5RElDRzZBNVA0anowb1EzY2EycHBLalhqZ0VsVE5FZzlPb1NuUmZadXFUT2RKdGtuY25RN3drR0dUNDI1VStRT0lpM0ppZ3N2bHAwRFVmUXRQeFpFOUFxd0NwQUpzSGFwY2hPY1gvQjcrMzZ0TzM2YkRDdmRvalFYa2RJcGZRYmIrNVYyT0JzYkk1MUJSQmhzcVNwdkVKeUo3dGw1SGJiZHY0dkZjZlVTQUhwbjlCM3VpeTRKOG1nak1FakZwUUlza29Rb3BzQm4wNFMwMHJFVkIwOGd2aFk2NnVyWUNSNVI4YTFqYkRvbnZwRUVwZUJnMnRnMUhGYzM1VjB5YkJPQXJ4NEorN1dReUg3Z1d2TW13cWh4UHhUcmJnMHJVeG9lVGljU0NLSVMrVkZHdVZ0Q1EvUDEzdGpoQ0pGNk5oZHJ1VlBxeUU4QUJrQkdmRTROWEVzNUN0V2VOc3ZkZXJIamx6SVpmc2RrSjJncXZia0YzZWxjWFU4M3BZNWNMMG11RkN3Nm9OeFprU0F1SUovS2xOTGRGeU1LQ3NjYm5Ya0hrUFdESTRReitzOFJSN3N0TU9nLzdiQSt3b3U1Smw0aG1WZi9EVkxyVCtOOVZGUEtEbXdJSWlMdXJUUGVmTW9jM2dycTB6ekovcmJTRzU5R2QzclpxQ3ltOWNZWFc0MTdXZ0t4cVR2dXBsMUJkR2wxUUYraW1sdnFDRkJCUHpaMFdRUlQ1Q2dWNjM1MGFhRUYzZWs5QWhMK3owa1NIRlFrejF0a2VZbXVPY3FjVGtzTHUrc3p5U0s1V2NRZHlSVTFrSUo2V080MzBTa1QvWW5sZ1RuR3N3b1R1OUxISWhyK0t3YkFpWWNZNjIwTnN3SjFyT1JPU2tkM0ptZVhCb2FoRFR3YzBsdnFqV0h1Y096MTlmTHBPRGhxUVhzZFMyNUt2VmM2RUxNaEhaYzBzSnk2NWJsNGxER3NsUm00aklHZVcwcDNtWWROcTBONlJvSTB4N25TTStEUWNVNUx3SVZ4ODhNK2hIbkduSlNNTHRKODlqbGpsbm0zOXNuU25hK0hpVmU0MFAvN3Y1MVg0RElrcm9UdkRBWG1NU3FxLzNRZE4zWjZ1OUFUamVXT2J1Tk1TZW00VVNvMXR5cHl6SFVlUDluQktKRkhCOVdaY3VkUDhEdVRPdk5MTktKbnFLR3d4NHROQnhRam4xZG11Rnptc3BOQ2RsZ0RoNFpLM1E1eEtKOFNVcFR1dEEwektuUTRDbUU5Ny9GQWN1UWNuSUYzbnFrVXZVTUROMXFwWFJ2QisxYnVXN1htMjdvVk1VT21FVFROMHAwblFWTG5UL0E3a1Q4T29EemdCeWd0Sk1DYlNGV3lkZm5WNWN1ZU53T0IvdzIxM2VtbkU3S2ZkcHMzYlJ3RTFJRHN0am9qd1JFM0s2RFIwN0RIMkZJOThJQklRVElydU5DREVGWHFNbURGNXJ6NUNQVzV3MWpoRStGTWFNZnREZ0JnWmVyYUgzWnZadWRQa2NLdDlvbGpGTjd1bkNqMW5HYXVXbUUrOHZIbW8rbnJ2MUVBamVpZzdDb2cvQzN3N1pWUWxMNURoYzJUdDdOeHBjbVpaWGxlY0crc2JpRytxaG5TZUhmSnZobEVURlZpd3BuQ2JaUkEzcG1kN09MaEtkdTYwVmxURURvTmQwSFlmaU8rbkkyR0ZwYWMxdi9mcUk4SUJqRmJtV1BGWlIyOWpiZEpFekJTaXl0Q2R6bXNkM05MU2hhVzdyOGFBcHFtckN1azgwY0JMVENNL0ozYWczd1lIL1FmME1iVkpPcnhvMXd2eG9YVVlzWUMvYzQxdC9MeHZFbDE0K3VLMTkwTFE4Njd5UGUvRWx1THo1WHQrYklLRUpUMlJ2d1hSeks2c24ySERxZ0w1RnhEZlY0VjBudmp2eHE1QVZSdUIreE1BUXZhT24vNHVsUDI3OW9RczZlMEVJbW9DR1JXRU1CRG40TTNEUlo3VFk2TVdwOHlOb0ZoNUZUNnE5QUM4cC9MN3Jzc1AzQmhndkNBM1NZVjNWS0FUR3o3NUExNWJsRE85K014Ri9xbXQ0UXQzaUFZWFFhd2FJQ1ZuanZObEhzQ1hmL3JpODV5YjUrNytFU1p4aWNuZE1zWWliWGZTWjN1UFBQT0xEcEpsTHp6M3c2b04xbWF2OTRQZzh4VXptSGdCdmcxMUl5aDlsUytHZnRENUhmcFNlcElhU0pwaTQzL0VTY0NQbURjcjBqZG9xbXA0R3QwU0Z0cWhIVEEvSnliUWdnUHZUYUhmbVpDNjBWMkhmVXFFYU5lQVFVL29aaFdxWUsrT0Q1SjY3TVlTWDNzbHRqbkhuZUhHaUZYYUVXYW54eTVkZWVLSks1ZlVOdUwrS3NjMllNTU5yTDk4Q1Y1ZGlxbXV2TmFDejUrWUtaTXg2Nno2bmxpS2ZBQXFIY3FFVzNjNDJHdFhMcFZQcXhhUmhwaDZvQzEyekpZTDdFYXJpMVVEOWxxcGo1bW1jOVViYThIV0VtWElhMjdKVHhqT2N6OG5ka3ZvVXlJNlBFOXJ6YnhTQ2F1aGZWSHRpK3hVYktCbjJWQm9saG96Tll5RWREOERxVkJrK3NTZzFScFNjTDhYa3lsZEgzSjk1T1JyRlhVOUtUMllJVnNtRkFTRlJIUUdWTjRtYjFyMXh5N21SaWdWRTEzNnBZcGswSC8xTVgxNll6RFdiWVhnZ2EzSXMrTmM1ME5XSzBoNm4xZkJTOWpsbVZubWplME9kQUNDZzkycUg3REFxTGFLMm9XL1ZaUWRPdnBxZ05Pa0tzQVE4aFdveXVRSmt0N2hSYmhQSUtiN25GL1NwVXg4Vk1MSmlLeThpdUQ1MC9hSUR0bFZlMDV0YldJZ3hhNWRKOHNnNlQ3UEFveW9HaUZwNVd2SWZyZnNBUXppWEdpZTBaSXl4am5aS1FCREtPYXIwWThYWUNCVm5ybWdObForU1JmOUhvbUxNTzBhakM5c1F6ekhERzJrVFNVYVB2ZlUxdTVYVitLMEcvZ3hTWlhYVHBEMFBBNzNUTklCaHZNV2RORGxUSmdRUkhzVEY5WkFhUWFYeTZoenVqNVMvN2c0MDYwQjVsK0dLeDJiNldLTmhXMnkvOVZNTHVsMnFudnNhY2FKTys1cTc4eGVOR1YxOHA0aWhUa2RaWDlFbVVvdmorRzgzY1laZVQ3bU1ITCtUUjBCU3E2bmwzMVJCMEloeTJ5WnNYc25EakZMQmpUdVRuZzRyZXVNM0tweTVZeGFYb2lvcDNVY3kwV1JkVTBiNG9ac1BXc3FrZkRicDdaT0ovQ1ZkNTFLVVJGUjBqbzJPd0pQaHRVMVVCOGorYytRcmdmMXJENmQ5clJDRmV3UkQyVkxIbllCTkVXVXRIbmVRQkZrbjRkNW9uejk3SW1OcDJDZjJyclFsZkNTejV5SUozMzlXUWswVHRJTGQ0ZjduWW8zRnVJU3lxSUdqeWZQSkdMckRzYjlmTDBOMHd6amMwZmIyQVkzVm80RnpEaEpsOEtvem1RS0FsczJ2dzBWYjh3Ry9UUllKODQ0V0lCU3NtV3VQUVpNbVpoUTBrdHFoYzZxLzF2Q1hGSysxZVJWTXcyNzA4STJ5ZVdkYWZ1bURIOWtuMWs1K0J2czNieE9YbDFzaGJNRTNrR2Z0OEFHUWZSYVZiY244Snk5cXVyMlJPWk1maUdjSi9rNEUvS1VxTDdZVEd0cC9tSHg0WnBjNXo1ZUM3UGtCRE81angvQlp5aytoaGtRL2k4eDgyaUpzV2NodysybzJoajJSa2FvRUREclZEaXJPS0k3c0psSnpnZmV2cjI1RStUYjhvQVJ6aFA1Sk1WYkNKQzYvUC9Ba09ualZ4MHhWWkZJSlJ4aDh3d05JaDVoSHJwalBwdWEzSE1UNmVZUDRMNUg2SmJtZnZKaDNtTnV1SEgvdGNzb2FjeGNRa2tQTi9EZ3U0ck5uOXJZeFFla3haK0o1L2x2QkFua1hybzZmSEluQXVCNGtQOERPR1I4ZjBiWFI1WUFBQUFBU1VWT1JLNUNZSUk9Igp9Cg=="/>
    </extobj>
    <extobj name="334E55B0-647D-440b-865C-3EC943EB4CBC-6">
      <extobjdata type="334E55B0-647D-440b-865C-3EC943EB4CBC" data="ewogICAiSW1nU2V0dGluZ0pzb24iIDogIntcImRwaVwiOlwiNjAwXCIsXCJmb3JtYXRcIjpcIlBOR1wiLFwidHJhbnNwYXJlbnRcIjp0cnVlLFwiYXV0b1wiOmZhbHNlfSIsCiAgICJMYXRleCIgOiAiWEZzZ2JsOHdYR0Z3Y0hKdmVDQXdMakUyWENCY2JXRjBhSEp0ZTJadGZWNTdMVE45SUZ4ZCIsCiAgICJMYXRleEltZ0Jhc2U2NCIgOiAiaVZCT1J3MEtHZ29BQUFBTlNVaEVVZ0FBQWlRQUFBQmFCQU1BQUFCNmFsRGJBQUFBTUZCTVZFWC8vLzhBQUFBQUFBQUFBQUFBQUFBQUFBQUFBQUFBQUFBQUFBQUFBQUFBQUFBQUFBQUFBQUFBQUFBQUFBQUFBQUF2M2FCN0FBQUFEM1JTVGxNQVZMdnZ6Wmt5RU4yclpuYUpSQ0lHWEdMMEFBQUFDWEJJV1hNQUFBN0VBQUFPeEFHVkt3NGJBQUFPR0VsRVFWUjRBZTFjYjJ4a1ZSVy8zWllPN1hiYUVTUnEvRENOZ1BKQm5RM0Z1QW1yYjF4QUlhQ3pXYllTRXVKTVFDTXhtcFlzR29uR3FSUmt3ZWcwQkNXU3dFeENSSW1KTFc2aU1WRm5Fc1ZFaldrREgwd01vUk1YUG9na3JUdTcyRVhnK0x2MzNmL3Z2WGFtbldrc3MvZkR2SHZQTy9mY2MzNzMzSFBQdlRNdFkrZUxRQ0Q5aDZEMTRPL09nMkVRR0F2bzNrdUpQbTBvL1Y0YkRzNldHSHVaNkFQOWpvUzJmL1hjTEsrdjBvWjRhbnIvVmxKQlF4aS9ueWpmdnlnNGxvL1JkMFU3UmZSdjUwWC9OZ2FKbG9UMUJUclR2eWc0bGsrb0JWTWxjbDcwYndPUXpBbnJ6ME9pbkdCRUxad2NiU2hhbno5VE54OEtFYWpRdVQ2SHdqY2ZPODZiUHEzUDIyTkVrMzBPZ1cvK2NhS1NUK3Z6ZHZWOHB1WjV3QVZFS3g2cHo1c0RCZnB3bjBQZ21EL3c4UFZFUDNSSWU3ZnhyeXZvd2RxTzFVZTJSblJUYzhkeS9oOEVQRWQwTUdpRnA3YWQ2Zk8xazNUdTdZQUpRdUt2MkozMHhzN1FrTDJMOUhwWDVMUXBKUFhqSzFxSGY3azU4eDBmajc0Zi90TTFyZnN6VVhwSVNWWG9BWWFrazVwSkhKM1FnVytqRS82ZDhRN25pQ3BFRDIwbUpSMlRGbndEblloYVNacCtuVnF6REpkaDhyNWpNK250dkt2UWY5dGg2d3BQcWtvUHpiSzdDdlRKWkhHcFloUVNXSHYvaTk5Nm9YSm1OcjVma1I5S01MbHR6ZTY3T2JwdStiNHJOcnVMNmV1cEVQNkJnR3F1RXFhVk9obTk1aHN2MExjNXgyZ3daeGl0MnJBNGxJekN6SnBGVGFwV1hUaDR5M01LWEp6a2szcDNtVDRjVUJnT0pEUXg0bC9CeW9wNHlTS2REVmxuNU5QcnVJK0UzRXA3MXh5M240aVVSMTJCa1BlYVMrbFo2N2lhRGt4clhLaTg1S2dJR1Q0a21QNGxvZFB3THloMjVaVERpOEY3RG5xbWJkY1FISVc3czNkdHJVQkIrMk05ZGhxSzhKQkRMMFc4WkZGdGl2Q2dXdHdvMmU1Y0g2ZWZrc0lSdWs3SGpkTjlHa1pha1ZJSFk0MjQrY1IxVDdFaEh4STR5YVRveHJlVWhUaTE2bDI1QmNOT2ZpU1VqaEYzNllwKzBLeDFXSmVKTXc2MENDUnJmSWZsQlV0Y3U1a2dxSStpaWpXS3NLMG5kaXpzVzd3QWtsM3lrbVVWU2hnYkp6b1FEaC81akVCU1ViR0ZReklaNFFjaDE1V2xqNEZsQkVFczJhWEwxOEFLSUJVMUl4RVRmVWlnbjBRUHRmakVJMmV3am9ocm40Q0I1V2FNdzkvdWZOMlhKbHJYQ2hZVDU4R0haRWJ0Tnl3VnFDV2t4WVNWN2tBQ0lQNFR5c1BYZmtaVGI2eXVOakZrWGd1c0ozNmg1a09DYldaV2R2dm4xQk5hZ0YzcERpUURkR1V6bEdwbXdSNmxCL1VKZTcvSUp1eW5rZkNLcUxQbHV1NE9KS3l5SUszZXRhKzJnTUlSalRRbVFpbWdhV0hGOHhMc0Exc2UxYnNFaWNxTkI0aGl6dUtlbXBzMlUwL1B0eDc4U1lUbFF6NWwyUTZPWlIwMGZUWVBFakMrNWJQNDdTNUJrcFluOUN5MW12NFFIYlg1ZVIvbGNhL1RRTVRkQ3pwT2duVkN4ekt2bjUrWDFOc0lkVjJDaEwxRWgvN0dVcmlnUzNCZ1g5V2tkcEVEZ3VMOTVtMS81SnRtOEdTMEVFQWk4eUpOa2hYUFN3RGtwTS9pdDdzRkNYc243bVFDb3ZmTEFTNmF1cTRrcW5jZEN3NCs1bythMkw2Ynd5R0tlOVUvNHFmRWlKTTZuMmNNKzF6Q3ljcURCTDBhaVlQTEZ4cVM4YS84N05uTDVqbndsOHkzN3Z0citEb05lejVZa3F4YlBGNDVGclJ1VUVGZ2hJSXdMZjRxMFlaT1dyYVF3QmdPQmtSWFhSYmcwNzNTR3ZRWER0SVNNb3BkbUxpUnVKRHdYc2EzWXRUaERMSzh4cktpQnY2VFlyYkRTNVlLVFdIeU54VVNJeGVrNm5mWU1uZlIvZlNSRWtzSFczdHJLQVlHbkYxQjlUMVFacU1VMHNSbjFuY0NIQnlzcTFGQWtuQ01jQ0hoR1N2a2YzbCs0NFo0bzJJaGVhbjFSOFp3ZTdhQU9jdWRoVDJGcE5Fc2pmM3FLSTVXZ3p5aHJZcWtkcTNkZzFTZHpzNEtXYU9CdXhRcS9pVU1QOGMyOWJDQUpCSnN3cGN1SkdqQnQvNkJUNkluZEcrck1qNDlQWTJzRnAvVHQ3QlhiMFhvb2N4NGNBdm5LSEFqVGduOWNEd0NQSjJWUVNUMTZNZjJuV255anNnMFMveTVWVWxSYTBYeWNKTy9wL24zcVlPSnB2Q3IwYVp1QVpLV2JqZ1ZGeEtFWVdxbWc0ZWE3QVVpWWFqREhEWnl4Z2R3SjBtWjQrRUpwUXdIU3dVMXpyT2RuNHhrNThSOWJxWXd5U1V3WkN0dG9icmZPc25kQSsxMWlNMjVrUVVpZ2JJRkNaOTlNVkxrdzRWa0RYeXphOExFdXhQVEJRc1NOZ05JQ3VFMFljUzVJWGwrcXliTlFHUjhUY2d0Q2FWdmxRc2NONEVIOUx0TktrUDJOZGZ6VUY4Njk4WFJaUUVmM0FZa3EraVZtaThKRlFwSis3WU5DZHpxSFdMdE00WXc4OVppUTNUbGdUY1VFamJiK0V6eG94V2Z1WHpJREVlVHA4TE5PNWVkZ0ZDRWdCc2hLUFhUbVB2Y0tDVGdqQ211bDhBVUdwRVp6UEVrc3p4SW5wd0x4Y0tJTnc3S0VjcHQ3T1d1TXFQY081QXJxSGxFRXZHV3l4SGZXblhPSDhNVlNLQjdIdzd3bWZFN2NFZ01DQngrMDdKNVhVZ1d3VGR6Skh5UFBldWpOcWV1MjVEQWlJb2FHMzNsdXVIWjhvTG1iNnN5eEUxYk15Y3NMSnkySU1tNlhEekVoc1dCU3FqZ2d1QzJiQjFkU09vSXd6bUZYV0RDcU4wRHQycG1Rd2NrMm5NRHMveEJ6anQ5dG14TWNOT3lwaHNtWkgzTFRtQlk5TGlRNTRteVVZcjBka0hncldhRWh4TmNTSmJCcDcrOFFTTVQxOGVEUkdkRUZYUDJ4ZzQzRjljMW1iWjZBTytLWnExaXh6UVNjTlRkdUh3bHRuTTI3NUZmRFdBRHRXb2VHVTBYQkJjZ216c0tpYzV3WnN5YzJUMThMNUdoaHpGQW9pQ0VWRzVpQjJXNUFlYUt1YXFIaEVuVlBWV2txeDZoK045dURLa2hGVFBEaVdManBwSnVtc3Iyd21zZEFHdGJKaExPaXA2WDZJMEJrRFNsQXAxRDhoeTY4Z0N0TE1EZ0RWVi9uajZCUktXeUFaYWRsTzFCc2doSUZ0U3dDQWdtYUNnaW5oNGs2K29WSUZIVnppSGhQWkdlYVpkYk5hZldkQWpVaUpXVXFYRTZlcnFRWUcxcmRWMHhVRjV0RTNpUkJkK1NZc0NyMkU0ZUpOcXJkZ3dKNG9mR3QyakdYcFBYZzlVZFhqVzUyV3U3a0t3Q2hZeUNoS05hVWczcjZVRXlwMTVWVE1vS05MVng2dlhXVDJpWlYxeFdXQ25JNzlySzVxM2lrcytCMzl6MjIxbVB4dGk3UEFvLzQ1UTByVjFJWnV4ZUhKS0dGbUVxUFlPa2JNWkRwaWFUWW1URk1zQ01tV1ZsbE9HMWk2QW9uVnR4aVd6WXZ5L2hPVXRKTXdFU25UNW9vcWk0QzJjTnZacUtnVHZhZ21wWXo1NUJralh4QTJtSjJ2bUdWTTQyYlBZalN4dkdQZzg5VWZ3ZGFkUzNHREpkU1B4ck55blZoYVNNWHRvRE9TU1R6dUJobzJlUUZFMzhnRnB6Y3VoVnZRWU5ZclpXT21IZHlOaGtkb0VQQ2Ivck1hNkV6Y04zSTluZGhXUUN2WnBLTUY5N2VkV3duajJEeElvZmNOZUdITEtvbFNoWVg4TVlmUUNrTEtlYmhvck16Tjh1Y1VZd2daS2ZPZVNDdER2eHVndUpzMDl4U09aOGZyUjdCWW1kbHRUTjFGVDA2cTNHcWNPWHcyTXZqdjg5aDZjS1AwTHBOWjJHS3h2QVVWTjFEb20xMVdveUtpNGsvS0t4cEY3dnRwZllhWW41MVJjQ2JVTnFWRlJSUlduSW56TXlpUEQ3QVBxTTlhWVlzYmhnWlJpc25IaXVkQ0dCVmdhUzNZNGxtSUoxYVJKd1VGNE5sWllrdFI0M3J3WDk5L2xQUW5uRnl2TStuVllybkpZTnVoeEtQWnA2TDU4dUpGREZSQ0FPeVJHUG5UZDd0WENnU2w0T0IyL2xKK00wcmcxUnJVbHEzVjBaZ3BvMngxUmM4Tk9aa3VTRnlaT3FxcDVaZXdkRkk2OWV1RThYRWdZVWFvcUJCeGFEdXFMMkRwS3ltVVFrRFhNWWNBZ2JNU2FtSnNkZXBPZ2VNV0paemkrUXpzMkd6QWd4VGRsTlB6QkFYamZxOGNiaHZRZEoxYWdsZnBsVjBpSk1wVmRlc21vOEZGN05KMk50WFNpWWtXTXZ4aVFtZ3lacEVCNUZaMHVjRzk4VFI2SXJ0L1dBRkNVdUlwcTY0VlE4U0tEV2ducVBWN0hYK3IyQ0JINC9LOGRHdFlucThpUmpjQmdEaVo5cUlDUTRqbk1uSVNkOTVvdXBGK0F2ZVFod0N6SVlFMStzSGQvbDhyM0V2ZzZic0s2VDdGNjlncVJBMm1LcEw3L0R0Q0RKR2dhdHorcWJ1c29yd0ZLV0RRV3ZlWTlkM3V4QzFwM20wYzhhSHRROEwwRXcwMENXVFZMdGRPa1ZKR1lHRU9WZng1REQzRWt4U1N0eStHeU0xeTVxZFFYVGVGVkI4aW5aeVg0VVRUQkNLcXQ2MXExZ3diazlTS0NNQmpJYm44LzNhc2VCa21wb3FlOCtubnJCVnplRjVJQnRNMkFzaEpnNFdadGlXVE1uQmtUdHBaQ013Y2h4TlVEQ0owU1haUk9XY2xhT290K2prck9pSE9ad1RyM2I0ZVdBNWFEUWNoMVNWN201VzBBeXM2Q0dsOC94MzNOTURzMTZaTkcwTnZTeVhvUTgxM0J5Znl4VkIxQzBwVFFyWFhMRkZ5eElvRERYVzVUQXpBR2tyQ3R5dTA5TXpwemt4ZEI1VkNzMWZBRDBEQjY4eEMyY1VhbHR5Q0Urdi9Uc2JUKzNtbmExb3IrSHFXclBnSzRhSHNFTG01emRDaE0wR1FwQldwSVBhOTVuWUMzcHNtVTdSQ3Y5SUpXbldoMFY5RG1pT2dSODN4c1RjK2RBb3VPdll1endlVW9GRTVpNUpQdnk5TXYyRXZFN0wvV2pGOEd6ckx4bU1lRm5yL3ljZFl0U1pkazRHVCtrTnlTOW5uanlWaDJqenhrVE5GaWR6MGI5QWM2RVNjeEk1a1hMUFNXcHd3Y093dzNSWmNZNEFyZEh4WTV2UG52cit3SzA4WTNoajZiL3JJVGpwRkhqZFp3dGhFcUtIajVUMDBkRmw4TS8rQXRqWDVpK2xQZStjdnB6YkR5a3R5NmZMckdYRmRuZDIxeEIwZGFpY1RJRS9kZlk3ZUZWSzlaVDl5QmhkNFJRd0xpRzFxQ3FGd1lyYzN0VU1hNkRuV29XWHlBVTZUUWVmc0VxbHdWWFVsbFZmNU4vUnk1TGhoK293cUt3OTRYRXQxZjFTUStqRjJpZUhoVjg4T3VhN0JDWDBNZkxTcVNtcW5SMWt3MFU2R09HWmJSd28ycVVXd2Z2dXpZc0o2WU1KQU1Cblg3bXZUbHExUlNqOVJ5bktYUzYvc1JVd0NGcFRaMjQ5bHJVT1NTQ1BqK0ZLWjFSNU00Z0dadHFtSUVHTG0wOUhyYXNYYUp1Z1daWU82dWxjd1MwNmVyT2VvMEZmSkpiamM1NjlZb2JTMTFwc3F3VGx4ME1OdjcwTmEzRDhxZUc3WXRKSDZ1MC9hUEU5cVZ1a3hNUjhZanNHbnVGdEUyeGU3cGJvTElDNUlnSDlyUWxYVk8rcWpPNFFQdEwxNFR2VFVGWm5RaGJpY3ZlTktWYldsK29VdSswbTNkM1MvNGVsRE9xRXMyUmJtdzRleENBR0pVcjh1aTBwb05LREZOL2tkUmRlOEY4bjlKZkFFU3RIYUJ6bkhoKzNWalFYTXovVThab1JmOVkzbnJWcjFXYzFhNTZKSkRId0g0RndiTTc5ZXZZdjJmMHVONW16ZjhCUkh3YksxVDdQZlFBQUFBQVNVVk9SSzVDWUlJPSIKfQo="/>
    </extobj>
    <extobj name="334E55B0-647D-440b-865C-3EC943EB4CBC-7">
      <extobjdata type="334E55B0-647D-440b-865C-3EC943EB4CBC" data="ewogICAiSW1nU2V0dGluZ0pzb24iIDogIntcImRwaVwiOlwiNjAwXCIsXCJmb3JtYXRcIjpcIlBOR1wiLFwidHJhbnNwYXJlbnRcIjp0cnVlLFwiYXV0b1wiOmZhbHNlfSIsCiAgICJMYXRleCIgOiAiWEZzZ1JWOHdLRzVmWEcxaGRHaHliWHRpZlN3Z0lGeGtaV3gwWVNrZ1BTQkZYekFvYmw5Y2JXRjBhSEp0ZTJKOUtTQWdLeUJGWDF4dFlYUm9jbTE3YzNsdGZTaHVYMXh0WVhSb2NtMTdZbjBwSUZ4a1pXeDBZVjR5SUZ4ZCIsCiAgICJMYXRleEltZ0Jhc2U2NCIgOiAiaVZCT1J3MEtHZ29BQUFBTlNVaEVVZ0FBQkxBQUFBQmlCQU1BQUFDeXRqZkxBQUFBTUZCTVZFWC8vLzhBQUFBQUFBQUFBQUFBQUFBQUFBQUFBQUFBQUFBQUFBQUFBQUFBQUFBQUFBQUFBQUFBQUFBQUFBQUFBQUF2M2FCN0FBQUFEM1JTVGxNQWlhdTdSQ0xOM2U5VW1XWXlFSFoyYlVmb0FBQUFDWEJJV1hNQUFBN0VBQUFPeEFHVkt3NGJBQUFmSlVsRVFWUjRBZTFkYTR4c1dWVSsvYWgrVjNkTE5DclJWTWZSR1NPWWFoakJDWXBWUkEwVEV1Mk9xRHhNcVBZQk14S3dPak1JVjRYVWxjZmNDUXJWd2c4SWFxcWR5SVJNMU9wZ1ZLTEJxc2dmb2orcVo4SWJwQnFpL0RDWjFHVkdiOWNkN3R6dHQ5OXI3L091T3QxenllM3pvOC9lYTYrOTlscDdyNzNXMnV1Y1V4MEVGOWZGREJRMkEvT1B0azkvczE0WXVRdENGek1nWm1DMXpYQ05mL2hpT2k1bW9NZ1pLTFZPLyt2WFh0Rmk3S2hJcWhlMGJ2c1pHSnoyTVFmcmpEMTEyMC9GeFFRVU9BT2w5c3NGdFFGald3V1N2U0IxdTgvQXdqVTVBL09NZmVkMm40c0wrUXVjZ2M2emlsaVZzZU1DNlY2UXVzMW5vSGFvSnFEQjJNbHRQaGNYNGhjM0EyVTIzcFRVRmhqYkw0N3VCYVhiZkFiV0dMc3BwMkNHTWUwVmIvTTV1UkMvZ0JsQXpLNmk5MVhHL204cWdzdHZtNnA3Zk9mU244UzNuVmZMUitxNVIzcnRkMGxpOEd4RUt6SDJ0Snl5WmNiK04vZmswUTdkOTlGYWtlWFdkcEhVSnFHMU10N04zVzFSVFd6dWp1ZmI0YXhFYTdIclVoQllyQnZUaURUTCt0TjBUK3I3eFd2SFNjM24wRmFkWUdyS3JiZWVBMmRURDNGV29yMzZWRmxzNU42bmNvVzE2ZXlkUDBGZnY2czlmdEZmU0dpcC9TNi8rWHpyYzZ3K3dZQ3ZQWDJ1OTBNR3Bnc1ZyZnpOUyt3OVA5aDNoNTFqN0xJTHlWVmJLUFpaSTQ0Uy9IcjYwNEtKd1hPOFJNMkpjc2RyN0RuZUQxa1dzRkRSS21MUjJNODRHMnFEc1VQTnlmUHVqcnBlckp1ajd0VnZSMEVuaGpWUDc1WXZYZXh5RXN0c2IySktmc2VaTzZKa3Uzdkx4eVAxV2JaSmF0bUxIWFV1eXQ0akVuTUNqaVBwUkFFTEZXMkJQWGlQVUMwbjJoNHhKaFlSdytPb0dIblZvMWlUc0JtMkhkK1l2MlgyMm02d2htY0IrcDJMU25GUHlIY2lSVXM4dUZRbURNTm5pbm44T2dISG1XZThVTkdxYnd5Q2YrUFQ2eGo0Tm50R3MxTjY2U1U1KytOM3lLc3RxM1dORUw3dkZQczhhTENQSWVaYkdGYU91VmpjVTRGWDM2ZWt1U0psVTZJbVJJanpFeWY0V2lwSEdKNnZQSkQ4SEdlbVhxaG9hNmQ4M0ZkaTBlaGs0bEI0bWZMRHQ0bHRMMzJNcjRhMmFCUlBsc3R0UjBuRENEa2gxU1BlQWE4Z0ttZFNtdTdFNm8wdUxITGRBRi8zQ2NpV2NIRDUwc1RoWTZPb2szSk9qbzFvYVlWQ1JadVZPdkFwNWdRdURlYW1haERMTzVFRmY4ODBuczBGaDFZOFh0YVdkbDlnUG43cFVQVVlpZDJnS2xQZmFvdzVJU0htNG1vODBlYkVvZEo2WVUvSjhuRWNMNHZYVXFob1N6Y0U5ZkwzdjUrTzB2UnN3aElVcTA4Ulhzdkd0T3FXZXduV3pNWE1WbE1lMENJdk9WcHU0Wk9Wc0Vua0pLanVwYlpycmgycXEwbld6TUVNVjlxTy9vYmJNME55Y1p5WmFyR2liVmdQWnpsWTBkR01CZzJoV0xvczd2UGFMVGxRV1NuYitDeWlOVCtvSEZLalZWY1Q4cE9rUGNxUXpiVlFPd2tXZDJoUHk1UklwbkxQM1p5WitrUWg1ZU00aWtJa3JGalJobEc3YU1UKzFCMjZZNTcxYUhnei9tUTJPM0Y0cTRsNzk3QUJhVTNzanp6U3FPTHBsWGVJWFVnNHYxV25PSmNzSmloc21LOTRTRDZPNCtsNExjV0t0aEhoMGxhWm40THNtdGNlTkRNVmMyclVFSE1mVExHcERSRmFDQituT3V5QUlreFZobm4yVHBrejhRS3NUV09ObC9VRHMzaCsvM2szdnMyMDVPTFk5RW9yRkN4YTFORzk1KzNnSUdoNVlVZ1E3TVNmbld0VGJPcEk2V3ZqWXcrK0dEWmlIa2IyNmlJVXErK2d6M3VLUmhybnByTEdyWWhkVElnSHdWcG81cDFtVmNuRmNSU0JTRmpCb3MyeEQvakRyTHFISkRTSG5Yb3d1TzUzMC9XcE5GOFRjZTZWVUpDMXJ0OGJjL0FtcXd5aFdHN1B0WGg3T0owMUhzVnJyT1JnT2RQQk1SZkhybWdKdFlKRm13bHBVZEFMbmNMQ1RqMW9PQWNweXU5Y2taRzFJTndJbmNUd3Fpc2RjcXB5SnhRL2xqd0xSc2pYNHBzSVZseHhtR1pvVjlNUUJPVmNITWZ4RW9JWExCcGV3ZkxjK2lyN2ZYL1FzRk1QR3MvNlNMbyt6TFRyTkhhVyt5SUw1YTJxOFVZbEMwV0tFNDRmUzdHK3ZCem1oSkpLSzgrbUJWblpGQ3NQeDJrc21mYkNSV3Y1ZWpCNldrUTBxeDgzWXdaaHB4NE1ydHBtdHpRS09TNjNQWDhOTHpkc2VyMlNNZ0llYWxxMUZZb2YxenpYYUNtc2grMjdiVXd2SlNWcFJPOXNpcFdINDNTbUZFYmhvbFc4dVZwWForMUY4bGhqeVB3d0pPanN4N0hjOGsxZ0hHSm1PRUk4UDl1MkVmS09tYWw1aUJIeDQzTElRT28raTFNT0czSVBtckM2WjFLc1hCeDdBOFJYQ3hjTlNsT253NDFVWW11RG1LUk9LQXdKZW51MEV5bXZKYVJPQ1ZxdVlwZjU1OEk1Ynp2a0l1Y2dSOFNQcTdGWnNzR1VtYWhheVBRNnZBU1pGQ3NYeHk3OWhGcmhvaUYrb3VmQ2RmMk1kYkJudWFCTy9WOGtlTFJsbTUzU1NtRkxic2sybUwrZ1NMWFo1cWxLTkg1Y1BSS2sxbU9UdjkwVXhVampwT2ZISFY2SFRJcVZpMk52Z1BocTRhSWhlcWNiZEtTZFRtWExNdEd5WVVoWkxXamx4RFk3cFkyUTIzS2FKNnJNTWo4dkNhNzdFNUVLZGFMeDQxRDY5NW5ZSEoxbjNVUEUwZ0NObEJOekpzWEt4WEVhUjZhOWVOR3FqQ1NhMS9WYkRaOGpLUmZxMVBWdWZtWGZzT1FXZHJ3SGIyN3JaRFdva1g4S2JCSCtKaU9xZWcxQld4TlFabmorblJyZzNmRytpZ2ZKV1YxTXliOWxVcXc4SEdmbTd3eEVhekJ5Q0I2eGgvblZ4bXpYRFZQVXFTOTh4NENqQ3hYZmEwV2o1WVBXWEgrTnp0Vk1PZW9NbzNSSS9OaVVyakMyMTR4ajNHUFI0aHRtOWVkMU1TaVpGQ3NQeHpIamhNRm5JQnJldFRLaHNmcHFBV3BGenkvVXFUZklZVEhNSGlCTk53ejU4TU52N2d1OEx6L2F2dktDeUI0WmdKaEw2cS9SbzFlVVlTVHhZeW50UEx2Z3hvL0w5enowTjRMNThzZnVIeitRb3BRQ0VTOVFKa3FiU2JIeWNKdzRHbTA4QTlHNFBkcFRZMVJRMXBjZEZqL2tZQ0theW1VTGp5eTVUbXVXcVplY3Y4TFlhZWhKZGlTQk1MRDhqNXluRTZkaGtCS3RPTWhKbGFhTkgyZkdTWWhvMnlDMkhkWHFXRVlSWlN4MXkyY3draFIrdzZBZjJhQ0FtUlFyRDhkSmd6bHR4WXYyVmZDcFBUL2tOaGM1ZFEwQlZGeVVWWmJMWVlwVzRLdjdwRjU5WjFEaFRtdWR2YjhmekxjbjhsOVl0NmZCZ1p2cTMzRGYwU2RENWl2UytIRVlleHBVTkhjY2JaNDk3YzhJMXpZYXczRGRtK0xsSkFuOVBVZ01rMWtVS3hmSE1lT0V3WVdMQmt0U3c2b2RpNkc0OGRJWG1lUWRHNGJNNld4RW1EVUpnVE1sVGF0d3NrdGNiYXZpb05Yd0QzY0VOYjQ0WWplUHEvNlBWeTRXOUdPVzJBaEcyMnZwOGVOVndtWVBhWm8yRE9tc01LWTRZQnlTeHBoaUszbGpabEdzWEJ6SHNCRUdWNXpRWW5yUjhNWHprempNSjR0Yk1TYXRWRXNMUSthY0JOUFM5U0JBREJmTTRRTXVYQmlwSDVZcEJmSWE5dFJ4MEFDUGdvUkduaTNvTVRTUEtrOGswVmVucHRWclRocXFmUkFFTmF4SERkODU0YW82NWt5U0RQMnRzc3NoR0FGa1VheGNIQlBheWNXQ1JTdTEyRThHL0RDZkdKSnJwMTcrajJycWNpNDVIb0UvK0VIb2Y5RGNGbUxCSW00bHl4ZHVoZjg4RWtUY1F3R29obkVuZ0pqNDhXdWY5TDVNaWlEbXVITHg0S2ZMcmkrbzd3dzdXV3hvMXpFTW9TR3lLRll1amtNanhBRUtGdTFlRWFsMHZjOVUvTUdoZU9ZaUh0SkhFL1VOeDl2VlRvU1pla1ROUFdLNHk1RzlFb0E5a1hEbHl1OTBoYW5kRGZmNjJpL0VYYjhZUmhhUURTTVpDbHN4U0Jyc2VMdTVtd0JYMlROVnVXbUNRZXFtQS80b2VRdG5VYXhjSEd2T1UrL0Zpb2JUYngxRE5wQndTQmlaTzNWejhkbE11aHFNWUpSNTdNWjMySjdzZ3JqVERjR1RLTWsyR0RrWUxPNXozSXcrNEhXSlFmNlcyNGJQVU9HRTRKSGlEa1dNd2RIbzBHNkNNZVNpTkcwZVpLZ2pWWTBlZGUrNFV2Z29XUlFyRDhjKy9kaDZ3YUoxaE1IaVVWREVLaGttdUZOLzJXT1BQZmJJUzdGdU53dzR1ckFqU2NyR1ZXNnArS2RqeXJpQS9VU2ZHMEZ5UnptWWdmZFVCOFpQS0p6VHhka0NHSlplMnc2bXFWUndNSUZzajkxeFA1RDdCaHhaQUhreVpvOVR4SXhvaVJwR3pNak9FamlnMHhQR3k2SlllVGdPanhBREtWWTBVTnZpQS9Fc3d5RXZSRi9HcVFkbDkrd1FoUzQ5bDJvUmFYcE11RDV0WVNDNURLdmZ1T08rUDQ3cTdzT2dpdnNDQnZWMFVxUm8yUFNSZytESElVbjBkVm9QWTNOSTAreVZ4MU9qTm1YZ0ZTR2VwZ2NYUnRlZytydWk2VitmOTlKTEVieUp0b2FiWWxXa3pDMkxZdVhoMkJCT0t4UXJXa09mNExEdjl1S0gzc0RzcWRZVmN6U1BRNjlRbTdiQjFhaGppWVA5cTZKakF5U2p2anNMVVlWUzl3V1FaLytkMXZTSXlFR1BxNENzWkNrSXVtbS85Z0hUM2JkMHVCckJJUnQxN3lrR3ViSkZLYjNvdVpFYzRXZFJyRHdjVzI1VFNzV0sxdFJLMExXekc4SEFqazFqTGRNZ0E2amxUMTQ2ZlZtZDl1a2Exd0Rvem1YOEFmRStidnlDZHV5THdoZGFHUlZycEJjQ1MrZ3IxcDRnTmQwZjdqeTNGWWtPaVE0NTZLdDN0Ui84YTBvZTdFT1oxRFhQdzFKQVRHelFWZHUwZkI5b2JtbzA3NzVoRmRGckVkVU1pcFhFY1JUSmJMQkNSY1BCYWtzTzIwbFVySXBKWStFbmpmcVVVZVRFSDdxVGpVOElyRXJEOHdxZjM1YWRTOWdmdllxVlRCWUx1MStITUZpdFl6Sk9ZTzBnaGVZdDgvanhSSFhhTVRvaUFGOWg0OTlxc2c4U2lrakRXUlptdU1YRkd5eDdHcUZwRWkwZ3lnV1B1cVpYckFTT293Yk1DQ3RVdEliWmdIQjJDYWUxcHQyV3k2N1Z1SmY5THR4QjYzVFhzdThvMXMrakFTZEI0L1F3anA3eERRdTFuVU1sSEN1MkZMQnR1SlVBYmZ4Q2ZYSUJiUHdJbjMyVmRwMXZYenNJZ28vUUwwdWMyWjkvQ2JDSFZpQm91cEdUUUNsSmxEZDA5T0hCVlRXRHhZcm5PSnBrTm1paG90VzBtK0VITjIwWUl2akFwdFpUdnU2RUlmTnlLbWV0TytCcEFVOUY0Y1AwdTRQQmpqMTlMdHBsaUJoU2c2RDdmVldHZWg5ck1MOG4vWElIeFVzdVE5WE5YaGx0VTl3ZHVRZXFoZ0h4RE1GaFFjU1BkZFVKTHNySTJUTDdoMUxrNWFWd1lvZm0zbDdGM2tzU2NaRzV0M2lPL2JIeTFMR0RDeE1OYmtiYmZ1d0NUeDBJVTl5cDc2bjZyTjZVZjhZQkRYV1dySTUzVlRzL1pWMDFaVkdBOXphUXJsM0ZiSXBWdFJ1OFp2c0t1c1VvMWc2SnZxdWJrdk5sZmkreFowUnRscjFQUXZFWDAyVEtza0FFb25MbVVheTh1YmRZamozVzhsV0xGQTNXYjErTkRuMDFpeDlpaUR0MU5lWEJvdHFVWlRIRHpmR3h3QjRheFl0UUxCcUdPT0dXMXRIUWdCWUFOMm9DYXJLR0FxR1Z3TEtsa0ZhcUVBZldxa3ZzSVorTEJmVWxRTmxHaUJHS1JRU2ljbnJ2cEJFbWdFVnF2TWozYmR5MTdlSHlhaVdPNHdqYzdLQ3dZazB1MnRDR3JYUzNoWmpCbUt5dW9CdVhaV0dHUDlsUm5qQUlacXdUQ0Zzc0RLUFZFamJTNkluM1lwbWk3OTJRbmpBdUdsL3FPSzNGV0t3bWNXQ2FmbVVMQXlsUHlCZXlyc2NOelQ2Tkh4dDJPakVKV21UZFZkOGpYR0hPM0Zzc3gzcUlpZTVGaXRhejBUQVU2M0lzUHh0UUxOMDR2eXRMNHVmYUZ2U3EweSsrUWpGV3g2b2w5RVE3WCt6K0RCYUxHRlU4bFhQaU84UlkrNXFyS2U2UTdhcnVya01hOFFPQ1RaMVpJSjlGaFFJUkdqOWlPdnVhVXBKaWtmZmNOTHE5WndqZVl6bTJWQ1lvRlNrYWlWK3dnTnV4M095UU1FUWpqZmlpMnM4bXJPNWcvYjFvcld2VkV0dkNLRU1teGNLaDRsQVAyZlEwc1JERm92R2pIbWlkTHowYVZKMThkZVFjblhnenRmUk5HdzRtV3F3cEZTdVdZOFh1aExjaVJTTS9qSXdWMzR6bHFFS2N1a1pxSDZIVU5hRlYwNjUvU0xHSXIyNlFZVElwRmpvY21DR0p2K1V3ZTZMUUdCUGNhZnlvdXkveEIxQXJKclJhVUZFOGdLSFpKM0VWM0x3MXdmRVdhK284Vml6SG12M0o3Z1dLaHBtNHJwbUFaYWpyY3VoT25icHFYQlhidVdWeVRGVnJpWnpNTzlCcEdES3l6amViSzRTeDNGVkRnbzVyQ3BPTWJFaUdPQUIyVkVqeTNsVmcyeGRVWjYwbGdvSFM3RWlDUTd0VG5QOFJrNlJZcmtQM0dFdDNoYkVjZTVSeVZnc1VEVGJWQk1hWW9PTllUakQzZktycHRjaVA0dERNVFFVazJsVHhEQXNOUTFwMmpiSXBWczg0Sk82Yjlpa0xVTFF0V3BmbE5aSUZjb3M2Z0hMN2JFQTRGeElFclVOQUdzYitrQ21IdGFnNzJCMExnUEd5L01VcjF0RGtEaDFDdXBLdVdMRWNheEtUM1FzVXpUd1FCaWM3Wk1WOXhxS2Nlb2VySkZUbVJDR1ByUEhyMktKb0pHR0k0eTB5dWNLUjVRdVM2OUVFWGFMV2lnbmM4dWFFZU1iV1BFUldaSmFGVmVxWTh5dE0wWUZwTWtVSjZWcTFiTmh0eG5NdWVzdXBudVptRmRhQWFDRmRzV0k1cG1UeWw3R1lXa3JaZVhMUk1HRm1pMVhNTklaWmluTHFyVzNnb2VGSW9lTnpCOTNSZitFSXBudFB0YUVEVjBqeExFUllyUEtITG8zZlhGZXRVYmVSUFFuNnh4Ym91eDdkOXVTYklPN2lMSWV1Q28yTVpLdjh4NElWODZvUDV1bEU5UXU5QTlhMGFnbEt1MERqRDdHa1luMzVydlpEemlOc1FjUjVYVTFBbkQvcGloWExjUkQ4eGwzdEt5L3F6KzQ3RkZWbCtSdVAzUGR1R0lOSDIvSlR5TlU3MncvOUVFRXNVRFJNbUpuclVJNkFEQm5oMU5lRlIwQzhkNlR3ZXRiQUQ0MFBrVzFEdTVPVnQxZ1FLUWRZckhLRlBmalRiSHhDQnZPS2hLNGY5V0tMMVQxc1ZIUG1oR0JhUE0rTmw0ZEZEcmhxRkF1V2ZVc05CUGU3U2NlazhhTnk4ODArUjRERmVweWQzdDF5SG1HTG5wM1FlQUtzLzZRclZpekh3YSt3Qi83dWYycFBOYThHd2VEaHQ3L3BIVzBSNmRTdXZPbSt0bmhhampWYWJWMjdvODNlaWEveDJ1KzVnN0dYNjJGRktGeVVhR1RDRWs5WUd5d1VnRFZFS2hFYWQ2QTQ2OW1kNjc3enpyMnNVWUNCM1BzTlNNNHoyOSsrbC85enhNZlp1SytvaEc4ZHE3QytpOFcrMkExM3lBdUJiTSs2ZlVveW85YzBIaDN6dEtkUlNQYURnMkFnOWVOQjdIaHV0RXN5WW11eTcyMy9FVmFyNHYrcytmVHZ2TWR5UE05K0ZneVVxendneGt6amtvckZTempRNHA4RVBSVjA4YzRBSnE0ZjFJQzd3dFNERXk0S1ZPQlEzTldmS1VURGx0OVNWRUlPbGc0Qkp2MHdwTWJua0w4eWNxQVFlellXV3ZTd0sxWXRVZVM2VU5ubXZSYndZZlFKTDd6RzJBWmVjNitHVmF5YWRkd0NCN0diaXp0SkRlcGd0VVlTbUpOY3RhaGk3V3ZhTFJjYnZsMnJwWEx6TS9MTTEyUXRNVVdsbGpIcWlzUzBYK25FYzl5UW43bk1jTVVxLzJxTnNaL2lreDI4QWE5MC94SXY0QjF2OGZrSHNrVDdpeUlmMERRS2dPYmlSRVAwdThVSHhPVitDeWhoNXUvSWU5bWNxN3FZVHFKWUhhdFljMHlZTTlPZDVBMVZScXQxd0J0aDcrUnVMOVBKZjlXTDY2WW5Da3RHUytGMVJEZlRtc2l6d1VvcFlQZTZHNVVuNTQ1NUo2dFkySFg3bWt6TmZVQUJHWFFUSm1NUFdITEZ1SWV0aXo1ZjlIZU52ejhFbHYyVDZncmpPYTRwSFc5ZDVlVEFXbDJTcll6N29qRExuaG9kOGRLQVhlOEtVTWVtQllLZ1FOSGFadnNOemZZVUxMaC9vUHNtM3lWYlJsSWpTZktyWTdVSmtoOVRBbFl0b2NrODliZ21GUStTQ3pHNW9EZDBCK3g3bTJVRTBKb2xtN0JVdUVzMmI2bDc1Ny9qUk9EcDY3cXlrVzNqNUtCWWx6WGxrZHhTdXJwaDFiSWh4UmxJMUtiV0p4aVl2c1lXOTdhdnlFNXIraS82eFhPc2RYd2tGQXV1N0ZDUzdpbHZQY05PbnhFUVBLN2s2OEJmSnBOM1VTbFFOR3VWYlFwZGpPSCt3ZHlydmFEZ1dQMCtMMkphNi95T2l5aVdONVVRVUtzbGlweVF0TWZjRllxdVBKK3RTendnY3hZYXV0aVhXRU9yZlJxZzZTb3lrOXdnZ3JzTmdvb2FSOXRUa1ZXNXJHbVRQY0JCWVBkQU5hSEk5MVB0Uk5TYmVwWHhoR3RmWVloYnlQRFNScFJUTFZZc3gydGEvV1VJQzZPcFZxMTZLTWZBc2ttSXNiTk9PRnlnYUEyOVZwQzJMd2VQK0F0MWNPZW1wTS9Za0xHdU9oREZRaFI0Uk1nWWNVU29leFV0NGoxNGJxdDE1QVpWMUQycUdHeVA5TWE2SE1wcTErQ281Z0cxNDdSTG5qTFV3U2kxNlBmcmV2eG94ZHFnZTV5LytHRFVFcFJBUUx3SGozdlRTREZ3ZTBEVzNTUUdVeFVybHVObGRsTVNWcjhkdTZOc3YvaTBrN2RnSmJZRUJvemVpU2c0SDYwWEtOcXNkaVlycnZCaVVQTUhTUVc5dUFLMjF0VTJDSzd3UUtGUnhhb3AvbVdUMlI0aVU3OEhZRXRxa1ZVczhpNW9DNE9KczR5aUczeEpWWmR0RksrYWVucUhhdFJKN2xYcnFFWDNmOGY0VXFhMk1iVFVGYzY1YkpENHNTSDJ5YUx5TFZheHZOZGtWbTNNRU1sdnFtTEZjZ3dEOExlQ3BQb2QxVVUxMG9yMGYwS3hwR2hZMFYyQnVXaXpoRHpPZHI1eG4wWTBwS25sQUIxSEZWeUJ5eVBNOVltQmxYKzVpZnBsVVhjVXkyNzhpclBpRzBRdDIzd2NkVzRpRmd0eG93NnlhaUIrMHd5R2d2NWg5SVl4QWJxMW1zQzB4a203ZjkwZDduUGZRbDFHZ0ZCMjdXbHA4RDZqbXlWbG9wWkxZbDNrZ1pkYUxKaUhQbUVERVRTcGhZdHBpcFhBTVhqL1BUSVUyRDdoOUlmS0kzS0xKWnVoV0x5QkgrdkpjOHNpUmR1UnExVXlUa21PWi8rKzRmay93dldJdmZ1eDcrSFg4OFduMEtodkNoUnlLaVI1TEFRZTFPWU1yTDlFRG1jUCtjZDNTZnJFWWxWTXhONERjYjNESkZwUFpQR1cyNkgxRUQ4VkluRW0rbHY2eGlOM1lqUTIvb20vRXNMSlQ2SE40YUZsRkl2bXNXQVc1RjRVUThLdjZUUVdza1B3N092Nm42WlppNFhsbExNbG1WeEtjZzVBU1ZLc0ZJNUhYSm8vL0FjekdTMjV3U3RiQ2dKT2prWFIvRTZQbzFoRmlyYkt4UCtnK0dqczNoZGF4Zm4xTGptNThISUhpbW1xV0J0bVNYaGpUNHVEOGdJczAyZkdzak8xV1BiQkRmYjMyRldoK2ZiNHlhRFVkYnd4cDR0RmxkUEVLNU5jNEQ3eVVydWlhYVNnaW9VQVVvdU1NZEdpelFFM1V2MjFtbjQ5M2lvV0RzbmJoTDBCNlVIQXBwaWtXQ2tjWSs3NDlVRTlMVDJwdzJZbnBDaFdvYUxkeTlsNHZXY2pqSkJCOEFuSnEvOVhmUnNQU1k0VU1ubjBna01lVlEwZFEzTEVjcE5kd3E4bXlZdFlMS0tXM3pwOVVzZjBDZy96Y2FYTlhxSnE1aVlzaEtsTlVGaHArMktKK25oVDBxb1owd0wxMlRMMEhRZU1UYTZ3MGY0RmR0ckc3M2pKeXlxV281Yjh4MmIyRkVyMExVbXhVamptUndsK3ZWZFJYaExuRXYwajF5TEdrdXhGV3l5Y2s3WXNUOU9LVm1IalMrenBYVXN3VHdsTGZxVHdSOGFaOGJCSWhTbWliZWJoVFV0eitaN3hqK3FhbzFpMGg2ZFl3VEllbDhxZmtOVmQrWDNPTER5RkZsZXVHUHF3T1ZhRUhTZUEvQUg2OHhNZmJyKzdyc2QzRk91eWh1SmVNMU5HZ0tTWXBGZ0VMYks0VnBXYXBSWUZmQjhneFh4RDQ2WlpyR0pGKzlEOTR6ZjM5ZEE1NzlpTWVzWXJ4bkdBUnR0a0laSUlPb3BGbEtsTUFzcUUvc01VbjVMUU5WTlR6MndWTEFnV1NGMUxOcXJTb0tpN28xaDdGZ09KbldOYml5aE5vMWhCK1JYM2NOWFNxdFRtYWFMZXRoNGxUYkhPV2pUTlIvb2RZYzZod2lJdit2SHN6bFo2WnpmR0lzNXp6UTNlNHlpTnpOaHhHTlBCQnlaQVFQWi8xOUNhY2Z5OEFmc0ZxMWl3RzF1MmRkMVF0VENuTkpWaWdkTHJFTDNvQS9xSWI0SjJYZE5QVTZ5ekZrM3prZUZ1ZjEyd1JqM0VrRDhHVGIySXhlb2E2NEJleXpkVHUzS0Vsbk9LejlRbEY1Sk5Iam9QUDJGeXNwQ3hpZ1cxM0xROUZvMDVzVENuTklWaS9hVWs5RXFtWjJhSWd5cjVkMU5waW5YV29qbHlKbGZzNHdybkNWanFmM3NVVklsaW1SKzk0UTByNWdTZk5IaDhpaVNwVjQ0Mis1ekpmU2laN1I5d1dzWENVYTV2aHcybjQyeWJLSzI2VHptODFxVHFzcmIwTlptL0V0RjZYWDlnako1cGlvWG8vU0JwQU5VMnNXZ1phR3VVampGTkpGbkZNK3drWk5LNG9UdFJMT2VaMFZJV2M0ZW4wNW4wTHpScVpnRHlpd3FYZlA0RlNLcHFpRjUyOWplTVorSU4zYlR3Y3o3bDFDaW9SLzVaMVFlZ29RNFNZSUsyTy9zR09WV3h6bGcwdzBoNllWR3Y3cnd6ZTVpK2ZucG5xMWhZUTdKVkJudnBmWkZQZHJKRFdYcmt4V2xwSGRoeGpNaEttak1UNDFqRjZ0QmpUWm1tdXFNWnVwOU1SVFJHREhSVjh6dG5mRytYM1doWmNxbUtkZGFpeFRBZUFWN1ZvYWpuL0RLdCtvTEpTbGdWNDJOMGp5SkdDb0VxV1hRMzFDc1BvS2MzdnVzaE11Z0dSbW1hbU5PcUdNQXptYlF5RDVjV2QxVWZFbFpNUnFQQlRuVWdMd1pQekx3anpaaXU5aUJ6THFLMUZLc05aMU5ubXo4RUg1dHlXbnJrOTF6d25ZMmRxL2hTT2R2aExKNUFlc3VpeW1lVVhHdU1NMjgvdlhOVEgwZncwSG5Yb2cvMTRsdFFZYVZWN1Q0V3pDRVdEd1cvWStrYmkyVk9JL1kxU29sMTY0ZzJVQTRKanpPc0FDaTFTUHJBYVNBVktOWjFVVjFyMDk0cnpvdCtCTjhwenB4eEZndURyYW45eTU5RDBXc3hpM0xnV1pqMFFaOTFlbGRTc2xoMG5MeGw4OTdFd0V3KzNtYTdiTWxBemZxaWhwbVhVRGYrNHcrbHQyUkQwdDl6RVUyOXpPSjVRdjRDWEQySk45RzJ3TjRpYmZhTzg4RkI0d09wUFlIUU1PWStDL1prT0IwNXphNG41QThXTWh3Ym10Y0d3bGJnS1VUZmpsNmlCc1NDaXlraFhmMVdUcW5jMGc4cytYODNPTkhFeTUvdjRTMzQvMFQ3NTBlTXZaQVh2dFpsN1B0UU1OY3RKTnBIMlIvZ1dXeHJYRGZNaWNJSzNTbHVrNmt0c1A1bnIvV0Q0RFB5U2JpRzg5KzRUcithV2M2ZDZXUVNNWmJicDdBNi8yU2V2V25rcmo1K2FVREV2WGxqcmYwV1dMMGEvY0lLT2VHOUNOeUNRSGlqWU16bjdsTkVsUWY2WkN1K2ZPRlorU1ArM2krLyt1cExIc2VHM2pxaTRXT2poKzVzbXdmTFpvNWFPcWxpSUtIQ3dsUDRWT24weGZld2EzWFN0cExwZ2M2cStsRTAwdkVNaWsvZ3gyM3Y1LzhneXIwV2RWVHZncDFhY3l0NGdqMklUL2graDRKN1k1OFdiWjJ5akZOaGovMzJIVTI2R0FzMnJsZ2NYM243ZlplNFl2SEN3MXl4eGxmZTlJNkhIY1c2aFVRcmYvUFMrSUZQaCtha29keDVxTUVDbHRHcjlLMzJsWi9idFRBODJzcmtDWWVzVGp1ZFZmbnIrTEw0QlNGZEtEbGhVL1RZZjQ1ZWI3aC8vT0IvMCtaeUZpZEtPK1FxcjcwdENQNitOWDdnU2RLcjhTeXBaQ2plb3FJUnpwZlp1MGd0ZTlIN3RlKzRqcldiY1MzbkFlL28xL2x5RHFhK1dNelpheHIwN21ITzNyZSthS1BKZ3FEbE4yYVppWlVNemlnTG5RbHgxaWNNbGJycDhjR0VITVYwTTk5UnhMU0h3YmUrYURQeVNCVm12UWpJS0ZNZ1ZzUkkwVFFxNWtBZjNSNE5YVC96aHdYK3VPWTdDcjhodm43cmkxYXhjV084R0pPMUxKK2wwbVpoYVVhbmRyTWdHNXpPUk9wb3V1Y3F6Ri9hQXY2UWZueVFyZit0TDlyNjJXV2FCdWZ0VWtKck1pSUo3VkJqREdEdFBQMzNVR1QrSzFzeHZDU0FiM25SZ282YnNFNlFKV2RUMldiOWN2WXNESDA1L2RBYkdtdDRuZ2VPQVg5c1VISlNDU0dHb2dHM3ZHaEI2ZVBSbkU4TkxmL1kxQ1NtSnZCNkowZVNpZHdUK2J0a29odUpKQ3pXM0FSMk5RaHVkZEVpNWIwQW50TU1MUERITzVONHduUGk3MktZNzlJWjRBSGRFNU5sZkw1TEpiNWcrM3htb0RPKzg3aytPNStQb0Jlam5POE1sQjg5ZmVINWpwaG50UDhIeWdTMUZVbmNadE1BQUFBQVNVVk9SSzVDWUlJPSIKfQo="/>
    </extobj>
  </extobjs>
</s:customData>
</file>

<file path=customXml/itemProps2.xml><?xml version="1.0" encoding="utf-8"?>
<ds:datastoreItem xmlns:ds="http://schemas.openxmlformats.org/officeDocument/2006/customXml" ds:itemID="s:customData">
  <ds:schemaRefs>
    <ds:schemaRef ds:uri="http://www.wps.cn/officeDocument/2013/wpsCustomData"/>
  </ds:schemaRefs>
</ds:datastoreItem>
</file>

<file path=docProps/app.xml><?xml version="1.0" encoding="utf-8"?>
<Properties xmlns="http://schemas.openxmlformats.org/officeDocument/2006/extended-properties" xmlns:vt="http://schemas.openxmlformats.org/officeDocument/2006/docPropsVTypes">
  <TotalTime>0</TotalTime>
  <Words>3486</Words>
  <Application>WPS 演示</Application>
  <PresentationFormat>全屏显示(4:3)</PresentationFormat>
  <Paragraphs>237</Paragraphs>
  <Slides>17</Slides>
  <Notes>28</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17</vt:i4>
      </vt:variant>
    </vt:vector>
  </HeadingPairs>
  <TitlesOfParts>
    <vt:vector size="27" baseType="lpstr">
      <vt:lpstr>Arial</vt:lpstr>
      <vt:lpstr>宋体</vt:lpstr>
      <vt:lpstr>Wingdings</vt:lpstr>
      <vt:lpstr>Calibri Light</vt:lpstr>
      <vt:lpstr>Calibri</vt:lpstr>
      <vt:lpstr>微软雅黑</vt:lpstr>
      <vt:lpstr>Symbol</vt:lpstr>
      <vt:lpstr>Cambria Math</vt:lpstr>
      <vt:lpstr>Arial Unicode MS</vt:lpstr>
      <vt:lpstr>回顾</vt:lpstr>
      <vt:lpstr>U-spin symmetry energy and hyperon puzzle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Group Meeting</dc:title>
  <dc:creator>夏铖君</dc:creator>
  <cp:lastModifiedBy>夏铖君</cp:lastModifiedBy>
  <cp:revision>2214</cp:revision>
  <dcterms:created xsi:type="dcterms:W3CDTF">2011-09-23T15:07:00Z</dcterms:created>
  <dcterms:modified xsi:type="dcterms:W3CDTF">2025-11-01T23:37:21Z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2052-12.1.0.20305</vt:lpwstr>
  </property>
  <property fmtid="{D5CDD505-2E9C-101B-9397-08002B2CF9AE}" pid="3" name="ICV">
    <vt:lpwstr>C45B54CDF6B341AB93B4F20C06F8F44A_12</vt:lpwstr>
  </property>
</Properties>
</file>