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442" r:id="rId3"/>
    <p:sldId id="266" r:id="rId4"/>
    <p:sldId id="268" r:id="rId5"/>
    <p:sldId id="414" r:id="rId6"/>
    <p:sldId id="411" r:id="rId7"/>
    <p:sldId id="445" r:id="rId8"/>
    <p:sldId id="272" r:id="rId9"/>
    <p:sldId id="273" r:id="rId10"/>
    <p:sldId id="274" r:id="rId11"/>
    <p:sldId id="278" r:id="rId12"/>
    <p:sldId id="281" r:id="rId13"/>
    <p:sldId id="796" r:id="rId14"/>
    <p:sldId id="430" r:id="rId15"/>
    <p:sldId id="452" r:id="rId16"/>
    <p:sldId id="451" r:id="rId17"/>
    <p:sldId id="439" r:id="rId18"/>
    <p:sldId id="798" r:id="rId19"/>
    <p:sldId id="799" r:id="rId20"/>
    <p:sldId id="804" r:id="rId21"/>
    <p:sldId id="805" r:id="rId22"/>
    <p:sldId id="286" r:id="rId23"/>
    <p:sldId id="290" r:id="rId24"/>
  </p:sldIdLst>
  <p:sldSz cx="9144000" cy="6858000" type="screen4x3"/>
  <p:notesSz cx="6858000" cy="9144000"/>
  <p:embeddedFontLst>
    <p:embeddedFont>
      <p:font typeface="STXinwei" panose="02010800040101010101" pitchFamily="2" charset="-122"/>
      <p:regular r:id="rId26"/>
    </p:embeddedFont>
    <p:embeddedFont>
      <p:font typeface="仿宋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Avenir" panose="02000503020000020003" pitchFamily="2" charset="0"/>
      <p:regular r:id="rId30"/>
      <p:italic r:id="rId31"/>
    </p:embeddedFont>
    <p:embeddedFont>
      <p:font typeface="Comic Sans MS" panose="030F0902030302020204" pitchFamily="66" charset="0"/>
      <p:regular r:id="rId32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AD"/>
    <a:srgbClr val="275C84"/>
    <a:srgbClr val="005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3"/>
    <p:restoredTop sz="90245"/>
  </p:normalViewPr>
  <p:slideViewPr>
    <p:cSldViewPr snapToGrid="0">
      <p:cViewPr varScale="1">
        <p:scale>
          <a:sx n="121" d="100"/>
          <a:sy n="121" d="100"/>
        </p:scale>
        <p:origin x="2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/>
              <a:t>We begin with the</a:t>
            </a:r>
            <a:r>
              <a:rPr lang="zh-CN" altLang="en-US" dirty="0"/>
              <a:t> </a:t>
            </a:r>
            <a:r>
              <a:rPr lang="en" altLang="zh-CN" dirty="0"/>
              <a:t>experimental motivation. For many years, experimental data derived from </a:t>
            </a:r>
            <a:r>
              <a:rPr lang="en" altLang="zh-CN" b="1" dirty="0"/>
              <a:t>nuclear level density</a:t>
            </a:r>
            <a:r>
              <a:rPr lang="en" altLang="zh-CN" dirty="0"/>
              <a:t>—like those shown here for Dysprosium and Ytterbium isotopes—have consistently revealed an unexpected and intriguing feature: an </a:t>
            </a:r>
            <a:r>
              <a:rPr lang="en" altLang="zh-CN" b="1" dirty="0"/>
              <a:t>S-shaped curve</a:t>
            </a:r>
            <a:r>
              <a:rPr lang="en" altLang="zh-CN" dirty="0"/>
              <a:t> in the </a:t>
            </a:r>
            <a:r>
              <a:rPr lang="en" altLang="zh-CN" b="1" dirty="0"/>
              <a:t>heat capacity</a:t>
            </a:r>
            <a:r>
              <a:rPr lang="en" altLang="zh-CN" dirty="0"/>
              <a:t> of hot nuclei.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344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31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9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15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998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5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016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- 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34082"/>
          </a:xfrm>
        </p:spPr>
        <p:txBody>
          <a:bodyPr>
            <a:norm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44016" y="678706"/>
            <a:ext cx="8892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12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0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31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F5AD51F-24EF-06C0-E8D1-289D972FB7C1}"/>
              </a:ext>
            </a:extLst>
          </p:cNvPr>
          <p:cNvSpPr/>
          <p:nvPr/>
        </p:nvSpPr>
        <p:spPr>
          <a:xfrm>
            <a:off x="0" y="1120410"/>
            <a:ext cx="9144000" cy="2196000"/>
          </a:xfrm>
          <a:prstGeom prst="rect">
            <a:avLst/>
          </a:prstGeom>
          <a:solidFill>
            <a:srgbClr val="275C84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0" name="刘 朗"/>
          <p:cNvSpPr txBox="1"/>
          <p:nvPr/>
        </p:nvSpPr>
        <p:spPr>
          <a:xfrm>
            <a:off x="2968514" y="4110724"/>
            <a:ext cx="320696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rPr lang="en-US" altLang="zh-CN" sz="3600" dirty="0">
                <a:latin typeface="STXinwei" panose="02010800040101010101" pitchFamily="2" charset="-122"/>
                <a:ea typeface="STXinwei" panose="02010800040101010101" pitchFamily="2" charset="-122"/>
              </a:rPr>
              <a:t>Lang</a:t>
            </a:r>
            <a:r>
              <a:rPr lang="zh-CN" alt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altLang="zh-CN" sz="3600" dirty="0">
                <a:latin typeface="STXinwei" panose="02010800040101010101" pitchFamily="2" charset="-122"/>
                <a:ea typeface="STXinwei" panose="02010800040101010101" pitchFamily="2" charset="-122"/>
              </a:rPr>
              <a:t>Liu</a:t>
            </a:r>
            <a:r>
              <a:rPr lang="zh-CN" altLang="en-US" sz="3600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altLang="zh-CN" sz="3600" dirty="0">
                <a:latin typeface="STXinwei" panose="02010800040101010101" pitchFamily="2" charset="-122"/>
                <a:ea typeface="STXinwei" panose="02010800040101010101" pitchFamily="2" charset="-122"/>
              </a:rPr>
              <a:t>(</a:t>
            </a:r>
            <a:r>
              <a:rPr sz="3600" dirty="0" err="1">
                <a:latin typeface="STXinwei" panose="02010800040101010101" pitchFamily="2" charset="-122"/>
                <a:ea typeface="STXinwei" panose="02010800040101010101" pitchFamily="2" charset="-122"/>
              </a:rPr>
              <a:t>刘</a:t>
            </a:r>
            <a:r>
              <a:rPr sz="3600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sz="3600" dirty="0" err="1">
                <a:latin typeface="STXinwei" panose="02010800040101010101" pitchFamily="2" charset="-122"/>
                <a:ea typeface="STXinwei" panose="02010800040101010101" pitchFamily="2" charset="-122"/>
              </a:rPr>
              <a:t>朗</a:t>
            </a:r>
            <a:r>
              <a:rPr lang="en-US" altLang="zh-CN" sz="3600" dirty="0">
                <a:latin typeface="STXinwei" panose="02010800040101010101" pitchFamily="2" charset="-122"/>
                <a:ea typeface="STXinwei" panose="02010800040101010101" pitchFamily="2" charset="-122"/>
              </a:rPr>
              <a:t>)</a:t>
            </a:r>
            <a:endParaRPr sz="3600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115" name="2015-05-02 @ 四川大学"/>
          <p:cNvSpPr txBox="1"/>
          <p:nvPr/>
        </p:nvSpPr>
        <p:spPr>
          <a:xfrm>
            <a:off x="6275508" y="6383457"/>
            <a:ext cx="222913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rPr i="1" dirty="0">
                <a:solidFill>
                  <a:srgbClr val="275C84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20</a:t>
            </a:r>
            <a:r>
              <a:rPr lang="en-US" altLang="zh-CN" i="1" dirty="0">
                <a:solidFill>
                  <a:srgbClr val="275C84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25</a:t>
            </a:r>
            <a:r>
              <a:rPr i="1" dirty="0">
                <a:solidFill>
                  <a:srgbClr val="275C84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-</a:t>
            </a:r>
            <a:r>
              <a:rPr lang="en-US" i="1" dirty="0">
                <a:solidFill>
                  <a:srgbClr val="275C84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10</a:t>
            </a:r>
            <a:r>
              <a:rPr i="1" dirty="0">
                <a:solidFill>
                  <a:srgbClr val="275C84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-</a:t>
            </a:r>
            <a:r>
              <a:rPr lang="en-US" i="1" dirty="0">
                <a:solidFill>
                  <a:srgbClr val="275C84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14</a:t>
            </a:r>
            <a:r>
              <a:rPr lang="zh-CN" altLang="en-US" i="1" dirty="0">
                <a:solidFill>
                  <a:srgbClr val="275C84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i="1" dirty="0">
                <a:solidFill>
                  <a:srgbClr val="275C84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@ </a:t>
            </a:r>
            <a:r>
              <a:rPr lang="en-US" altLang="zh-CN" i="1" dirty="0">
                <a:solidFill>
                  <a:srgbClr val="275C84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Beijing</a:t>
            </a:r>
            <a:endParaRPr i="1" dirty="0">
              <a:solidFill>
                <a:srgbClr val="275C84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pic>
        <p:nvPicPr>
          <p:cNvPr id="2" name="附件二：江南大学校徽.ai" descr="附件二：江南大学校徽.ai">
            <a:extLst>
              <a:ext uri="{FF2B5EF4-FFF2-40B4-BE49-F238E27FC236}">
                <a16:creationId xmlns:a16="http://schemas.microsoft.com/office/drawing/2014/main" id="{307298C3-3B18-4BF6-FEBE-4A4B5817E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99" y="5075603"/>
            <a:ext cx="2748597" cy="86622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87CCB8B-AC61-F2C3-9099-F2A288FEF824}"/>
              </a:ext>
            </a:extLst>
          </p:cNvPr>
          <p:cNvSpPr txBox="1"/>
          <p:nvPr/>
        </p:nvSpPr>
        <p:spPr>
          <a:xfrm>
            <a:off x="0" y="1396550"/>
            <a:ext cx="9144000" cy="1852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400" b="1" i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halkboard SE" panose="03050602040202020205" pitchFamily="66" charset="0"/>
              </a:rPr>
              <a:t>Pairing Phase</a:t>
            </a:r>
            <a:r>
              <a:rPr lang="zh-CN" altLang="en-US" sz="4400" b="1" i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halkboard SE" panose="03050602040202020205" pitchFamily="66" charset="0"/>
              </a:rPr>
              <a:t> </a:t>
            </a:r>
            <a:r>
              <a:rPr lang="en-US" altLang="zh-CN" sz="4400" b="1" i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halkboard SE" panose="03050602040202020205" pitchFamily="66" charset="0"/>
              </a:rPr>
              <a:t>Transition</a:t>
            </a:r>
            <a:r>
              <a:rPr lang="zh-CN" altLang="en-US" sz="4400" b="1" i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halkboard SE" panose="03050602040202020205" pitchFamily="66" charset="0"/>
              </a:rPr>
              <a:t> </a:t>
            </a:r>
            <a:endParaRPr lang="en-US" altLang="zh-CN" sz="4400" b="1" i="1" dirty="0">
              <a:ln w="12700">
                <a:solidFill>
                  <a:schemeClr val="tx1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Chalkboard SE" panose="03050602040202020205" pitchFamily="66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400" b="1" i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halkboard SE" panose="03050602040202020205" pitchFamily="66" charset="0"/>
              </a:rPr>
              <a:t>in</a:t>
            </a:r>
            <a:r>
              <a:rPr lang="zh-CN" altLang="en-US" sz="4400" b="1" i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halkboard SE" panose="03050602040202020205" pitchFamily="66" charset="0"/>
              </a:rPr>
              <a:t> </a:t>
            </a:r>
            <a:r>
              <a:rPr lang="en-US" altLang="zh-CN" sz="4400" b="1" i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halkboard SE" panose="03050602040202020205" pitchFamily="66" charset="0"/>
              </a:rPr>
              <a:t>Hot Nuclei</a:t>
            </a:r>
            <a:endParaRPr kumimoji="0" lang="zh-CN" altLang="en-US" sz="4400" b="1" i="1" u="none" strike="noStrike" cap="none" spc="0" normalizeH="0" baseline="0" dirty="0">
              <a:ln w="12700">
                <a:solidFill>
                  <a:schemeClr val="tx1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halkboard SE" panose="03050602040202020205" pitchFamily="66" charset="0"/>
              <a:sym typeface="Calibri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0CB6DD9-6C5D-5BF5-E018-F8A41919153D}"/>
              </a:ext>
            </a:extLst>
          </p:cNvPr>
          <p:cNvSpPr txBox="1"/>
          <p:nvPr/>
        </p:nvSpPr>
        <p:spPr>
          <a:xfrm>
            <a:off x="0" y="260059"/>
            <a:ext cx="903869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" altLang="zh-CN" b="1" dirty="0">
                <a:solidFill>
                  <a:srgbClr val="C00000"/>
                </a:solidFill>
              </a:rPr>
              <a:t>International Symposium Commemorating the 40th Anniversary of the Halo Nuclei (HALO-40)</a:t>
            </a:r>
            <a:endParaRPr lang="en" altLang="zh-C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How to obtain physical quantities ?"/>
          <p:cNvSpPr/>
          <p:nvPr/>
        </p:nvSpPr>
        <p:spPr>
          <a:xfrm>
            <a:off x="0" y="-9019"/>
            <a:ext cx="9145038" cy="558801"/>
          </a:xfrm>
          <a:prstGeom prst="rect">
            <a:avLst/>
          </a:prstGeom>
          <a:solidFill>
            <a:srgbClr val="275C84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r>
              <a:rPr lang="en-US" altLang="zh-CN" dirty="0">
                <a:ln>
                  <a:solidFill>
                    <a:srgbClr val="002060"/>
                  </a:solidFill>
                </a:ln>
              </a:rPr>
              <a:t>Thermodynamic</a:t>
            </a:r>
            <a:r>
              <a:rPr lang="zh-CN" altLang="en-US" dirty="0">
                <a:ln>
                  <a:solidFill>
                    <a:srgbClr val="002060"/>
                  </a:solidFill>
                </a:ln>
              </a:rPr>
              <a:t> </a:t>
            </a:r>
            <a:r>
              <a:rPr dirty="0">
                <a:ln>
                  <a:solidFill>
                    <a:srgbClr val="002060"/>
                  </a:solidFill>
                </a:ln>
              </a:rPr>
              <a:t>quantities</a:t>
            </a:r>
          </a:p>
        </p:txBody>
      </p:sp>
      <p:grpSp>
        <p:nvGrpSpPr>
          <p:cNvPr id="240" name="成组"/>
          <p:cNvGrpSpPr/>
          <p:nvPr/>
        </p:nvGrpSpPr>
        <p:grpSpPr>
          <a:xfrm>
            <a:off x="749300" y="1408412"/>
            <a:ext cx="2184980" cy="819940"/>
            <a:chOff x="0" y="0"/>
            <a:chExt cx="2184979" cy="819939"/>
          </a:xfrm>
        </p:grpSpPr>
        <p:sp>
          <p:nvSpPr>
            <p:cNvPr id="237" name="energy spectra"/>
            <p:cNvSpPr txBox="1"/>
            <p:nvPr/>
          </p:nvSpPr>
          <p:spPr>
            <a:xfrm>
              <a:off x="212805" y="6486"/>
              <a:ext cx="1759370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solidFill>
                    <a:schemeClr val="accent2">
                      <a:satOff val="-4966"/>
                      <a:lumOff val="-10549"/>
                    </a:schemeClr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energy spectra</a:t>
              </a:r>
            </a:p>
          </p:txBody>
        </p:sp>
        <p:pic>
          <p:nvPicPr>
            <p:cNvPr id="238" name="图像" descr="图像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768" y="474980"/>
              <a:ext cx="476158" cy="3200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9" name="矩形"/>
            <p:cNvSpPr/>
            <p:nvPr/>
          </p:nvSpPr>
          <p:spPr>
            <a:xfrm>
              <a:off x="0" y="0"/>
              <a:ext cx="2184980" cy="819940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44" name="成组"/>
          <p:cNvGrpSpPr/>
          <p:nvPr/>
        </p:nvGrpSpPr>
        <p:grpSpPr>
          <a:xfrm>
            <a:off x="3416300" y="1219200"/>
            <a:ext cx="5257533" cy="1158422"/>
            <a:chOff x="0" y="0"/>
            <a:chExt cx="5257532" cy="1158421"/>
          </a:xfrm>
        </p:grpSpPr>
        <p:pic>
          <p:nvPicPr>
            <p:cNvPr id="241" name="image7.png" descr="image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507" y="498151"/>
              <a:ext cx="4906519" cy="59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2" name="矩形"/>
            <p:cNvSpPr/>
            <p:nvPr/>
          </p:nvSpPr>
          <p:spPr>
            <a:xfrm>
              <a:off x="0" y="0"/>
              <a:ext cx="5257533" cy="1158422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3" name="wave function of the g.s. and excited states"/>
            <p:cNvSpPr txBox="1"/>
            <p:nvPr/>
          </p:nvSpPr>
          <p:spPr>
            <a:xfrm>
              <a:off x="61606" y="6783"/>
              <a:ext cx="5126867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solidFill>
                    <a:schemeClr val="accent2">
                      <a:satOff val="-4966"/>
                      <a:lumOff val="-10549"/>
                    </a:schemeClr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wave function of the g.s. and excited states</a:t>
              </a:r>
            </a:p>
          </p:txBody>
        </p:sp>
      </p:grpSp>
      <p:pic>
        <p:nvPicPr>
          <p:cNvPr id="245" name="箭头 箭头" descr="箭头 箭头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2933024">
            <a:off x="2446232" y="2494817"/>
            <a:ext cx="663027" cy="344281"/>
          </a:xfrm>
          <a:prstGeom prst="rect">
            <a:avLst/>
          </a:prstGeom>
          <a:effectLst>
            <a:outerShdw blurRad="38100" dist="23000" dir="4979295" rotWithShape="0">
              <a:srgbClr val="000000">
                <a:alpha val="35000"/>
              </a:srgbClr>
            </a:outerShdw>
          </a:effectLst>
        </p:spPr>
      </p:pic>
      <p:sp>
        <p:nvSpPr>
          <p:cNvPr id="246" name="Heat capacity"/>
          <p:cNvSpPr txBox="1"/>
          <p:nvPr/>
        </p:nvSpPr>
        <p:spPr>
          <a:xfrm>
            <a:off x="2523972" y="5841388"/>
            <a:ext cx="190287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 sz="1800"/>
            </a:pPr>
            <a:r>
              <a:rPr sz="2000"/>
              <a:t>Heat capacity</a:t>
            </a:r>
          </a:p>
        </p:txBody>
      </p:sp>
      <p:grpSp>
        <p:nvGrpSpPr>
          <p:cNvPr id="250" name="成组"/>
          <p:cNvGrpSpPr/>
          <p:nvPr/>
        </p:nvGrpSpPr>
        <p:grpSpPr>
          <a:xfrm>
            <a:off x="1737346" y="3021954"/>
            <a:ext cx="5473344" cy="906269"/>
            <a:chOff x="0" y="0"/>
            <a:chExt cx="5473342" cy="906268"/>
          </a:xfrm>
        </p:grpSpPr>
        <p:sp>
          <p:nvSpPr>
            <p:cNvPr id="247" name="Partition Function"/>
            <p:cNvSpPr txBox="1"/>
            <p:nvPr/>
          </p:nvSpPr>
          <p:spPr>
            <a:xfrm>
              <a:off x="63697" y="176957"/>
              <a:ext cx="2268102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 b="1">
                  <a:solidFill>
                    <a:schemeClr val="accent1">
                      <a:satOff val="-4409"/>
                      <a:lumOff val="-10509"/>
                    </a:schemeClr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 sz="1800"/>
              </a:pPr>
              <a:r>
                <a:rPr sz="2000"/>
                <a:t>Partition Function</a:t>
              </a:r>
            </a:p>
          </p:txBody>
        </p:sp>
        <p:pic>
          <p:nvPicPr>
            <p:cNvPr id="248" name="image10.png" descr="image10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0564" y="87183"/>
              <a:ext cx="2739772" cy="731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9" name="矩形"/>
            <p:cNvSpPr/>
            <p:nvPr/>
          </p:nvSpPr>
          <p:spPr>
            <a:xfrm>
              <a:off x="0" y="0"/>
              <a:ext cx="5473343" cy="906269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25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186" y="5717594"/>
            <a:ext cx="1517010" cy="694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箭头 箭头" descr="箭头 箭头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5373785">
            <a:off x="4143110" y="4116214"/>
            <a:ext cx="663027" cy="344281"/>
          </a:xfrm>
          <a:prstGeom prst="rect">
            <a:avLst/>
          </a:prstGeom>
          <a:effectLst>
            <a:outerShdw blurRad="38100" dist="23000" dir="4979295" rotWithShape="0">
              <a:srgbClr val="000000">
                <a:alpha val="35000"/>
              </a:srgbClr>
            </a:outerShdw>
          </a:effectLst>
        </p:spPr>
      </p:pic>
      <p:grpSp>
        <p:nvGrpSpPr>
          <p:cNvPr id="256" name="成组"/>
          <p:cNvGrpSpPr/>
          <p:nvPr/>
        </p:nvGrpSpPr>
        <p:grpSpPr>
          <a:xfrm>
            <a:off x="1558240" y="4631420"/>
            <a:ext cx="6504010" cy="868546"/>
            <a:chOff x="0" y="0"/>
            <a:chExt cx="6504008" cy="868544"/>
          </a:xfrm>
        </p:grpSpPr>
        <p:sp>
          <p:nvSpPr>
            <p:cNvPr id="253" name="Average of physical quantities"/>
            <p:cNvSpPr txBox="1"/>
            <p:nvPr/>
          </p:nvSpPr>
          <p:spPr>
            <a:xfrm>
              <a:off x="89641" y="90102"/>
              <a:ext cx="2444492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solidFill>
                    <a:schemeClr val="accent1">
                      <a:satOff val="-4409"/>
                      <a:lumOff val="-10509"/>
                    </a:schemeClr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Average of physical quantities</a:t>
              </a:r>
            </a:p>
          </p:txBody>
        </p:sp>
        <p:sp>
          <p:nvSpPr>
            <p:cNvPr id="254" name="矩形"/>
            <p:cNvSpPr/>
            <p:nvPr/>
          </p:nvSpPr>
          <p:spPr>
            <a:xfrm>
              <a:off x="0" y="0"/>
              <a:ext cx="6504009" cy="868545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55" name="图像" descr="图像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80332" y="42206"/>
              <a:ext cx="3845330" cy="774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049671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69" y="926265"/>
            <a:ext cx="4856022" cy="5935138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traight line w/o pairing"/>
          <p:cNvSpPr/>
          <p:nvPr/>
        </p:nvSpPr>
        <p:spPr>
          <a:xfrm>
            <a:off x="5184407" y="2739001"/>
            <a:ext cx="3669915" cy="5105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straight line w/o pairing</a:t>
            </a:r>
          </a:p>
        </p:txBody>
      </p:sp>
      <p:sp>
        <p:nvSpPr>
          <p:cNvPr id="270" name="“S” shape with pairing"/>
          <p:cNvSpPr/>
          <p:nvPr/>
        </p:nvSpPr>
        <p:spPr>
          <a:xfrm>
            <a:off x="5190980" y="3400855"/>
            <a:ext cx="3388034" cy="5105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chemeClr val="accent2">
                    <a:satOff val="-4966"/>
                    <a:lumOff val="-1054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“S” shape with pairing</a:t>
            </a:r>
          </a:p>
        </p:txBody>
      </p:sp>
      <p:pic>
        <p:nvPicPr>
          <p:cNvPr id="272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549" y="1807748"/>
            <a:ext cx="1267389" cy="580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361" y="1089613"/>
            <a:ext cx="3380347" cy="695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airing is important… Pairing is important in hot nuclei" descr="Pairing is important… Pairing is important in hot nuclei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51869" y="4538975"/>
            <a:ext cx="2789198" cy="980441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905748E-BCD7-521C-E743-09B084E87A75}"/>
              </a:ext>
            </a:extLst>
          </p:cNvPr>
          <p:cNvSpPr txBox="1"/>
          <p:nvPr/>
        </p:nvSpPr>
        <p:spPr>
          <a:xfrm>
            <a:off x="4400116" y="6429229"/>
            <a:ext cx="467225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 b="1" i="0" u="none" strike="noStrike" dirty="0">
                <a:solidFill>
                  <a:srgbClr val="000000"/>
                </a:solidFill>
                <a:effectLst/>
              </a:rPr>
              <a:t>L</a:t>
            </a:r>
            <a:r>
              <a:rPr lang="en-US" altLang="zh-CN" sz="1600" b="1" dirty="0"/>
              <a:t>.</a:t>
            </a:r>
            <a:r>
              <a:rPr lang="zh-CN" altLang="en-US" sz="1600" b="1" dirty="0"/>
              <a:t> </a:t>
            </a:r>
            <a:r>
              <a:rPr lang="en-US" altLang="zh-CN" sz="1600" b="1" i="0" u="none" strike="noStrike" dirty="0">
                <a:solidFill>
                  <a:srgbClr val="000000"/>
                </a:solidFill>
                <a:effectLst/>
              </a:rPr>
              <a:t>Liu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</a:rPr>
              <a:t>,</a:t>
            </a:r>
            <a:r>
              <a:rPr lang="zh-CN" alt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altLang="zh-CN" sz="1600" dirty="0"/>
              <a:t>Z.</a:t>
            </a:r>
            <a:r>
              <a:rPr lang="zh-CN" altLang="en-US" sz="1600" dirty="0"/>
              <a:t> </a:t>
            </a:r>
            <a:r>
              <a:rPr lang="en-US" altLang="zh-CN" sz="1600" dirty="0"/>
              <a:t>H.</a:t>
            </a:r>
            <a:r>
              <a:rPr lang="zh-CN" altLang="en-US" sz="1600" dirty="0"/>
              <a:t> </a:t>
            </a:r>
            <a:r>
              <a:rPr lang="en-US" altLang="zh-CN" sz="1600" dirty="0"/>
              <a:t>Zhang,</a:t>
            </a:r>
            <a:r>
              <a:rPr lang="zh-CN" altLang="en-US" sz="1600" dirty="0"/>
              <a:t> </a:t>
            </a:r>
            <a:r>
              <a:rPr lang="en-US" altLang="zh-CN" sz="1600" dirty="0"/>
              <a:t>P.</a:t>
            </a:r>
            <a:r>
              <a:rPr lang="zh-CN" altLang="en-US" sz="1600" dirty="0"/>
              <a:t> </a:t>
            </a:r>
            <a:r>
              <a:rPr lang="en-US" altLang="zh-CN" sz="1600" dirty="0"/>
              <a:t>W.</a:t>
            </a:r>
            <a:r>
              <a:rPr lang="zh-CN" altLang="en-US" sz="1600" dirty="0"/>
              <a:t> </a:t>
            </a:r>
            <a:r>
              <a:rPr lang="en-US" altLang="zh-CN" sz="1600" dirty="0"/>
              <a:t>Zhao,</a:t>
            </a:r>
            <a:r>
              <a:rPr lang="zh-CN" altLang="en-US" sz="1600" dirty="0"/>
              <a:t>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</a:rPr>
              <a:t>PRC </a:t>
            </a:r>
            <a:r>
              <a:rPr lang="en-US" altLang="zh-CN" sz="1600" b="1" i="0" u="none" strike="noStrike" dirty="0">
                <a:solidFill>
                  <a:srgbClr val="000000"/>
                </a:solidFill>
                <a:effectLst/>
              </a:rPr>
              <a:t>92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</a:rPr>
              <a:t>, 044304 (2015).</a:t>
            </a:r>
            <a:endParaRPr lang="zh-CN" altLang="en-US" sz="1600" dirty="0"/>
          </a:p>
        </p:txBody>
      </p:sp>
      <p:sp>
        <p:nvSpPr>
          <p:cNvPr id="2" name="How to obtain physical quantities ?">
            <a:extLst>
              <a:ext uri="{FF2B5EF4-FFF2-40B4-BE49-F238E27FC236}">
                <a16:creationId xmlns:a16="http://schemas.microsoft.com/office/drawing/2014/main" id="{EE17AC9D-EC80-E641-036F-5569A4602C52}"/>
              </a:ext>
            </a:extLst>
          </p:cNvPr>
          <p:cNvSpPr/>
          <p:nvPr/>
        </p:nvSpPr>
        <p:spPr>
          <a:xfrm>
            <a:off x="0" y="-9019"/>
            <a:ext cx="9145038" cy="558801"/>
          </a:xfrm>
          <a:prstGeom prst="rect">
            <a:avLst/>
          </a:prstGeom>
          <a:solidFill>
            <a:srgbClr val="275C84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r>
              <a:rPr lang="en-US" altLang="zh-CN" dirty="0">
                <a:ln>
                  <a:solidFill>
                    <a:srgbClr val="002060"/>
                  </a:solidFill>
                </a:ln>
              </a:rPr>
              <a:t>Heat</a:t>
            </a:r>
            <a:r>
              <a:rPr lang="zh-CN" altLang="en-US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altLang="zh-CN" dirty="0">
                <a:ln>
                  <a:solidFill>
                    <a:srgbClr val="002060"/>
                  </a:solidFill>
                </a:ln>
              </a:rPr>
              <a:t>Capacity</a:t>
            </a:r>
            <a:endParaRPr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=0 states dominant at low T;…"/>
          <p:cNvSpPr txBox="1"/>
          <p:nvPr/>
        </p:nvSpPr>
        <p:spPr>
          <a:xfrm>
            <a:off x="262755" y="5206181"/>
            <a:ext cx="8902595" cy="73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00526" indent="-200526" defTabSz="457200">
              <a:lnSpc>
                <a:spcPct val="120000"/>
              </a:lnSpc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chemeClr val="accent1">
                    <a:satOff val="-4409"/>
                    <a:lumOff val="-10509"/>
                  </a:schemeClr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s=0 states dominant at low T; </a:t>
            </a:r>
          </a:p>
          <a:p>
            <a:pPr marL="200526" indent="-200526" defTabSz="457200">
              <a:lnSpc>
                <a:spcPct val="120000"/>
              </a:lnSpc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chemeClr val="accent1">
                    <a:satOff val="-4409"/>
                    <a:lumOff val="-10509"/>
                  </a:schemeClr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s=2</a:t>
            </a:r>
            <a:r>
              <a:rPr lang="en-US" altLang="zh-CN" dirty="0"/>
              <a:t>,4</a:t>
            </a:r>
            <a:r>
              <a:rPr dirty="0"/>
              <a:t> states become important at high T;</a:t>
            </a:r>
          </a:p>
        </p:txBody>
      </p:sp>
      <p:pic>
        <p:nvPicPr>
          <p:cNvPr id="30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344" y="2931499"/>
            <a:ext cx="2440246" cy="719644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eniority component:"/>
          <p:cNvSpPr txBox="1"/>
          <p:nvPr/>
        </p:nvSpPr>
        <p:spPr>
          <a:xfrm>
            <a:off x="6479095" y="2145211"/>
            <a:ext cx="244024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seniority component:</a:t>
            </a:r>
          </a:p>
        </p:txBody>
      </p:sp>
      <p:pic>
        <p:nvPicPr>
          <p:cNvPr id="306" name="pro_s.png" descr="pro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03" y="1132847"/>
            <a:ext cx="5988110" cy="3992073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m∈{s}"/>
          <p:cNvSpPr/>
          <p:nvPr/>
        </p:nvSpPr>
        <p:spPr>
          <a:xfrm>
            <a:off x="6959624" y="3448917"/>
            <a:ext cx="819011" cy="408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t>∈{s}</a:t>
            </a:r>
          </a:p>
        </p:txBody>
      </p:sp>
      <p:sp>
        <p:nvSpPr>
          <p:cNvPr id="308" name="矩形"/>
          <p:cNvSpPr/>
          <p:nvPr/>
        </p:nvSpPr>
        <p:spPr>
          <a:xfrm>
            <a:off x="6968642" y="2794000"/>
            <a:ext cx="465388" cy="2670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649E769-3EE0-709D-EE46-DB32E1151E79}"/>
              </a:ext>
            </a:extLst>
          </p:cNvPr>
          <p:cNvSpPr txBox="1"/>
          <p:nvPr/>
        </p:nvSpPr>
        <p:spPr>
          <a:xfrm>
            <a:off x="4339772" y="6365127"/>
            <a:ext cx="4694026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 b="1" i="0" u="none" strike="noStrike" dirty="0">
                <a:solidFill>
                  <a:srgbClr val="000000"/>
                </a:solidFill>
                <a:effectLst/>
              </a:rPr>
              <a:t>L.</a:t>
            </a:r>
            <a:r>
              <a:rPr lang="zh-CN" altLang="en-US" sz="16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altLang="zh-CN" sz="1600" b="1" i="0" u="none" strike="noStrike" dirty="0">
                <a:solidFill>
                  <a:srgbClr val="000000"/>
                </a:solidFill>
                <a:effectLst/>
              </a:rPr>
              <a:t>Liu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</a:rPr>
              <a:t>,</a:t>
            </a:r>
            <a:r>
              <a:rPr lang="zh-CN" alt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altLang="zh-CN" sz="1600" dirty="0"/>
              <a:t>Z.</a:t>
            </a:r>
            <a:r>
              <a:rPr lang="zh-CN" altLang="en-US" sz="1600" dirty="0"/>
              <a:t> </a:t>
            </a:r>
            <a:r>
              <a:rPr lang="en-US" altLang="zh-CN" sz="1600" dirty="0"/>
              <a:t>H.</a:t>
            </a:r>
            <a:r>
              <a:rPr lang="zh-CN" altLang="en-US" sz="1600" dirty="0"/>
              <a:t> </a:t>
            </a:r>
            <a:r>
              <a:rPr lang="en-US" altLang="zh-CN" sz="1600" dirty="0"/>
              <a:t>Zhang,</a:t>
            </a:r>
            <a:r>
              <a:rPr lang="zh-CN" altLang="en-US" sz="1600" dirty="0"/>
              <a:t> </a:t>
            </a:r>
            <a:r>
              <a:rPr lang="en-US" altLang="zh-CN" sz="1600" dirty="0"/>
              <a:t>P.</a:t>
            </a:r>
            <a:r>
              <a:rPr lang="zh-CN" altLang="en-US" sz="1600" dirty="0"/>
              <a:t> </a:t>
            </a:r>
            <a:r>
              <a:rPr lang="en-US" altLang="zh-CN" sz="1600" dirty="0"/>
              <a:t>W.</a:t>
            </a:r>
            <a:r>
              <a:rPr lang="zh-CN" altLang="en-US" sz="1600" dirty="0"/>
              <a:t> </a:t>
            </a:r>
            <a:r>
              <a:rPr lang="en-US" altLang="zh-CN" sz="1600" dirty="0"/>
              <a:t>Zhao,</a:t>
            </a:r>
            <a:r>
              <a:rPr lang="zh-CN" altLang="en-US" sz="1600" dirty="0"/>
              <a:t>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</a:rPr>
              <a:t>PRC </a:t>
            </a:r>
            <a:r>
              <a:rPr lang="en-US" altLang="zh-CN" sz="1600" b="1" i="0" u="none" strike="noStrike" dirty="0">
                <a:solidFill>
                  <a:srgbClr val="000000"/>
                </a:solidFill>
                <a:effectLst/>
              </a:rPr>
              <a:t>92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</a:rPr>
              <a:t>, 044304 (2015).</a:t>
            </a:r>
            <a:endParaRPr lang="zh-CN" altLang="en-US" sz="1600" dirty="0"/>
          </a:p>
        </p:txBody>
      </p:sp>
      <p:sp>
        <p:nvSpPr>
          <p:cNvPr id="3" name="How to obtain physical quantities ?">
            <a:extLst>
              <a:ext uri="{FF2B5EF4-FFF2-40B4-BE49-F238E27FC236}">
                <a16:creationId xmlns:a16="http://schemas.microsoft.com/office/drawing/2014/main" id="{C936022C-AA27-5F72-7B0C-24739DCC7DB9}"/>
              </a:ext>
            </a:extLst>
          </p:cNvPr>
          <p:cNvSpPr/>
          <p:nvPr/>
        </p:nvSpPr>
        <p:spPr>
          <a:xfrm>
            <a:off x="0" y="-9019"/>
            <a:ext cx="9145038" cy="558801"/>
          </a:xfrm>
          <a:prstGeom prst="rect">
            <a:avLst/>
          </a:prstGeom>
          <a:solidFill>
            <a:srgbClr val="275C84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r>
              <a:rPr lang="en-US" altLang="zh-CN" dirty="0">
                <a:ln>
                  <a:solidFill>
                    <a:srgbClr val="002060"/>
                  </a:solidFill>
                </a:ln>
              </a:rPr>
              <a:t>Seniority component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F1F0FC-0F38-FB27-DB8F-1A302E38D2B2}"/>
              </a:ext>
            </a:extLst>
          </p:cNvPr>
          <p:cNvSpPr txBox="1"/>
          <p:nvPr/>
        </p:nvSpPr>
        <p:spPr>
          <a:xfrm>
            <a:off x="1856876" y="3488528"/>
            <a:ext cx="17161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One-pair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broken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3DE81D-7093-F924-0588-A71B468C8BD9}"/>
              </a:ext>
            </a:extLst>
          </p:cNvPr>
          <p:cNvSpPr txBox="1"/>
          <p:nvPr/>
        </p:nvSpPr>
        <p:spPr>
          <a:xfrm>
            <a:off x="6479095" y="4168561"/>
            <a:ext cx="16777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Two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-pair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broken</a:t>
            </a: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92664CA2-1434-F2E1-5EBB-25DE2271063B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5879805" y="4029740"/>
            <a:ext cx="599290" cy="32348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/>
          <p:nvPr/>
        </p:nvPicPr>
        <p:blipFill>
          <a:blip r:embed="rId3"/>
          <a:srcRect l="2318" t="6901" r="2736" b="1748"/>
          <a:stretch>
            <a:fillRect/>
          </a:stretch>
        </p:blipFill>
        <p:spPr>
          <a:xfrm>
            <a:off x="683895" y="750570"/>
            <a:ext cx="7754620" cy="468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886417" y="5567680"/>
            <a:ext cx="8522254" cy="795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>
                <a:solidFill>
                  <a:schemeClr val="tx1"/>
                </a:solidFill>
                <a:cs typeface="+mn-lt"/>
                <a:sym typeface="+mn-ea"/>
              </a:rPr>
              <a:t>A</a:t>
            </a:r>
            <a:r>
              <a:rPr b="1" dirty="0">
                <a:solidFill>
                  <a:schemeClr val="tx1"/>
                </a:solidFill>
                <a:cs typeface="+mn-lt"/>
                <a:sym typeface="+mn-ea"/>
              </a:rPr>
              <a:t>ccurate treatment</a:t>
            </a:r>
            <a:r>
              <a:rPr lang="en-US" b="1" dirty="0">
                <a:solidFill>
                  <a:schemeClr val="tx1"/>
                </a:solidFill>
                <a:cs typeface="+mn-lt"/>
                <a:sym typeface="+mn-ea"/>
              </a:rPr>
              <a:t> o</a:t>
            </a:r>
            <a:r>
              <a:rPr b="1" dirty="0">
                <a:solidFill>
                  <a:schemeClr val="tx1"/>
                </a:solidFill>
                <a:cs typeface="+mn-lt"/>
                <a:sym typeface="+mn-ea"/>
              </a:rPr>
              <a:t>f </a:t>
            </a:r>
            <a:r>
              <a:rPr b="1" dirty="0">
                <a:solidFill>
                  <a:srgbClr val="C00000"/>
                </a:solidFill>
                <a:cs typeface="+mn-lt"/>
                <a:sym typeface="+mn-ea"/>
              </a:rPr>
              <a:t>Fermi surface blocking </a:t>
            </a:r>
            <a:r>
              <a:rPr b="1" dirty="0">
                <a:uFillTx/>
                <a:ea typeface="Comic Sans MS" panose="030F0702030302020204"/>
                <a:cs typeface="+mn-lt"/>
                <a:sym typeface="+mn-ea"/>
              </a:rPr>
              <a:t>and</a:t>
            </a:r>
            <a:r>
              <a:rPr b="1" dirty="0">
                <a:solidFill>
                  <a:srgbClr val="C00000"/>
                </a:solidFill>
                <a:cs typeface="+mn-lt"/>
                <a:sym typeface="+mn-ea"/>
              </a:rPr>
              <a:t> its neighboring levels </a:t>
            </a:r>
            <a:r>
              <a:rPr b="1" dirty="0">
                <a:cs typeface="+mn-lt"/>
                <a:sym typeface="+mn-ea"/>
              </a:rPr>
              <a:t>is crucial.</a:t>
            </a:r>
            <a:endParaRPr lang="en-US" b="1" dirty="0">
              <a:solidFill>
                <a:srgbClr val="C00000"/>
              </a:solidFill>
              <a:cs typeface="+mn-lt"/>
              <a:sym typeface="+mn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3491865" y="2493010"/>
            <a:ext cx="36004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4067810" y="2060575"/>
            <a:ext cx="431800" cy="2165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99410" y="2277110"/>
            <a:ext cx="592455" cy="522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/>
              <a:t>bk1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45205" y="1719580"/>
            <a:ext cx="628015" cy="341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/>
              <a:t>bk2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4211955" y="1484630"/>
            <a:ext cx="287655" cy="3600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779520" y="1124585"/>
            <a:ext cx="1186815" cy="522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/>
              <a:t>total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DFF685-8F1E-2DCD-9270-3E1D51CCE2B1}"/>
              </a:ext>
            </a:extLst>
          </p:cNvPr>
          <p:cNvSpPr txBox="1"/>
          <p:nvPr/>
        </p:nvSpPr>
        <p:spPr>
          <a:xfrm>
            <a:off x="3195637" y="6321058"/>
            <a:ext cx="5721897" cy="338554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Y.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M.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Wang,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Y.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H.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Gao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and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L.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Liu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" altLang="zh-CN" sz="1600" dirty="0">
                <a:solidFill>
                  <a:schemeClr val="tx1"/>
                </a:solidFill>
                <a:latin typeface="+mn-ea"/>
              </a:rPr>
              <a:t>Chin. Phys. C</a:t>
            </a:r>
            <a:r>
              <a:rPr lang="zh-CN" altLang="en-US" sz="1600" i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i="1" dirty="0">
                <a:solidFill>
                  <a:schemeClr val="tx1"/>
                </a:solidFill>
                <a:latin typeface="+mn-ea"/>
              </a:rPr>
              <a:t>48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:124104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(2024)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How to obtain physical quantities ?">
            <a:extLst>
              <a:ext uri="{FF2B5EF4-FFF2-40B4-BE49-F238E27FC236}">
                <a16:creationId xmlns:a16="http://schemas.microsoft.com/office/drawing/2014/main" id="{427FDA66-0183-74E5-CA53-DABDFFBA6811}"/>
              </a:ext>
            </a:extLst>
          </p:cNvPr>
          <p:cNvSpPr/>
          <p:nvPr/>
        </p:nvSpPr>
        <p:spPr>
          <a:xfrm>
            <a:off x="0" y="-9019"/>
            <a:ext cx="9145038" cy="558801"/>
          </a:xfrm>
          <a:prstGeom prst="rect">
            <a:avLst/>
          </a:prstGeom>
          <a:solidFill>
            <a:srgbClr val="275C84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r>
              <a:rPr lang="en-US" altLang="zh-CN" dirty="0">
                <a:ln>
                  <a:solidFill>
                    <a:srgbClr val="002060"/>
                  </a:solidFill>
                </a:ln>
              </a:rPr>
              <a:t>Odd-A</a:t>
            </a:r>
            <a:r>
              <a:rPr lang="zh-CN" altLang="en-US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altLang="zh-CN" dirty="0">
                <a:ln>
                  <a:solidFill>
                    <a:srgbClr val="002060"/>
                  </a:solidFill>
                </a:ln>
              </a:rPr>
              <a:t>nuclei</a:t>
            </a:r>
            <a:r>
              <a:rPr lang="zh-CN" altLang="en-US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altLang="zh-CN" dirty="0">
                <a:ln>
                  <a:solidFill>
                    <a:srgbClr val="002060"/>
                  </a:solidFill>
                </a:ln>
              </a:rPr>
              <a:t>Dy-161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Introduction"/>
          <p:cNvSpPr/>
          <p:nvPr/>
        </p:nvSpPr>
        <p:spPr>
          <a:xfrm>
            <a:off x="116" y="-62828"/>
            <a:ext cx="9145038" cy="6845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400000"/>
          </a:ln>
          <a:effectLst>
            <a:outerShdw blurRad="101600" dist="25400" dir="5400000" rotWithShape="0">
              <a:schemeClr val="bg1">
                <a:alpha val="75000"/>
              </a:schemeClr>
            </a:outerShdw>
          </a:effec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 panose="0208090404030B020404"/>
                <a:ea typeface="Cooper Black" panose="0208090404030B020404"/>
                <a:cs typeface="Cooper Black" panose="0208090404030B020404"/>
                <a:sym typeface="Cooper Black" panose="0208090404030B020404"/>
              </a:defRPr>
            </a:lvl1pPr>
          </a:lstStyle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artition function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complex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temperature</a:t>
            </a:r>
            <a:endParaRPr sz="2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 descr="Graph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610" y="989330"/>
            <a:ext cx="3988095" cy="5400000"/>
          </a:xfrm>
          <a:prstGeom prst="rect">
            <a:avLst/>
          </a:prstGeom>
        </p:spPr>
      </p:pic>
      <p:pic>
        <p:nvPicPr>
          <p:cNvPr id="8" name="图片 7" descr="Graph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62880" y="989330"/>
            <a:ext cx="3881431" cy="540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7F12E29-3D90-90BF-CDDD-1E06F99592BB}"/>
              </a:ext>
            </a:extLst>
          </p:cNvPr>
          <p:cNvSpPr txBox="1"/>
          <p:nvPr/>
        </p:nvSpPr>
        <p:spPr>
          <a:xfrm>
            <a:off x="2140857" y="6519446"/>
            <a:ext cx="5783943" cy="338554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Y.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H.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Gao,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Y.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L.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Lin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and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L.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Liu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" altLang="zh-CN" sz="1600" i="1" dirty="0">
                <a:solidFill>
                  <a:schemeClr val="tx1"/>
                </a:solidFill>
                <a:latin typeface="+mn-ea"/>
              </a:rPr>
              <a:t>Int. J. Mod. Phys. E</a:t>
            </a:r>
            <a:r>
              <a:rPr lang="zh-CN" altLang="en-US" sz="1600" i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32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:2350050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(2023)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41754F-3221-F70C-21CE-7BD9F00382E3}"/>
              </a:ext>
            </a:extLst>
          </p:cNvPr>
          <p:cNvSpPr txBox="1"/>
          <p:nvPr/>
        </p:nvSpPr>
        <p:spPr>
          <a:xfrm>
            <a:off x="4010412" y="5283897"/>
            <a:ext cx="96276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162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Dy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09BC0D-A58D-95ED-11D0-86DAF6E5C8AE}"/>
              </a:ext>
            </a:extLst>
          </p:cNvPr>
          <p:cNvGrpSpPr/>
          <p:nvPr/>
        </p:nvGrpSpPr>
        <p:grpSpPr>
          <a:xfrm>
            <a:off x="3903603" y="2085710"/>
            <a:ext cx="1359277" cy="834893"/>
            <a:chOff x="3651821" y="1076370"/>
            <a:chExt cx="1722475" cy="100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59BCB6F-32A0-D64C-0D74-919FEC963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90188" y="1190926"/>
              <a:ext cx="1363621" cy="360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F88D30B-0C7D-B9B3-A296-D26FF09F5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1121" y="1623696"/>
              <a:ext cx="1050492" cy="360000"/>
            </a:xfrm>
            <a:prstGeom prst="rect">
              <a:avLst/>
            </a:prstGeom>
          </p:spPr>
        </p:pic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50D1631B-9876-2074-28A3-FD541BDFE43D}"/>
                </a:ext>
              </a:extLst>
            </p:cNvPr>
            <p:cNvSpPr/>
            <p:nvPr/>
          </p:nvSpPr>
          <p:spPr>
            <a:xfrm>
              <a:off x="3651821" y="1076370"/>
              <a:ext cx="1722475" cy="1008000"/>
            </a:xfrm>
            <a:prstGeom prst="round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523AEA8D-8924-E707-9B22-0FB7B886CE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3302" y="1191409"/>
            <a:ext cx="2197395" cy="663796"/>
          </a:xfrm>
          <a:prstGeom prst="rect">
            <a:avLst/>
          </a:prstGeom>
        </p:spPr>
      </p:pic>
      <p:sp>
        <p:nvSpPr>
          <p:cNvPr id="11" name="圆角矩形 10">
            <a:extLst>
              <a:ext uri="{FF2B5EF4-FFF2-40B4-BE49-F238E27FC236}">
                <a16:creationId xmlns:a16="http://schemas.microsoft.com/office/drawing/2014/main" id="{18B47F85-0644-9A18-1AE4-2074FCB9D70A}"/>
              </a:ext>
            </a:extLst>
          </p:cNvPr>
          <p:cNvSpPr/>
          <p:nvPr/>
        </p:nvSpPr>
        <p:spPr>
          <a:xfrm>
            <a:off x="3349256" y="1138243"/>
            <a:ext cx="2321441" cy="792000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1819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Introduction"/>
          <p:cNvSpPr/>
          <p:nvPr/>
        </p:nvSpPr>
        <p:spPr>
          <a:xfrm>
            <a:off x="116" y="-62828"/>
            <a:ext cx="9145038" cy="6845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400000"/>
          </a:ln>
          <a:effectLst>
            <a:outerShdw blurRad="101600" dist="25400" dir="5400000" rotWithShape="0">
              <a:schemeClr val="bg1">
                <a:alpha val="75000"/>
              </a:schemeClr>
            </a:outerShdw>
          </a:effec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 panose="0208090404030B020404"/>
                <a:ea typeface="Cooper Black" panose="0208090404030B020404"/>
                <a:cs typeface="Cooper Black" panose="0208090404030B020404"/>
                <a:sym typeface="Cooper Black" panose="0208090404030B020404"/>
              </a:defRPr>
            </a:lvl1pPr>
          </a:lstStyle>
          <a:p>
            <a:r>
              <a:rPr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distribution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zeros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(DOZ)</a:t>
            </a:r>
            <a:r>
              <a:rPr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of the partition function</a:t>
            </a:r>
          </a:p>
        </p:txBody>
      </p:sp>
      <p:pic>
        <p:nvPicPr>
          <p:cNvPr id="2" name="图片 1" descr="fig_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735" y="934085"/>
            <a:ext cx="3392670" cy="54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E38372-3B7F-18EE-F559-99934FED0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96" y="720523"/>
            <a:ext cx="2713226" cy="25566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5709D99-993C-8ED9-5583-79B12BB8C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84" y="1804481"/>
            <a:ext cx="2316873" cy="8095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5F1248A-FB30-5FBE-5B9B-202E94097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28" y="3790962"/>
            <a:ext cx="1724094" cy="731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7711485-8743-9B94-E7CE-59AA8BE05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29" y="3959913"/>
            <a:ext cx="2942590" cy="40126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4BB4C92-1FC9-5EF8-9F17-51290939505D}"/>
              </a:ext>
            </a:extLst>
          </p:cNvPr>
          <p:cNvSpPr txBox="1"/>
          <p:nvPr/>
        </p:nvSpPr>
        <p:spPr>
          <a:xfrm>
            <a:off x="4634643" y="4830666"/>
            <a:ext cx="5860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𝜶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EDC3C0B-EA09-5B98-DFD5-8153106FCDCE}"/>
              </a:ext>
            </a:extLst>
          </p:cNvPr>
          <p:cNvSpPr txBox="1"/>
          <p:nvPr/>
        </p:nvSpPr>
        <p:spPr>
          <a:xfrm>
            <a:off x="4475619" y="5277059"/>
            <a:ext cx="9242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0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&lt;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𝜶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6170833-36D6-EE01-8539-29340B64F1D7}"/>
              </a:ext>
            </a:extLst>
          </p:cNvPr>
          <p:cNvSpPr txBox="1"/>
          <p:nvPr/>
        </p:nvSpPr>
        <p:spPr>
          <a:xfrm>
            <a:off x="4634643" y="5721795"/>
            <a:ext cx="5860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𝜶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&gt;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9EB510A-D192-3E0F-72E5-A6CF429145E6}"/>
              </a:ext>
            </a:extLst>
          </p:cNvPr>
          <p:cNvSpPr txBox="1"/>
          <p:nvPr/>
        </p:nvSpPr>
        <p:spPr>
          <a:xfrm>
            <a:off x="5611250" y="4819614"/>
            <a:ext cx="10348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first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order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683EE5-CC35-FEC1-1357-7552706FCD65}"/>
              </a:ext>
            </a:extLst>
          </p:cNvPr>
          <p:cNvSpPr txBox="1"/>
          <p:nvPr/>
        </p:nvSpPr>
        <p:spPr>
          <a:xfrm>
            <a:off x="5642101" y="5301242"/>
            <a:ext cx="13330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C00000"/>
                </a:solidFill>
              </a:rPr>
              <a:t>second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order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0D70D78-A746-B237-DD9D-EF15D910370A}"/>
              </a:ext>
            </a:extLst>
          </p:cNvPr>
          <p:cNvSpPr txBox="1"/>
          <p:nvPr/>
        </p:nvSpPr>
        <p:spPr>
          <a:xfrm>
            <a:off x="5642101" y="5777859"/>
            <a:ext cx="126572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C00000"/>
                </a:solidFill>
              </a:rPr>
              <a:t>higher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order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E04D6DF-1E55-94BF-7A82-8B743D3496EC}"/>
              </a:ext>
            </a:extLst>
          </p:cNvPr>
          <p:cNvSpPr txBox="1"/>
          <p:nvPr/>
        </p:nvSpPr>
        <p:spPr>
          <a:xfrm>
            <a:off x="4650511" y="3178311"/>
            <a:ext cx="166006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schematic diagram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6BBC60-D6DF-B700-BA76-C43DFE5183C0}"/>
              </a:ext>
            </a:extLst>
          </p:cNvPr>
          <p:cNvSpPr txBox="1"/>
          <p:nvPr/>
        </p:nvSpPr>
        <p:spPr>
          <a:xfrm>
            <a:off x="5772863" y="6302073"/>
            <a:ext cx="316575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Phys. Rev. C </a:t>
            </a:r>
            <a:r>
              <a:rPr lang="en-US" altLang="zh-CN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66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024322 (2002).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679D95-9818-CAFE-6EE8-D2AF38F8680E}"/>
              </a:ext>
            </a:extLst>
          </p:cNvPr>
          <p:cNvSpPr txBox="1"/>
          <p:nvPr/>
        </p:nvSpPr>
        <p:spPr>
          <a:xfrm>
            <a:off x="485046" y="6194352"/>
            <a:ext cx="3073359" cy="584775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Y.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H.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Gao,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Y.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L.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Lin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and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L.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Liu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" altLang="zh-CN" sz="1600" i="1" dirty="0">
                <a:solidFill>
                  <a:schemeClr val="tx1"/>
                </a:solidFill>
                <a:latin typeface="+mn-ea"/>
              </a:rPr>
              <a:t>Int. J. Mod. Phys. E</a:t>
            </a:r>
            <a:r>
              <a:rPr lang="zh-CN" altLang="en-US" sz="1600" i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32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:2350050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(2023)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64058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Introduction"/>
          <p:cNvSpPr/>
          <p:nvPr/>
        </p:nvSpPr>
        <p:spPr>
          <a:xfrm>
            <a:off x="116" y="-62828"/>
            <a:ext cx="9145038" cy="6845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400000"/>
          </a:ln>
          <a:effectLst>
            <a:outerShdw blurRad="101600" dist="25400" dir="5400000" rotWithShape="0">
              <a:schemeClr val="bg1">
                <a:alpha val="75000"/>
              </a:schemeClr>
            </a:outerShdw>
          </a:effec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 panose="0208090404030B020404"/>
                <a:ea typeface="Cooper Black" panose="0208090404030B020404"/>
                <a:cs typeface="Cooper Black" panose="0208090404030B020404"/>
                <a:sym typeface="Cooper Black" panose="0208090404030B020404"/>
              </a:defRPr>
            </a:lvl1pPr>
          </a:lstStyle>
          <a:p>
            <a:r>
              <a:rPr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DOZ of the partition function</a:t>
            </a:r>
          </a:p>
        </p:txBody>
      </p:sp>
      <p:pic>
        <p:nvPicPr>
          <p:cNvPr id="2" name="图片 1" descr="fig_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735" y="934085"/>
            <a:ext cx="3392670" cy="54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540" y="1128395"/>
            <a:ext cx="5516880" cy="1584960"/>
          </a:xfrm>
          <a:prstGeom prst="rect">
            <a:avLst/>
          </a:prstGeom>
        </p:spPr>
      </p:pic>
      <p:sp>
        <p:nvSpPr>
          <p:cNvPr id="4" name="Constant pairing gap at low T;…"/>
          <p:cNvSpPr txBox="1"/>
          <p:nvPr/>
        </p:nvSpPr>
        <p:spPr>
          <a:xfrm>
            <a:off x="4369648" y="3217178"/>
            <a:ext cx="3894664" cy="119888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00660" indent="-200660" defTabSz="457200"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chemeClr val="accent1">
                    <a:satOff val="-4380"/>
                    <a:lumOff val="-10480"/>
                  </a:scheme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lang="en-US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 solid line</a:t>
            </a:r>
            <a:r>
              <a:rPr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represent the pairing phase transition and the defined α indicates that this phase transition is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</a:t>
            </a:r>
            <a:r>
              <a:rPr lang="en-US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first order</a:t>
            </a: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phase transition.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A22416E-BE28-4CB3-CD73-DE6594132A10}"/>
              </a:ext>
            </a:extLst>
          </p:cNvPr>
          <p:cNvSpPr txBox="1"/>
          <p:nvPr/>
        </p:nvSpPr>
        <p:spPr>
          <a:xfrm>
            <a:off x="2140857" y="6519446"/>
            <a:ext cx="5783943" cy="338554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Y.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H.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Gao,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Y.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L.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Lin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and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L.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Liu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" altLang="zh-CN" sz="1600" i="1" dirty="0">
                <a:solidFill>
                  <a:schemeClr val="tx1"/>
                </a:solidFill>
                <a:latin typeface="+mn-ea"/>
              </a:rPr>
              <a:t>Int. J. Mod. Phys. E</a:t>
            </a:r>
            <a:r>
              <a:rPr lang="zh-CN" altLang="en-US" sz="1600" i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32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:2350050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(2023)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47908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Introduction"/>
          <p:cNvSpPr/>
          <p:nvPr/>
        </p:nvSpPr>
        <p:spPr>
          <a:xfrm>
            <a:off x="116" y="-62828"/>
            <a:ext cx="9145038" cy="6845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400000"/>
          </a:ln>
          <a:effectLst>
            <a:outerShdw blurRad="101600" dist="25400" dir="5400000" rotWithShape="0">
              <a:schemeClr val="bg1">
                <a:alpha val="75000"/>
              </a:schemeClr>
            </a:outerShdw>
          </a:effec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 panose="0208090404030B020404"/>
                <a:ea typeface="Cooper Black" panose="0208090404030B020404"/>
                <a:cs typeface="Cooper Black" panose="0208090404030B020404"/>
                <a:sym typeface="Cooper Black" panose="0208090404030B020404"/>
              </a:defRPr>
            </a:lvl1pPr>
          </a:lstStyle>
          <a:p>
            <a:r>
              <a:rPr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Evolution of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pairing</a:t>
            </a:r>
            <a:r>
              <a:rPr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phase transition</a:t>
            </a:r>
            <a:endParaRPr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4" name="Constant pairing gap at low T;…"/>
          <p:cNvSpPr txBox="1"/>
          <p:nvPr/>
        </p:nvSpPr>
        <p:spPr>
          <a:xfrm>
            <a:off x="322580" y="4533900"/>
            <a:ext cx="4206875" cy="157226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00660" indent="-200660" defTabSz="457200">
              <a:lnSpc>
                <a:spcPct val="70000"/>
              </a:lnSpc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chemeClr val="accent1">
                    <a:satOff val="-4381"/>
                    <a:lumOff val="-10481"/>
                  </a:scheme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=0</a:t>
            </a:r>
            <a:r>
              <a:rPr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(no pair broken)</a:t>
            </a:r>
          </a:p>
          <a:p>
            <a:pPr marL="200660" indent="-200660" defTabSz="457200">
              <a:lnSpc>
                <a:spcPct val="70000"/>
              </a:lnSpc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chemeClr val="accent1">
                    <a:satOff val="-4381"/>
                    <a:lumOff val="-10481"/>
                  </a:scheme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00660" indent="-200660" defTabSz="457200">
              <a:lnSpc>
                <a:spcPct val="70000"/>
              </a:lnSpc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chemeClr val="accent1">
                    <a:satOff val="-4381"/>
                    <a:lumOff val="-10481"/>
                  </a:scheme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=2,4,6,8</a:t>
            </a:r>
          </a:p>
          <a:p>
            <a:pPr marL="200660" indent="-200660" defTabSz="457200">
              <a:lnSpc>
                <a:spcPct val="70000"/>
              </a:lnSpc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chemeClr val="accent1">
                    <a:satOff val="-4381"/>
                    <a:lumOff val="-10481"/>
                  </a:scheme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00660" indent="-200660" defTabSz="457200">
              <a:lnSpc>
                <a:spcPct val="70000"/>
              </a:lnSpc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chemeClr val="accent1">
                    <a:satOff val="-4381"/>
                    <a:lumOff val="-10481"/>
                  </a:scheme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=10</a:t>
            </a:r>
            <a:r>
              <a:rPr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(all pairs broken)</a:t>
            </a:r>
          </a:p>
        </p:txBody>
      </p:sp>
      <p:sp>
        <p:nvSpPr>
          <p:cNvPr id="265" name="difficult to excite to 2+ state;…"/>
          <p:cNvSpPr txBox="1"/>
          <p:nvPr/>
        </p:nvSpPr>
        <p:spPr>
          <a:xfrm>
            <a:off x="4208394" y="4420788"/>
            <a:ext cx="4215130" cy="283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 marL="200660" indent="-200660" defTabSz="457200">
              <a:lnSpc>
                <a:spcPct val="70000"/>
              </a:lnSpc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chemeClr val="accent2">
                    <a:satOff val="-4938"/>
                    <a:lumOff val="-10521"/>
                  </a:scheme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nucleus is in</a:t>
            </a:r>
            <a:r>
              <a:rPr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the superfluid phase;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t> </a:t>
            </a:r>
            <a:endParaRPr lang="en-US"/>
          </a:p>
        </p:txBody>
      </p:sp>
      <p:sp>
        <p:nvSpPr>
          <p:cNvPr id="8" name="difficult to excite to 2+ state;…"/>
          <p:cNvSpPr txBox="1"/>
          <p:nvPr/>
        </p:nvSpPr>
        <p:spPr>
          <a:xfrm>
            <a:off x="4208393" y="5059286"/>
            <a:ext cx="4612391" cy="291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 marL="200660" indent="-200660" defTabSz="457200">
              <a:lnSpc>
                <a:spcPct val="70000"/>
              </a:lnSpc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chemeClr val="accent2">
                    <a:satOff val="-4937"/>
                    <a:lumOff val="-10520"/>
                  </a:scheme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normal and superfluid phases </a:t>
            </a:r>
            <a:r>
              <a:rPr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coexist</a:t>
            </a:r>
            <a:r>
              <a:rPr lang="en-US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</a:p>
        </p:txBody>
      </p:sp>
      <p:sp>
        <p:nvSpPr>
          <p:cNvPr id="6" name="difficult to excite to 2+ state;…"/>
          <p:cNvSpPr txBox="1"/>
          <p:nvPr/>
        </p:nvSpPr>
        <p:spPr>
          <a:xfrm>
            <a:off x="4213768" y="5702910"/>
            <a:ext cx="4607016" cy="341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 marL="200660" indent="-200660" defTabSz="457200">
              <a:lnSpc>
                <a:spcPct val="90000"/>
              </a:lnSpc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chemeClr val="accent2">
                    <a:satOff val="-4937"/>
                    <a:lumOff val="-10520"/>
                  </a:scheme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 nucleus is entirely in</a:t>
            </a:r>
            <a:r>
              <a:rPr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normal phase.</a:t>
            </a:r>
            <a:endParaRPr lang="en-US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 descr="fig_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" y="825500"/>
            <a:ext cx="860234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07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baseline="30000" dirty="0">
                <a:sym typeface="+mn-ea"/>
              </a:rPr>
              <a:t>161</a:t>
            </a:r>
            <a:r>
              <a:rPr lang="en-US" altLang="zh-CN" dirty="0">
                <a:sym typeface="+mn-ea"/>
              </a:rPr>
              <a:t>Dy</a:t>
            </a:r>
            <a:endParaRPr lang="en-US" altLang="zh-CN" dirty="0"/>
          </a:p>
        </p:txBody>
      </p:sp>
      <p:pic>
        <p:nvPicPr>
          <p:cNvPr id="107" name="图片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35560" y="750570"/>
            <a:ext cx="5956300" cy="2983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下箭头 5"/>
          <p:cNvSpPr/>
          <p:nvPr/>
        </p:nvSpPr>
        <p:spPr>
          <a:xfrm>
            <a:off x="7092315" y="3644900"/>
            <a:ext cx="264160" cy="498475"/>
          </a:xfrm>
          <a:prstGeom prst="downArrow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60515" y="4338320"/>
            <a:ext cx="1306195" cy="629920"/>
          </a:xfrm>
          <a:prstGeom prst="rect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88125" y="4476115"/>
            <a:ext cx="1750695" cy="436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defTabSz="457200">
              <a:spcBef>
                <a:spcPts val="100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b="1">
                <a:solidFill>
                  <a:srgbClr val="4F81BD">
                    <a:satOff val="-4351"/>
                    <a:lumOff val="-10451"/>
                  </a:srgb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>
                <a:latin typeface="+mn-lt"/>
                <a:cs typeface="+mn-lt"/>
                <a:sym typeface="+mn-ea"/>
              </a:rPr>
              <a:t> </a:t>
            </a:r>
            <a:r>
              <a:rPr sz="2000">
                <a:solidFill>
                  <a:srgbClr val="C00000"/>
                </a:solidFill>
                <a:latin typeface="+mn-lt"/>
                <a:cs typeface="+mn-lt"/>
                <a:sym typeface="+mn-ea"/>
              </a:rPr>
              <a:t>first-order</a:t>
            </a:r>
            <a:r>
              <a:rPr>
                <a:solidFill>
                  <a:srgbClr val="C00000"/>
                </a:solidFill>
                <a:latin typeface="+mn-lt"/>
                <a:cs typeface="+mn-lt"/>
                <a:sym typeface="+mn-ea"/>
              </a:rPr>
              <a:t> </a:t>
            </a:r>
            <a:endParaRPr b="1">
              <a:solidFill>
                <a:schemeClr val="tx1"/>
              </a:solidFill>
              <a:latin typeface="+mn-lt"/>
              <a:cs typeface="+mn-lt"/>
              <a:sym typeface="+mn-ea"/>
            </a:endParaRPr>
          </a:p>
        </p:txBody>
      </p:sp>
      <p:pic>
        <p:nvPicPr>
          <p:cNvPr id="111" name="图片 110"/>
          <p:cNvPicPr/>
          <p:nvPr/>
        </p:nvPicPr>
        <p:blipFill>
          <a:blip r:embed="rId3"/>
          <a:stretch>
            <a:fillRect/>
          </a:stretch>
        </p:blipFill>
        <p:spPr>
          <a:xfrm>
            <a:off x="179705" y="3601085"/>
            <a:ext cx="5502910" cy="3212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stant pairing gap at low T;…"/>
          <p:cNvSpPr txBox="1"/>
          <p:nvPr/>
        </p:nvSpPr>
        <p:spPr>
          <a:xfrm>
            <a:off x="6559550" y="2637155"/>
            <a:ext cx="1819275" cy="81470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noAutofit/>
          </a:bodyPr>
          <a:lstStyle/>
          <a:p>
            <a:pPr marL="200660" indent="-200660" defTabSz="457200"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rgbClr val="4F81BD">
                    <a:satOff val="-4353"/>
                    <a:lumOff val="-10453"/>
                  </a:srgb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sz="2000">
                <a:solidFill>
                  <a:schemeClr val="tx1"/>
                </a:solidFill>
                <a:latin typeface="+mn-lt"/>
                <a:cs typeface="+mn-lt"/>
              </a:rPr>
              <a:t>α</a:t>
            </a:r>
            <a:r>
              <a:rPr lang="en-US" sz="2000" baseline="-25000">
                <a:solidFill>
                  <a:schemeClr val="tx1"/>
                </a:solidFill>
                <a:latin typeface="+mn-lt"/>
                <a:cs typeface="+mn-lt"/>
              </a:rPr>
              <a:t>n</a:t>
            </a:r>
            <a:r>
              <a:rPr lang="en-US" sz="2000">
                <a:solidFill>
                  <a:schemeClr val="tx1"/>
                </a:solidFill>
                <a:latin typeface="+mn-lt"/>
                <a:cs typeface="+mn-lt"/>
              </a:rPr>
              <a:t>=</a:t>
            </a:r>
            <a:r>
              <a:rPr sz="200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-2.04</a:t>
            </a:r>
          </a:p>
          <a:p>
            <a:pPr marL="200660" indent="-200660" defTabSz="457200"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rgbClr val="4F81BD">
                    <a:satOff val="-4353"/>
                    <a:lumOff val="-10453"/>
                  </a:srgb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sz="2000">
                <a:solidFill>
                  <a:schemeClr val="tx1"/>
                </a:solidFill>
                <a:latin typeface="+mn-lt"/>
                <a:cs typeface="+mn-lt"/>
              </a:rPr>
              <a:t> </a:t>
            </a:r>
            <a:r>
              <a:rPr sz="200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α</a:t>
            </a:r>
            <a:r>
              <a:rPr lang="en-US" sz="2000" baseline="-2500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p</a:t>
            </a:r>
            <a:r>
              <a:rPr lang="en-US" sz="200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=</a:t>
            </a:r>
            <a:r>
              <a:rPr sz="200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-5.66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3780155" y="1844675"/>
            <a:ext cx="215265" cy="3600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2195195" y="1557020"/>
            <a:ext cx="864870" cy="2876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059430" y="1340485"/>
            <a:ext cx="11544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critical </a:t>
            </a:r>
            <a:r>
              <a:rPr lang="en-US" altLang="zh-CN" sz="2000" b="1" i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455C090-C765-852B-E160-C1B044C999E5}"/>
              </a:ext>
            </a:extLst>
          </p:cNvPr>
          <p:cNvSpPr txBox="1"/>
          <p:nvPr/>
        </p:nvSpPr>
        <p:spPr>
          <a:xfrm>
            <a:off x="5889689" y="5700107"/>
            <a:ext cx="3074606" cy="584775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Y.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M.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Wang,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Y.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H.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Gao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and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L.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Liu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" altLang="zh-CN" sz="1600" dirty="0">
                <a:solidFill>
                  <a:schemeClr val="tx1"/>
                </a:solidFill>
                <a:latin typeface="+mn-ea"/>
              </a:rPr>
              <a:t>Chin. Phys. C</a:t>
            </a:r>
            <a:r>
              <a:rPr lang="zh-CN" altLang="en-US" sz="1600" i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i="1" dirty="0">
                <a:solidFill>
                  <a:schemeClr val="tx1"/>
                </a:solidFill>
                <a:latin typeface="+mn-ea"/>
              </a:rPr>
              <a:t>48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:124104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(2024)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1B190F-F0FE-5E4F-E38C-18BBAF26E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294" y="1075469"/>
            <a:ext cx="2197395" cy="6637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baseline="30000" dirty="0">
                <a:sym typeface="+mn-ea"/>
              </a:rPr>
              <a:t>161</a:t>
            </a:r>
            <a:r>
              <a:rPr lang="en-US" altLang="zh-CN" dirty="0">
                <a:sym typeface="+mn-ea"/>
              </a:rPr>
              <a:t>Dy</a:t>
            </a:r>
            <a:endParaRPr lang="en-US" altLang="zh-CN" dirty="0"/>
          </a:p>
        </p:txBody>
      </p:sp>
      <p:pic>
        <p:nvPicPr>
          <p:cNvPr id="108" name="图片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1017905" y="717550"/>
            <a:ext cx="7250430" cy="4934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4" name="Constant pairing gap at low T;…"/>
          <p:cNvSpPr txBox="1"/>
          <p:nvPr/>
        </p:nvSpPr>
        <p:spPr>
          <a:xfrm>
            <a:off x="2123440" y="5733415"/>
            <a:ext cx="8020050" cy="83502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200660" indent="-200660" defTabSz="457200"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rgbClr val="4F81BD">
                    <a:satOff val="-4354"/>
                    <a:lumOff val="-10454"/>
                  </a:srgb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sz="2000">
                <a:solidFill>
                  <a:srgbClr val="C00000"/>
                </a:solidFill>
                <a:latin typeface="+mn-lt"/>
                <a:cs typeface="+mn-lt"/>
              </a:rPr>
              <a:t>“bk1” and “bk2” </a:t>
            </a:r>
            <a:r>
              <a:rPr sz="2000">
                <a:solidFill>
                  <a:schemeClr val="tx1"/>
                </a:solidFill>
                <a:latin typeface="+mn-lt"/>
                <a:cs typeface="+mn-lt"/>
              </a:rPr>
              <a:t>contribute</a:t>
            </a:r>
            <a:r>
              <a:rPr lang="en-US" sz="2000">
                <a:solidFill>
                  <a:schemeClr val="tx1"/>
                </a:solidFill>
                <a:latin typeface="+mn-lt"/>
                <a:cs typeface="+mn-lt"/>
              </a:rPr>
              <a:t> </a:t>
            </a:r>
            <a:r>
              <a:rPr sz="2000">
                <a:solidFill>
                  <a:schemeClr val="tx1"/>
                </a:solidFill>
                <a:latin typeface="+mn-lt"/>
                <a:cs typeface="+mn-lt"/>
              </a:rPr>
              <a:t>the most</a:t>
            </a:r>
          </a:p>
          <a:p>
            <a:pPr marL="200660" indent="-200660" defTabSz="457200"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rgbClr val="4F81BD">
                    <a:satOff val="-4354"/>
                    <a:lumOff val="-10454"/>
                  </a:srgb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lang="en-US" sz="200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the superfluid and normal phases </a:t>
            </a:r>
            <a:r>
              <a:rPr lang="en-US" sz="2000">
                <a:solidFill>
                  <a:srgbClr val="C00000"/>
                </a:solidFill>
                <a:latin typeface="+mn-lt"/>
                <a:cs typeface="+mn-lt"/>
                <a:sym typeface="+mn-ea"/>
              </a:rPr>
              <a:t>coexist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he accurate experiment of level density for 161,162Dy and 171,172Yb"/>
          <p:cNvSpPr txBox="1"/>
          <p:nvPr/>
        </p:nvSpPr>
        <p:spPr>
          <a:xfrm>
            <a:off x="883839" y="243185"/>
            <a:ext cx="737632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700" b="1">
                <a:solidFill>
                  <a:schemeClr val="accent2">
                    <a:satOff val="-4966"/>
                    <a:lumOff val="-10549"/>
                  </a:schemeClr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000" b="1" dirty="0">
                <a:solidFill>
                  <a:srgbClr val="C00000"/>
                </a:solidFill>
                <a:latin typeface="Chalkboard SE" panose="03050602040202020205" pitchFamily="66" charset="0"/>
              </a:rPr>
              <a:t>S-shaped </a:t>
            </a:r>
            <a:r>
              <a:rPr lang="en-US" sz="2000" b="1" dirty="0" err="1">
                <a:solidFill>
                  <a:srgbClr val="C00000"/>
                </a:solidFill>
                <a:latin typeface="Chalkboard SE" panose="03050602040202020205" pitchFamily="66" charset="0"/>
              </a:rPr>
              <a:t>Cv</a:t>
            </a:r>
            <a:r>
              <a:rPr lang="en-US" sz="2000" b="1" dirty="0">
                <a:solidFill>
                  <a:srgbClr val="C00000"/>
                </a:solidFill>
                <a:latin typeface="Chalkboard SE" panose="03050602040202020205" pitchFamily="66" charset="0"/>
              </a:rPr>
              <a:t> obtained from t</a:t>
            </a:r>
            <a:r>
              <a:rPr sz="2000" b="1" dirty="0">
                <a:solidFill>
                  <a:srgbClr val="C00000"/>
                </a:solidFill>
                <a:latin typeface="Chalkboard SE" panose="03050602040202020205" pitchFamily="66" charset="0"/>
              </a:rPr>
              <a:t>he experiment</a:t>
            </a:r>
            <a:r>
              <a:rPr lang="en-US" sz="2000" b="1" dirty="0">
                <a:solidFill>
                  <a:srgbClr val="C00000"/>
                </a:solidFill>
                <a:latin typeface="Chalkboard SE" panose="03050602040202020205" pitchFamily="66" charset="0"/>
              </a:rPr>
              <a:t>al</a:t>
            </a:r>
            <a:r>
              <a:rPr sz="2000" b="1" dirty="0">
                <a:solidFill>
                  <a:srgbClr val="C00000"/>
                </a:solidFill>
                <a:latin typeface="Chalkboard SE" panose="03050602040202020205" pitchFamily="66" charset="0"/>
              </a:rPr>
              <a:t> level density</a:t>
            </a:r>
          </a:p>
        </p:txBody>
      </p:sp>
      <p:pic>
        <p:nvPicPr>
          <p:cNvPr id="14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15" y="760790"/>
            <a:ext cx="4694270" cy="3924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157" y="677025"/>
            <a:ext cx="3782092" cy="5737735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A. Schiller, et al. Phys. Rev. C 63 021306R (2001)"/>
          <p:cNvSpPr/>
          <p:nvPr/>
        </p:nvSpPr>
        <p:spPr>
          <a:xfrm>
            <a:off x="669870" y="5954137"/>
            <a:ext cx="4103957" cy="5847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rPr lang="en-US" altLang="zh-CN" dirty="0">
                <a:solidFill>
                  <a:srgbClr val="002060"/>
                </a:solidFill>
              </a:rPr>
              <a:t>E. Melby, </a:t>
            </a:r>
            <a:r>
              <a:rPr lang="en-US" altLang="zh-CN" i="1" dirty="0">
                <a:solidFill>
                  <a:srgbClr val="002060"/>
                </a:solidFill>
              </a:rPr>
              <a:t>et al</a:t>
            </a:r>
            <a:r>
              <a:rPr lang="en-US" altLang="zh-CN" dirty="0">
                <a:solidFill>
                  <a:srgbClr val="002060"/>
                </a:solidFill>
              </a:rPr>
              <a:t>. </a:t>
            </a:r>
            <a:r>
              <a:rPr lang="en-US" altLang="zh-CN" i="1" dirty="0">
                <a:solidFill>
                  <a:srgbClr val="002060"/>
                </a:solidFill>
              </a:rPr>
              <a:t>Phys. Rev. Lett.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83</a:t>
            </a:r>
            <a:r>
              <a:rPr lang="en-US" altLang="zh-CN" dirty="0">
                <a:solidFill>
                  <a:srgbClr val="002060"/>
                </a:solidFill>
              </a:rPr>
              <a:t> 3150 (1999)</a:t>
            </a:r>
            <a:endParaRPr lang="en-US" dirty="0">
              <a:solidFill>
                <a:srgbClr val="002060"/>
              </a:solidFill>
            </a:endParaRPr>
          </a:p>
          <a:p>
            <a:pPr>
              <a:defRPr sz="1600"/>
            </a:pPr>
            <a:r>
              <a:rPr dirty="0">
                <a:solidFill>
                  <a:srgbClr val="002060"/>
                </a:solidFill>
              </a:rPr>
              <a:t>A. Schiller, </a:t>
            </a:r>
            <a:r>
              <a:rPr i="1" dirty="0">
                <a:solidFill>
                  <a:srgbClr val="002060"/>
                </a:solidFill>
              </a:rPr>
              <a:t>et al</a:t>
            </a:r>
            <a:r>
              <a:rPr dirty="0">
                <a:solidFill>
                  <a:srgbClr val="002060"/>
                </a:solidFill>
              </a:rPr>
              <a:t>. </a:t>
            </a:r>
            <a:r>
              <a:rPr i="1" dirty="0">
                <a:solidFill>
                  <a:srgbClr val="002060"/>
                </a:solidFill>
              </a:rPr>
              <a:t>Phys. Rev. C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b="1" dirty="0">
                <a:solidFill>
                  <a:srgbClr val="002060"/>
                </a:solidFill>
              </a:rPr>
              <a:t>63</a:t>
            </a:r>
            <a:r>
              <a:rPr dirty="0">
                <a:solidFill>
                  <a:srgbClr val="002060"/>
                </a:solidFill>
              </a:rPr>
              <a:t> 021306R (2001)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3801C2BF-33CD-D0FF-9D71-18ECF7491646}"/>
              </a:ext>
            </a:extLst>
          </p:cNvPr>
          <p:cNvSpPr/>
          <p:nvPr/>
        </p:nvSpPr>
        <p:spPr>
          <a:xfrm>
            <a:off x="5922767" y="2472204"/>
            <a:ext cx="1119055" cy="111905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2C9A518-AFC7-6862-0D21-4A11FDA023FB}"/>
              </a:ext>
            </a:extLst>
          </p:cNvPr>
          <p:cNvSpPr/>
          <p:nvPr/>
        </p:nvSpPr>
        <p:spPr>
          <a:xfrm>
            <a:off x="5922766" y="4912318"/>
            <a:ext cx="1119056" cy="1119056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AD8BEAA-4493-0FBF-EDE1-5A297EEF17DF}"/>
              </a:ext>
            </a:extLst>
          </p:cNvPr>
          <p:cNvSpPr/>
          <p:nvPr/>
        </p:nvSpPr>
        <p:spPr>
          <a:xfrm>
            <a:off x="5922767" y="1202762"/>
            <a:ext cx="1119054" cy="1119054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103F5ED-852F-1B80-B336-CE7DF3D17136}"/>
              </a:ext>
            </a:extLst>
          </p:cNvPr>
          <p:cNvSpPr/>
          <p:nvPr/>
        </p:nvSpPr>
        <p:spPr>
          <a:xfrm>
            <a:off x="5922765" y="3692261"/>
            <a:ext cx="1119055" cy="111905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22434E9-1449-86A0-0C69-17B11E6323F0}"/>
              </a:ext>
            </a:extLst>
          </p:cNvPr>
          <p:cNvSpPr txBox="1"/>
          <p:nvPr/>
        </p:nvSpPr>
        <p:spPr>
          <a:xfrm>
            <a:off x="669871" y="4811316"/>
            <a:ext cx="410395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" altLang="zh-CN" dirty="0" err="1"/>
              <a:t>Cv</a:t>
            </a:r>
            <a:r>
              <a:rPr lang="zh-CN" altLang="en-US" dirty="0"/>
              <a:t> </a:t>
            </a:r>
            <a:r>
              <a:rPr lang="en" altLang="zh-CN" dirty="0"/>
              <a:t>derived from</a:t>
            </a:r>
            <a:r>
              <a:rPr lang="zh-CN" altLang="en-US" dirty="0"/>
              <a:t> </a:t>
            </a:r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" altLang="zh-CN" dirty="0"/>
              <a:t>nuclear level density</a:t>
            </a:r>
            <a:r>
              <a:rPr lang="zh-CN" altLang="en-US" dirty="0"/>
              <a:t> </a:t>
            </a:r>
            <a:r>
              <a:rPr lang="en" altLang="zh-CN" dirty="0"/>
              <a:t>have consistently revealed an unexpected and intriguing feature</a:t>
            </a:r>
            <a:r>
              <a:rPr lang="en-US" altLang="zh-CN" dirty="0"/>
              <a:t>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48374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baseline="30000" dirty="0"/>
              <a:t>161</a:t>
            </a:r>
            <a:r>
              <a:rPr lang="en-US" altLang="zh-CN" dirty="0"/>
              <a:t>Dy</a:t>
            </a:r>
          </a:p>
        </p:txBody>
      </p:sp>
      <p:pic>
        <p:nvPicPr>
          <p:cNvPr id="112" name="图片 111"/>
          <p:cNvPicPr/>
          <p:nvPr/>
        </p:nvPicPr>
        <p:blipFill>
          <a:blip r:embed="rId2"/>
          <a:srcRect l="3716" t="8242" r="3265" b="3962"/>
          <a:stretch>
            <a:fillRect/>
          </a:stretch>
        </p:blipFill>
        <p:spPr>
          <a:xfrm>
            <a:off x="179070" y="836930"/>
            <a:ext cx="8808720" cy="308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4" name="Constant pairing gap at low T;…"/>
          <p:cNvSpPr txBox="1"/>
          <p:nvPr/>
        </p:nvSpPr>
        <p:spPr>
          <a:xfrm>
            <a:off x="251460" y="4220845"/>
            <a:ext cx="5116195" cy="187579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noAutofit/>
          </a:bodyPr>
          <a:lstStyle/>
          <a:p>
            <a:pPr marL="200660" indent="-200660" defTabSz="457200"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rgbClr val="4F81BD">
                    <a:satOff val="-4353"/>
                    <a:lumOff val="-10453"/>
                  </a:srgb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sz="2000">
                <a:solidFill>
                  <a:schemeClr val="tx1"/>
                </a:solidFill>
                <a:latin typeface="+mn-lt"/>
                <a:cs typeface="+mn-lt"/>
              </a:rPr>
              <a:t>s = 0 (fully paired state),</a:t>
            </a:r>
            <a:r>
              <a:rPr lang="en-US" sz="2000">
                <a:solidFill>
                  <a:schemeClr val="tx1"/>
                </a:solidFill>
                <a:latin typeface="+mn-lt"/>
                <a:cs typeface="+mn-lt"/>
              </a:rPr>
              <a:t> </a:t>
            </a:r>
            <a:r>
              <a:rPr lang="en-US" sz="2000">
                <a:solidFill>
                  <a:srgbClr val="C00000"/>
                </a:solidFill>
                <a:latin typeface="+mn-lt"/>
                <a:cs typeface="+mn-lt"/>
              </a:rPr>
              <a:t>entirely in the superfluid phase</a:t>
            </a:r>
            <a:r>
              <a:rPr lang="en-US" sz="2000">
                <a:solidFill>
                  <a:schemeClr val="tx1"/>
                </a:solidFill>
                <a:latin typeface="+mn-lt"/>
                <a:cs typeface="+mn-lt"/>
              </a:rPr>
              <a:t>.</a:t>
            </a:r>
          </a:p>
          <a:p>
            <a:pPr marL="200660" indent="-200660" defTabSz="457200"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rgbClr val="4F81BD">
                    <a:satOff val="-4353"/>
                    <a:lumOff val="-10453"/>
                  </a:srgb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lang="en-US" sz="2000">
                <a:solidFill>
                  <a:schemeClr val="tx1"/>
                </a:solidFill>
                <a:latin typeface="+mn-lt"/>
                <a:cs typeface="+mn-lt"/>
              </a:rPr>
              <a:t>s = 2 (one pair broken state</a:t>
            </a:r>
            <a:r>
              <a:rPr lang="en-US" sz="200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)</a:t>
            </a:r>
            <a:r>
              <a:rPr lang="en-US" sz="2000">
                <a:solidFill>
                  <a:schemeClr val="tx1"/>
                </a:solidFill>
                <a:latin typeface="+mn-lt"/>
                <a:cs typeface="+mn-lt"/>
              </a:rPr>
              <a:t>, the superfluid and normal phases </a:t>
            </a:r>
            <a:r>
              <a:rPr lang="en-US" sz="2000">
                <a:solidFill>
                  <a:srgbClr val="C00000"/>
                </a:solidFill>
                <a:latin typeface="+mn-lt"/>
                <a:cs typeface="+mn-lt"/>
              </a:rPr>
              <a:t>coexist</a:t>
            </a:r>
            <a:r>
              <a:rPr lang="en-US" sz="2000">
                <a:solidFill>
                  <a:schemeClr val="tx1"/>
                </a:solidFill>
                <a:latin typeface="+mn-lt"/>
                <a:cs typeface="+mn-lt"/>
              </a:rPr>
              <a:t>.</a:t>
            </a:r>
          </a:p>
          <a:p>
            <a:pPr marL="200660" indent="-200660" defTabSz="457200"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rgbClr val="4F81BD">
                    <a:satOff val="-4352"/>
                    <a:lumOff val="-10452"/>
                  </a:srgb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lang="en-US" sz="200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s = 8 or 10 (completely broken state), </a:t>
            </a:r>
            <a:r>
              <a:rPr lang="en-US" sz="2000">
                <a:solidFill>
                  <a:srgbClr val="C00000"/>
                </a:solidFill>
                <a:latin typeface="+mn-lt"/>
                <a:cs typeface="+mn-lt"/>
                <a:sym typeface="+mn-ea"/>
              </a:rPr>
              <a:t>entirely in the normal phase</a:t>
            </a:r>
            <a:r>
              <a:rPr lang="en-US" sz="200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.</a:t>
            </a:r>
            <a:endParaRPr lang="en-US" sz="2000">
              <a:solidFill>
                <a:schemeClr val="tx1"/>
              </a:solidFill>
              <a:latin typeface="+mn-lt"/>
              <a:cs typeface="+mn-lt"/>
            </a:endParaRPr>
          </a:p>
          <a:p>
            <a:pPr marL="200660" indent="-200660" defTabSz="457200"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rgbClr val="4F81BD">
                    <a:satOff val="-4353"/>
                    <a:lumOff val="-10453"/>
                  </a:srgb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660" indent="-200660" defTabSz="457200">
              <a:spcBef>
                <a:spcPts val="1000"/>
              </a:spcBef>
              <a:buSzPct val="100000"/>
              <a:buChar char="✓"/>
              <a:tabLst>
                <a:tab pos="139700" algn="l"/>
                <a:tab pos="457200" algn="l"/>
              </a:tabLst>
              <a:defRPr b="1">
                <a:solidFill>
                  <a:srgbClr val="4F81BD">
                    <a:satOff val="-4353"/>
                    <a:lumOff val="-10453"/>
                  </a:srgb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83935" y="4509135"/>
            <a:ext cx="2562225" cy="1638300"/>
          </a:xfrm>
          <a:prstGeom prst="rect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155690" y="4653280"/>
            <a:ext cx="2503170" cy="1212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 defTabSz="457200">
              <a:spcBef>
                <a:spcPts val="1000"/>
              </a:spcBef>
              <a:buClrTx/>
              <a:buSzTx/>
              <a:buFontTx/>
              <a:tabLst>
                <a:tab pos="139700" algn="l"/>
                <a:tab pos="457200" algn="l"/>
              </a:tabLst>
              <a:defRPr b="1">
                <a:solidFill>
                  <a:srgbClr val="4F81BD">
                    <a:satOff val="-4351"/>
                    <a:lumOff val="-10451"/>
                  </a:srgb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r>
              <a:rPr lang="en-US">
                <a:solidFill>
                  <a:schemeClr val="tx1"/>
                </a:solidFill>
                <a:latin typeface="+mn-lt"/>
                <a:cs typeface="+mn-lt"/>
                <a:sym typeface="+mn-ea"/>
              </a:rPr>
              <a:t> </a:t>
            </a:r>
            <a:r>
              <a:rPr lang="en-US" sz="200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The blocking effect </a:t>
            </a:r>
            <a:r>
              <a:rPr lang="en-US" sz="2000">
                <a:solidFill>
                  <a:srgbClr val="C00000"/>
                </a:solidFill>
                <a:latin typeface="+mn-lt"/>
                <a:cs typeface="+mn-lt"/>
                <a:sym typeface="+mn-ea"/>
              </a:rPr>
              <a:t>hinders</a:t>
            </a:r>
            <a:r>
              <a:rPr lang="en-US" sz="200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 the evolution of the pairing phase transition.</a:t>
            </a:r>
          </a:p>
          <a:p>
            <a:pPr lvl="0" algn="l" defTabSz="457200">
              <a:spcBef>
                <a:spcPts val="1000"/>
              </a:spcBef>
              <a:buClrTx/>
              <a:buSzTx/>
              <a:buFontTx/>
              <a:tabLst>
                <a:tab pos="139700" algn="l"/>
                <a:tab pos="457200" algn="l"/>
              </a:tabLst>
              <a:defRPr b="1">
                <a:solidFill>
                  <a:srgbClr val="4F81BD">
                    <a:satOff val="-4351"/>
                    <a:lumOff val="-10451"/>
                  </a:srgbClr>
                </a:solidFill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 sz="2000">
              <a:solidFill>
                <a:schemeClr val="tx1"/>
              </a:solidFill>
              <a:latin typeface="+mn-lt"/>
              <a:cs typeface="+mn-lt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Toy Model</a:t>
            </a:r>
            <a:r>
              <a:rPr lang="zh-CN" altLang="en-US" dirty="0"/>
              <a:t> </a:t>
            </a:r>
            <a:r>
              <a:rPr lang="en-US" altLang="zh-CN" sz="2400" dirty="0"/>
              <a:t>(10</a:t>
            </a:r>
            <a:r>
              <a:rPr lang="zh-CN" altLang="en-US" sz="2400" dirty="0"/>
              <a:t> </a:t>
            </a:r>
            <a:r>
              <a:rPr lang="en-US" altLang="zh-CN" sz="2400" dirty="0"/>
              <a:t>equally</a:t>
            </a:r>
            <a:r>
              <a:rPr lang="zh-CN" altLang="en-US" sz="2400" dirty="0"/>
              <a:t> </a:t>
            </a:r>
            <a:r>
              <a:rPr lang="en-US" altLang="zh-CN" sz="2400" dirty="0"/>
              <a:t>spaced</a:t>
            </a:r>
            <a:r>
              <a:rPr lang="zh-CN" altLang="en-US" sz="2400" dirty="0"/>
              <a:t> </a:t>
            </a:r>
            <a:r>
              <a:rPr lang="en-US" altLang="zh-CN" sz="2400" dirty="0"/>
              <a:t>single-particle</a:t>
            </a:r>
            <a:r>
              <a:rPr lang="zh-CN" altLang="en-US" sz="2400" dirty="0"/>
              <a:t> </a:t>
            </a:r>
            <a:r>
              <a:rPr lang="en-US" altLang="zh-CN" sz="2400" dirty="0"/>
              <a:t>levels)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793115" y="37484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7AEDE7-143E-2859-9538-80322FA52FA6}"/>
              </a:ext>
            </a:extLst>
          </p:cNvPr>
          <p:cNvSpPr txBox="1"/>
          <p:nvPr/>
        </p:nvSpPr>
        <p:spPr>
          <a:xfrm>
            <a:off x="638629" y="807850"/>
            <a:ext cx="7948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lt"/>
              </a:rPr>
              <a:t>An ideal odd system and an ideal even system are constructed to explore </a:t>
            </a:r>
            <a:r>
              <a:rPr lang="en-US" altLang="zh-CN" sz="2000" b="1" dirty="0">
                <a:solidFill>
                  <a:srgbClr val="C00000"/>
                </a:solidFill>
                <a:cs typeface="+mn-lt"/>
              </a:rPr>
              <a:t>the impact of pairing correlation strength on the pairing phase transition</a:t>
            </a:r>
            <a:r>
              <a:rPr lang="en-US" altLang="zh-CN" sz="2000" b="1" dirty="0">
                <a:cs typeface="+mn-lt"/>
              </a:rPr>
              <a:t>, as evidenced by changes in the order of the transition.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0133F4D3-6430-E905-FB59-618CA8DAD08D}"/>
              </a:ext>
            </a:extLst>
          </p:cNvPr>
          <p:cNvGrpSpPr/>
          <p:nvPr/>
        </p:nvGrpSpPr>
        <p:grpSpPr>
          <a:xfrm>
            <a:off x="251520" y="2121181"/>
            <a:ext cx="1072183" cy="2913307"/>
            <a:chOff x="251520" y="1968100"/>
            <a:chExt cx="1072183" cy="3405089"/>
          </a:xfrm>
        </p:grpSpPr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7AB3EE60-39EA-F9F3-7797-A6816F8F1B19}"/>
                </a:ext>
              </a:extLst>
            </p:cNvPr>
            <p:cNvSpPr/>
            <p:nvPr/>
          </p:nvSpPr>
          <p:spPr>
            <a:xfrm>
              <a:off x="251520" y="1968100"/>
              <a:ext cx="1072183" cy="340508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cxnSp>
          <p:nvCxnSpPr>
            <p:cNvPr id="7" name="直线连接符 6">
              <a:extLst>
                <a:ext uri="{FF2B5EF4-FFF2-40B4-BE49-F238E27FC236}">
                  <a16:creationId xmlns:a16="http://schemas.microsoft.com/office/drawing/2014/main" id="{F6425499-C950-C5B5-A527-63CF217548DD}"/>
                </a:ext>
              </a:extLst>
            </p:cNvPr>
            <p:cNvCxnSpPr>
              <a:cxnSpLocks/>
            </p:cNvCxnSpPr>
            <p:nvPr/>
          </p:nvCxnSpPr>
          <p:spPr>
            <a:xfrm>
              <a:off x="495568" y="4396921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68870770-9B01-3AEF-9F46-A8774DE2F548}"/>
                </a:ext>
              </a:extLst>
            </p:cNvPr>
            <p:cNvCxnSpPr>
              <a:cxnSpLocks/>
            </p:cNvCxnSpPr>
            <p:nvPr/>
          </p:nvCxnSpPr>
          <p:spPr>
            <a:xfrm>
              <a:off x="495568" y="4715709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C5BA43A3-501B-5DD6-14DF-69A7D0FEC1EE}"/>
                </a:ext>
              </a:extLst>
            </p:cNvPr>
            <p:cNvCxnSpPr>
              <a:cxnSpLocks/>
            </p:cNvCxnSpPr>
            <p:nvPr/>
          </p:nvCxnSpPr>
          <p:spPr>
            <a:xfrm>
              <a:off x="495568" y="4078133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F4F04AE6-6981-2055-AFC9-BF7989B37AD0}"/>
                </a:ext>
              </a:extLst>
            </p:cNvPr>
            <p:cNvCxnSpPr>
              <a:cxnSpLocks/>
            </p:cNvCxnSpPr>
            <p:nvPr/>
          </p:nvCxnSpPr>
          <p:spPr>
            <a:xfrm>
              <a:off x="495568" y="3759345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363DCFA1-CA13-61F3-DF09-B7D98B6E706B}"/>
                </a:ext>
              </a:extLst>
            </p:cNvPr>
            <p:cNvCxnSpPr>
              <a:cxnSpLocks/>
            </p:cNvCxnSpPr>
            <p:nvPr/>
          </p:nvCxnSpPr>
          <p:spPr>
            <a:xfrm>
              <a:off x="495568" y="2484193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A0FEFDCA-3A95-A988-E5AC-C78A183B89C3}"/>
                </a:ext>
              </a:extLst>
            </p:cNvPr>
            <p:cNvCxnSpPr>
              <a:cxnSpLocks/>
            </p:cNvCxnSpPr>
            <p:nvPr/>
          </p:nvCxnSpPr>
          <p:spPr>
            <a:xfrm>
              <a:off x="495568" y="2802981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2A3CEFB5-31F6-57C3-B5A3-D7B2EFAC6BAB}"/>
                </a:ext>
              </a:extLst>
            </p:cNvPr>
            <p:cNvCxnSpPr>
              <a:cxnSpLocks/>
            </p:cNvCxnSpPr>
            <p:nvPr/>
          </p:nvCxnSpPr>
          <p:spPr>
            <a:xfrm>
              <a:off x="495568" y="3121769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1566025C-9728-36D3-FE78-8F5331C3924A}"/>
                </a:ext>
              </a:extLst>
            </p:cNvPr>
            <p:cNvCxnSpPr>
              <a:cxnSpLocks/>
            </p:cNvCxnSpPr>
            <p:nvPr/>
          </p:nvCxnSpPr>
          <p:spPr>
            <a:xfrm>
              <a:off x="495568" y="3440557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0C22B0AF-FABC-E18C-42C5-4F7B515A6B28}"/>
                </a:ext>
              </a:extLst>
            </p:cNvPr>
            <p:cNvCxnSpPr>
              <a:cxnSpLocks/>
            </p:cNvCxnSpPr>
            <p:nvPr/>
          </p:nvCxnSpPr>
          <p:spPr>
            <a:xfrm>
              <a:off x="495568" y="5034500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AB320BF2-30ED-F749-616B-3A2C80216E61}"/>
                </a:ext>
              </a:extLst>
            </p:cNvPr>
            <p:cNvCxnSpPr>
              <a:cxnSpLocks/>
            </p:cNvCxnSpPr>
            <p:nvPr/>
          </p:nvCxnSpPr>
          <p:spPr>
            <a:xfrm>
              <a:off x="495568" y="2165405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E3BB251-2EED-CF05-6513-E250745D2E78}"/>
                </a:ext>
              </a:extLst>
            </p:cNvPr>
            <p:cNvSpPr/>
            <p:nvPr/>
          </p:nvSpPr>
          <p:spPr>
            <a:xfrm>
              <a:off x="654531" y="4988051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618058B-2453-0623-D71C-39916A107AD9}"/>
                </a:ext>
              </a:extLst>
            </p:cNvPr>
            <p:cNvSpPr/>
            <p:nvPr/>
          </p:nvSpPr>
          <p:spPr>
            <a:xfrm>
              <a:off x="924525" y="4990697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9E9590E-9886-3FC9-14F0-5EDAA8BAAE03}"/>
                </a:ext>
              </a:extLst>
            </p:cNvPr>
            <p:cNvSpPr/>
            <p:nvPr/>
          </p:nvSpPr>
          <p:spPr>
            <a:xfrm>
              <a:off x="654531" y="4669263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7A48E16-70B5-E31F-5786-E0D7C0DE38FF}"/>
                </a:ext>
              </a:extLst>
            </p:cNvPr>
            <p:cNvSpPr/>
            <p:nvPr/>
          </p:nvSpPr>
          <p:spPr>
            <a:xfrm>
              <a:off x="906036" y="4665723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F1E002D-EF6D-4BCD-9E7F-3DC625B0121E}"/>
                </a:ext>
              </a:extLst>
            </p:cNvPr>
            <p:cNvSpPr/>
            <p:nvPr/>
          </p:nvSpPr>
          <p:spPr>
            <a:xfrm>
              <a:off x="651528" y="4345167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D232E3C-EAB4-9D83-09B4-C5364B183534}"/>
                </a:ext>
              </a:extLst>
            </p:cNvPr>
            <p:cNvSpPr/>
            <p:nvPr/>
          </p:nvSpPr>
          <p:spPr>
            <a:xfrm>
              <a:off x="900379" y="4347831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284132C-8126-8359-67A7-D96FE67C1096}"/>
                </a:ext>
              </a:extLst>
            </p:cNvPr>
            <p:cNvSpPr/>
            <p:nvPr/>
          </p:nvSpPr>
          <p:spPr>
            <a:xfrm>
              <a:off x="654531" y="4031685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60FEEB4-92A0-4388-0D99-0D1AF63A590D}"/>
                </a:ext>
              </a:extLst>
            </p:cNvPr>
            <p:cNvSpPr/>
            <p:nvPr/>
          </p:nvSpPr>
          <p:spPr>
            <a:xfrm>
              <a:off x="878079" y="4034754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BFA9E7A-F3FD-8FF6-4927-9B720FA41045}"/>
                </a:ext>
              </a:extLst>
            </p:cNvPr>
            <p:cNvSpPr/>
            <p:nvPr/>
          </p:nvSpPr>
          <p:spPr>
            <a:xfrm>
              <a:off x="638629" y="3711046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1144D9A8-33AB-1349-D0C2-BC492FBF41B2}"/>
                </a:ext>
              </a:extLst>
            </p:cNvPr>
            <p:cNvSpPr/>
            <p:nvPr/>
          </p:nvSpPr>
          <p:spPr>
            <a:xfrm>
              <a:off x="870786" y="3711600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DCBA59E-950B-97A6-6508-ACE4D5C1302A}"/>
              </a:ext>
            </a:extLst>
          </p:cNvPr>
          <p:cNvGrpSpPr/>
          <p:nvPr/>
        </p:nvGrpSpPr>
        <p:grpSpPr>
          <a:xfrm>
            <a:off x="7584260" y="2121181"/>
            <a:ext cx="1072183" cy="2913307"/>
            <a:chOff x="7584260" y="1923877"/>
            <a:chExt cx="1072183" cy="3405089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71044910-C065-8992-BFA4-027C55B22DF8}"/>
                </a:ext>
              </a:extLst>
            </p:cNvPr>
            <p:cNvSpPr/>
            <p:nvPr/>
          </p:nvSpPr>
          <p:spPr>
            <a:xfrm>
              <a:off x="7584260" y="1923877"/>
              <a:ext cx="1072183" cy="34050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id="{1FE8ABB4-D3A8-49B0-0151-65857B494405}"/>
                </a:ext>
              </a:extLst>
            </p:cNvPr>
            <p:cNvCxnSpPr>
              <a:cxnSpLocks/>
            </p:cNvCxnSpPr>
            <p:nvPr/>
          </p:nvCxnSpPr>
          <p:spPr>
            <a:xfrm>
              <a:off x="7828308" y="4352698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直线连接符 29">
              <a:extLst>
                <a:ext uri="{FF2B5EF4-FFF2-40B4-BE49-F238E27FC236}">
                  <a16:creationId xmlns:a16="http://schemas.microsoft.com/office/drawing/2014/main" id="{51773316-B895-2A30-791E-A75E5402E225}"/>
                </a:ext>
              </a:extLst>
            </p:cNvPr>
            <p:cNvCxnSpPr>
              <a:cxnSpLocks/>
            </p:cNvCxnSpPr>
            <p:nvPr/>
          </p:nvCxnSpPr>
          <p:spPr>
            <a:xfrm>
              <a:off x="7828308" y="4671486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直线连接符 30">
              <a:extLst>
                <a:ext uri="{FF2B5EF4-FFF2-40B4-BE49-F238E27FC236}">
                  <a16:creationId xmlns:a16="http://schemas.microsoft.com/office/drawing/2014/main" id="{6E225512-6FE8-7D35-774A-658CF7FF4490}"/>
                </a:ext>
              </a:extLst>
            </p:cNvPr>
            <p:cNvCxnSpPr>
              <a:cxnSpLocks/>
            </p:cNvCxnSpPr>
            <p:nvPr/>
          </p:nvCxnSpPr>
          <p:spPr>
            <a:xfrm>
              <a:off x="7828308" y="4033910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直线连接符 31">
              <a:extLst>
                <a:ext uri="{FF2B5EF4-FFF2-40B4-BE49-F238E27FC236}">
                  <a16:creationId xmlns:a16="http://schemas.microsoft.com/office/drawing/2014/main" id="{550CA830-D242-5431-0A77-29D5B2276662}"/>
                </a:ext>
              </a:extLst>
            </p:cNvPr>
            <p:cNvCxnSpPr>
              <a:cxnSpLocks/>
            </p:cNvCxnSpPr>
            <p:nvPr/>
          </p:nvCxnSpPr>
          <p:spPr>
            <a:xfrm>
              <a:off x="7828308" y="3715122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直线连接符 32">
              <a:extLst>
                <a:ext uri="{FF2B5EF4-FFF2-40B4-BE49-F238E27FC236}">
                  <a16:creationId xmlns:a16="http://schemas.microsoft.com/office/drawing/2014/main" id="{8B51FE14-16F5-BAD2-403F-BC543BEE85E7}"/>
                </a:ext>
              </a:extLst>
            </p:cNvPr>
            <p:cNvCxnSpPr>
              <a:cxnSpLocks/>
            </p:cNvCxnSpPr>
            <p:nvPr/>
          </p:nvCxnSpPr>
          <p:spPr>
            <a:xfrm>
              <a:off x="7828308" y="2439970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直线连接符 33">
              <a:extLst>
                <a:ext uri="{FF2B5EF4-FFF2-40B4-BE49-F238E27FC236}">
                  <a16:creationId xmlns:a16="http://schemas.microsoft.com/office/drawing/2014/main" id="{D01C0728-BDD9-C585-FD89-1F03A643736A}"/>
                </a:ext>
              </a:extLst>
            </p:cNvPr>
            <p:cNvCxnSpPr>
              <a:cxnSpLocks/>
            </p:cNvCxnSpPr>
            <p:nvPr/>
          </p:nvCxnSpPr>
          <p:spPr>
            <a:xfrm>
              <a:off x="7828308" y="2758758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" name="直线连接符 34">
              <a:extLst>
                <a:ext uri="{FF2B5EF4-FFF2-40B4-BE49-F238E27FC236}">
                  <a16:creationId xmlns:a16="http://schemas.microsoft.com/office/drawing/2014/main" id="{7C994F02-79E0-60F5-4553-A2C8616DA37A}"/>
                </a:ext>
              </a:extLst>
            </p:cNvPr>
            <p:cNvCxnSpPr>
              <a:cxnSpLocks/>
            </p:cNvCxnSpPr>
            <p:nvPr/>
          </p:nvCxnSpPr>
          <p:spPr>
            <a:xfrm>
              <a:off x="7828308" y="3077546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直线连接符 35">
              <a:extLst>
                <a:ext uri="{FF2B5EF4-FFF2-40B4-BE49-F238E27FC236}">
                  <a16:creationId xmlns:a16="http://schemas.microsoft.com/office/drawing/2014/main" id="{2F55DC24-4036-D50D-8111-58322271DEB6}"/>
                </a:ext>
              </a:extLst>
            </p:cNvPr>
            <p:cNvCxnSpPr>
              <a:cxnSpLocks/>
            </p:cNvCxnSpPr>
            <p:nvPr/>
          </p:nvCxnSpPr>
          <p:spPr>
            <a:xfrm>
              <a:off x="7828308" y="3396334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7" name="直线连接符 36">
              <a:extLst>
                <a:ext uri="{FF2B5EF4-FFF2-40B4-BE49-F238E27FC236}">
                  <a16:creationId xmlns:a16="http://schemas.microsoft.com/office/drawing/2014/main" id="{DDA929B8-081E-E82B-0007-1BE111282577}"/>
                </a:ext>
              </a:extLst>
            </p:cNvPr>
            <p:cNvCxnSpPr>
              <a:cxnSpLocks/>
            </p:cNvCxnSpPr>
            <p:nvPr/>
          </p:nvCxnSpPr>
          <p:spPr>
            <a:xfrm>
              <a:off x="7828308" y="4990277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直线连接符 37">
              <a:extLst>
                <a:ext uri="{FF2B5EF4-FFF2-40B4-BE49-F238E27FC236}">
                  <a16:creationId xmlns:a16="http://schemas.microsoft.com/office/drawing/2014/main" id="{3A8D7361-837B-D966-3604-32081CE1DE7C}"/>
                </a:ext>
              </a:extLst>
            </p:cNvPr>
            <p:cNvCxnSpPr>
              <a:cxnSpLocks/>
            </p:cNvCxnSpPr>
            <p:nvPr/>
          </p:nvCxnSpPr>
          <p:spPr>
            <a:xfrm>
              <a:off x="7828308" y="2121182"/>
              <a:ext cx="661974" cy="0"/>
            </a:xfrm>
            <a:prstGeom prst="lin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13622BB5-AD9D-2CA0-7240-D8FE1EE05777}"/>
                </a:ext>
              </a:extLst>
            </p:cNvPr>
            <p:cNvSpPr/>
            <p:nvPr/>
          </p:nvSpPr>
          <p:spPr>
            <a:xfrm>
              <a:off x="7987271" y="4943828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067B5465-DB9D-8F5B-DF0F-14CD92EF74F5}"/>
                </a:ext>
              </a:extLst>
            </p:cNvPr>
            <p:cNvSpPr/>
            <p:nvPr/>
          </p:nvSpPr>
          <p:spPr>
            <a:xfrm>
              <a:off x="8257265" y="4946474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070EAA25-8A32-0303-D4FC-0B5FEDF9215C}"/>
                </a:ext>
              </a:extLst>
            </p:cNvPr>
            <p:cNvSpPr/>
            <p:nvPr/>
          </p:nvSpPr>
          <p:spPr>
            <a:xfrm>
              <a:off x="7987271" y="4625040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8072D337-1106-EE57-9BE0-15BEE78C6A46}"/>
                </a:ext>
              </a:extLst>
            </p:cNvPr>
            <p:cNvSpPr/>
            <p:nvPr/>
          </p:nvSpPr>
          <p:spPr>
            <a:xfrm>
              <a:off x="8238776" y="4621500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F6FFB78-A127-9F03-D9A9-90FC0C6D8B3C}"/>
                </a:ext>
              </a:extLst>
            </p:cNvPr>
            <p:cNvSpPr/>
            <p:nvPr/>
          </p:nvSpPr>
          <p:spPr>
            <a:xfrm>
              <a:off x="7984268" y="4300944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63C0F44-423A-5C2D-EDCB-4855C32F7082}"/>
                </a:ext>
              </a:extLst>
            </p:cNvPr>
            <p:cNvSpPr/>
            <p:nvPr/>
          </p:nvSpPr>
          <p:spPr>
            <a:xfrm>
              <a:off x="8233119" y="4303608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716CC253-C544-B333-6FFF-945935B92F84}"/>
                </a:ext>
              </a:extLst>
            </p:cNvPr>
            <p:cNvSpPr/>
            <p:nvPr/>
          </p:nvSpPr>
          <p:spPr>
            <a:xfrm>
              <a:off x="7987271" y="3987462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8E6AC89F-5CD4-A89F-0063-A611C06F309E}"/>
                </a:ext>
              </a:extLst>
            </p:cNvPr>
            <p:cNvSpPr/>
            <p:nvPr/>
          </p:nvSpPr>
          <p:spPr>
            <a:xfrm>
              <a:off x="8210819" y="3990531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97AECE79-5778-0F78-EC50-3D846924A4C8}"/>
                </a:ext>
              </a:extLst>
            </p:cNvPr>
            <p:cNvSpPr/>
            <p:nvPr/>
          </p:nvSpPr>
          <p:spPr>
            <a:xfrm>
              <a:off x="7971369" y="3666823"/>
              <a:ext cx="92891" cy="9289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B14E849-0F51-6591-E7E2-762DB0730B28}"/>
              </a:ext>
            </a:extLst>
          </p:cNvPr>
          <p:cNvSpPr txBox="1"/>
          <p:nvPr/>
        </p:nvSpPr>
        <p:spPr>
          <a:xfrm>
            <a:off x="495568" y="5222449"/>
            <a:ext cx="5491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even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ED1813-7B3B-283E-C927-A1956B470D0D}"/>
              </a:ext>
            </a:extLst>
          </p:cNvPr>
          <p:cNvSpPr txBox="1"/>
          <p:nvPr/>
        </p:nvSpPr>
        <p:spPr>
          <a:xfrm>
            <a:off x="7930387" y="5122568"/>
            <a:ext cx="4578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odd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48" name="表格 47">
            <a:extLst>
              <a:ext uri="{FF2B5EF4-FFF2-40B4-BE49-F238E27FC236}">
                <a16:creationId xmlns:a16="http://schemas.microsoft.com/office/drawing/2014/main" id="{2139F9F0-AB1F-B33E-1D47-6798956C193D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7787160"/>
              </p:ext>
            </p:extLst>
          </p:nvPr>
        </p:nvGraphicFramePr>
        <p:xfrm>
          <a:off x="2076672" y="2233781"/>
          <a:ext cx="4874895" cy="268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7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i="1" dirty="0">
                          <a:solidFill>
                            <a:srgbClr val="002060"/>
                          </a:solidFill>
                          <a:sym typeface="+mn-ea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i="1" u="none" strike="noStrike" cap="none" spc="0" baseline="0" dirty="0">
                          <a:solidFill>
                            <a:srgbClr val="002060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G</a:t>
                      </a:r>
                      <a:r>
                        <a:rPr lang="zh-CN" altLang="en-US" sz="1800" b="1" i="1" u="none" strike="noStrike" cap="none" spc="0" baseline="0" dirty="0">
                          <a:solidFill>
                            <a:srgbClr val="002060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rgbClr val="002060"/>
                          </a:solidFill>
                          <a:cs typeface="+mn-lt"/>
                          <a:sym typeface="+mn-ea"/>
                        </a:rPr>
                        <a:t>≤ 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rgbClr val="002060"/>
                          </a:solidFill>
                          <a:cs typeface="+mn-lt"/>
                          <a:sym typeface="+mn-ea"/>
                        </a:rPr>
                        <a:t>0.8</a:t>
                      </a:r>
                      <a:r>
                        <a:rPr lang="en-US" altLang="zh-CN" sz="1800" b="1" dirty="0">
                          <a:solidFill>
                            <a:srgbClr val="002060"/>
                          </a:solidFill>
                          <a:cs typeface="+mn-lt"/>
                          <a:sym typeface="+mn-ea"/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rgbClr val="002060"/>
                          </a:solidFill>
                          <a:cs typeface="+mn-lt"/>
                          <a:sym typeface="+mn-ea"/>
                        </a:rPr>
                        <a:t>≤</a:t>
                      </a:r>
                      <a:r>
                        <a:rPr lang="en-US" altLang="zh-CN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zh-CN" sz="1800" b="1" i="1" u="none" strike="noStrike" cap="none" spc="0" baseline="0" dirty="0">
                          <a:solidFill>
                            <a:srgbClr val="002060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G </a:t>
                      </a:r>
                      <a:r>
                        <a:rPr lang="zh-CN" altLang="en-US" sz="1800" b="1" dirty="0">
                          <a:solidFill>
                            <a:srgbClr val="002060"/>
                          </a:solidFill>
                          <a:cs typeface="+mn-lt"/>
                          <a:sym typeface="+mn-ea"/>
                        </a:rPr>
                        <a:t>≤</a:t>
                      </a:r>
                      <a:r>
                        <a:rPr lang="en-US" altLang="zh-CN" sz="1800" b="1" dirty="0">
                          <a:solidFill>
                            <a:srgbClr val="002060"/>
                          </a:solidFill>
                          <a:cs typeface="+mn-lt"/>
                          <a:sym typeface="+mn-ea"/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rgbClr val="002060"/>
                          </a:solidFill>
                          <a:cs typeface="+mn-lt"/>
                          <a:sym typeface="+mn-ea"/>
                        </a:rPr>
                        <a:t>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i="1" u="none" strike="noStrike" cap="none" spc="0" baseline="0" dirty="0">
                          <a:solidFill>
                            <a:srgbClr val="002060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G</a:t>
                      </a:r>
                      <a:r>
                        <a:rPr lang="zh-CN" altLang="en-US" sz="1800" b="1" i="1" u="none" strike="noStrike" cap="none" spc="0" baseline="0" dirty="0">
                          <a:solidFill>
                            <a:srgbClr val="002060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rgbClr val="002060"/>
                          </a:solidFill>
                          <a:cs typeface="+mn-lt"/>
                          <a:sym typeface="+mn-ea"/>
                        </a:rPr>
                        <a:t>=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1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even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cs typeface="+mn-lt"/>
                          <a:sym typeface="+mn-ea"/>
                        </a:rPr>
                        <a:t>first-order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cs typeface="+mn-lt"/>
                          <a:sym typeface="+mn-ea"/>
                        </a:rPr>
                        <a:t>higher</a:t>
                      </a:r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cs typeface="+mn-lt"/>
                          <a:sym typeface="+mn-ea"/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cs typeface="+mn-lt"/>
                          <a:sym typeface="+mn-ea"/>
                        </a:rPr>
                        <a:t>order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cs typeface="+mn-lt"/>
                          <a:sym typeface="+mn-ea"/>
                        </a:rPr>
                        <a:t>second-order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1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i="0" u="none" strike="noStrike" cap="none" spc="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C00000"/>
                          </a:solidFill>
                          <a:cs typeface="+mn-lt"/>
                          <a:sym typeface="+mn-ea"/>
                        </a:rPr>
                        <a:t>first-order</a:t>
                      </a:r>
                      <a:endParaRPr lang="zh-CN" altLang="en-US" sz="1800" b="1">
                        <a:solidFill>
                          <a:srgbClr val="C00000"/>
                        </a:solidFill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C00000"/>
                          </a:solidFill>
                          <a:cs typeface="+mn-lt"/>
                          <a:sym typeface="+mn-ea"/>
                        </a:rPr>
                        <a:t>higher</a:t>
                      </a:r>
                      <a:r>
                        <a:rPr lang="en-US" altLang="zh-CN" sz="1800" b="1">
                          <a:solidFill>
                            <a:srgbClr val="C00000"/>
                          </a:solidFill>
                          <a:cs typeface="+mn-lt"/>
                          <a:sym typeface="+mn-ea"/>
                        </a:rPr>
                        <a:t> </a:t>
                      </a:r>
                      <a:r>
                        <a:rPr lang="zh-CN" altLang="en-US" sz="1800" b="1">
                          <a:solidFill>
                            <a:srgbClr val="C00000"/>
                          </a:solidFill>
                          <a:cs typeface="+mn-lt"/>
                          <a:sym typeface="+mn-ea"/>
                        </a:rPr>
                        <a:t>order</a:t>
                      </a:r>
                      <a:endParaRPr lang="zh-CN" altLang="en-US" sz="1800" b="1">
                        <a:solidFill>
                          <a:srgbClr val="C00000"/>
                        </a:solidFill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cs typeface="+mn-lt"/>
                          <a:sym typeface="+mn-ea"/>
                        </a:rPr>
                        <a:t>higher</a:t>
                      </a:r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cs typeface="+mn-lt"/>
                          <a:sym typeface="+mn-ea"/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cs typeface="+mn-lt"/>
                          <a:sym typeface="+mn-ea"/>
                        </a:rPr>
                        <a:t>order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cs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1" name="组合 50">
            <a:extLst>
              <a:ext uri="{FF2B5EF4-FFF2-40B4-BE49-F238E27FC236}">
                <a16:creationId xmlns:a16="http://schemas.microsoft.com/office/drawing/2014/main" id="{0E264C34-6170-B0E8-C716-4D34848455FB}"/>
              </a:ext>
            </a:extLst>
          </p:cNvPr>
          <p:cNvGrpSpPr/>
          <p:nvPr/>
        </p:nvGrpSpPr>
        <p:grpSpPr>
          <a:xfrm>
            <a:off x="2853398" y="5246914"/>
            <a:ext cx="3268345" cy="1235710"/>
            <a:chOff x="2853398" y="5246914"/>
            <a:chExt cx="3268345" cy="1235710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5BE8C46-15AF-0B36-011A-ABB03DE3FCF0}"/>
                </a:ext>
              </a:extLst>
            </p:cNvPr>
            <p:cNvSpPr/>
            <p:nvPr/>
          </p:nvSpPr>
          <p:spPr>
            <a:xfrm>
              <a:off x="2853398" y="5246914"/>
              <a:ext cx="3121025" cy="1235710"/>
            </a:xfrm>
            <a:prstGeom prst="rect">
              <a:avLst/>
            </a:prstGeom>
            <a:noFill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266D9FF-3C7E-2386-683F-EFBB866CB458}"/>
                </a:ext>
              </a:extLst>
            </p:cNvPr>
            <p:cNvSpPr txBox="1"/>
            <p:nvPr/>
          </p:nvSpPr>
          <p:spPr>
            <a:xfrm>
              <a:off x="2856573" y="5331369"/>
              <a:ext cx="3265170" cy="10763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b="1">
                  <a:solidFill>
                    <a:srgbClr val="C00000"/>
                  </a:solidFill>
                  <a:cs typeface="+mn-lt"/>
                </a:rPr>
                <a:t>nonlinear relationship</a:t>
              </a:r>
              <a:r>
                <a:rPr lang="zh-CN" altLang="en-US" sz="2000" b="1">
                  <a:cs typeface="+mn-lt"/>
                </a:rPr>
                <a:t> between </a:t>
              </a:r>
              <a:r>
                <a:rPr lang="en-US" altLang="zh-CN" sz="2000" b="1" i="1">
                  <a:cs typeface="+mn-lt"/>
                </a:rPr>
                <a:t>G</a:t>
              </a:r>
              <a:r>
                <a:rPr lang="zh-CN" altLang="en-US" sz="2000" b="1">
                  <a:cs typeface="+mn-lt"/>
                </a:rPr>
                <a:t> and the order of the pairing phase transition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We address a strict particle number conserving calculation to investigate the properties of pairing correlations in hot nuclei with RMF+SLAP framework.…"/>
          <p:cNvSpPr txBox="1"/>
          <p:nvPr/>
        </p:nvSpPr>
        <p:spPr>
          <a:xfrm>
            <a:off x="355097" y="1200150"/>
            <a:ext cx="8579922" cy="447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42047" indent="-242047" defTabSz="457200">
              <a:spcBef>
                <a:spcPts val="900"/>
              </a:spcBef>
              <a:buClr>
                <a:srgbClr val="000000"/>
              </a:buClr>
              <a:buSzPct val="100000"/>
              <a:buBlip>
                <a:blip r:embed="rId2"/>
              </a:buBlip>
              <a:tabLst>
                <a:tab pos="139700" algn="l"/>
                <a:tab pos="457200" algn="l"/>
              </a:tabLst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We address a </a:t>
            </a:r>
            <a:r>
              <a:rPr dirty="0">
                <a:solidFill>
                  <a:srgbClr val="C00000"/>
                </a:solidFill>
                <a:latin typeface="Chalkboard SE" panose="03050602040202020205" pitchFamily="66" charset="0"/>
              </a:rPr>
              <a:t>strict particle number conserving 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calculation to investigate the properties of pairing correlations in hot nuclei with </a:t>
            </a:r>
            <a:r>
              <a:rPr lang="en-US" altLang="zh-CN" dirty="0">
                <a:solidFill>
                  <a:srgbClr val="C00000"/>
                </a:solidFill>
                <a:latin typeface="Chalkboard SE" panose="03050602040202020205" pitchFamily="66" charset="0"/>
              </a:rPr>
              <a:t>CDFT</a:t>
            </a:r>
            <a:r>
              <a:rPr dirty="0">
                <a:solidFill>
                  <a:srgbClr val="C00000"/>
                </a:solidFill>
                <a:latin typeface="Chalkboard SE" panose="03050602040202020205" pitchFamily="66" charset="0"/>
              </a:rPr>
              <a:t>+SLAP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 framework.</a:t>
            </a:r>
            <a:endParaRPr lang="en-US" dirty="0">
              <a:solidFill>
                <a:srgbClr val="002060"/>
              </a:solidFill>
              <a:latin typeface="Chalkboard SE" panose="03050602040202020205" pitchFamily="66" charset="0"/>
            </a:endParaRPr>
          </a:p>
          <a:p>
            <a:pPr defTabSz="457200">
              <a:spcBef>
                <a:spcPts val="900"/>
              </a:spcBef>
              <a:buClr>
                <a:srgbClr val="000000"/>
              </a:buClr>
              <a:buSzPct val="100000"/>
              <a:tabLst>
                <a:tab pos="139700" algn="l"/>
                <a:tab pos="457200" algn="l"/>
              </a:tabLst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>
              <a:solidFill>
                <a:srgbClr val="002060"/>
              </a:solidFill>
              <a:latin typeface="Chalkboard SE" panose="03050602040202020205" pitchFamily="66" charset="0"/>
            </a:endParaRPr>
          </a:p>
          <a:p>
            <a:pPr marL="242047" indent="-242047" defTabSz="457200">
              <a:spcBef>
                <a:spcPts val="900"/>
              </a:spcBef>
              <a:buClr>
                <a:srgbClr val="000000"/>
              </a:buClr>
              <a:buSzPct val="100000"/>
              <a:buBlip>
                <a:blip r:embed="rId2"/>
              </a:buBlip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 The </a:t>
            </a:r>
            <a:r>
              <a:rPr dirty="0">
                <a:solidFill>
                  <a:srgbClr val="C00000"/>
                </a:solidFill>
                <a:latin typeface="Chalkboard SE" panose="03050602040202020205" pitchFamily="66" charset="0"/>
              </a:rPr>
              <a:t>clear “S” shape of C</a:t>
            </a:r>
            <a:r>
              <a:rPr baseline="-5999" dirty="0">
                <a:solidFill>
                  <a:srgbClr val="C00000"/>
                </a:solidFill>
                <a:latin typeface="Chalkboard SE" panose="03050602040202020205" pitchFamily="66" charset="0"/>
              </a:rPr>
              <a:t>V </a:t>
            </a:r>
            <a:r>
              <a:rPr dirty="0">
                <a:solidFill>
                  <a:srgbClr val="C00000"/>
                </a:solidFill>
                <a:latin typeface="Chalkboard SE" panose="03050602040202020205" pitchFamily="66" charset="0"/>
              </a:rPr>
              <a:t>curves 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for neutrons and protons of </a:t>
            </a:r>
            <a:r>
              <a:rPr baseline="31999" dirty="0">
                <a:solidFill>
                  <a:srgbClr val="002060"/>
                </a:solidFill>
                <a:latin typeface="Chalkboard SE" panose="03050602040202020205" pitchFamily="66" charset="0"/>
              </a:rPr>
              <a:t>162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Dy are presented. </a:t>
            </a:r>
            <a:r>
              <a:rPr lang="en-US" altLang="zh-CN" dirty="0">
                <a:solidFill>
                  <a:srgbClr val="C00000"/>
                </a:solidFill>
                <a:latin typeface="Chalkboard SE" panose="03050602040202020205" pitchFamily="66" charset="0"/>
              </a:rPr>
              <a:t>seniority=2,4 states</a:t>
            </a:r>
            <a:r>
              <a:rPr lang="en-US" altLang="zh-CN" dirty="0">
                <a:solidFill>
                  <a:srgbClr val="002060"/>
                </a:solidFill>
                <a:latin typeface="Chalkboard SE" panose="03050602040202020205" pitchFamily="66" charset="0"/>
              </a:rPr>
              <a:t>.</a:t>
            </a:r>
            <a:endParaRPr lang="en-US" dirty="0">
              <a:solidFill>
                <a:srgbClr val="002060"/>
              </a:solidFill>
              <a:latin typeface="Chalkboard SE" panose="03050602040202020205" pitchFamily="66" charset="0"/>
            </a:endParaRPr>
          </a:p>
          <a:p>
            <a:pPr defTabSz="457200">
              <a:spcBef>
                <a:spcPts val="900"/>
              </a:spcBef>
              <a:buClr>
                <a:srgbClr val="000000"/>
              </a:buClr>
              <a:buSzPct val="100000"/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>
              <a:solidFill>
                <a:srgbClr val="002060"/>
              </a:solidFill>
              <a:latin typeface="Chalkboard SE" panose="03050602040202020205" pitchFamily="66" charset="0"/>
            </a:endParaRPr>
          </a:p>
          <a:p>
            <a:pPr marL="242047" indent="-242047" defTabSz="457200">
              <a:spcBef>
                <a:spcPts val="900"/>
              </a:spcBef>
              <a:buClr>
                <a:srgbClr val="000000"/>
              </a:buClr>
              <a:buSzPct val="100000"/>
              <a:buBlip>
                <a:blip r:embed="rId2"/>
              </a:buBlip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 The “S” shape of C</a:t>
            </a:r>
            <a:r>
              <a:rPr baseline="-5999" dirty="0">
                <a:solidFill>
                  <a:srgbClr val="002060"/>
                </a:solidFill>
                <a:latin typeface="Chalkboard SE" panose="03050602040202020205" pitchFamily="66" charset="0"/>
              </a:rPr>
              <a:t>V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halkboard SE" panose="03050602040202020205" pitchFamily="66" charset="0"/>
              </a:rPr>
              <a:t>for</a:t>
            </a:r>
            <a:r>
              <a:rPr lang="zh-CN" altLang="en-US" dirty="0">
                <a:solidFill>
                  <a:srgbClr val="002060"/>
                </a:solidFill>
                <a:latin typeface="Chalkboard SE" panose="03050602040202020205" pitchFamily="66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halkboard SE" panose="03050602040202020205" pitchFamily="66" charset="0"/>
              </a:rPr>
              <a:t>odd</a:t>
            </a:r>
            <a:r>
              <a:rPr lang="zh-CN" altLang="en-US" dirty="0">
                <a:solidFill>
                  <a:srgbClr val="002060"/>
                </a:solidFill>
                <a:latin typeface="Chalkboard SE" panose="03050602040202020205" pitchFamily="66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halkboard SE" panose="03050602040202020205" pitchFamily="66" charset="0"/>
              </a:rPr>
              <a:t>system</a:t>
            </a:r>
            <a:r>
              <a:rPr lang="zh-CN" altLang="en-US" dirty="0">
                <a:solidFill>
                  <a:srgbClr val="002060"/>
                </a:solidFill>
                <a:latin typeface="Chalkboard SE" panose="03050602040202020205" pitchFamily="66" charset="0"/>
              </a:rPr>
              <a:t> 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is</a:t>
            </a:r>
            <a:r>
              <a:rPr lang="zh-CN" altLang="en-US" dirty="0">
                <a:solidFill>
                  <a:srgbClr val="002060"/>
                </a:solidFill>
                <a:latin typeface="Chalkboard SE" panose="03050602040202020205" pitchFamily="66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halkboard SE" panose="03050602040202020205" pitchFamily="66" charset="0"/>
              </a:rPr>
              <a:t>studied</a:t>
            </a:r>
            <a:r>
              <a:rPr lang="zh-CN" altLang="en-US" dirty="0">
                <a:solidFill>
                  <a:srgbClr val="002060"/>
                </a:solidFill>
                <a:latin typeface="Chalkboard SE" panose="03050602040202020205" pitchFamily="66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halkboard SE" panose="03050602040202020205" pitchFamily="66" charset="0"/>
              </a:rPr>
              <a:t>in</a:t>
            </a:r>
            <a:r>
              <a:rPr lang="zh-CN" altLang="en-US" dirty="0">
                <a:solidFill>
                  <a:srgbClr val="002060"/>
                </a:solidFill>
                <a:latin typeface="Chalkboard SE" panose="03050602040202020205" pitchFamily="66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halkboard SE" panose="03050602040202020205" pitchFamily="66" charset="0"/>
              </a:rPr>
              <a:t>terms</a:t>
            </a:r>
            <a:r>
              <a:rPr lang="zh-CN" altLang="en-US" dirty="0">
                <a:solidFill>
                  <a:srgbClr val="002060"/>
                </a:solidFill>
                <a:latin typeface="Chalkboard SE" panose="03050602040202020205" pitchFamily="66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halkboard SE" panose="03050602040202020205" pitchFamily="66" charset="0"/>
              </a:rPr>
              <a:t>of</a:t>
            </a:r>
            <a:r>
              <a:rPr lang="zh-CN" altLang="en-US" dirty="0">
                <a:solidFill>
                  <a:srgbClr val="002060"/>
                </a:solidFill>
                <a:latin typeface="Chalkboard SE" panose="03050602040202020205" pitchFamily="66" charset="0"/>
              </a:rPr>
              <a:t>  </a:t>
            </a:r>
            <a:r>
              <a:rPr lang="en-US" altLang="zh-CN" dirty="0">
                <a:solidFill>
                  <a:srgbClr val="002060"/>
                </a:solidFill>
                <a:latin typeface="Chalkboard SE" panose="03050602040202020205" pitchFamily="66" charset="0"/>
              </a:rPr>
              <a:t>blocking</a:t>
            </a:r>
            <a:r>
              <a:rPr lang="zh-CN" altLang="en-US" dirty="0">
                <a:solidFill>
                  <a:srgbClr val="002060"/>
                </a:solidFill>
                <a:latin typeface="Chalkboard SE" panose="03050602040202020205" pitchFamily="66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halkboard SE" panose="03050602040202020205" pitchFamily="66" charset="0"/>
              </a:rPr>
              <a:t>effect.</a:t>
            </a:r>
          </a:p>
          <a:p>
            <a:pPr defTabSz="457200">
              <a:spcBef>
                <a:spcPts val="900"/>
              </a:spcBef>
              <a:buClr>
                <a:srgbClr val="000000"/>
              </a:buClr>
              <a:buSzPct val="100000"/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en-US" dirty="0">
              <a:solidFill>
                <a:srgbClr val="002060"/>
              </a:solidFill>
              <a:latin typeface="Chalkboard SE" panose="03050602040202020205" pitchFamily="66" charset="0"/>
            </a:endParaRPr>
          </a:p>
          <a:p>
            <a:pPr marL="242047" indent="-242047" defTabSz="457200">
              <a:spcBef>
                <a:spcPts val="900"/>
              </a:spcBef>
              <a:buClr>
                <a:srgbClr val="000000"/>
              </a:buClr>
              <a:buSzPct val="100000"/>
              <a:buBlip>
                <a:blip r:embed="rId2"/>
              </a:buBlip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altLang="zh-CN" dirty="0">
                <a:solidFill>
                  <a:srgbClr val="002060"/>
                </a:solidFill>
                <a:latin typeface="Chalkboard SE" panose="03050602040202020205" pitchFamily="66" charset="0"/>
                <a:cs typeface="Times New Roman" panose="02020603050405020304" charset="0"/>
                <a:sym typeface="+mn-ea"/>
              </a:rPr>
              <a:t>One calculates the negative values of </a:t>
            </a:r>
            <a:r>
              <a:rPr lang="el-GR" altLang="zh-CN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α </a:t>
            </a:r>
            <a:r>
              <a:rPr lang="en-US" altLang="zh-CN" dirty="0">
                <a:solidFill>
                  <a:srgbClr val="002060"/>
                </a:solidFill>
                <a:latin typeface="Chalkboard SE" panose="03050602040202020205" pitchFamily="66" charset="0"/>
                <a:cs typeface="Times New Roman" panose="02020603050405020304" charset="0"/>
                <a:sym typeface="+mn-ea"/>
              </a:rPr>
              <a:t>for this phase transition, indicating a </a:t>
            </a:r>
            <a:r>
              <a:rPr lang="en-US" altLang="zh-CN" dirty="0">
                <a:solidFill>
                  <a:srgbClr val="C00000"/>
                </a:solidFill>
                <a:latin typeface="Chalkboard SE" panose="03050602040202020205" pitchFamily="66" charset="0"/>
                <a:cs typeface="Times New Roman" panose="02020603050405020304" charset="0"/>
                <a:sym typeface="+mn-ea"/>
              </a:rPr>
              <a:t>first-order phase transition</a:t>
            </a:r>
            <a:r>
              <a:rPr lang="en-US" altLang="zh-CN" dirty="0">
                <a:solidFill>
                  <a:srgbClr val="002060"/>
                </a:solidFill>
                <a:latin typeface="Chalkboard SE" panose="03050602040202020205" pitchFamily="66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325" name="Summary"/>
          <p:cNvSpPr/>
          <p:nvPr/>
        </p:nvSpPr>
        <p:spPr>
          <a:xfrm>
            <a:off x="-519" y="410246"/>
            <a:ext cx="9145038" cy="5588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r>
              <a:t>Summary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hank you !"/>
          <p:cNvSpPr txBox="1">
            <a:spLocks noGrp="1"/>
          </p:cNvSpPr>
          <p:nvPr>
            <p:ph type="title"/>
          </p:nvPr>
        </p:nvSpPr>
        <p:spPr>
          <a:xfrm>
            <a:off x="169683" y="1279739"/>
            <a:ext cx="8229600" cy="1508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500" b="1">
                <a:solidFill>
                  <a:schemeClr val="accent1">
                    <a:satOff val="-4409"/>
                    <a:lumOff val="-10509"/>
                  </a:schemeClr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Thank you !</a:t>
            </a:r>
          </a:p>
        </p:txBody>
      </p:sp>
      <p:sp>
        <p:nvSpPr>
          <p:cNvPr id="342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6553200" y="6414760"/>
            <a:ext cx="2133600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2" name="合作者: 张振华, 赵鹏巍, N. Sandulescu, 张双全,孟杰">
            <a:extLst>
              <a:ext uri="{FF2B5EF4-FFF2-40B4-BE49-F238E27FC236}">
                <a16:creationId xmlns:a16="http://schemas.microsoft.com/office/drawing/2014/main" id="{6B82F9C2-4761-D310-9CA2-E43789BD7F89}"/>
              </a:ext>
            </a:extLst>
          </p:cNvPr>
          <p:cNvSpPr txBox="1"/>
          <p:nvPr/>
        </p:nvSpPr>
        <p:spPr>
          <a:xfrm>
            <a:off x="1864744" y="3065751"/>
            <a:ext cx="9239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8C886E-90EF-D5DC-1E77-884DEAB8802E}"/>
              </a:ext>
            </a:extLst>
          </p:cNvPr>
          <p:cNvSpPr txBox="1"/>
          <p:nvPr/>
        </p:nvSpPr>
        <p:spPr>
          <a:xfrm>
            <a:off x="961533" y="3161748"/>
            <a:ext cx="7437749" cy="1705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Collaborators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endParaRPr lang="en-US" altLang="zh-CN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Peking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University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P. W.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Zhao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North China Electric Power University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Z. H.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Zhang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Jiangnan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University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Y. M. Wang, Y.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Tao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Y. L.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Lin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Y. H.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Gao</a:t>
            </a:r>
            <a:endParaRPr lang="en-US" altLang="zh-CN" b="1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inite-temperature Hartree-Fock-Bogoliubov:…"/>
          <p:cNvSpPr/>
          <p:nvPr/>
        </p:nvSpPr>
        <p:spPr>
          <a:xfrm>
            <a:off x="344956" y="1223661"/>
            <a:ext cx="8573156" cy="5283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70447" indent="-170447">
              <a:lnSpc>
                <a:spcPct val="120000"/>
              </a:lnSpc>
              <a:spcBef>
                <a:spcPts val="100"/>
              </a:spcBef>
              <a:buSzPct val="120000"/>
              <a:buChar char="•"/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Finite-temperature Hartree-</a:t>
            </a:r>
            <a:r>
              <a:rPr dirty="0" err="1">
                <a:solidFill>
                  <a:srgbClr val="002060"/>
                </a:solidFill>
                <a:latin typeface="Chalkboard SE" panose="03050602040202020205" pitchFamily="66" charset="0"/>
              </a:rPr>
              <a:t>Fock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-</a:t>
            </a:r>
            <a:r>
              <a:rPr dirty="0" err="1">
                <a:solidFill>
                  <a:srgbClr val="002060"/>
                </a:solidFill>
                <a:latin typeface="Chalkboard SE" panose="03050602040202020205" pitchFamily="66" charset="0"/>
              </a:rPr>
              <a:t>Bogoliubov</a:t>
            </a:r>
            <a:r>
              <a:rPr dirty="0">
                <a:solidFill>
                  <a:srgbClr val="002060"/>
                </a:solidFill>
              </a:rPr>
              <a:t>: </a:t>
            </a:r>
          </a:p>
          <a:p>
            <a:pPr marL="101600" indent="-101600">
              <a:lnSpc>
                <a:spcPct val="120000"/>
              </a:lnSpc>
              <a:spcBef>
                <a:spcPts val="100"/>
              </a:spcBef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  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J. L. </a:t>
            </a:r>
            <a:r>
              <a:rPr b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Egido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et al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.,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Phys. Rev. Lett.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85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26 (2000);</a:t>
            </a:r>
            <a:endParaRPr lang="en-US" b="0" dirty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101600" indent="-101600">
              <a:lnSpc>
                <a:spcPct val="120000"/>
              </a:lnSpc>
              <a:spcBef>
                <a:spcPts val="100"/>
              </a:spcBef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b="0" dirty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170447" indent="-170447">
              <a:lnSpc>
                <a:spcPct val="120000"/>
              </a:lnSpc>
              <a:spcBef>
                <a:spcPts val="100"/>
              </a:spcBef>
              <a:buSzPct val="120000"/>
              <a:buChar char="•"/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  <a:ea typeface="Times New Roman"/>
                <a:cs typeface="Times New Roman"/>
                <a:sym typeface="Times New Roman"/>
              </a:rPr>
              <a:t>Relativistic Hartree-</a:t>
            </a:r>
            <a:r>
              <a:rPr dirty="0" err="1">
                <a:solidFill>
                  <a:srgbClr val="002060"/>
                </a:solidFill>
                <a:latin typeface="Chalkboard SE" panose="03050602040202020205" pitchFamily="66" charset="0"/>
                <a:ea typeface="Times New Roman"/>
                <a:cs typeface="Times New Roman"/>
                <a:sym typeface="Times New Roman"/>
              </a:rPr>
              <a:t>Fock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  <a:ea typeface="Times New Roman"/>
                <a:cs typeface="Times New Roman"/>
                <a:sym typeface="Times New Roman"/>
              </a:rPr>
              <a:t>-BCS</a:t>
            </a:r>
            <a:r>
              <a:rPr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101600" indent="-101600">
              <a:lnSpc>
                <a:spcPct val="120000"/>
              </a:lnSpc>
              <a:spcBef>
                <a:spcPts val="100"/>
              </a:spcBef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zh-CN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B. K. Agrawal,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et al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lang="en-US" altLang="zh-CN"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Phys. Rev. C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62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044307 (2000);</a:t>
            </a:r>
            <a:endParaRPr lang="en-US" b="0" dirty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101600" indent="-101600">
              <a:lnSpc>
                <a:spcPct val="120000"/>
              </a:lnSpc>
              <a:spcBef>
                <a:spcPts val="100"/>
              </a:spcBef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0447" indent="-170447">
              <a:lnSpc>
                <a:spcPct val="120000"/>
              </a:lnSpc>
              <a:spcBef>
                <a:spcPts val="100"/>
              </a:spcBef>
              <a:buSzPct val="120000"/>
              <a:buChar char="•"/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  <a:ea typeface="Times New Roman"/>
                <a:cs typeface="Times New Roman"/>
                <a:sym typeface="Times New Roman"/>
              </a:rPr>
              <a:t>Finite-temperature relativistic Hartree-</a:t>
            </a:r>
            <a:r>
              <a:rPr dirty="0" err="1">
                <a:solidFill>
                  <a:srgbClr val="002060"/>
                </a:solidFill>
                <a:latin typeface="Chalkboard SE" panose="03050602040202020205" pitchFamily="66" charset="0"/>
                <a:ea typeface="Times New Roman"/>
                <a:cs typeface="Times New Roman"/>
                <a:sym typeface="Times New Roman"/>
              </a:rPr>
              <a:t>Bogoliubov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  <a:ea typeface="Times New Roman"/>
                <a:cs typeface="Times New Roman"/>
                <a:sym typeface="Times New Roman"/>
              </a:rPr>
              <a:t> theory based on a point-coupling  functional, with the </a:t>
            </a:r>
            <a:r>
              <a:rPr dirty="0" err="1">
                <a:solidFill>
                  <a:srgbClr val="002060"/>
                </a:solidFill>
                <a:latin typeface="Chalkboard SE" panose="03050602040202020205" pitchFamily="66" charset="0"/>
                <a:ea typeface="Times New Roman"/>
                <a:cs typeface="Times New Roman"/>
                <a:sym typeface="Times New Roman"/>
              </a:rPr>
              <a:t>Gogny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  <a:ea typeface="Times New Roman"/>
                <a:cs typeface="Times New Roman"/>
                <a:sym typeface="Times New Roman"/>
              </a:rPr>
              <a:t> or separable pairing force: </a:t>
            </a:r>
          </a:p>
          <a:p>
            <a:pPr marL="101600" indent="-101600">
              <a:lnSpc>
                <a:spcPct val="120000"/>
              </a:lnSpc>
              <a:spcBef>
                <a:spcPts val="100"/>
              </a:spcBef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Y. F. </a:t>
            </a:r>
            <a:r>
              <a:rPr b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Niu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et al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lang="en-US" altLang="zh-CN"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Phys. Rev. C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88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034308 (2013);</a:t>
            </a:r>
            <a:r>
              <a:rPr lang="en-US"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101600" indent="-101600">
              <a:lnSpc>
                <a:spcPct val="120000"/>
              </a:lnSpc>
              <a:spcBef>
                <a:spcPts val="100"/>
              </a:spcBef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zh-CN" altLang="en-US" dirty="0"/>
              <a:t>  </a:t>
            </a:r>
            <a:r>
              <a:rPr lang="en-US"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W. Zhang, </a:t>
            </a:r>
            <a:r>
              <a:rPr lang="en-US"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et al</a:t>
            </a:r>
            <a:r>
              <a:rPr lang="en-US"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.,  Phys. Rev. C 97, 054302 (2018)</a:t>
            </a:r>
            <a:r>
              <a:rPr lang="en-US" altLang="zh-CN"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.</a:t>
            </a:r>
          </a:p>
          <a:p>
            <a:pPr marL="101600" indent="-101600">
              <a:lnSpc>
                <a:spcPct val="120000"/>
              </a:lnSpc>
              <a:spcBef>
                <a:spcPts val="100"/>
              </a:spcBef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0447" indent="-170447">
              <a:lnSpc>
                <a:spcPct val="120000"/>
              </a:lnSpc>
              <a:spcBef>
                <a:spcPts val="100"/>
              </a:spcBef>
              <a:buSzPct val="120000"/>
              <a:buChar char="•"/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  <a:ea typeface="Times New Roman"/>
                <a:cs typeface="Times New Roman"/>
                <a:sym typeface="Times New Roman"/>
              </a:rPr>
              <a:t>C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ontinuum coupling are supplemented to the BCS equation</a:t>
            </a:r>
            <a:r>
              <a:rPr dirty="0">
                <a:solidFill>
                  <a:srgbClr val="002060"/>
                </a:solidFill>
              </a:rPr>
              <a:t>: </a:t>
            </a:r>
          </a:p>
          <a:p>
            <a:pPr marL="101600" indent="-101600">
              <a:lnSpc>
                <a:spcPct val="120000"/>
              </a:lnSpc>
              <a:spcBef>
                <a:spcPts val="100"/>
              </a:spcBef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  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N. </a:t>
            </a:r>
            <a:r>
              <a:rPr b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Sandulescu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et al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lang="en-US" altLang="zh-CN"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Phys. Rev. C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55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1250 (1997);   Phys. Rev. C 61, 044317 (2000)</a:t>
            </a:r>
            <a:r>
              <a:rPr b="0" dirty="0">
                <a:solidFill>
                  <a:srgbClr val="535353"/>
                </a:solidFill>
                <a:latin typeface="+mj-lt"/>
                <a:ea typeface="+mj-ea"/>
                <a:cs typeface="+mj-cs"/>
                <a:sym typeface="Times Roman"/>
              </a:rPr>
              <a:t>.</a:t>
            </a:r>
            <a:endParaRPr lang="en-US" b="0" dirty="0">
              <a:solidFill>
                <a:srgbClr val="535353"/>
              </a:solidFill>
              <a:latin typeface="+mj-lt"/>
              <a:ea typeface="+mj-ea"/>
              <a:cs typeface="+mj-cs"/>
              <a:sym typeface="Times Roman"/>
            </a:endParaRPr>
          </a:p>
          <a:p>
            <a:pPr marL="101600" indent="-101600">
              <a:lnSpc>
                <a:spcPct val="120000"/>
              </a:lnSpc>
              <a:spcBef>
                <a:spcPts val="100"/>
              </a:spcBef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b="0" dirty="0">
              <a:solidFill>
                <a:srgbClr val="535353"/>
              </a:solidFill>
              <a:latin typeface="+mj-lt"/>
              <a:ea typeface="+mj-ea"/>
              <a:cs typeface="+mj-cs"/>
              <a:sym typeface="Times Roman"/>
            </a:endParaRPr>
          </a:p>
          <a:p>
            <a:pPr marL="170447" indent="-170447">
              <a:lnSpc>
                <a:spcPct val="120000"/>
              </a:lnSpc>
              <a:spcBef>
                <a:spcPts val="100"/>
              </a:spcBef>
              <a:buSzPct val="100000"/>
              <a:buChar char="•"/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b="0" dirty="0">
                <a:solidFill>
                  <a:srgbClr val="535353"/>
                </a:solidFill>
                <a:latin typeface="+mj-lt"/>
                <a:ea typeface="+mj-ea"/>
                <a:cs typeface="+mj-cs"/>
                <a:sym typeface="Times Roman"/>
              </a:rPr>
              <a:t>  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Relativistic Hartree-</a:t>
            </a:r>
            <a:r>
              <a:rPr dirty="0" err="1">
                <a:solidFill>
                  <a:srgbClr val="002060"/>
                </a:solidFill>
                <a:latin typeface="Chalkboard SE" panose="03050602040202020205" pitchFamily="66" charset="0"/>
              </a:rPr>
              <a:t>Fock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-</a:t>
            </a:r>
            <a:r>
              <a:rPr dirty="0" err="1">
                <a:solidFill>
                  <a:srgbClr val="002060"/>
                </a:solidFill>
                <a:latin typeface="Chalkboard SE" panose="03050602040202020205" pitchFamily="66" charset="0"/>
              </a:rPr>
              <a:t>Bogoliubov</a:t>
            </a:r>
            <a:r>
              <a:rPr dirty="0">
                <a:solidFill>
                  <a:srgbClr val="002060"/>
                </a:solidFill>
                <a:latin typeface="Chalkboard SE" panose="03050602040202020205" pitchFamily="66" charset="0"/>
              </a:rPr>
              <a:t>: </a:t>
            </a:r>
          </a:p>
          <a:p>
            <a:pPr marL="101600" indent="-101600">
              <a:lnSpc>
                <a:spcPct val="120000"/>
              </a:lnSpc>
              <a:spcBef>
                <a:spcPts val="100"/>
              </a:spcBef>
              <a:defRPr sz="17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  </a:t>
            </a:r>
            <a:r>
              <a:rPr lang="zh-CN" altLang="en-US" dirty="0"/>
              <a:t> </a:t>
            </a:r>
            <a:endParaRPr b="0" dirty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2" name="Theoretical studies"/>
          <p:cNvSpPr/>
          <p:nvPr/>
        </p:nvSpPr>
        <p:spPr>
          <a:xfrm>
            <a:off x="-519" y="0"/>
            <a:ext cx="9145038" cy="558801"/>
          </a:xfrm>
          <a:prstGeom prst="rect">
            <a:avLst/>
          </a:prstGeom>
          <a:solidFill>
            <a:srgbClr val="005A90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r>
              <a:rPr lang="en" altLang="zh-CN" dirty="0">
                <a:ln>
                  <a:solidFill>
                    <a:srgbClr val="002060"/>
                  </a:solidFill>
                </a:ln>
              </a:rPr>
              <a:t>Introduction</a:t>
            </a:r>
          </a:p>
        </p:txBody>
      </p:sp>
      <p:sp>
        <p:nvSpPr>
          <p:cNvPr id="163" name="Based on BCS or Bogoliubov transformation:"/>
          <p:cNvSpPr txBox="1"/>
          <p:nvPr/>
        </p:nvSpPr>
        <p:spPr>
          <a:xfrm>
            <a:off x="344956" y="776620"/>
            <a:ext cx="562429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80473" indent="-180473">
              <a:buSzPct val="100000"/>
              <a:buChar char="✓"/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Based on </a:t>
            </a:r>
            <a:r>
              <a:rPr dirty="0">
                <a:solidFill>
                  <a:srgbClr val="C00000"/>
                </a:solidFill>
              </a:rPr>
              <a:t>BCS</a:t>
            </a:r>
            <a:r>
              <a:rPr dirty="0"/>
              <a:t> or </a:t>
            </a:r>
            <a:r>
              <a:rPr dirty="0" err="1">
                <a:solidFill>
                  <a:srgbClr val="C00000"/>
                </a:solidFill>
              </a:rPr>
              <a:t>Bogoliubov</a:t>
            </a:r>
            <a:r>
              <a:rPr dirty="0"/>
              <a:t> transformation: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65189B-1DE6-3335-FF16-923FD53EDCE3}"/>
              </a:ext>
            </a:extLst>
          </p:cNvPr>
          <p:cNvSpPr txBox="1"/>
          <p:nvPr/>
        </p:nvSpPr>
        <p:spPr>
          <a:xfrm>
            <a:off x="595571" y="6145570"/>
            <a:ext cx="4596130" cy="33591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ea typeface="仿宋" panose="02010609060101010101" charset="-122"/>
                <a:cs typeface="+mn-cs"/>
                <a:sym typeface="Calibri" panose="020F0502020204030204"/>
              </a:rPr>
              <a:t>J. J. Li, </a:t>
            </a:r>
            <a:r>
              <a:rPr lang="zh-CN" altLang="en-US" sz="1600" i="1" dirty="0">
                <a:solidFill>
                  <a:schemeClr val="tx1"/>
                </a:solidFill>
                <a:ea typeface="仿宋" panose="02010609060101010101" charset="-122"/>
                <a:sym typeface="Calibri" panose="020F0502020204030204"/>
              </a:rPr>
              <a:t>et al.</a:t>
            </a:r>
            <a:r>
              <a:rPr lang="zh-CN" altLang="en-US" sz="1600" dirty="0">
                <a:solidFill>
                  <a:schemeClr val="tx1"/>
                </a:solidFill>
                <a:ea typeface="仿宋" panose="02010609060101010101" charset="-122"/>
                <a:sym typeface="Calibri" panose="020F0502020204030204"/>
              </a:rPr>
              <a:t>,</a:t>
            </a: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ea typeface="仿宋" panose="02010609060101010101" charset="-122"/>
                <a:cs typeface="+mn-cs"/>
                <a:sym typeface="Calibri" panose="020F0502020204030204"/>
              </a:rPr>
              <a:t>  Phys. Rev.C </a:t>
            </a:r>
            <a:r>
              <a:rPr kumimoji="0" lang="zh-CN" altLang="en-US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ea typeface="仿宋" panose="02010609060101010101" charset="-122"/>
                <a:cs typeface="+mn-cs"/>
                <a:sym typeface="Calibri" panose="020F0502020204030204"/>
              </a:rPr>
              <a:t>92</a:t>
            </a: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ea typeface="仿宋" panose="02010609060101010101" charset="-122"/>
                <a:cs typeface="+mn-cs"/>
                <a:sym typeface="Calibri" panose="020F0502020204030204"/>
              </a:rPr>
              <a:t>, 014302 (2015).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heoretical studies"/>
          <p:cNvSpPr/>
          <p:nvPr/>
        </p:nvSpPr>
        <p:spPr>
          <a:xfrm>
            <a:off x="-1038" y="0"/>
            <a:ext cx="9145038" cy="558801"/>
          </a:xfrm>
          <a:prstGeom prst="rect">
            <a:avLst/>
          </a:prstGeom>
          <a:solidFill>
            <a:srgbClr val="005A90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r>
              <a:rPr lang="en" altLang="zh-CN" dirty="0">
                <a:ln>
                  <a:solidFill>
                    <a:srgbClr val="002060"/>
                  </a:solidFill>
                </a:ln>
              </a:rPr>
              <a:t>Introduction</a:t>
            </a:r>
          </a:p>
        </p:txBody>
      </p:sp>
      <p:sp>
        <p:nvSpPr>
          <p:cNvPr id="173" name="Based on projection method:"/>
          <p:cNvSpPr txBox="1"/>
          <p:nvPr/>
        </p:nvSpPr>
        <p:spPr>
          <a:xfrm>
            <a:off x="317519" y="869265"/>
            <a:ext cx="377763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80473" indent="-180473">
              <a:buSzPct val="100000"/>
              <a:buChar char="✓"/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rgbClr val="002060"/>
                </a:solidFill>
              </a:rPr>
              <a:t> Based on </a:t>
            </a:r>
            <a:r>
              <a:rPr dirty="0">
                <a:solidFill>
                  <a:srgbClr val="C00000"/>
                </a:solidFill>
              </a:rPr>
              <a:t>projection </a:t>
            </a:r>
            <a:r>
              <a:rPr dirty="0">
                <a:solidFill>
                  <a:srgbClr val="002060"/>
                </a:solidFill>
              </a:rPr>
              <a:t>method:</a:t>
            </a:r>
          </a:p>
        </p:txBody>
      </p:sp>
      <p:sp>
        <p:nvSpPr>
          <p:cNvPr id="174" name="Particle-number projected statistics (PNPS):…"/>
          <p:cNvSpPr txBox="1"/>
          <p:nvPr/>
        </p:nvSpPr>
        <p:spPr>
          <a:xfrm>
            <a:off x="578316" y="1421784"/>
            <a:ext cx="8658524" cy="2818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0473" indent="-180473" defTabSz="457200">
              <a:lnSpc>
                <a:spcPct val="120000"/>
              </a:lnSpc>
              <a:spcBef>
                <a:spcPts val="100"/>
              </a:spcBef>
              <a:buClr>
                <a:schemeClr val="accent1">
                  <a:satOff val="-4409"/>
                  <a:lumOff val="-10509"/>
                </a:schemeClr>
              </a:buClr>
              <a:buSzPct val="120000"/>
              <a:buChar char="•"/>
              <a:tabLst>
                <a:tab pos="139700" algn="l"/>
                <a:tab pos="457200" algn="l"/>
              </a:tabLst>
              <a:defRPr b="1">
                <a:solidFill>
                  <a:schemeClr val="accent2"/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Particle-number projected statistics (PNPS): </a:t>
            </a:r>
          </a:p>
          <a:p>
            <a:pPr marL="101600" indent="-101600" defTabSz="457200">
              <a:lnSpc>
                <a:spcPct val="120000"/>
              </a:lnSpc>
              <a:spcBef>
                <a:spcPts val="100"/>
              </a:spcBef>
              <a:tabLst>
                <a:tab pos="139700" algn="l"/>
                <a:tab pos="457200" algn="l"/>
              </a:tabLst>
              <a:defRPr b="1">
                <a:solidFill>
                  <a:schemeClr val="accent2"/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chemeClr val="accent1">
                    <a:satOff val="-4409"/>
                    <a:lumOff val="-10509"/>
                  </a:schemeClr>
                </a:solidFill>
              </a:rPr>
              <a:t>   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C. </a:t>
            </a:r>
            <a:r>
              <a:rPr b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Esebbag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et al.</a:t>
            </a:r>
            <a:r>
              <a:rPr lang="en-US" altLang="zh-CN"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1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Nucl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. Phys. A </a:t>
            </a:r>
            <a:r>
              <a:rPr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552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205 (1993);</a:t>
            </a:r>
            <a:endParaRPr lang="en-US" b="0" dirty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101600" indent="-101600" defTabSz="457200">
              <a:lnSpc>
                <a:spcPct val="120000"/>
              </a:lnSpc>
              <a:spcBef>
                <a:spcPts val="100"/>
              </a:spcBef>
              <a:tabLst>
                <a:tab pos="139700" algn="l"/>
                <a:tab pos="457200" algn="l"/>
              </a:tabLst>
              <a:defRPr b="1">
                <a:solidFill>
                  <a:schemeClr val="accent2"/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>
              <a:solidFill>
                <a:schemeClr val="accent1">
                  <a:satOff val="-4409"/>
                  <a:lumOff val="-10509"/>
                </a:schemeClr>
              </a:solidFill>
            </a:endParaRPr>
          </a:p>
          <a:p>
            <a:pPr marL="180473" indent="-180473" defTabSz="457200">
              <a:lnSpc>
                <a:spcPct val="120000"/>
              </a:lnSpc>
              <a:spcBef>
                <a:spcPts val="100"/>
              </a:spcBef>
              <a:buClr>
                <a:schemeClr val="accent1">
                  <a:satOff val="-4409"/>
                  <a:lumOff val="-10509"/>
                </a:schemeClr>
              </a:buClr>
              <a:buSzPct val="120000"/>
              <a:buChar char="•"/>
              <a:tabLst>
                <a:tab pos="139700" algn="l"/>
                <a:tab pos="457200" algn="l"/>
              </a:tabLst>
              <a:defRPr b="1">
                <a:solidFill>
                  <a:schemeClr val="accent2"/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Finite-temperature variation before projection BCS (FT-VBP): </a:t>
            </a:r>
          </a:p>
          <a:p>
            <a:pPr marL="101600" indent="-101600" defTabSz="457200">
              <a:lnSpc>
                <a:spcPct val="120000"/>
              </a:lnSpc>
              <a:spcBef>
                <a:spcPts val="100"/>
              </a:spcBef>
              <a:tabLst>
                <a:tab pos="139700" algn="l"/>
                <a:tab pos="457200" algn="l"/>
              </a:tabLst>
              <a:defRPr b="1">
                <a:solidFill>
                  <a:schemeClr val="accent2"/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chemeClr val="accent1">
                    <a:satOff val="-4409"/>
                    <a:lumOff val="-10509"/>
                  </a:schemeClr>
                </a:solidFill>
              </a:rPr>
              <a:t>   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K. </a:t>
            </a:r>
            <a:r>
              <a:rPr b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Esashika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et al.</a:t>
            </a:r>
            <a:r>
              <a:rPr lang="en-US" altLang="zh-CN"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Phys. Rev. C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72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044303 (2005);</a:t>
            </a:r>
            <a:endParaRPr lang="en-US" b="0" dirty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101600" indent="-101600" defTabSz="457200">
              <a:lnSpc>
                <a:spcPct val="120000"/>
              </a:lnSpc>
              <a:spcBef>
                <a:spcPts val="100"/>
              </a:spcBef>
              <a:tabLst>
                <a:tab pos="139700" algn="l"/>
                <a:tab pos="457200" algn="l"/>
              </a:tabLst>
              <a:defRPr b="1">
                <a:solidFill>
                  <a:schemeClr val="accent2"/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endParaRPr b="0" dirty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180473" indent="-180473" defTabSz="457200">
              <a:lnSpc>
                <a:spcPct val="120000"/>
              </a:lnSpc>
              <a:spcBef>
                <a:spcPts val="100"/>
              </a:spcBef>
              <a:buClr>
                <a:schemeClr val="accent1">
                  <a:satOff val="-4409"/>
                  <a:lumOff val="-10509"/>
                </a:schemeClr>
              </a:buClr>
              <a:buSzPct val="120000"/>
              <a:buChar char="•"/>
              <a:tabLst>
                <a:tab pos="139700" algn="l"/>
                <a:tab pos="457200" algn="l"/>
              </a:tabLst>
              <a:defRPr b="1">
                <a:solidFill>
                  <a:schemeClr val="accent2"/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rgbClr val="002060"/>
                </a:solidFill>
              </a:rPr>
              <a:t> Finite-temperature variation after projection BCS (FT-VAP): </a:t>
            </a:r>
          </a:p>
          <a:p>
            <a:pPr marL="101600" indent="-101600" defTabSz="457200">
              <a:lnSpc>
                <a:spcPct val="120000"/>
              </a:lnSpc>
              <a:spcBef>
                <a:spcPts val="100"/>
              </a:spcBef>
              <a:tabLst>
                <a:tab pos="139700" algn="l"/>
                <a:tab pos="457200" algn="l"/>
              </a:tabLst>
              <a:defRPr b="1">
                <a:solidFill>
                  <a:schemeClr val="accent2"/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>
                <a:solidFill>
                  <a:schemeClr val="accent1">
                    <a:satOff val="-4409"/>
                    <a:lumOff val="-10509"/>
                  </a:schemeClr>
                </a:solidFill>
              </a:rPr>
              <a:t>   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D. </a:t>
            </a:r>
            <a:r>
              <a:rPr b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Gambacurta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et al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lang="en-US" altLang="zh-CN"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Phys. Rev. C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88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034324 (2013).</a:t>
            </a:r>
          </a:p>
        </p:txBody>
      </p:sp>
      <p:sp>
        <p:nvSpPr>
          <p:cNvPr id="176" name="Other works"/>
          <p:cNvSpPr txBox="1"/>
          <p:nvPr/>
        </p:nvSpPr>
        <p:spPr>
          <a:xfrm>
            <a:off x="317519" y="4392657"/>
            <a:ext cx="187487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180473" indent="-180473">
              <a:buSzPct val="100000"/>
              <a:buChar char="✓"/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 </a:t>
            </a:r>
            <a:r>
              <a:rPr dirty="0">
                <a:solidFill>
                  <a:srgbClr val="002060"/>
                </a:solidFill>
              </a:rPr>
              <a:t>Other works</a:t>
            </a:r>
          </a:p>
        </p:txBody>
      </p:sp>
      <p:sp>
        <p:nvSpPr>
          <p:cNvPr id="177" name="S. Rombouts, et al. Phys. Rev. C 58, 3295 (1998); S. Liu, et al. Phys. Rev. Lett. 87, 1 (2001);…"/>
          <p:cNvSpPr txBox="1"/>
          <p:nvPr/>
        </p:nvSpPr>
        <p:spPr>
          <a:xfrm>
            <a:off x="578316" y="4792767"/>
            <a:ext cx="8658524" cy="747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0473" indent="-180473" defTabSz="457200">
              <a:lnSpc>
                <a:spcPct val="120000"/>
              </a:lnSpc>
              <a:spcBef>
                <a:spcPts val="100"/>
              </a:spcBef>
              <a:buClr>
                <a:schemeClr val="accent1">
                  <a:satOff val="-4409"/>
                  <a:lumOff val="-10509"/>
                </a:schemeClr>
              </a:buClr>
              <a:buSzPct val="120000"/>
              <a:buChar char="•"/>
              <a:tabLst>
                <a:tab pos="139700" algn="l"/>
                <a:tab pos="457200" algn="l"/>
              </a:tabLst>
              <a:defRPr b="1">
                <a:solidFill>
                  <a:schemeClr val="accent2"/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S. </a:t>
            </a:r>
            <a:r>
              <a:rPr b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Rombouts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et al.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Phys. Rev. C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58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3295 (1998); S. Liu, et al.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Phys. Rev. Lett.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87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1 (2001)</a:t>
            </a:r>
            <a:r>
              <a:rPr lang="en-US" altLang="zh-CN"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.</a:t>
            </a:r>
            <a:endParaRPr b="0" dirty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180473" indent="-180473" defTabSz="457200">
              <a:lnSpc>
                <a:spcPct val="120000"/>
              </a:lnSpc>
              <a:spcBef>
                <a:spcPts val="100"/>
              </a:spcBef>
              <a:buClr>
                <a:schemeClr val="accent1">
                  <a:satOff val="-4409"/>
                  <a:lumOff val="-10509"/>
                </a:schemeClr>
              </a:buClr>
              <a:buSzPct val="120000"/>
              <a:buChar char="•"/>
              <a:tabLst>
                <a:tab pos="139700" algn="l"/>
                <a:tab pos="457200" algn="l"/>
              </a:tabLst>
              <a:defRPr b="1">
                <a:solidFill>
                  <a:schemeClr val="accent2"/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M. </a:t>
            </a:r>
            <a:r>
              <a:rPr b="0" dirty="0" err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Guttormsen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et al.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Phys. Rev. C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63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044301 (2001);  </a:t>
            </a:r>
            <a:r>
              <a:rPr b="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Phys. Rev. C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64</a:t>
            </a:r>
            <a:r>
              <a:rPr b="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034319 (2001).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1FDA53-F3F0-2835-F93A-A6FF0469B2F1}"/>
              </a:ext>
            </a:extLst>
          </p:cNvPr>
          <p:cNvSpPr txBox="1"/>
          <p:nvPr/>
        </p:nvSpPr>
        <p:spPr>
          <a:xfrm>
            <a:off x="698051" y="5721466"/>
            <a:ext cx="7935586" cy="923330"/>
          </a:xfrm>
          <a:prstGeom prst="rect">
            <a:avLst/>
          </a:prstGeom>
          <a:noFill/>
          <a:ln w="22225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" altLang="zh-CN" dirty="0"/>
              <a:t>This S-shape is crucial because it is considered a clear thermodynamic signature of a phase transition—specifically, the transition from a </a:t>
            </a:r>
            <a:r>
              <a:rPr lang="en" altLang="zh-CN" b="1" dirty="0">
                <a:solidFill>
                  <a:srgbClr val="C00000"/>
                </a:solidFill>
              </a:rPr>
              <a:t>super</a:t>
            </a:r>
            <a:r>
              <a:rPr lang="en-US" altLang="zh-CN" b="1" dirty="0">
                <a:solidFill>
                  <a:srgbClr val="C00000"/>
                </a:solidFill>
              </a:rPr>
              <a:t>fluid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(</a:t>
            </a:r>
            <a:r>
              <a:rPr lang="en" altLang="zh-CN" b="1" dirty="0">
                <a:solidFill>
                  <a:srgbClr val="C00000"/>
                </a:solidFill>
              </a:rPr>
              <a:t>paired</a:t>
            </a:r>
            <a:r>
              <a:rPr lang="en-US" altLang="zh-CN" b="1" dirty="0">
                <a:solidFill>
                  <a:srgbClr val="C00000"/>
                </a:solidFill>
              </a:rPr>
              <a:t>)</a:t>
            </a:r>
            <a:r>
              <a:rPr lang="en" altLang="zh-CN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phase</a:t>
            </a:r>
            <a:r>
              <a:rPr lang="en" altLang="zh-CN" dirty="0">
                <a:solidFill>
                  <a:srgbClr val="C00000"/>
                </a:solidFill>
              </a:rPr>
              <a:t> </a:t>
            </a:r>
            <a:r>
              <a:rPr lang="en" altLang="zh-CN" dirty="0"/>
              <a:t>at low temperatures to a </a:t>
            </a:r>
            <a:r>
              <a:rPr lang="en" altLang="zh-CN" b="1" dirty="0">
                <a:solidFill>
                  <a:srgbClr val="C00000"/>
                </a:solidFill>
              </a:rPr>
              <a:t>normal </a:t>
            </a:r>
            <a:r>
              <a:rPr lang="en-US" altLang="zh-CN" b="1" dirty="0">
                <a:solidFill>
                  <a:srgbClr val="C00000"/>
                </a:solidFill>
              </a:rPr>
              <a:t>(</a:t>
            </a:r>
            <a:r>
              <a:rPr lang="en" altLang="zh-CN" b="1" dirty="0">
                <a:solidFill>
                  <a:srgbClr val="C00000"/>
                </a:solidFill>
              </a:rPr>
              <a:t>non-paired</a:t>
            </a:r>
            <a:r>
              <a:rPr lang="en-US" altLang="zh-CN" b="1" dirty="0">
                <a:solidFill>
                  <a:srgbClr val="C00000"/>
                </a:solidFill>
              </a:rPr>
              <a:t>)</a:t>
            </a:r>
            <a:r>
              <a:rPr lang="en" altLang="zh-CN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phase</a:t>
            </a:r>
            <a:r>
              <a:rPr lang="en" altLang="zh-CN" dirty="0">
                <a:solidFill>
                  <a:srgbClr val="C00000"/>
                </a:solidFill>
              </a:rPr>
              <a:t> </a:t>
            </a:r>
            <a:r>
              <a:rPr lang="en" altLang="zh-CN" dirty="0"/>
              <a:t>at high temperatures.</a:t>
            </a:r>
            <a:endParaRPr lang="zh-CN" altLang="en-US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3D88AEF0-7EDA-9A9D-75F8-F5066725E13B}"/>
              </a:ext>
            </a:extLst>
          </p:cNvPr>
          <p:cNvGrpSpPr/>
          <p:nvPr/>
        </p:nvGrpSpPr>
        <p:grpSpPr>
          <a:xfrm>
            <a:off x="409146" y="2432718"/>
            <a:ext cx="8734854" cy="3393169"/>
            <a:chOff x="547369" y="1103648"/>
            <a:chExt cx="8596631" cy="3393169"/>
          </a:xfrm>
        </p:grpSpPr>
        <p:sp>
          <p:nvSpPr>
            <p:cNvPr id="15" name="文本框 14"/>
            <p:cNvSpPr txBox="1"/>
            <p:nvPr/>
          </p:nvSpPr>
          <p:spPr>
            <a:xfrm>
              <a:off x="603249" y="1103648"/>
              <a:ext cx="7882851" cy="70548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000" b="1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halkboard SE" panose="03050602040202020205" pitchFamily="66" charset="0"/>
                  <a:ea typeface="宋体" panose="02010600030101010101" pitchFamily="2" charset="-122"/>
                  <a:cs typeface="Times New Roman" panose="02020603050405020304" charset="0"/>
                  <a:sym typeface="Calibri" panose="020F0502020204030204"/>
                </a:rPr>
                <a:t>A</a:t>
              </a:r>
              <a:r>
                <a:rPr kumimoji="0" lang="zh-CN" sz="2000" b="1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halkboard SE" panose="03050602040202020205" pitchFamily="66" charset="0"/>
                  <a:ea typeface="宋体" panose="02010600030101010101" pitchFamily="2" charset="-122"/>
                  <a:cs typeface="Times New Roman" panose="02020603050405020304" charset="0"/>
                  <a:sym typeface="Calibri" panose="020F0502020204030204"/>
                </a:rPr>
                <a:t> theorem on </a:t>
              </a:r>
              <a:r>
                <a:rPr kumimoji="0" lang="zh-CN" sz="2000" b="1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halkboard SE" panose="03050602040202020205" pitchFamily="66" charset="0"/>
                  <a:ea typeface="宋体" panose="02010600030101010101" pitchFamily="2" charset="-122"/>
                  <a:cs typeface="Times New Roman" panose="02020603050405020304" charset="0"/>
                  <a:sym typeface="Calibri" panose="020F0502020204030204"/>
                </a:rPr>
                <a:t>the distribution of roots </a:t>
              </a:r>
              <a:r>
                <a:rPr kumimoji="0" lang="zh-CN" sz="2000" b="1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halkboard SE" panose="03050602040202020205" pitchFamily="66" charset="0"/>
                  <a:ea typeface="宋体" panose="02010600030101010101" pitchFamily="2" charset="-122"/>
                  <a:cs typeface="Times New Roman" panose="02020603050405020304" charset="0"/>
                  <a:sym typeface="Calibri" panose="020F0502020204030204"/>
                </a:rPr>
                <a:t>of the grand parition function in small system.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03884" y="1850105"/>
              <a:ext cx="4595495" cy="33855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T. D. Lee</a:t>
              </a:r>
              <a:r>
                <a:rPr lang="zh-CN" altLang="en-US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</a:rPr>
                <a:t> </a:t>
              </a:r>
              <a:r>
                <a:rPr lang="en-US" altLang="zh-CN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</a:rPr>
                <a:t>and</a:t>
              </a:r>
              <a:r>
                <a:rPr lang="zh-CN" altLang="en-US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</a:rPr>
                <a:t> </a:t>
              </a:r>
              <a:r>
                <a:rPr lang="en-US" altLang="zh-CN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</a:rPr>
                <a:t>C.</a:t>
              </a:r>
              <a:r>
                <a:rPr lang="zh-CN" altLang="en-US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</a:rPr>
                <a:t> </a:t>
              </a:r>
              <a:r>
                <a:rPr lang="en-US" altLang="zh-CN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</a:rPr>
                <a:t>N.</a:t>
              </a:r>
              <a:r>
                <a:rPr lang="zh-CN" altLang="en-US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</a:rPr>
                <a:t> </a:t>
              </a:r>
              <a:r>
                <a:rPr lang="en-US" altLang="zh-CN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</a:rPr>
                <a:t>Yang</a:t>
              </a:r>
              <a:r>
                <a:rPr lang="zh-CN" altLang="en-US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,  Phys. Rev.</a:t>
              </a:r>
              <a:r>
                <a:rPr lang="zh-CN" altLang="en-US" sz="1600" b="1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 87</a:t>
              </a:r>
              <a:r>
                <a:rPr lang="en-US" altLang="zh-CN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, </a:t>
              </a:r>
              <a:r>
                <a:rPr lang="zh-CN" altLang="en-US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410(1952).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77512" y="2539650"/>
              <a:ext cx="8336273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sz="200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halkboard SE" panose="03050602040202020205" pitchFamily="66" charset="0"/>
                  <a:ea typeface="宋体" panose="02010600030101010101" pitchFamily="2" charset="-122"/>
                  <a:cs typeface="Times New Roman" panose="02020603050405020304" charset="0"/>
                  <a:sym typeface="Calibri" panose="020F0502020204030204"/>
                </a:rPr>
                <a:t>This theorem has been extended to the canonical ensemble through the analytic continuation of the inverse temperature </a:t>
              </a:r>
              <a:r>
                <a:rPr kumimoji="0" lang="zh-CN" sz="200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halkboard SE" panose="03050602040202020205" pitchFamily="66" charset="0"/>
                  <a:ea typeface="宋体" panose="02010600030101010101" pitchFamily="2" charset="-122"/>
                  <a:cs typeface="Times New Roman" panose="02020603050405020304" charset="0"/>
                  <a:sym typeface="Calibri" panose="020F0502020204030204"/>
                </a:rPr>
                <a:t>in the complex plane</a:t>
              </a:r>
              <a:r>
                <a:rPr kumimoji="0" lang="zh-CN" sz="200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halkboard SE" panose="03050602040202020205" pitchFamily="66" charset="0"/>
                  <a:ea typeface="宋体" panose="02010600030101010101" pitchFamily="2" charset="-122"/>
                  <a:cs typeface="Times New Roman" panose="02020603050405020304" charset="0"/>
                  <a:sym typeface="Calibri" panose="020F0502020204030204"/>
                </a:rPr>
                <a:t>.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03884" y="3518802"/>
              <a:ext cx="4596130" cy="33591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charset="0"/>
                  <a:ea typeface="仿宋" panose="02010609060101010101" charset="-122"/>
                  <a:cs typeface="+mn-cs"/>
                  <a:sym typeface="Calibri" panose="020F0502020204030204"/>
                </a:rPr>
                <a:t>S. Grossmann</a:t>
              </a:r>
              <a:r>
                <a:rPr lang="zh-CN" altLang="en-US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, </a:t>
              </a:r>
              <a:r>
                <a:rPr lang="zh-CN" altLang="en-US" sz="1600" i="1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et al.</a:t>
              </a:r>
              <a:r>
                <a:rPr lang="zh-CN" altLang="en-US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,</a:t>
              </a:r>
              <a:r>
                <a:rPr kumimoji="0" lang="zh-CN" altLang="en-US" sz="16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charset="0"/>
                  <a:ea typeface="仿宋" panose="02010609060101010101" charset="-122"/>
                  <a:cs typeface="+mn-cs"/>
                  <a:sym typeface="Calibri" panose="020F0502020204030204"/>
                </a:rPr>
                <a:t>  Z. Phys. </a:t>
              </a:r>
              <a:r>
                <a:rPr kumimoji="0" lang="zh-CN" altLang="en-US" sz="16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charset="0"/>
                  <a:ea typeface="仿宋" panose="02010609060101010101" charset="-122"/>
                  <a:cs typeface="+mn-cs"/>
                  <a:sym typeface="Calibri" panose="020F0502020204030204"/>
                </a:rPr>
                <a:t>207</a:t>
              </a:r>
              <a:r>
                <a:rPr kumimoji="0" lang="zh-CN" altLang="en-US" sz="16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charset="0"/>
                  <a:ea typeface="仿宋" panose="02010609060101010101" charset="-122"/>
                  <a:cs typeface="+mn-cs"/>
                  <a:sym typeface="Calibri" panose="020F0502020204030204"/>
                </a:rPr>
                <a:t>, 138 (1967)</a:t>
              </a:r>
              <a:r>
                <a:rPr kumimoji="0" lang="en-US" altLang="zh-CN" sz="16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charset="0"/>
                  <a:ea typeface="仿宋" panose="02010609060101010101" charset="-122"/>
                  <a:cs typeface="+mn-cs"/>
                  <a:sym typeface="Calibri" panose="020F0502020204030204"/>
                </a:rPr>
                <a:t>;</a:t>
              </a:r>
              <a:r>
                <a:rPr kumimoji="0" lang="zh-CN" altLang="en-US" sz="16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charset="0"/>
                  <a:ea typeface="仿宋" panose="02010609060101010101" charset="-122"/>
                  <a:cs typeface="+mn-cs"/>
                  <a:sym typeface="Calibri" panose="020F0502020204030204"/>
                </a:rPr>
                <a:t> 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547870" y="3524533"/>
              <a:ext cx="4596130" cy="33591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charset="0"/>
                  <a:ea typeface="仿宋" panose="02010609060101010101" charset="-122"/>
                  <a:cs typeface="+mn-cs"/>
                  <a:sym typeface="Calibri" panose="020F0502020204030204"/>
                </a:rPr>
                <a:t>Z. Phys. </a:t>
              </a:r>
              <a:r>
                <a:rPr kumimoji="0" lang="zh-CN" altLang="en-US" sz="16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charset="0"/>
                  <a:ea typeface="仿宋" panose="02010609060101010101" charset="-122"/>
                  <a:cs typeface="+mn-cs"/>
                  <a:sym typeface="Calibri" panose="020F0502020204030204"/>
                </a:rPr>
                <a:t>218</a:t>
              </a:r>
              <a:r>
                <a:rPr kumimoji="0" lang="zh-CN" altLang="en-US" sz="16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charset="0"/>
                  <a:ea typeface="仿宋" panose="02010609060101010101" charset="-122"/>
                  <a:cs typeface="+mn-cs"/>
                  <a:sym typeface="Calibri" panose="020F0502020204030204"/>
                </a:rPr>
                <a:t>: 449-59 (1969). </a:t>
              </a: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FAC3D72-68CC-0B19-6535-5ECF565DD5E2}"/>
                </a:ext>
              </a:extLst>
            </p:cNvPr>
            <p:cNvSpPr txBox="1"/>
            <p:nvPr/>
          </p:nvSpPr>
          <p:spPr>
            <a:xfrm>
              <a:off x="547369" y="4160902"/>
              <a:ext cx="4595495" cy="33591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>
                  <a:solidFill>
                    <a:srgbClr val="0070C0"/>
                  </a:solidFill>
                  <a:sym typeface="Calibri" panose="020F0502020204030204"/>
                </a:rPr>
                <a:t> </a:t>
              </a:r>
              <a:r>
                <a:rPr lang="zh-CN" altLang="en-US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O. Mülken, </a:t>
              </a:r>
              <a:r>
                <a:rPr lang="zh-CN" altLang="en-US" sz="1600" i="1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et al.</a:t>
              </a:r>
              <a:r>
                <a:rPr lang="zh-CN" altLang="en-US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,  Phys. Rev. A </a:t>
              </a:r>
              <a:r>
                <a:rPr lang="zh-CN" altLang="en-US" sz="1600" b="1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64</a:t>
              </a:r>
              <a:r>
                <a:rPr lang="en-US" altLang="zh-CN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, </a:t>
              </a:r>
              <a:r>
                <a:rPr lang="zh-CN" altLang="en-US" sz="160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013611 (2001).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525510F-925C-F761-B6E6-2EF1F1A1261F}"/>
                </a:ext>
              </a:extLst>
            </p:cNvPr>
            <p:cNvSpPr txBox="1"/>
            <p:nvPr/>
          </p:nvSpPr>
          <p:spPr>
            <a:xfrm>
              <a:off x="603249" y="3824987"/>
              <a:ext cx="4596130" cy="33591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cap="none" spc="0" normalizeH="0" baseline="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P. Borrmann, </a:t>
              </a:r>
              <a:r>
                <a:rPr lang="zh-CN" altLang="en-US" sz="1600" i="1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et al.</a:t>
              </a:r>
              <a:r>
                <a:rPr kumimoji="0" lang="zh-CN" altLang="en-US" sz="1600" b="0" i="0" u="none" strike="noStrike" cap="none" spc="0" normalizeH="0" baseline="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,  Phys. Rev. Lett. </a:t>
              </a:r>
              <a:r>
                <a:rPr kumimoji="0" lang="zh-CN" altLang="en-US" sz="1600" b="1" i="0" u="none" strike="noStrike" cap="none" spc="0" normalizeH="0" baseline="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84</a:t>
              </a:r>
              <a:r>
                <a:rPr kumimoji="0" lang="en-US" altLang="zh-CN" sz="1600" i="0" u="none" strike="noStrike" cap="none" spc="0" normalizeH="0" baseline="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, </a:t>
              </a:r>
              <a:r>
                <a:rPr kumimoji="0" lang="zh-CN" altLang="en-US" sz="1600" b="0" i="0" u="none" strike="noStrike" cap="none" spc="0" normalizeH="0" baseline="0" dirty="0">
                  <a:solidFill>
                    <a:srgbClr val="0070C0"/>
                  </a:solidFill>
                  <a:latin typeface="Times New Roman" panose="02020603050405020304" charset="0"/>
                  <a:ea typeface="仿宋" panose="02010609060101010101" charset="-122"/>
                  <a:sym typeface="Calibri" panose="020F0502020204030204"/>
                </a:rPr>
                <a:t>3511 (2000).</a:t>
              </a:r>
            </a:p>
          </p:txBody>
        </p:sp>
      </p:grpSp>
      <p:sp>
        <p:nvSpPr>
          <p:cNvPr id="5" name="Introduction">
            <a:extLst>
              <a:ext uri="{FF2B5EF4-FFF2-40B4-BE49-F238E27FC236}">
                <a16:creationId xmlns:a16="http://schemas.microsoft.com/office/drawing/2014/main" id="{EE02E5B7-A581-F27B-2505-F6927265BCF2}"/>
              </a:ext>
            </a:extLst>
          </p:cNvPr>
          <p:cNvSpPr/>
          <p:nvPr/>
        </p:nvSpPr>
        <p:spPr>
          <a:xfrm>
            <a:off x="0" y="8604"/>
            <a:ext cx="9145038" cy="558801"/>
          </a:xfrm>
          <a:prstGeom prst="rect">
            <a:avLst/>
          </a:prstGeom>
          <a:solidFill>
            <a:srgbClr val="275C84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r>
              <a:rPr dirty="0">
                <a:ln>
                  <a:solidFill>
                    <a:srgbClr val="002060"/>
                  </a:solidFill>
                </a:ln>
              </a:rPr>
              <a:t>Introduction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52FD26-8E8B-44FC-3E05-4EEE78363A54}"/>
              </a:ext>
            </a:extLst>
          </p:cNvPr>
          <p:cNvSpPr txBox="1"/>
          <p:nvPr/>
        </p:nvSpPr>
        <p:spPr>
          <a:xfrm>
            <a:off x="604207" y="918398"/>
            <a:ext cx="7871314" cy="923330"/>
          </a:xfrm>
          <a:prstGeom prst="rect">
            <a:avLst/>
          </a:prstGeom>
          <a:noFill/>
          <a:ln w="22225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done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discussing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transition.</a:t>
            </a:r>
            <a:r>
              <a:rPr lang="zh-CN" altLang="en-US" dirty="0"/>
              <a:t> </a:t>
            </a:r>
            <a:r>
              <a:rPr lang="zh-CN" altLang="zh-CN" dirty="0"/>
              <a:t>Ehrenfest</a:t>
            </a:r>
            <a:r>
              <a:rPr lang="en-US" altLang="zh-CN" dirty="0"/>
              <a:t>'</a:t>
            </a:r>
            <a:r>
              <a:rPr lang="zh-CN" altLang="zh-CN" dirty="0"/>
              <a:t>s classification of phase transitions </a:t>
            </a:r>
            <a:r>
              <a:rPr lang="zh-CN" altLang="zh-CN" b="1" dirty="0">
                <a:solidFill>
                  <a:srgbClr val="C00000"/>
                </a:solidFill>
              </a:rPr>
              <a:t>does not apply to small systems such as atomic nuclei</a:t>
            </a:r>
            <a:r>
              <a:rPr lang="en-US" altLang="zh-CN" b="1" dirty="0">
                <a:solidFill>
                  <a:srgbClr val="C00000"/>
                </a:solidFill>
              </a:rPr>
              <a:t>.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452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>
          <a:xfrm>
            <a:off x="1999739" y="1251797"/>
            <a:ext cx="5144521" cy="40010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zh-CN" sz="2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Calibri" panose="020F0502020204030204"/>
              </a:rPr>
              <a:t>Covariant density functional theory (CDFT) </a:t>
            </a:r>
          </a:p>
        </p:txBody>
      </p:sp>
      <p:sp>
        <p:nvSpPr>
          <p:cNvPr id="84" name="矩形 83"/>
          <p:cNvSpPr/>
          <p:nvPr/>
        </p:nvSpPr>
        <p:spPr>
          <a:xfrm>
            <a:off x="2497069" y="3503617"/>
            <a:ext cx="4149862" cy="40010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sz="2000" b="1" i="0" u="none" strike="noStrike" cap="none" spc="0" normalizeH="0" baseline="0">
                <a:ln>
                  <a:noFill/>
                </a:ln>
                <a:solidFill>
                  <a:schemeClr val="accent1">
                    <a:satOff val="-4378"/>
                    <a:lumOff val="-10478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halkboard"/>
                <a:ea typeface="Chalkboard"/>
                <a:cs typeface="Chalkboard"/>
                <a:sym typeface="Calibri" panose="020F0502020204030204"/>
              </a:rPr>
              <a:t> </a:t>
            </a:r>
            <a:r>
              <a:rPr kumimoji="0" lang="zh-CN" sz="2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Calibri" panose="020F0502020204030204"/>
              </a:rPr>
              <a:t>Shell-like model approach (SLAP)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32280" y="5883473"/>
            <a:ext cx="5679440" cy="33591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  <a:sym typeface="Calibri" panose="020F0502020204030204"/>
              </a:rPr>
              <a:t>J. Meng, 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</a:rPr>
              <a:t>J.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</a:rPr>
              <a:t> 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</a:rPr>
              <a:t>Y.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</a:rPr>
              <a:t> 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</a:rPr>
              <a:t>Guo,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</a:rPr>
              <a:t> 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</a:rPr>
              <a:t>L.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</a:rPr>
              <a:t> 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</a:rPr>
              <a:t>Liu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</a:rPr>
              <a:t>,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</a:rPr>
              <a:t> </a:t>
            </a:r>
            <a:r>
              <a:rPr lang="zh-CN" altLang="en-US" sz="1600" i="1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  <a:sym typeface="Calibri" panose="020F0502020204030204"/>
              </a:rPr>
              <a:t>et al.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  <a:sym typeface="Calibri" panose="020F0502020204030204"/>
              </a:rPr>
              <a:t>, 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  <a:sym typeface="Calibri" panose="020F0502020204030204"/>
              </a:rPr>
              <a:t>Front. Phys. China 1, 38 (2006). </a:t>
            </a: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charset="0"/>
              <a:ea typeface="仿宋" panose="02010609060101010101" charset="-122"/>
              <a:cs typeface="+mn-cs"/>
              <a:sym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57755" y="5449710"/>
            <a:ext cx="4428490" cy="33591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仿宋" panose="02010609060101010101" charset="-122"/>
                <a:cs typeface="+mn-cs"/>
                <a:sym typeface="Calibri" panose="020F0502020204030204"/>
              </a:rPr>
              <a:t>J. Y. Zeng, </a:t>
            </a:r>
            <a:r>
              <a:rPr lang="zh-CN" altLang="en-US" sz="1600" i="1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  <a:sym typeface="Calibri" panose="020F0502020204030204"/>
              </a:rPr>
              <a:t>et al.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charset="0"/>
                <a:ea typeface="仿宋" panose="02010609060101010101" charset="-122"/>
                <a:sym typeface="Calibri" panose="020F0502020204030204"/>
              </a:rPr>
              <a:t>,</a:t>
            </a: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仿宋" panose="02010609060101010101" charset="-122"/>
                <a:cs typeface="+mn-cs"/>
                <a:sym typeface="Calibri" panose="020F0502020204030204"/>
              </a:rPr>
              <a:t>  Nucl. Phys. A </a:t>
            </a:r>
            <a:r>
              <a:rPr kumimoji="0" lang="zh-CN" altLang="en-US" sz="16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仿宋" panose="02010609060101010101" charset="-122"/>
                <a:cs typeface="+mn-cs"/>
                <a:sym typeface="Calibri" panose="020F0502020204030204"/>
              </a:rPr>
              <a:t>405</a:t>
            </a: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仿宋" panose="02010609060101010101" charset="-122"/>
                <a:cs typeface="+mn-cs"/>
                <a:sym typeface="Calibri" panose="020F0502020204030204"/>
              </a:rPr>
              <a:t>, 1 (1983).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53944" y="1987820"/>
            <a:ext cx="4436110" cy="33591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仿宋" panose="02010609060101010101" charset="-122"/>
                <a:sym typeface="Calibri" panose="020F0502020204030204"/>
              </a:rPr>
              <a:t>P. Ring, Prog. Part. Nucl. Phys. </a:t>
            </a:r>
            <a:r>
              <a:rPr lang="zh-CN" altLang="en-US" sz="16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仿宋" panose="02010609060101010101" charset="-122"/>
                <a:sym typeface="Calibri" panose="020F0502020204030204"/>
              </a:rPr>
              <a:t>37</a:t>
            </a:r>
            <a:r>
              <a:rPr lang="zh-CN" altLang="en-US" sz="16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仿宋" panose="02010609060101010101" charset="-122"/>
                <a:sym typeface="Calibri" panose="020F0502020204030204"/>
              </a:rPr>
              <a:t>, 193 (1996)</a:t>
            </a:r>
            <a:endParaRPr kumimoji="0" lang="zh-CN" altLang="en-US" sz="1600" b="0" i="0" baseline="0" dirty="0">
              <a:ln>
                <a:noFill/>
              </a:ln>
              <a:solidFill>
                <a:srgbClr val="0070C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charset="0"/>
              <a:ea typeface="仿宋" panose="02010609060101010101" charset="-122"/>
              <a:cs typeface="+mn-cs"/>
              <a:sym typeface="Calibri" panose="020F050202020403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3944" y="2370676"/>
            <a:ext cx="4436110" cy="33591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仿宋" panose="02010609060101010101" charset="-122"/>
                <a:cs typeface="+mn-cs"/>
                <a:sym typeface="Calibri" panose="020F0502020204030204"/>
              </a:rPr>
              <a:t>J. Meng, </a:t>
            </a:r>
            <a:r>
              <a:rPr kumimoji="0" lang="zh-CN" altLang="en-US" sz="1600" b="0" i="1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仿宋" panose="02010609060101010101" charset="-122"/>
                <a:cs typeface="+mn-cs"/>
                <a:sym typeface="Calibri" panose="020F0502020204030204"/>
              </a:rPr>
              <a:t>et al.</a:t>
            </a: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仿宋" panose="02010609060101010101" charset="-122"/>
                <a:cs typeface="+mn-cs"/>
                <a:sym typeface="Calibri" panose="020F0502020204030204"/>
              </a:rPr>
              <a:t>,  AAPPS Bulletin </a:t>
            </a:r>
            <a:r>
              <a:rPr kumimoji="0" lang="zh-CN" altLang="en-US" sz="16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仿宋" panose="02010609060101010101" charset="-122"/>
                <a:cs typeface="+mn-cs"/>
                <a:sym typeface="Calibri" panose="020F0502020204030204"/>
              </a:rPr>
              <a:t>31</a:t>
            </a: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仿宋" panose="02010609060101010101" charset="-122"/>
                <a:cs typeface="+mn-cs"/>
                <a:sym typeface="Calibri" panose="020F0502020204030204"/>
              </a:rPr>
              <a:t> (2021).</a:t>
            </a:r>
          </a:p>
        </p:txBody>
      </p:sp>
      <p:sp>
        <p:nvSpPr>
          <p:cNvPr id="8" name="Introduction">
            <a:extLst>
              <a:ext uri="{FF2B5EF4-FFF2-40B4-BE49-F238E27FC236}">
                <a16:creationId xmlns:a16="http://schemas.microsoft.com/office/drawing/2014/main" id="{68F39D74-0126-239A-8690-BC3415DA8A1A}"/>
              </a:ext>
            </a:extLst>
          </p:cNvPr>
          <p:cNvSpPr/>
          <p:nvPr/>
        </p:nvSpPr>
        <p:spPr>
          <a:xfrm>
            <a:off x="0" y="-2728"/>
            <a:ext cx="9145038" cy="564257"/>
          </a:xfrm>
          <a:prstGeom prst="rect">
            <a:avLst/>
          </a:prstGeom>
          <a:solidFill>
            <a:srgbClr val="275C84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r>
              <a:rPr lang="en" altLang="zh-CN" dirty="0">
                <a:ln>
                  <a:solidFill>
                    <a:srgbClr val="002060"/>
                  </a:solidFill>
                </a:ln>
              </a:rPr>
              <a:t>Introduction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39FBEC3-2B60-67B8-C842-5AC52A0DA7FC}"/>
              </a:ext>
            </a:extLst>
          </p:cNvPr>
          <p:cNvSpPr txBox="1"/>
          <p:nvPr/>
        </p:nvSpPr>
        <p:spPr>
          <a:xfrm>
            <a:off x="2234317" y="4096134"/>
            <a:ext cx="4675366" cy="12557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number conservation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spurious states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</a:pPr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Correctly treat blocking effects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</a:pPr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Describe excited states</a:t>
            </a:r>
          </a:p>
        </p:txBody>
      </p:sp>
    </p:spTree>
    <p:extLst>
      <p:ext uri="{BB962C8B-B14F-4D97-AF65-F5344CB8AC3E}">
        <p14:creationId xmlns:p14="http://schemas.microsoft.com/office/powerpoint/2010/main" val="19745499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1.png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97" y="1628799"/>
            <a:ext cx="2311026" cy="28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texclip20101027145216.png" descr="texclip201010271452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693" y="2538495"/>
            <a:ext cx="3113089" cy="450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H_pair.png" descr="H_pa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01" y="2352758"/>
            <a:ext cx="3051176" cy="63658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Hamiltonian"/>
          <p:cNvSpPr txBox="1"/>
          <p:nvPr/>
        </p:nvSpPr>
        <p:spPr>
          <a:xfrm>
            <a:off x="1115616" y="1068524"/>
            <a:ext cx="1373892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+mn-lt"/>
                <a:ea typeface="+mn-ea"/>
                <a:cs typeface="+mn-cs"/>
                <a:sym typeface="Calibri"/>
              </a:defRPr>
            </a:pPr>
            <a:r>
              <a:rPr sz="2000">
                <a:latin typeface="Times New Roman"/>
                <a:ea typeface="Times New Roman"/>
                <a:cs typeface="Times New Roman"/>
                <a:sym typeface="Times New Roman"/>
              </a:rPr>
              <a:t>Hamiltonian</a:t>
            </a:r>
          </a:p>
        </p:txBody>
      </p:sp>
      <p:sp>
        <p:nvSpPr>
          <p:cNvPr id="201" name="where"/>
          <p:cNvSpPr txBox="1"/>
          <p:nvPr/>
        </p:nvSpPr>
        <p:spPr>
          <a:xfrm>
            <a:off x="1115616" y="1950864"/>
            <a:ext cx="724630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+mn-lt"/>
                <a:ea typeface="+mn-ea"/>
                <a:cs typeface="+mn-cs"/>
                <a:sym typeface="Calibri"/>
              </a:defRPr>
            </a:pPr>
            <a:r>
              <a:rPr sz="2000">
                <a:latin typeface="Times New Roman"/>
                <a:ea typeface="Times New Roman"/>
                <a:cs typeface="Times New Roman"/>
                <a:sym typeface="Times New Roman"/>
              </a:rPr>
              <a:t>where</a:t>
            </a:r>
          </a:p>
        </p:txBody>
      </p:sp>
      <p:sp>
        <p:nvSpPr>
          <p:cNvPr id="202" name="SLAP Hamiltonian"/>
          <p:cNvSpPr/>
          <p:nvPr/>
        </p:nvSpPr>
        <p:spPr>
          <a:xfrm>
            <a:off x="0" y="-1616"/>
            <a:ext cx="9145038" cy="558801"/>
          </a:xfrm>
          <a:prstGeom prst="rect">
            <a:avLst/>
          </a:prstGeom>
          <a:solidFill>
            <a:srgbClr val="275C84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r>
              <a:rPr lang="en-US" altLang="zh-CN" dirty="0">
                <a:ln>
                  <a:solidFill>
                    <a:srgbClr val="002060"/>
                  </a:solidFill>
                </a:ln>
              </a:rPr>
              <a:t>Theoretical</a:t>
            </a:r>
            <a:r>
              <a:rPr lang="zh-CN" altLang="en-US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altLang="zh-CN" dirty="0">
                <a:ln>
                  <a:solidFill>
                    <a:srgbClr val="002060"/>
                  </a:solidFill>
                </a:ln>
              </a:rPr>
              <a:t>Framework––</a:t>
            </a:r>
            <a:r>
              <a:rPr dirty="0">
                <a:ln>
                  <a:solidFill>
                    <a:srgbClr val="002060"/>
                  </a:solidFill>
                </a:ln>
              </a:rPr>
              <a:t>SLAP Hamiltonian</a:t>
            </a:r>
          </a:p>
        </p:txBody>
      </p:sp>
      <p:sp>
        <p:nvSpPr>
          <p:cNvPr id="203" name="矩形"/>
          <p:cNvSpPr/>
          <p:nvPr/>
        </p:nvSpPr>
        <p:spPr>
          <a:xfrm>
            <a:off x="2787205" y="2536427"/>
            <a:ext cx="330816" cy="347351"/>
          </a:xfrm>
          <a:prstGeom prst="rect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04" name="Solve Dirac Eq. in RMF to obtain single-particle levels;…"/>
          <p:cNvSpPr txBox="1"/>
          <p:nvPr/>
        </p:nvSpPr>
        <p:spPr>
          <a:xfrm>
            <a:off x="803262" y="4243853"/>
            <a:ext cx="7537475" cy="117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67368" indent="-267368">
              <a:lnSpc>
                <a:spcPct val="120000"/>
              </a:lnSpc>
              <a:buSzPct val="100000"/>
              <a:buAutoNum type="arabicPeriod"/>
              <a:defRPr sz="2000" b="1">
                <a:solidFill>
                  <a:schemeClr val="accent2">
                    <a:satOff val="-4966"/>
                    <a:lumOff val="-10549"/>
                  </a:schemeClr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 Solve Dirac Eq. in </a:t>
            </a:r>
            <a:r>
              <a:rPr lang="en-US" altLang="zh-CN" dirty="0"/>
              <a:t>CDFT</a:t>
            </a:r>
            <a:r>
              <a:rPr dirty="0"/>
              <a:t> to obtain single-particle levels;</a:t>
            </a:r>
          </a:p>
          <a:p>
            <a:pPr marL="267368" indent="-267368">
              <a:lnSpc>
                <a:spcPct val="120000"/>
              </a:lnSpc>
              <a:buSzPct val="100000"/>
              <a:buAutoNum type="arabicPeriod"/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 Construct multi-particle configuration (MPC);</a:t>
            </a:r>
          </a:p>
          <a:p>
            <a:pPr marL="267368" indent="-267368">
              <a:lnSpc>
                <a:spcPct val="120000"/>
              </a:lnSpc>
              <a:buSzPct val="100000"/>
              <a:buAutoNum type="arabicPeriod"/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 Diagonalize Hamiltonian in MPC.</a:t>
            </a:r>
          </a:p>
        </p:txBody>
      </p:sp>
      <p:sp>
        <p:nvSpPr>
          <p:cNvPr id="205" name="single particle energy"/>
          <p:cNvSpPr txBox="1"/>
          <p:nvPr/>
        </p:nvSpPr>
        <p:spPr>
          <a:xfrm>
            <a:off x="1756929" y="3153427"/>
            <a:ext cx="2416769" cy="434341"/>
          </a:xfrm>
          <a:prstGeom prst="rect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single particle energy</a:t>
            </a:r>
          </a:p>
        </p:txBody>
      </p:sp>
      <p:sp>
        <p:nvSpPr>
          <p:cNvPr id="206" name="矩形"/>
          <p:cNvSpPr/>
          <p:nvPr/>
        </p:nvSpPr>
        <p:spPr>
          <a:xfrm>
            <a:off x="6314550" y="2497377"/>
            <a:ext cx="330817" cy="347351"/>
          </a:xfrm>
          <a:prstGeom prst="rect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07" name="pairing strength"/>
          <p:cNvSpPr txBox="1"/>
          <p:nvPr/>
        </p:nvSpPr>
        <p:spPr>
          <a:xfrm>
            <a:off x="5637681" y="3153427"/>
            <a:ext cx="1850850" cy="434341"/>
          </a:xfrm>
          <a:prstGeom prst="rect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pairing strength</a:t>
            </a:r>
          </a:p>
        </p:txBody>
      </p:sp>
      <p:sp>
        <p:nvSpPr>
          <p:cNvPr id="208" name="J. Meng, J. Y. Guo, L. Liu, S. Q. Zhang, Front. Phys. China 1, 38 (2006)."/>
          <p:cNvSpPr txBox="1"/>
          <p:nvPr/>
        </p:nvSpPr>
        <p:spPr>
          <a:xfrm>
            <a:off x="1292576" y="5940376"/>
            <a:ext cx="6558845" cy="64697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2200"/>
              </a:lnSpc>
              <a:defRPr>
                <a:solidFill>
                  <a:srgbClr val="FFFFFF"/>
                </a:solidFill>
              </a:defRPr>
            </a:pPr>
            <a:r>
              <a:rPr kumimoji="0" lang="zh-CN" altLang="en-US" sz="180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仿宋" panose="02010609060101010101" charset="-122"/>
                <a:cs typeface="Calibri" panose="020F0502020204030204" pitchFamily="34" charset="0"/>
                <a:sym typeface="Calibri" panose="020F0502020204030204"/>
              </a:rPr>
              <a:t>J. Y. Zeng, </a:t>
            </a:r>
            <a:r>
              <a:rPr kumimoji="0" lang="en-US" altLang="zh-CN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仿宋" panose="02010609060101010101" charset="-122"/>
                <a:cs typeface="Calibri" panose="020F0502020204030204" pitchFamily="34" charset="0"/>
              </a:rPr>
              <a:t>and</a:t>
            </a:r>
            <a:r>
              <a:rPr kumimoji="0" lang="zh-CN" altLang="en-US" i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仿宋" panose="02010609060101010101" charset="-122"/>
                <a:cs typeface="Calibri" panose="020F0502020204030204" pitchFamily="34" charset="0"/>
              </a:rPr>
              <a:t> </a:t>
            </a:r>
            <a:r>
              <a:rPr lang="en-US" altLang="zh-CN" b="0" i="0" u="none" strike="noStrike" dirty="0">
                <a:solidFill>
                  <a:srgbClr val="002060"/>
                </a:solidFill>
                <a:effectLst/>
                <a:latin typeface="-webkit-standard"/>
              </a:rPr>
              <a:t>T. S. Cheng</a:t>
            </a:r>
            <a:r>
              <a:rPr lang="zh-CN" altLang="en-US" sz="1800" i="1" dirty="0">
                <a:solidFill>
                  <a:srgbClr val="002060"/>
                </a:solidFill>
                <a:latin typeface="Calibri" panose="020F0502020204030204" pitchFamily="34" charset="0"/>
                <a:ea typeface="仿宋" panose="02010609060101010101" charset="-122"/>
                <a:cs typeface="Calibri" panose="020F0502020204030204" pitchFamily="34" charset="0"/>
                <a:sym typeface="Calibri" panose="020F0502020204030204"/>
              </a:rPr>
              <a:t>,</a:t>
            </a:r>
            <a:r>
              <a:rPr kumimoji="0" lang="zh-CN" altLang="en-US" sz="1800" i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仿宋" panose="02010609060101010101" charset="-122"/>
                <a:cs typeface="Calibri" panose="020F0502020204030204" pitchFamily="34" charset="0"/>
                <a:sym typeface="Calibri" panose="020F0502020204030204"/>
              </a:rPr>
              <a:t>  Nucl. Phys.</a:t>
            </a:r>
            <a:r>
              <a:rPr kumimoji="0" lang="zh-CN" altLang="en-US" sz="180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仿宋" panose="02010609060101010101" charset="-122"/>
                <a:cs typeface="Calibri" panose="020F0502020204030204" pitchFamily="34" charset="0"/>
                <a:sym typeface="Calibri" panose="020F0502020204030204"/>
              </a:rPr>
              <a:t> A </a:t>
            </a:r>
            <a:r>
              <a:rPr kumimoji="0" lang="zh-CN" altLang="en-US" sz="1800" b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仿宋" panose="02010609060101010101" charset="-122"/>
                <a:cs typeface="Calibri" panose="020F0502020204030204" pitchFamily="34" charset="0"/>
                <a:sym typeface="Calibri" panose="020F0502020204030204"/>
              </a:rPr>
              <a:t>405</a:t>
            </a:r>
            <a:r>
              <a:rPr kumimoji="0" lang="zh-CN" altLang="en-US" sz="180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仿宋" panose="02010609060101010101" charset="-122"/>
                <a:cs typeface="Calibri" panose="020F0502020204030204" pitchFamily="34" charset="0"/>
                <a:sym typeface="Calibri" panose="020F0502020204030204"/>
              </a:rPr>
              <a:t>, 1 (1983).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200"/>
              </a:lnSpc>
              <a:defRPr>
                <a:solidFill>
                  <a:srgbClr val="FFFFFF"/>
                </a:solidFill>
              </a:defRPr>
            </a:pPr>
            <a:r>
              <a:rPr dirty="0">
                <a:solidFill>
                  <a:srgbClr val="002060"/>
                </a:solidFill>
              </a:rPr>
              <a:t>J. Meng, J. Y. Guo, </a:t>
            </a:r>
            <a:r>
              <a:rPr b="1" dirty="0">
                <a:solidFill>
                  <a:srgbClr val="002060"/>
                </a:solidFill>
              </a:rPr>
              <a:t>L. Liu</a:t>
            </a:r>
            <a:r>
              <a:rPr dirty="0">
                <a:solidFill>
                  <a:srgbClr val="002060"/>
                </a:solidFill>
              </a:rPr>
              <a:t>, S. Q. Zhang, </a:t>
            </a:r>
            <a:r>
              <a:rPr i="1" dirty="0">
                <a:solidFill>
                  <a:srgbClr val="002060"/>
                </a:solidFill>
              </a:rPr>
              <a:t>Front. Phys. China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b="1" dirty="0">
                <a:solidFill>
                  <a:srgbClr val="002060"/>
                </a:solidFill>
              </a:rPr>
              <a:t>1</a:t>
            </a:r>
            <a:r>
              <a:rPr dirty="0">
                <a:solidFill>
                  <a:srgbClr val="002060"/>
                </a:solidFill>
              </a:rPr>
              <a:t>, 38 (2006). </a:t>
            </a:r>
          </a:p>
        </p:txBody>
      </p:sp>
    </p:spTree>
    <p:extLst>
      <p:ext uri="{BB962C8B-B14F-4D97-AF65-F5344CB8AC3E}">
        <p14:creationId xmlns:p14="http://schemas.microsoft.com/office/powerpoint/2010/main" val="5677842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olve Dirac Eq. in RMF to obtain single-particle levels;…"/>
          <p:cNvSpPr txBox="1"/>
          <p:nvPr/>
        </p:nvSpPr>
        <p:spPr>
          <a:xfrm>
            <a:off x="781364" y="1218980"/>
            <a:ext cx="7537475" cy="117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67368" indent="-267368">
              <a:lnSpc>
                <a:spcPct val="120000"/>
              </a:lnSpc>
              <a:buClr>
                <a:schemeClr val="accent1">
                  <a:satOff val="-4409"/>
                  <a:lumOff val="-10509"/>
                </a:schemeClr>
              </a:buClr>
              <a:buSzPct val="100000"/>
              <a:buAutoNum type="arabicPeriod"/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 Solve Dirac Eq. in </a:t>
            </a:r>
            <a:r>
              <a:rPr lang="en-US" altLang="zh-CN" dirty="0"/>
              <a:t>CDFT</a:t>
            </a:r>
            <a:r>
              <a:rPr dirty="0"/>
              <a:t> to obtain single-particle levels;</a:t>
            </a:r>
          </a:p>
          <a:p>
            <a:pPr marL="267368" indent="-267368">
              <a:lnSpc>
                <a:spcPct val="120000"/>
              </a:lnSpc>
              <a:buSzPct val="100000"/>
              <a:buAutoNum type="arabicPeriod"/>
              <a:defRPr sz="2000" b="1">
                <a:solidFill>
                  <a:schemeClr val="accent2">
                    <a:satOff val="-4966"/>
                    <a:lumOff val="-10549"/>
                  </a:schemeClr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 Construct multi-particle configuration (MPC);</a:t>
            </a:r>
          </a:p>
          <a:p>
            <a:pPr marL="267368" indent="-267368">
              <a:lnSpc>
                <a:spcPct val="120000"/>
              </a:lnSpc>
              <a:buSzPct val="100000"/>
              <a:buAutoNum type="arabicPeriod"/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 Diagonalize Hamiltonian in MPC.</a:t>
            </a:r>
          </a:p>
        </p:txBody>
      </p:sp>
      <p:sp>
        <p:nvSpPr>
          <p:cNvPr id="212" name="Multi-particle configuration (MPC)"/>
          <p:cNvSpPr/>
          <p:nvPr/>
        </p:nvSpPr>
        <p:spPr>
          <a:xfrm>
            <a:off x="0" y="0"/>
            <a:ext cx="9145038" cy="558801"/>
          </a:xfrm>
          <a:prstGeom prst="rect">
            <a:avLst/>
          </a:prstGeom>
          <a:solidFill>
            <a:srgbClr val="275C84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r>
              <a:rPr dirty="0">
                <a:ln>
                  <a:solidFill>
                    <a:srgbClr val="002060"/>
                  </a:solidFill>
                </a:ln>
              </a:rPr>
              <a:t>Multi-particle configuration (MPC)</a:t>
            </a:r>
          </a:p>
        </p:txBody>
      </p:sp>
      <p:sp>
        <p:nvSpPr>
          <p:cNvPr id="213" name="Fully paired state (s=0)： ( s: Seniority）"/>
          <p:cNvSpPr txBox="1"/>
          <p:nvPr/>
        </p:nvSpPr>
        <p:spPr>
          <a:xfrm>
            <a:off x="1075331" y="2714707"/>
            <a:ext cx="4945972" cy="368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marL="381000" indent="-381000">
              <a:spcBef>
                <a:spcPts val="400"/>
              </a:spcBef>
              <a:buSzPct val="100000"/>
              <a:buChar char="➢"/>
            </a:pPr>
            <a:r>
              <a:rPr sz="2000">
                <a:latin typeface="Times New Roman"/>
                <a:ea typeface="Times New Roman"/>
                <a:cs typeface="Times New Roman"/>
                <a:sym typeface="Times New Roman"/>
              </a:rPr>
              <a:t>Fully paired state (</a:t>
            </a:r>
            <a:r>
              <a:rPr sz="2000" i="1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sz="2000">
                <a:latin typeface="Times New Roman"/>
                <a:ea typeface="Times New Roman"/>
                <a:cs typeface="Times New Roman"/>
                <a:sym typeface="Times New Roman"/>
              </a:rPr>
              <a:t>=0)</a:t>
            </a:r>
            <a:r>
              <a:rPr sz="2000">
                <a:latin typeface="楷体_GB2312"/>
                <a:ea typeface="楷体_GB2312"/>
                <a:cs typeface="楷体_GB2312"/>
                <a:sym typeface="楷体_GB2312"/>
              </a:rPr>
              <a:t>：</a:t>
            </a:r>
            <a:r>
              <a:rPr sz="2000">
                <a:latin typeface="Times New Roman"/>
                <a:ea typeface="Times New Roman"/>
                <a:cs typeface="Times New Roman"/>
                <a:sym typeface="Times New Roman"/>
              </a:rPr>
              <a:t> ( </a:t>
            </a:r>
            <a:r>
              <a:rPr sz="2000" i="1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sz="20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sz="2000" i="1">
                <a:latin typeface="Times New Roman"/>
                <a:ea typeface="Times New Roman"/>
                <a:cs typeface="Times New Roman"/>
                <a:sym typeface="Times New Roman"/>
              </a:rPr>
              <a:t>Seniority</a:t>
            </a:r>
            <a:r>
              <a:rPr sz="2000">
                <a:latin typeface="楷体_GB2312"/>
                <a:ea typeface="楷体_GB2312"/>
                <a:cs typeface="楷体_GB2312"/>
                <a:sym typeface="楷体_GB2312"/>
              </a:rPr>
              <a:t>）</a:t>
            </a:r>
          </a:p>
        </p:txBody>
      </p:sp>
      <p:sp>
        <p:nvSpPr>
          <p:cNvPr id="214" name="One pair broken state (s=2)(s(s=2)："/>
          <p:cNvSpPr txBox="1"/>
          <p:nvPr/>
        </p:nvSpPr>
        <p:spPr>
          <a:xfrm>
            <a:off x="1075331" y="3527797"/>
            <a:ext cx="4689159" cy="368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marL="285750" indent="-285750">
              <a:spcBef>
                <a:spcPts val="400"/>
              </a:spcBef>
              <a:buSzPct val="100000"/>
              <a:buChar char="➢"/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One pair broken state</a:t>
            </a:r>
            <a:r>
              <a:rPr lang="zh-CN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(s=2)</a:t>
            </a:r>
            <a:r>
              <a:rPr dirty="0">
                <a:latin typeface="楷体_GB2312"/>
                <a:ea typeface="楷体_GB2312"/>
                <a:cs typeface="楷体_GB2312"/>
                <a:sym typeface="楷体_GB2312"/>
              </a:rPr>
              <a:t>：</a:t>
            </a:r>
          </a:p>
        </p:txBody>
      </p:sp>
      <p:sp>
        <p:nvSpPr>
          <p:cNvPr id="215" name="For axial symmetrical case, K and parity are good quantum number, as well as the seniority, MPC for  π = + can be reduced as"/>
          <p:cNvSpPr txBox="1"/>
          <p:nvPr/>
        </p:nvSpPr>
        <p:spPr>
          <a:xfrm>
            <a:off x="1075331" y="4726751"/>
            <a:ext cx="7493634" cy="59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buSzPct val="100000"/>
            </a:pPr>
            <a:r>
              <a:rPr sz="2000" dirty="0">
                <a:latin typeface="Times New Roman"/>
                <a:ea typeface="Times New Roman"/>
                <a:cs typeface="Times New Roman"/>
                <a:sym typeface="Times New Roman"/>
              </a:rPr>
              <a:t>For axial symmetrical case, </a:t>
            </a:r>
            <a:r>
              <a:rPr sz="2000" i="1" dirty="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sz="2000" dirty="0">
                <a:latin typeface="Times New Roman"/>
                <a:ea typeface="Times New Roman"/>
                <a:cs typeface="Times New Roman"/>
                <a:sym typeface="Times New Roman"/>
              </a:rPr>
              <a:t> and parity are good quantum number, as well as the seniority</a:t>
            </a:r>
            <a:r>
              <a:rPr lang="en-US" altLang="zh-CN" sz="20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…"/>
          <p:cNvSpPr txBox="1"/>
          <p:nvPr/>
        </p:nvSpPr>
        <p:spPr>
          <a:xfrm>
            <a:off x="3461403" y="4153251"/>
            <a:ext cx="1179015" cy="564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3600"/>
            </a:lvl1pPr>
          </a:lstStyle>
          <a:p>
            <a:pPr>
              <a:defRPr sz="1800"/>
            </a:pPr>
            <a:r>
              <a:rPr sz="3600"/>
              <a:t>…</a:t>
            </a:r>
          </a:p>
        </p:txBody>
      </p:sp>
      <p:sp>
        <p:nvSpPr>
          <p:cNvPr id="217" name="n: number of pair"/>
          <p:cNvSpPr txBox="1"/>
          <p:nvPr/>
        </p:nvSpPr>
        <p:spPr>
          <a:xfrm>
            <a:off x="5863045" y="3013627"/>
            <a:ext cx="2630506" cy="36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 i="0">
                <a:latin typeface="+mn-lt"/>
                <a:ea typeface="+mn-ea"/>
                <a:cs typeface="+mn-cs"/>
                <a:sym typeface="Calibri"/>
              </a:defRPr>
            </a:pPr>
            <a:r>
              <a:rPr sz="2400" i="1" dirty="0">
                <a:latin typeface="Times New Roman"/>
                <a:ea typeface="Times New Roman"/>
                <a:cs typeface="Times New Roman"/>
                <a:sym typeface="Times New Roman"/>
              </a:rPr>
              <a:t>n: number of pair</a:t>
            </a:r>
          </a:p>
        </p:txBody>
      </p:sp>
      <p:pic>
        <p:nvPicPr>
          <p:cNvPr id="219" name="image4.pdf" descr="image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86" y="3078647"/>
            <a:ext cx="2964604" cy="430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5.pdf" descr="image5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276" y="3952860"/>
            <a:ext cx="4364173" cy="4729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42643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What we get after diagonalization ?"/>
          <p:cNvSpPr/>
          <p:nvPr/>
        </p:nvSpPr>
        <p:spPr>
          <a:xfrm>
            <a:off x="-519" y="9114"/>
            <a:ext cx="9145038" cy="558801"/>
          </a:xfrm>
          <a:prstGeom prst="rect">
            <a:avLst/>
          </a:prstGeom>
          <a:solidFill>
            <a:srgbClr val="275C84"/>
          </a:solidFill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r>
              <a:rPr dirty="0">
                <a:ln>
                  <a:solidFill>
                    <a:srgbClr val="002060"/>
                  </a:solidFill>
                </a:ln>
              </a:rPr>
              <a:t>W</a:t>
            </a:r>
            <a:r>
              <a:rPr lang="en-US" altLang="zh-CN" dirty="0">
                <a:ln>
                  <a:solidFill>
                    <a:srgbClr val="002060"/>
                  </a:solidFill>
                </a:ln>
              </a:rPr>
              <a:t>ave</a:t>
            </a:r>
            <a:r>
              <a:rPr lang="zh-CN" altLang="en-US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altLang="zh-CN" dirty="0">
                <a:ln>
                  <a:solidFill>
                    <a:srgbClr val="002060"/>
                  </a:solidFill>
                </a:ln>
              </a:rPr>
              <a:t>functions</a:t>
            </a:r>
            <a:r>
              <a:rPr lang="zh-CN" altLang="en-US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altLang="zh-CN" dirty="0">
                <a:ln>
                  <a:solidFill>
                    <a:srgbClr val="002060"/>
                  </a:solidFill>
                </a:ln>
              </a:rPr>
              <a:t>and</a:t>
            </a:r>
            <a:r>
              <a:rPr lang="zh-CN" altLang="en-US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altLang="zh-CN" dirty="0">
                <a:ln>
                  <a:solidFill>
                    <a:srgbClr val="002060"/>
                  </a:solidFill>
                </a:ln>
              </a:rPr>
              <a:t>energies</a:t>
            </a:r>
            <a:endParaRPr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23" name="Solve Dirac Eq. in RMF to obtain single-particle levels;…"/>
          <p:cNvSpPr txBox="1"/>
          <p:nvPr/>
        </p:nvSpPr>
        <p:spPr>
          <a:xfrm>
            <a:off x="790562" y="1216116"/>
            <a:ext cx="7537475" cy="117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67368" indent="-267368">
              <a:lnSpc>
                <a:spcPct val="120000"/>
              </a:lnSpc>
              <a:buSzPct val="100000"/>
              <a:buAutoNum type="arabicPeriod"/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 Solve Dirac Eq. in </a:t>
            </a:r>
            <a:r>
              <a:rPr lang="en-US" altLang="zh-CN" dirty="0"/>
              <a:t>CDFT</a:t>
            </a:r>
            <a:r>
              <a:rPr dirty="0"/>
              <a:t> to obtain single-particle levels;</a:t>
            </a:r>
          </a:p>
          <a:p>
            <a:pPr marL="267368" indent="-267368">
              <a:lnSpc>
                <a:spcPct val="120000"/>
              </a:lnSpc>
              <a:buSzPct val="100000"/>
              <a:buAutoNum type="arabicPeriod"/>
              <a:defRPr sz="2000" b="1">
                <a:solidFill>
                  <a:schemeClr val="accent1">
                    <a:satOff val="-4409"/>
                    <a:lumOff val="-10509"/>
                  </a:schemeClr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 Construct multi-particle configuration (MPC);</a:t>
            </a:r>
          </a:p>
          <a:p>
            <a:pPr marL="267368" indent="-267368">
              <a:lnSpc>
                <a:spcPct val="120000"/>
              </a:lnSpc>
              <a:buSzPct val="100000"/>
              <a:buAutoNum type="arabicPeriod"/>
              <a:defRPr sz="2000" b="1">
                <a:solidFill>
                  <a:schemeClr val="accent2">
                    <a:satOff val="-4966"/>
                    <a:lumOff val="-10549"/>
                  </a:schemeClr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 Diagonalize Hamiltonian in MPC.</a:t>
            </a:r>
          </a:p>
        </p:txBody>
      </p:sp>
      <p:pic>
        <p:nvPicPr>
          <p:cNvPr id="224" name="箭头 箭头" descr="箭头 箭头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384758">
            <a:off x="3981109" y="2760774"/>
            <a:ext cx="663027" cy="344281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225" name="m=0 (g.s), 1, 2, … ( excited states);…"/>
          <p:cNvSpPr txBox="1"/>
          <p:nvPr/>
        </p:nvSpPr>
        <p:spPr>
          <a:xfrm>
            <a:off x="2255718" y="5075230"/>
            <a:ext cx="4343875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300"/>
              </a:spcBef>
              <a:buFont typeface="Wingdings" pitchFamily="2" charset="2"/>
              <a:buChar char="Ø"/>
              <a:defRPr b="1">
                <a:solidFill>
                  <a:srgbClr val="535353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b="0" dirty="0"/>
              <a:t>m</a:t>
            </a:r>
            <a:r>
              <a:rPr dirty="0"/>
              <a:t>=0 (</a:t>
            </a:r>
            <a:r>
              <a:rPr dirty="0" err="1"/>
              <a:t>g.s</a:t>
            </a:r>
            <a:r>
              <a:rPr dirty="0"/>
              <a:t>), 1, 2, … ( excited states);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Ø"/>
              <a:defRPr b="1">
                <a:solidFill>
                  <a:srgbClr val="535353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n: number of pair; 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Ø"/>
              <a:defRPr b="1">
                <a:solidFill>
                  <a:srgbClr val="535353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i</a:t>
            </a:r>
            <a:r>
              <a:rPr dirty="0"/>
              <a:t>, j: index of MPC</a:t>
            </a:r>
          </a:p>
        </p:txBody>
      </p:sp>
      <p:grpSp>
        <p:nvGrpSpPr>
          <p:cNvPr id="229" name="成组"/>
          <p:cNvGrpSpPr/>
          <p:nvPr/>
        </p:nvGrpSpPr>
        <p:grpSpPr>
          <a:xfrm>
            <a:off x="744356" y="3517688"/>
            <a:ext cx="2184980" cy="819940"/>
            <a:chOff x="0" y="0"/>
            <a:chExt cx="2184979" cy="819939"/>
          </a:xfrm>
        </p:grpSpPr>
        <p:sp>
          <p:nvSpPr>
            <p:cNvPr id="226" name="energy spectra"/>
            <p:cNvSpPr txBox="1"/>
            <p:nvPr/>
          </p:nvSpPr>
          <p:spPr>
            <a:xfrm>
              <a:off x="212805" y="6486"/>
              <a:ext cx="1759370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solidFill>
                    <a:schemeClr val="accent2">
                      <a:satOff val="-4966"/>
                      <a:lumOff val="-10549"/>
                    </a:schemeClr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energy spectra</a:t>
              </a:r>
            </a:p>
          </p:txBody>
        </p:sp>
        <p:pic>
          <p:nvPicPr>
            <p:cNvPr id="227" name="图像" descr="图像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768" y="474980"/>
              <a:ext cx="476158" cy="3200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" name="矩形"/>
            <p:cNvSpPr/>
            <p:nvPr/>
          </p:nvSpPr>
          <p:spPr>
            <a:xfrm>
              <a:off x="0" y="0"/>
              <a:ext cx="2184980" cy="819940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33" name="成组"/>
          <p:cNvGrpSpPr/>
          <p:nvPr/>
        </p:nvGrpSpPr>
        <p:grpSpPr>
          <a:xfrm>
            <a:off x="3423711" y="3348447"/>
            <a:ext cx="5257534" cy="1158422"/>
            <a:chOff x="0" y="0"/>
            <a:chExt cx="5257532" cy="1158421"/>
          </a:xfrm>
        </p:grpSpPr>
        <p:pic>
          <p:nvPicPr>
            <p:cNvPr id="230" name="image7.png" descr="image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507" y="498151"/>
              <a:ext cx="4906519" cy="59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矩形"/>
            <p:cNvSpPr/>
            <p:nvPr/>
          </p:nvSpPr>
          <p:spPr>
            <a:xfrm>
              <a:off x="0" y="0"/>
              <a:ext cx="5257533" cy="1158422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2" name="wave function of the g.s. and excited states"/>
            <p:cNvSpPr txBox="1"/>
            <p:nvPr/>
          </p:nvSpPr>
          <p:spPr>
            <a:xfrm>
              <a:off x="61606" y="6783"/>
              <a:ext cx="5126867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solidFill>
                    <a:schemeClr val="accent2">
                      <a:satOff val="-4966"/>
                      <a:lumOff val="-10549"/>
                    </a:schemeClr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wave function of the g.s. and excited states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38002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503.9370078740158,&quot;width&quot;:6280.46456692913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503.9370078740158,&quot;width&quot;:6112.489763779527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752,&quot;width&quot;:864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752,&quot;width&quot;:864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74*211"/>
  <p:tag name="TABLE_ENDDRAG_RECT" val="19*304*374*211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Times Roman"/>
        <a:ea typeface="Times Roman"/>
        <a:cs typeface="Times Roman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Times Roman"/>
        <a:ea typeface="Times Roman"/>
        <a:cs typeface="Times Roman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1791</Words>
  <Application>Microsoft Macintosh PowerPoint</Application>
  <PresentationFormat>全屏显示(4:3)</PresentationFormat>
  <Paragraphs>184</Paragraphs>
  <Slides>23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Times New Roman</vt:lpstr>
      <vt:lpstr>Arial</vt:lpstr>
      <vt:lpstr>微软雅黑</vt:lpstr>
      <vt:lpstr>Chalkboard SE</vt:lpstr>
      <vt:lpstr>STXinwei</vt:lpstr>
      <vt:lpstr>-webkit-standard</vt:lpstr>
      <vt:lpstr>Avenir</vt:lpstr>
      <vt:lpstr>Chalkboard</vt:lpstr>
      <vt:lpstr>楷体_GB2312</vt:lpstr>
      <vt:lpstr>仿宋</vt:lpstr>
      <vt:lpstr>Comic Sans MS</vt:lpstr>
      <vt:lpstr>Calibri</vt:lpstr>
      <vt:lpstr>Wingdings</vt:lpstr>
      <vt:lpstr>Default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161Dy</vt:lpstr>
      <vt:lpstr>161Dy</vt:lpstr>
      <vt:lpstr>161Dy</vt:lpstr>
      <vt:lpstr>Toy Model (10 equally spaced single-particle levels)</vt:lpstr>
      <vt:lpstr>PowerPoint 演示文稿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Pairing correlations in hot nuclei</dc:title>
  <cp:lastModifiedBy>Lang Liu</cp:lastModifiedBy>
  <cp:revision>385</cp:revision>
  <dcterms:modified xsi:type="dcterms:W3CDTF">2025-10-14T05:00:38Z</dcterms:modified>
</cp:coreProperties>
</file>